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5" r:id="rId5"/>
    <p:sldMasterId id="2147483696" r:id="rId6"/>
  </p:sldMasterIdLst>
  <p:notesMasterIdLst>
    <p:notesMasterId r:id="rId34"/>
  </p:notesMasterIdLst>
  <p:sldIdLst>
    <p:sldId id="257" r:id="rId7"/>
    <p:sldId id="318" r:id="rId8"/>
    <p:sldId id="317" r:id="rId9"/>
    <p:sldId id="259" r:id="rId10"/>
    <p:sldId id="297" r:id="rId11"/>
    <p:sldId id="275" r:id="rId12"/>
    <p:sldId id="276" r:id="rId13"/>
    <p:sldId id="280" r:id="rId14"/>
    <p:sldId id="314" r:id="rId15"/>
    <p:sldId id="278" r:id="rId16"/>
    <p:sldId id="291" r:id="rId17"/>
    <p:sldId id="290" r:id="rId18"/>
    <p:sldId id="286" r:id="rId19"/>
    <p:sldId id="285" r:id="rId20"/>
    <p:sldId id="283" r:id="rId21"/>
    <p:sldId id="296" r:id="rId22"/>
    <p:sldId id="295" r:id="rId23"/>
    <p:sldId id="294" r:id="rId24"/>
    <p:sldId id="299" r:id="rId25"/>
    <p:sldId id="319" r:id="rId26"/>
    <p:sldId id="321" r:id="rId27"/>
    <p:sldId id="320" r:id="rId28"/>
    <p:sldId id="323" r:id="rId29"/>
    <p:sldId id="322" r:id="rId30"/>
    <p:sldId id="302" r:id="rId31"/>
    <p:sldId id="301" r:id="rId32"/>
    <p:sldId id="30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3356"/>
    <a:srgbClr val="FF00FF"/>
    <a:srgbClr val="00ABB4"/>
    <a:srgbClr val="CDF2FF"/>
    <a:srgbClr val="CCFFFF"/>
    <a:srgbClr val="CCECFF"/>
    <a:srgbClr val="FF6600"/>
    <a:srgbClr val="FF9933"/>
    <a:srgbClr val="2E74B5"/>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0" d="100"/>
          <a:sy n="80" d="100"/>
        </p:scale>
        <p:origin x="360"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9501E2-D81F-4738-B5A9-AC5CF67FB9ED}" type="datetimeFigureOut">
              <a:rPr lang="en-US" smtClean="0"/>
              <a:t>5/12/2020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A2F9B9-2786-497B-8FAD-141E005E2A7C}" type="slidenum">
              <a:rPr lang="en-US" smtClean="0"/>
              <a:t>‹#›</a:t>
            </a:fld>
            <a:endParaRPr lang="en-US"/>
          </a:p>
        </p:txBody>
      </p:sp>
    </p:spTree>
    <p:extLst>
      <p:ext uri="{BB962C8B-B14F-4D97-AF65-F5344CB8AC3E}">
        <p14:creationId xmlns:p14="http://schemas.microsoft.com/office/powerpoint/2010/main" val="2160538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87F177-DCEB-404B-B578-065F87678560}" type="slidenum">
              <a:rPr lang="en-US" smtClean="0"/>
              <a:t>‹#›</a:t>
            </a:fld>
            <a:endParaRPr lang="en-US"/>
          </a:p>
        </p:txBody>
      </p:sp>
    </p:spTree>
    <p:extLst>
      <p:ext uri="{BB962C8B-B14F-4D97-AF65-F5344CB8AC3E}">
        <p14:creationId xmlns:p14="http://schemas.microsoft.com/office/powerpoint/2010/main" val="3172528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87F177-DCEB-404B-B578-065F87678560}" type="slidenum">
              <a:rPr lang="en-US" smtClean="0"/>
              <a:t>‹#›</a:t>
            </a:fld>
            <a:endParaRPr lang="en-US"/>
          </a:p>
        </p:txBody>
      </p:sp>
    </p:spTree>
    <p:extLst>
      <p:ext uri="{BB962C8B-B14F-4D97-AF65-F5344CB8AC3E}">
        <p14:creationId xmlns:p14="http://schemas.microsoft.com/office/powerpoint/2010/main" val="1870328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87F177-DCEB-404B-B578-065F87678560}" type="slidenum">
              <a:rPr lang="en-US" smtClean="0"/>
              <a:t>‹#›</a:t>
            </a:fld>
            <a:endParaRPr lang="en-US"/>
          </a:p>
        </p:txBody>
      </p:sp>
    </p:spTree>
    <p:extLst>
      <p:ext uri="{BB962C8B-B14F-4D97-AF65-F5344CB8AC3E}">
        <p14:creationId xmlns:p14="http://schemas.microsoft.com/office/powerpoint/2010/main" val="2967358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66449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02061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28894F4-62CB-8143-BB77-54F2FE495716}"/>
              </a:ext>
            </a:extLst>
          </p:cNvPr>
          <p:cNvPicPr>
            <a:picLocks noChangeAspect="1"/>
          </p:cNvPicPr>
          <p:nvPr/>
        </p:nvPicPr>
        <p:blipFill>
          <a:blip r:embed="rId2"/>
          <a:stretch>
            <a:fillRect/>
          </a:stretch>
        </p:blipFill>
        <p:spPr>
          <a:xfrm>
            <a:off x="0" y="0"/>
            <a:ext cx="9144000" cy="6858000"/>
          </a:xfrm>
          <a:prstGeom prst="rect">
            <a:avLst/>
          </a:prstGeom>
        </p:spPr>
      </p:pic>
      <p:sp>
        <p:nvSpPr>
          <p:cNvPr id="2" name="Holder 2"/>
          <p:cNvSpPr>
            <a:spLocks noGrp="1"/>
          </p:cNvSpPr>
          <p:nvPr>
            <p:ph type="title" hasCustomPrompt="1"/>
          </p:nvPr>
        </p:nvSpPr>
        <p:spPr>
          <a:xfrm>
            <a:off x="3810000" y="287685"/>
            <a:ext cx="4709159" cy="977265"/>
          </a:xfrm>
          <a:prstGeom prst="rect">
            <a:avLst/>
          </a:prstGeom>
        </p:spPr>
        <p:txBody>
          <a:bodyPr lIns="0" tIns="0" rIns="0" bIns="0"/>
          <a:lstStyle>
            <a:lvl1pPr>
              <a:defRPr sz="4900" b="1" i="0">
                <a:solidFill>
                  <a:schemeClr val="tx1"/>
                </a:solidFill>
                <a:latin typeface="D-DIN-Bold"/>
                <a:cs typeface="D-DIN-Bold"/>
              </a:defRPr>
            </a:lvl1pPr>
          </a:lstStyle>
          <a:p>
            <a:r>
              <a:rPr lang="en-US" dirty="0" err="1"/>
              <a:t>dsfsdaf</a:t>
            </a:r>
            <a:endParaRPr dirty="0"/>
          </a:p>
        </p:txBody>
      </p:sp>
      <p:sp>
        <p:nvSpPr>
          <p:cNvPr id="3" name="Holder 3"/>
          <p:cNvSpPr>
            <a:spLocks noGrp="1"/>
          </p:cNvSpPr>
          <p:nvPr>
            <p:ph type="body" idx="1" hasCustomPrompt="1"/>
          </p:nvPr>
        </p:nvSpPr>
        <p:spPr>
          <a:xfrm>
            <a:off x="3810000" y="1949930"/>
            <a:ext cx="4808854" cy="3231670"/>
          </a:xfrm>
          <a:prstGeom prst="rect">
            <a:avLst/>
          </a:prstGeom>
        </p:spPr>
        <p:txBody>
          <a:bodyPr lIns="0" tIns="0" rIns="0" bIns="0"/>
          <a:lstStyle>
            <a:lvl1pPr>
              <a:defRPr sz="2700" b="0" i="0">
                <a:solidFill>
                  <a:schemeClr val="tx1"/>
                </a:solidFill>
                <a:latin typeface="Calibri-Light"/>
                <a:cs typeface="Calibri-Light"/>
              </a:defRPr>
            </a:lvl1pPr>
          </a:lstStyle>
          <a:p>
            <a:r>
              <a:rPr lang="en-US" dirty="0" err="1"/>
              <a:t>Ksdjf;lskadjf;adslkfjs;lkf</a:t>
            </a:r>
            <a:endParaRPr dirty="0"/>
          </a:p>
        </p:txBody>
      </p:sp>
    </p:spTree>
    <p:extLst>
      <p:ext uri="{BB962C8B-B14F-4D97-AF65-F5344CB8AC3E}">
        <p14:creationId xmlns:p14="http://schemas.microsoft.com/office/powerpoint/2010/main" val="46656072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3_Title and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3810000" y="287685"/>
            <a:ext cx="4709159" cy="977265"/>
          </a:xfrm>
          <a:prstGeom prst="rect">
            <a:avLst/>
          </a:prstGeom>
        </p:spPr>
        <p:txBody>
          <a:bodyPr lIns="0" tIns="0" rIns="0" bIns="0"/>
          <a:lstStyle>
            <a:lvl1pPr>
              <a:defRPr sz="4900" b="1" i="0">
                <a:solidFill>
                  <a:schemeClr val="tx1"/>
                </a:solidFill>
                <a:latin typeface="D-DIN-Bold"/>
                <a:cs typeface="D-DIN-Bold"/>
              </a:defRPr>
            </a:lvl1pPr>
          </a:lstStyle>
          <a:p>
            <a:r>
              <a:rPr lang="en-US" dirty="0" err="1"/>
              <a:t>dsfsdaf</a:t>
            </a:r>
            <a:endParaRPr dirty="0"/>
          </a:p>
        </p:txBody>
      </p:sp>
      <p:sp>
        <p:nvSpPr>
          <p:cNvPr id="3" name="Holder 3"/>
          <p:cNvSpPr>
            <a:spLocks noGrp="1"/>
          </p:cNvSpPr>
          <p:nvPr>
            <p:ph type="body" idx="1" hasCustomPrompt="1"/>
          </p:nvPr>
        </p:nvSpPr>
        <p:spPr>
          <a:xfrm>
            <a:off x="3810000" y="1949930"/>
            <a:ext cx="4808854" cy="3231670"/>
          </a:xfrm>
          <a:prstGeom prst="rect">
            <a:avLst/>
          </a:prstGeom>
        </p:spPr>
        <p:txBody>
          <a:bodyPr lIns="0" tIns="0" rIns="0" bIns="0"/>
          <a:lstStyle>
            <a:lvl1pPr>
              <a:defRPr sz="2700" b="0" i="0">
                <a:solidFill>
                  <a:schemeClr val="tx1"/>
                </a:solidFill>
                <a:latin typeface="Calibri-Light"/>
                <a:cs typeface="Calibri-Light"/>
              </a:defRPr>
            </a:lvl1pPr>
          </a:lstStyle>
          <a:p>
            <a:r>
              <a:rPr lang="en-US" dirty="0" err="1"/>
              <a:t>Ksdjf;lskadjf;adslkfjs;lkf</a:t>
            </a:r>
            <a:endParaRPr dirty="0"/>
          </a:p>
        </p:txBody>
      </p:sp>
      <p:pic>
        <p:nvPicPr>
          <p:cNvPr id="5" name="Picture 4">
            <a:extLst>
              <a:ext uri="{FF2B5EF4-FFF2-40B4-BE49-F238E27FC236}">
                <a16:creationId xmlns:a16="http://schemas.microsoft.com/office/drawing/2014/main" id="{C42EA046-EA29-C948-9F28-453F3B9AEA3E}"/>
              </a:ext>
            </a:extLst>
          </p:cNvPr>
          <p:cNvPicPr>
            <a:picLocks noChangeAspect="1"/>
          </p:cNvPicPr>
          <p:nvPr/>
        </p:nvPicPr>
        <p:blipFill rotWithShape="1">
          <a:blip r:embed="rId2"/>
          <a:srcRect r="61667"/>
          <a:stretch/>
        </p:blipFill>
        <p:spPr>
          <a:xfrm>
            <a:off x="0" y="0"/>
            <a:ext cx="3505200" cy="6858000"/>
          </a:xfrm>
          <a:prstGeom prst="rect">
            <a:avLst/>
          </a:prstGeom>
        </p:spPr>
      </p:pic>
    </p:spTree>
    <p:extLst>
      <p:ext uri="{BB962C8B-B14F-4D97-AF65-F5344CB8AC3E}">
        <p14:creationId xmlns:p14="http://schemas.microsoft.com/office/powerpoint/2010/main" val="421931505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2_Title and Content">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9A0FE3-4121-7D48-862E-0FF10B6DD291}"/>
              </a:ext>
            </a:extLst>
          </p:cNvPr>
          <p:cNvPicPr>
            <a:picLocks noChangeAspect="1"/>
          </p:cNvPicPr>
          <p:nvPr/>
        </p:nvPicPr>
        <p:blipFill>
          <a:blip r:embed="rId2"/>
          <a:stretch>
            <a:fillRect/>
          </a:stretch>
        </p:blipFill>
        <p:spPr>
          <a:xfrm>
            <a:off x="0" y="0"/>
            <a:ext cx="9144000" cy="6858000"/>
          </a:xfrm>
          <a:prstGeom prst="rect">
            <a:avLst/>
          </a:prstGeom>
        </p:spPr>
      </p:pic>
      <p:sp>
        <p:nvSpPr>
          <p:cNvPr id="2" name="Holder 2"/>
          <p:cNvSpPr>
            <a:spLocks noGrp="1"/>
          </p:cNvSpPr>
          <p:nvPr>
            <p:ph type="title" hasCustomPrompt="1"/>
          </p:nvPr>
        </p:nvSpPr>
        <p:spPr>
          <a:xfrm>
            <a:off x="533400" y="1981200"/>
            <a:ext cx="8077200" cy="977265"/>
          </a:xfrm>
          <a:prstGeom prst="rect">
            <a:avLst/>
          </a:prstGeom>
        </p:spPr>
        <p:txBody>
          <a:bodyPr lIns="0" tIns="0" rIns="0" bIns="0"/>
          <a:lstStyle>
            <a:lvl1pPr>
              <a:defRPr sz="4900" b="1" i="0">
                <a:solidFill>
                  <a:schemeClr val="tx1"/>
                </a:solidFill>
                <a:latin typeface="D-DIN-Bold"/>
                <a:cs typeface="D-DIN-Bold"/>
              </a:defRPr>
            </a:lvl1pPr>
          </a:lstStyle>
          <a:p>
            <a:r>
              <a:rPr lang="en-US" dirty="0" err="1"/>
              <a:t>dsfsdaf</a:t>
            </a:r>
            <a:endParaRPr dirty="0"/>
          </a:p>
        </p:txBody>
      </p:sp>
      <p:sp>
        <p:nvSpPr>
          <p:cNvPr id="3" name="Holder 3"/>
          <p:cNvSpPr>
            <a:spLocks noGrp="1"/>
          </p:cNvSpPr>
          <p:nvPr>
            <p:ph type="body" idx="1" hasCustomPrompt="1"/>
          </p:nvPr>
        </p:nvSpPr>
        <p:spPr>
          <a:xfrm>
            <a:off x="533400" y="3048000"/>
            <a:ext cx="8077200" cy="2133600"/>
          </a:xfrm>
          <a:prstGeom prst="rect">
            <a:avLst/>
          </a:prstGeom>
        </p:spPr>
        <p:txBody>
          <a:bodyPr lIns="0" tIns="0" rIns="0" bIns="0"/>
          <a:lstStyle>
            <a:lvl1pPr>
              <a:defRPr sz="2700" b="0" i="0">
                <a:solidFill>
                  <a:schemeClr val="tx1"/>
                </a:solidFill>
                <a:latin typeface="Calibri-Light"/>
                <a:cs typeface="Calibri-Light"/>
              </a:defRPr>
            </a:lvl1pPr>
          </a:lstStyle>
          <a:p>
            <a:r>
              <a:rPr lang="en-US" dirty="0" err="1"/>
              <a:t>Ksdjf;lskadjf;adslkfjs;lkf</a:t>
            </a:r>
            <a:endParaRPr dirty="0"/>
          </a:p>
        </p:txBody>
      </p:sp>
    </p:spTree>
    <p:extLst>
      <p:ext uri="{BB962C8B-B14F-4D97-AF65-F5344CB8AC3E}">
        <p14:creationId xmlns:p14="http://schemas.microsoft.com/office/powerpoint/2010/main" val="2772285439"/>
      </p:ext>
    </p:extLst>
  </p:cSld>
  <p:clrMapOvr>
    <a:masterClrMapping/>
  </p:clrMapOvr>
  <p:timing>
    <p:tnLst>
      <p:par>
        <p:cTn id="1" dur="indefinite" restart="never" nodeType="tmRoot"/>
      </p:par>
    </p:tn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echCent$ Layou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33400" y="685801"/>
            <a:ext cx="8077200" cy="584200"/>
          </a:xfrm>
          <a:prstGeom prst="rect">
            <a:avLst/>
          </a:prstGeom>
        </p:spPr>
        <p:txBody>
          <a:bodyPr lIns="0" tIns="0" rIns="0" bIns="0"/>
          <a:lstStyle>
            <a:lvl1pPr algn="ctr">
              <a:defRPr sz="3200" b="1" i="0">
                <a:solidFill>
                  <a:schemeClr val="tx1"/>
                </a:solidFill>
                <a:latin typeface="+mn-lt"/>
                <a:cs typeface="D-DIN-Bold"/>
              </a:defRPr>
            </a:lvl1pPr>
          </a:lstStyle>
          <a:p>
            <a:r>
              <a:rPr lang="en-US" dirty="0" err="1"/>
              <a:t>dsfsdaf</a:t>
            </a:r>
            <a:endParaRPr dirty="0"/>
          </a:p>
        </p:txBody>
      </p:sp>
      <p:sp>
        <p:nvSpPr>
          <p:cNvPr id="3" name="Holder 3"/>
          <p:cNvSpPr>
            <a:spLocks noGrp="1"/>
          </p:cNvSpPr>
          <p:nvPr>
            <p:ph type="body" idx="1" hasCustomPrompt="1"/>
          </p:nvPr>
        </p:nvSpPr>
        <p:spPr>
          <a:xfrm>
            <a:off x="533400" y="1393371"/>
            <a:ext cx="8077200" cy="3788229"/>
          </a:xfrm>
          <a:prstGeom prst="rect">
            <a:avLst/>
          </a:prstGeom>
        </p:spPr>
        <p:txBody>
          <a:bodyPr lIns="0" tIns="0" rIns="0" bIns="0"/>
          <a:lstStyle>
            <a:lvl1pPr>
              <a:defRPr sz="2700" b="0" i="0">
                <a:solidFill>
                  <a:schemeClr val="tx1"/>
                </a:solidFill>
                <a:latin typeface="Calibri-Light"/>
                <a:cs typeface="Calibri-Light"/>
              </a:defRPr>
            </a:lvl1pPr>
          </a:lstStyle>
          <a:p>
            <a:r>
              <a:rPr lang="en-US" dirty="0" err="1"/>
              <a:t>Ksdjf;lskadjf;adslkfjs;lkf</a:t>
            </a:r>
            <a:endParaRPr dirty="0"/>
          </a:p>
        </p:txBody>
      </p:sp>
      <p:pic>
        <p:nvPicPr>
          <p:cNvPr id="6" name="Picture 5">
            <a:extLst>
              <a:ext uri="{FF2B5EF4-FFF2-40B4-BE49-F238E27FC236}">
                <a16:creationId xmlns:a16="http://schemas.microsoft.com/office/drawing/2014/main" id="{61FE5F27-F046-1646-9C0B-4AFF782EFE71}"/>
              </a:ext>
            </a:extLst>
          </p:cNvPr>
          <p:cNvPicPr>
            <a:picLocks noChangeAspect="1"/>
          </p:cNvPicPr>
          <p:nvPr/>
        </p:nvPicPr>
        <p:blipFill rotWithShape="1">
          <a:blip r:embed="rId2"/>
          <a:srcRect t="80000"/>
          <a:stretch/>
        </p:blipFill>
        <p:spPr>
          <a:xfrm>
            <a:off x="0" y="5486400"/>
            <a:ext cx="9144000" cy="1371600"/>
          </a:xfrm>
          <a:prstGeom prst="rect">
            <a:avLst/>
          </a:prstGeom>
        </p:spPr>
      </p:pic>
    </p:spTree>
    <p:extLst>
      <p:ext uri="{BB962C8B-B14F-4D97-AF65-F5344CB8AC3E}">
        <p14:creationId xmlns:p14="http://schemas.microsoft.com/office/powerpoint/2010/main" val="4221085225"/>
      </p:ext>
    </p:extLst>
  </p:cSld>
  <p:clrMapOvr>
    <a:masterClrMapping/>
  </p:clrMapOvr>
  <p:timing>
    <p:tnLst>
      <p:par>
        <p:cT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40487-27AF-CB4A-811F-2C7E05E2F086}"/>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0393059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624840" y="287685"/>
            <a:ext cx="7894319" cy="977265"/>
          </a:xfrm>
          <a:prstGeom prst="rect">
            <a:avLst/>
          </a:prstGeom>
        </p:spPr>
        <p:txBody>
          <a:bodyPr lIns="0" tIns="0" rIns="0" bIns="0"/>
          <a:lstStyle>
            <a:lvl1pPr>
              <a:defRPr sz="4900" b="1" i="0">
                <a:solidFill>
                  <a:schemeClr val="bg1"/>
                </a:solidFill>
                <a:latin typeface="D-DIN-Bold"/>
                <a:cs typeface="D-DIN-Bold"/>
              </a:defRPr>
            </a:lvl1pPr>
          </a:lstStyle>
          <a:p>
            <a:r>
              <a:rPr lang="en-US"/>
              <a:t>Click to edit Master title style</a:t>
            </a:r>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pPr lvl="0"/>
            <a:r>
              <a:rPr lang="en-US"/>
              <a:t>Edit Master text styles</a:t>
            </a: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pPr lvl="0"/>
            <a:r>
              <a:rPr lang="en-US"/>
              <a:t>Edit Master text styles</a:t>
            </a:r>
          </a:p>
        </p:txBody>
      </p:sp>
      <p:sp>
        <p:nvSpPr>
          <p:cNvPr id="5" name="Holder 5"/>
          <p:cNvSpPr>
            <a:spLocks noGrp="1"/>
          </p:cNvSpPr>
          <p:nvPr>
            <p:ph type="ftr" sz="quarter" idx="5"/>
          </p:nvPr>
        </p:nvSpPr>
        <p:spPr>
          <a:xfrm>
            <a:off x="3858259" y="6019589"/>
            <a:ext cx="4654550" cy="292100"/>
          </a:xfrm>
          <a:prstGeom prst="rect">
            <a:avLst/>
          </a:prstGeom>
        </p:spPr>
        <p:txBody>
          <a:bodyPr lIns="0" tIns="0" rIns="0" bIns="0"/>
          <a:lstStyle>
            <a:lvl1pPr>
              <a:defRPr sz="2100" b="0" i="0">
                <a:solidFill>
                  <a:srgbClr val="CF2333"/>
                </a:solidFill>
                <a:latin typeface="Arial"/>
                <a:cs typeface="Arial"/>
              </a:defRPr>
            </a:lvl1pPr>
          </a:lstStyle>
          <a:p>
            <a:endParaRPr lang="en-US" dirty="0"/>
          </a:p>
        </p:txBody>
      </p:sp>
      <p:sp>
        <p:nvSpPr>
          <p:cNvPr id="6" name="Holder 6"/>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6239B335-F5C8-4EDF-B1E2-6347D416EBE4}" type="datetimeFigureOut">
              <a:rPr lang="en-US" smtClean="0"/>
              <a:t>5/12/2020</a:t>
            </a:fld>
            <a:endParaRPr lang="en-US" dirty="0"/>
          </a:p>
        </p:txBody>
      </p:sp>
      <p:sp>
        <p:nvSpPr>
          <p:cNvPr id="7" name="Holder 7"/>
          <p:cNvSpPr>
            <a:spLocks noGrp="1"/>
          </p:cNvSpPr>
          <p:nvPr>
            <p:ph type="sldNum" sz="quarter" idx="7"/>
          </p:nvPr>
        </p:nvSpPr>
        <p:spPr>
          <a:xfrm>
            <a:off x="6583680" y="6377940"/>
            <a:ext cx="2103120" cy="342900"/>
          </a:xfrm>
          <a:prstGeom prst="rect">
            <a:avLst/>
          </a:prstGeom>
        </p:spPr>
        <p:txBody>
          <a:bodyPr lIns="0" tIns="0" rIns="0" bIns="0"/>
          <a:lstStyle>
            <a:lvl1pPr algn="r">
              <a:defRPr>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5332369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87F177-DCEB-404B-B578-065F87678560}" type="slidenum">
              <a:rPr lang="en-US" smtClean="0"/>
              <a:t>‹#›</a:t>
            </a:fld>
            <a:endParaRPr lang="en-US"/>
          </a:p>
        </p:txBody>
      </p:sp>
    </p:spTree>
    <p:extLst>
      <p:ext uri="{BB962C8B-B14F-4D97-AF65-F5344CB8AC3E}">
        <p14:creationId xmlns:p14="http://schemas.microsoft.com/office/powerpoint/2010/main" val="30050105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624840" y="287685"/>
            <a:ext cx="7894319" cy="977265"/>
          </a:xfrm>
          <a:prstGeom prst="rect">
            <a:avLst/>
          </a:prstGeom>
        </p:spPr>
        <p:txBody>
          <a:bodyPr lIns="0" tIns="0" rIns="0" bIns="0"/>
          <a:lstStyle>
            <a:lvl1pPr>
              <a:defRPr sz="4900" b="1" i="0">
                <a:solidFill>
                  <a:schemeClr val="bg1"/>
                </a:solidFill>
                <a:latin typeface="D-DIN-Bold"/>
                <a:cs typeface="D-DIN-Bold"/>
              </a:defRPr>
            </a:lvl1pPr>
          </a:lstStyle>
          <a:p>
            <a:r>
              <a:rPr lang="en-US"/>
              <a:t>Click to edit Master title style</a:t>
            </a:r>
            <a:endParaRPr/>
          </a:p>
        </p:txBody>
      </p:sp>
      <p:sp>
        <p:nvSpPr>
          <p:cNvPr id="3" name="Holder 3"/>
          <p:cNvSpPr>
            <a:spLocks noGrp="1"/>
          </p:cNvSpPr>
          <p:nvPr>
            <p:ph type="ftr" sz="quarter" idx="5"/>
          </p:nvPr>
        </p:nvSpPr>
        <p:spPr>
          <a:xfrm>
            <a:off x="3858259" y="6019589"/>
            <a:ext cx="4654550" cy="292100"/>
          </a:xfrm>
          <a:prstGeom prst="rect">
            <a:avLst/>
          </a:prstGeom>
        </p:spPr>
        <p:txBody>
          <a:bodyPr lIns="0" tIns="0" rIns="0" bIns="0"/>
          <a:lstStyle>
            <a:lvl1pPr>
              <a:defRPr sz="2100" b="0" i="0">
                <a:solidFill>
                  <a:srgbClr val="CF2333"/>
                </a:solidFill>
                <a:latin typeface="Arial"/>
                <a:cs typeface="Arial"/>
              </a:defRPr>
            </a:lvl1pPr>
          </a:lstStyle>
          <a:p>
            <a:pPr>
              <a:lnSpc>
                <a:spcPts val="2260"/>
              </a:lnSpc>
            </a:pPr>
            <a:endParaRPr lang="en-US" spc="90" dirty="0">
              <a:solidFill>
                <a:srgbClr val="D20930"/>
              </a:solidFill>
              <a:latin typeface="DIN-Medium"/>
              <a:cs typeface="DIN-Medium"/>
            </a:endParaRPr>
          </a:p>
        </p:txBody>
      </p:sp>
      <p:sp>
        <p:nvSpPr>
          <p:cNvPr id="4" name="Holder 4"/>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a:xfrm>
            <a:off x="6583680" y="6377940"/>
            <a:ext cx="21031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824759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7956308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19742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87F177-DCEB-404B-B578-065F87678560}" type="slidenum">
              <a:rPr lang="en-US" smtClean="0"/>
              <a:t>‹#›</a:t>
            </a:fld>
            <a:endParaRPr lang="en-US"/>
          </a:p>
        </p:txBody>
      </p:sp>
    </p:spTree>
    <p:extLst>
      <p:ext uri="{BB962C8B-B14F-4D97-AF65-F5344CB8AC3E}">
        <p14:creationId xmlns:p14="http://schemas.microsoft.com/office/powerpoint/2010/main" val="10241257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87F177-DCEB-404B-B578-065F87678560}" type="slidenum">
              <a:rPr lang="en-US" smtClean="0"/>
              <a:t>‹#›</a:t>
            </a:fld>
            <a:endParaRPr lang="en-US"/>
          </a:p>
        </p:txBody>
      </p:sp>
    </p:spTree>
    <p:extLst>
      <p:ext uri="{BB962C8B-B14F-4D97-AF65-F5344CB8AC3E}">
        <p14:creationId xmlns:p14="http://schemas.microsoft.com/office/powerpoint/2010/main" val="6137972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87F177-DCEB-404B-B578-065F87678560}" type="slidenum">
              <a:rPr lang="en-US" smtClean="0"/>
              <a:t>‹#›</a:t>
            </a:fld>
            <a:endParaRPr lang="en-US"/>
          </a:p>
        </p:txBody>
      </p:sp>
    </p:spTree>
    <p:extLst>
      <p:ext uri="{BB962C8B-B14F-4D97-AF65-F5344CB8AC3E}">
        <p14:creationId xmlns:p14="http://schemas.microsoft.com/office/powerpoint/2010/main" val="37094095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87F177-DCEB-404B-B578-065F87678560}" type="slidenum">
              <a:rPr lang="en-US" smtClean="0"/>
              <a:t>‹#›</a:t>
            </a:fld>
            <a:endParaRPr lang="en-US"/>
          </a:p>
        </p:txBody>
      </p:sp>
    </p:spTree>
    <p:extLst>
      <p:ext uri="{BB962C8B-B14F-4D97-AF65-F5344CB8AC3E}">
        <p14:creationId xmlns:p14="http://schemas.microsoft.com/office/powerpoint/2010/main" val="12695142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87F177-DCEB-404B-B578-065F87678560}" type="slidenum">
              <a:rPr lang="en-US" smtClean="0"/>
              <a:t>‹#›</a:t>
            </a:fld>
            <a:endParaRPr lang="en-US"/>
          </a:p>
        </p:txBody>
      </p:sp>
    </p:spTree>
    <p:extLst>
      <p:ext uri="{BB962C8B-B14F-4D97-AF65-F5344CB8AC3E}">
        <p14:creationId xmlns:p14="http://schemas.microsoft.com/office/powerpoint/2010/main" val="7679929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87F177-DCEB-404B-B578-065F87678560}" type="slidenum">
              <a:rPr lang="en-US" smtClean="0"/>
              <a:t>‹#›</a:t>
            </a:fld>
            <a:endParaRPr lang="en-US"/>
          </a:p>
        </p:txBody>
      </p:sp>
    </p:spTree>
    <p:extLst>
      <p:ext uri="{BB962C8B-B14F-4D97-AF65-F5344CB8AC3E}">
        <p14:creationId xmlns:p14="http://schemas.microsoft.com/office/powerpoint/2010/main" val="843123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87F177-DCEB-404B-B578-065F87678560}" type="slidenum">
              <a:rPr lang="en-US" smtClean="0"/>
              <a:t>‹#›</a:t>
            </a:fld>
            <a:endParaRPr lang="en-US"/>
          </a:p>
        </p:txBody>
      </p:sp>
    </p:spTree>
    <p:extLst>
      <p:ext uri="{BB962C8B-B14F-4D97-AF65-F5344CB8AC3E}">
        <p14:creationId xmlns:p14="http://schemas.microsoft.com/office/powerpoint/2010/main" val="3275544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87F177-DCEB-404B-B578-065F87678560}" type="slidenum">
              <a:rPr lang="en-US" smtClean="0"/>
              <a:t>‹#›</a:t>
            </a:fld>
            <a:endParaRPr lang="en-US"/>
          </a:p>
        </p:txBody>
      </p:sp>
    </p:spTree>
    <p:extLst>
      <p:ext uri="{BB962C8B-B14F-4D97-AF65-F5344CB8AC3E}">
        <p14:creationId xmlns:p14="http://schemas.microsoft.com/office/powerpoint/2010/main" val="32879934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87F177-DCEB-404B-B578-065F87678560}" type="slidenum">
              <a:rPr lang="en-US" smtClean="0"/>
              <a:t>‹#›</a:t>
            </a:fld>
            <a:endParaRPr lang="en-US"/>
          </a:p>
        </p:txBody>
      </p:sp>
    </p:spTree>
    <p:extLst>
      <p:ext uri="{BB962C8B-B14F-4D97-AF65-F5344CB8AC3E}">
        <p14:creationId xmlns:p14="http://schemas.microsoft.com/office/powerpoint/2010/main" val="3412823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87F177-DCEB-404B-B578-065F87678560}" type="slidenum">
              <a:rPr lang="en-US" smtClean="0"/>
              <a:t>‹#›</a:t>
            </a:fld>
            <a:endParaRPr lang="en-US"/>
          </a:p>
        </p:txBody>
      </p:sp>
    </p:spTree>
    <p:extLst>
      <p:ext uri="{BB962C8B-B14F-4D97-AF65-F5344CB8AC3E}">
        <p14:creationId xmlns:p14="http://schemas.microsoft.com/office/powerpoint/2010/main" val="24194726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87F177-DCEB-404B-B578-065F87678560}" type="slidenum">
              <a:rPr lang="en-US" smtClean="0"/>
              <a:t>‹#›</a:t>
            </a:fld>
            <a:endParaRPr lang="en-US"/>
          </a:p>
        </p:txBody>
      </p:sp>
    </p:spTree>
    <p:extLst>
      <p:ext uri="{BB962C8B-B14F-4D97-AF65-F5344CB8AC3E}">
        <p14:creationId xmlns:p14="http://schemas.microsoft.com/office/powerpoint/2010/main" val="36043898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87F177-DCEB-404B-B578-065F87678560}" type="slidenum">
              <a:rPr lang="en-US" smtClean="0"/>
              <a:t>‹#›</a:t>
            </a:fld>
            <a:endParaRPr lang="en-US"/>
          </a:p>
        </p:txBody>
      </p:sp>
    </p:spTree>
    <p:extLst>
      <p:ext uri="{BB962C8B-B14F-4D97-AF65-F5344CB8AC3E}">
        <p14:creationId xmlns:p14="http://schemas.microsoft.com/office/powerpoint/2010/main" val="37424098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101060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87F177-DCEB-404B-B578-065F87678560}" type="slidenum">
              <a:rPr lang="en-US" smtClean="0"/>
              <a:t>‹#›</a:t>
            </a:fld>
            <a:endParaRPr lang="en-US"/>
          </a:p>
        </p:txBody>
      </p:sp>
    </p:spTree>
    <p:extLst>
      <p:ext uri="{BB962C8B-B14F-4D97-AF65-F5344CB8AC3E}">
        <p14:creationId xmlns:p14="http://schemas.microsoft.com/office/powerpoint/2010/main" val="148348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87F177-DCEB-404B-B578-065F87678560}" type="slidenum">
              <a:rPr lang="en-US" smtClean="0"/>
              <a:t>‹#›</a:t>
            </a:fld>
            <a:endParaRPr lang="en-US"/>
          </a:p>
        </p:txBody>
      </p:sp>
    </p:spTree>
    <p:extLst>
      <p:ext uri="{BB962C8B-B14F-4D97-AF65-F5344CB8AC3E}">
        <p14:creationId xmlns:p14="http://schemas.microsoft.com/office/powerpoint/2010/main" val="2024960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87F177-DCEB-404B-B578-065F87678560}" type="slidenum">
              <a:rPr lang="en-US" smtClean="0"/>
              <a:t>‹#›</a:t>
            </a:fld>
            <a:endParaRPr lang="en-US"/>
          </a:p>
        </p:txBody>
      </p:sp>
    </p:spTree>
    <p:extLst>
      <p:ext uri="{BB962C8B-B14F-4D97-AF65-F5344CB8AC3E}">
        <p14:creationId xmlns:p14="http://schemas.microsoft.com/office/powerpoint/2010/main" val="3365172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87F177-DCEB-404B-B578-065F87678560}" type="slidenum">
              <a:rPr lang="en-US" smtClean="0"/>
              <a:t>‹#›</a:t>
            </a:fld>
            <a:endParaRPr lang="en-US"/>
          </a:p>
        </p:txBody>
      </p:sp>
    </p:spTree>
    <p:extLst>
      <p:ext uri="{BB962C8B-B14F-4D97-AF65-F5344CB8AC3E}">
        <p14:creationId xmlns:p14="http://schemas.microsoft.com/office/powerpoint/2010/main" val="3001122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87F177-DCEB-404B-B578-065F87678560}" type="slidenum">
              <a:rPr lang="en-US" smtClean="0"/>
              <a:t>‹#›</a:t>
            </a:fld>
            <a:endParaRPr lang="en-US"/>
          </a:p>
        </p:txBody>
      </p:sp>
    </p:spTree>
    <p:extLst>
      <p:ext uri="{BB962C8B-B14F-4D97-AF65-F5344CB8AC3E}">
        <p14:creationId xmlns:p14="http://schemas.microsoft.com/office/powerpoint/2010/main" val="973922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87F177-DCEB-404B-B578-065F87678560}" type="slidenum">
              <a:rPr lang="en-US" smtClean="0"/>
              <a:t>‹#›</a:t>
            </a:fld>
            <a:endParaRPr lang="en-US"/>
          </a:p>
        </p:txBody>
      </p:sp>
    </p:spTree>
    <p:extLst>
      <p:ext uri="{BB962C8B-B14F-4D97-AF65-F5344CB8AC3E}">
        <p14:creationId xmlns:p14="http://schemas.microsoft.com/office/powerpoint/2010/main" val="666991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87F177-DCEB-404B-B578-065F87678560}" type="slidenum">
              <a:rPr lang="en-US" smtClean="0"/>
              <a:t>‹#›</a:t>
            </a:fld>
            <a:endParaRPr lang="en-US"/>
          </a:p>
        </p:txBody>
      </p:sp>
    </p:spTree>
    <p:extLst>
      <p:ext uri="{BB962C8B-B14F-4D97-AF65-F5344CB8AC3E}">
        <p14:creationId xmlns:p14="http://schemas.microsoft.com/office/powerpoint/2010/main" val="25470047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607488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Lst>
  <p:hf hdr="0" ftr="0" dt="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87F177-DCEB-404B-B578-065F87678560}" type="slidenum">
              <a:rPr lang="en-US" smtClean="0"/>
              <a:t>‹#›</a:t>
            </a:fld>
            <a:endParaRPr lang="en-US"/>
          </a:p>
        </p:txBody>
      </p:sp>
    </p:spTree>
    <p:extLst>
      <p:ext uri="{BB962C8B-B14F-4D97-AF65-F5344CB8AC3E}">
        <p14:creationId xmlns:p14="http://schemas.microsoft.com/office/powerpoint/2010/main" val="1827939164"/>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7.xml"/><Relationship Id="rId1" Type="http://schemas.openxmlformats.org/officeDocument/2006/relationships/themeOverride" Target="../theme/themeOverride1.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hyperlink" Target="mailto:debbie.hamble@careertech.ok.gov" TargetMode="External"/><Relationship Id="rId7" Type="http://schemas.openxmlformats.org/officeDocument/2006/relationships/hyperlink" Target="mailto:letha.bauter@careertech.ok.gov" TargetMode="External"/><Relationship Id="rId2" Type="http://schemas.openxmlformats.org/officeDocument/2006/relationships/hyperlink" Target="mailto:josh.miller@careertech.ok.gov" TargetMode="External"/><Relationship Id="rId1" Type="http://schemas.openxmlformats.org/officeDocument/2006/relationships/slideLayout" Target="../slideLayouts/slideLayout17.xml"/><Relationship Id="rId6" Type="http://schemas.openxmlformats.org/officeDocument/2006/relationships/hyperlink" Target="mailto:jordan.duck@careertech.ok.gov" TargetMode="External"/><Relationship Id="rId5" Type="http://schemas.openxmlformats.org/officeDocument/2006/relationships/hyperlink" Target="mailto:stephanie.hodges@careertech.ok.gov" TargetMode="External"/><Relationship Id="rId4" Type="http://schemas.openxmlformats.org/officeDocument/2006/relationships/hyperlink" Target="mailto:steve.Robison@careertech.ok.gov"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716275-CDBD-5747-829C-020F09861CA8}"/>
              </a:ext>
            </a:extLst>
          </p:cNvPr>
          <p:cNvPicPr>
            <a:picLocks noChangeAspect="1"/>
          </p:cNvPicPr>
          <p:nvPr/>
        </p:nvPicPr>
        <p:blipFill>
          <a:blip r:embed="rId2"/>
          <a:stretch>
            <a:fillRect/>
          </a:stretch>
        </p:blipFill>
        <p:spPr>
          <a:xfrm>
            <a:off x="0" y="0"/>
            <a:ext cx="9144000" cy="68580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253785424"/>
              </p:ext>
            </p:extLst>
          </p:nvPr>
        </p:nvGraphicFramePr>
        <p:xfrm>
          <a:off x="2785872" y="2124964"/>
          <a:ext cx="6096000" cy="2621280"/>
        </p:xfrm>
        <a:graphic>
          <a:graphicData uri="http://schemas.openxmlformats.org/drawingml/2006/table">
            <a:tbl>
              <a:tblPr firstRow="1" bandRow="1">
                <a:tableStyleId>{7DF18680-E054-41AD-8BC1-D1AEF772440D}</a:tableStyleId>
              </a:tblPr>
              <a:tblGrid>
                <a:gridCol w="6096000">
                  <a:extLst>
                    <a:ext uri="{9D8B030D-6E8A-4147-A177-3AD203B41FA5}">
                      <a16:colId xmlns:a16="http://schemas.microsoft.com/office/drawing/2014/main" val="3869782364"/>
                    </a:ext>
                  </a:extLst>
                </a:gridCol>
              </a:tblGrid>
              <a:tr h="2608072">
                <a:tc>
                  <a:txBody>
                    <a:bodyPr/>
                    <a:lstStyle/>
                    <a:p>
                      <a:pPr algn="ctr">
                        <a:spcBef>
                          <a:spcPts val="1200"/>
                        </a:spcBef>
                      </a:pPr>
                      <a:endParaRPr lang="en-US" sz="3600" dirty="0" smtClean="0">
                        <a:ln>
                          <a:noFill/>
                        </a:ln>
                      </a:endParaRPr>
                    </a:p>
                    <a:p>
                      <a:pPr algn="ctr">
                        <a:spcBef>
                          <a:spcPts val="1200"/>
                        </a:spcBef>
                      </a:pPr>
                      <a:r>
                        <a:rPr lang="en-US" sz="3600" dirty="0" smtClean="0">
                          <a:ln>
                            <a:noFill/>
                          </a:ln>
                        </a:rPr>
                        <a:t>Carl Perkins</a:t>
                      </a:r>
                    </a:p>
                    <a:p>
                      <a:pPr algn="ctr">
                        <a:spcBef>
                          <a:spcPts val="0"/>
                        </a:spcBef>
                      </a:pPr>
                      <a:r>
                        <a:rPr lang="en-US" sz="3600" dirty="0" smtClean="0">
                          <a:ln>
                            <a:noFill/>
                          </a:ln>
                          <a:solidFill>
                            <a:schemeClr val="tx1"/>
                          </a:solidFill>
                        </a:rPr>
                        <a:t>CTIMS</a:t>
                      </a:r>
                      <a:r>
                        <a:rPr lang="en-US" sz="3600" baseline="0" dirty="0" smtClean="0">
                          <a:ln>
                            <a:noFill/>
                          </a:ln>
                          <a:solidFill>
                            <a:schemeClr val="tx1"/>
                          </a:solidFill>
                        </a:rPr>
                        <a:t> Agreements &amp; Invoicing</a:t>
                      </a:r>
                    </a:p>
                    <a:p>
                      <a:pPr algn="r">
                        <a:spcBef>
                          <a:spcPts val="0"/>
                        </a:spcBef>
                      </a:pPr>
                      <a:endParaRPr lang="en-US" sz="800" baseline="0" dirty="0" smtClean="0">
                        <a:ln>
                          <a:noFill/>
                        </a:ln>
                        <a:solidFill>
                          <a:schemeClr val="tx1"/>
                        </a:solidFill>
                      </a:endParaRPr>
                    </a:p>
                    <a:p>
                      <a:pPr algn="r">
                        <a:spcBef>
                          <a:spcPts val="0"/>
                        </a:spcBef>
                      </a:pPr>
                      <a:endParaRPr lang="en-US" sz="800" baseline="0" dirty="0" smtClean="0">
                        <a:ln>
                          <a:noFill/>
                        </a:ln>
                        <a:solidFill>
                          <a:schemeClr val="tx1"/>
                        </a:solidFill>
                      </a:endParaRPr>
                    </a:p>
                    <a:p>
                      <a:pPr algn="r">
                        <a:spcBef>
                          <a:spcPts val="0"/>
                        </a:spcBef>
                      </a:pPr>
                      <a:endParaRPr lang="en-US" sz="800" baseline="0" dirty="0" smtClean="0">
                        <a:ln>
                          <a:noFill/>
                        </a:ln>
                        <a:solidFill>
                          <a:schemeClr val="tx1"/>
                        </a:solidFill>
                      </a:endParaRPr>
                    </a:p>
                    <a:p>
                      <a:pPr algn="r">
                        <a:spcBef>
                          <a:spcPts val="0"/>
                        </a:spcBef>
                      </a:pPr>
                      <a:endParaRPr lang="en-US" sz="800" baseline="0" dirty="0" smtClean="0">
                        <a:ln>
                          <a:noFill/>
                        </a:ln>
                        <a:solidFill>
                          <a:schemeClr val="tx1"/>
                        </a:solidFill>
                      </a:endParaRPr>
                    </a:p>
                    <a:p>
                      <a:pPr algn="r">
                        <a:spcBef>
                          <a:spcPts val="0"/>
                        </a:spcBef>
                      </a:pPr>
                      <a:endParaRPr lang="en-US" sz="800" baseline="0" dirty="0" smtClean="0">
                        <a:ln>
                          <a:noFill/>
                        </a:ln>
                        <a:solidFill>
                          <a:schemeClr val="tx1"/>
                        </a:solidFill>
                      </a:endParaRPr>
                    </a:p>
                    <a:p>
                      <a:pPr algn="r">
                        <a:spcBef>
                          <a:spcPts val="0"/>
                        </a:spcBef>
                      </a:pPr>
                      <a:r>
                        <a:rPr lang="en-US" sz="800" baseline="0" dirty="0" smtClean="0">
                          <a:ln>
                            <a:noFill/>
                          </a:ln>
                          <a:solidFill>
                            <a:schemeClr val="tx1"/>
                          </a:solidFill>
                        </a:rPr>
                        <a:t>TechCent$ - May 2020</a:t>
                      </a:r>
                      <a:endParaRPr lang="en-US" sz="800" dirty="0">
                        <a:ln>
                          <a:noFill/>
                        </a:ln>
                        <a:solidFill>
                          <a:schemeClr val="tx1"/>
                        </a:solidFill>
                      </a:endParaRPr>
                    </a:p>
                  </a:txBody>
                  <a:tcPr>
                    <a:solidFill>
                      <a:srgbClr val="853356"/>
                    </a:solidFill>
                  </a:tcPr>
                </a:tc>
                <a:extLst>
                  <a:ext uri="{0D108BD9-81ED-4DB2-BD59-A6C34878D82A}">
                    <a16:rowId xmlns:a16="http://schemas.microsoft.com/office/drawing/2014/main" val="3517328654"/>
                  </a:ext>
                </a:extLst>
              </a:tr>
            </a:tbl>
          </a:graphicData>
        </a:graphic>
      </p:graphicFrame>
    </p:spTree>
    <p:extLst>
      <p:ext uri="{BB962C8B-B14F-4D97-AF65-F5344CB8AC3E}">
        <p14:creationId xmlns:p14="http://schemas.microsoft.com/office/powerpoint/2010/main" val="40625231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C00000"/>
                </a:solidFill>
              </a:rPr>
              <a:t>Invoicing for Reimbursement</a:t>
            </a:r>
            <a:endParaRPr lang="en-US" dirty="0">
              <a:solidFill>
                <a:srgbClr val="C00000"/>
              </a:solidFill>
              <a:latin typeface="Lucida Bright" panose="02040602050505020304" pitchFamily="18" charset="0"/>
            </a:endParaRPr>
          </a:p>
        </p:txBody>
      </p:sp>
      <p:sp>
        <p:nvSpPr>
          <p:cNvPr id="3" name="Text Placeholder 2"/>
          <p:cNvSpPr>
            <a:spLocks noGrp="1"/>
          </p:cNvSpPr>
          <p:nvPr>
            <p:ph type="body" idx="1"/>
          </p:nvPr>
        </p:nvSpPr>
        <p:spPr>
          <a:xfrm>
            <a:off x="468173" y="1270001"/>
            <a:ext cx="8375904" cy="4252975"/>
          </a:xfrm>
        </p:spPr>
        <p:txBody>
          <a:bodyPr/>
          <a:lstStyle/>
          <a:p>
            <a:r>
              <a:rPr lang="en-US" sz="2400" dirty="0" smtClean="0">
                <a:solidFill>
                  <a:srgbClr val="C00000"/>
                </a:solidFill>
                <a:latin typeface="Arial" panose="020B0604020202020204" pitchFamily="34" charset="0"/>
                <a:cs typeface="Arial" panose="020B0604020202020204" pitchFamily="34" charset="0"/>
              </a:rPr>
              <a:t>Steps 1-6: </a:t>
            </a:r>
            <a:r>
              <a:rPr lang="en-US" sz="2400" dirty="0" smtClean="0">
                <a:latin typeface="Arial" panose="020B0604020202020204" pitchFamily="34" charset="0"/>
                <a:cs typeface="Arial" panose="020B0604020202020204" pitchFamily="34" charset="0"/>
              </a:rPr>
              <a:t>Starting </a:t>
            </a:r>
            <a:r>
              <a:rPr lang="en-US" sz="2400" dirty="0">
                <a:latin typeface="Arial" panose="020B0604020202020204" pitchFamily="34" charset="0"/>
                <a:cs typeface="Arial" panose="020B0604020202020204" pitchFamily="34" charset="0"/>
              </a:rPr>
              <a:t>the Invoicing Process</a:t>
            </a:r>
            <a:endParaRPr lang="en-US" sz="2400" dirty="0" smtClean="0">
              <a:latin typeface="Arial" panose="020B0604020202020204" pitchFamily="34" charset="0"/>
              <a:cs typeface="Arial" panose="020B0604020202020204" pitchFamily="34" charset="0"/>
            </a:endParaRPr>
          </a:p>
          <a:p>
            <a:pPr>
              <a:lnSpc>
                <a:spcPct val="150000"/>
              </a:lnSpc>
            </a:pPr>
            <a:r>
              <a:rPr lang="en-US" sz="1800" dirty="0" smtClean="0">
                <a:latin typeface="Arial" panose="020B0604020202020204" pitchFamily="34" charset="0"/>
                <a:cs typeface="Arial" panose="020B0604020202020204" pitchFamily="34" charset="0"/>
              </a:rPr>
              <a:t>Role: Local Finance Coordinator</a:t>
            </a:r>
          </a:p>
          <a:p>
            <a:pPr marL="742950" lvl="1" indent="-365760">
              <a:lnSpc>
                <a:spcPct val="150000"/>
              </a:lnSpc>
              <a:buFont typeface="Wingdings" panose="05000000000000000000" pitchFamily="2" charset="2"/>
              <a:buChar char="Ø"/>
            </a:pPr>
            <a:r>
              <a:rPr lang="en-US" dirty="0" smtClean="0">
                <a:latin typeface="Arial" panose="020B0604020202020204" pitchFamily="34" charset="0"/>
                <a:cs typeface="Arial" panose="020B0604020202020204" pitchFamily="34" charset="0"/>
              </a:rPr>
              <a:t>Use Internet Explorer version 11 or higher</a:t>
            </a:r>
          </a:p>
          <a:p>
            <a:pPr marL="742950" lvl="1" indent="-365760">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Sign in with the FLA Local Finance Coordinator role</a:t>
            </a:r>
          </a:p>
          <a:p>
            <a:pPr marL="742950" lvl="1" indent="-365760">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Click the + (plus) sign next to Grants on the left navigation panel.</a:t>
            </a:r>
          </a:p>
          <a:p>
            <a:pPr marL="742950" lvl="1" indent="-365760">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Click the + (plus) sign next to Grant Process.</a:t>
            </a:r>
          </a:p>
          <a:p>
            <a:pPr marL="742950" lvl="1" indent="-365760">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 Click the + (plus) sign next to FLA Process.</a:t>
            </a:r>
          </a:p>
          <a:p>
            <a:pPr marL="742950" lvl="1" indent="-365760">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 Select FLA Invoice Process.</a:t>
            </a:r>
          </a:p>
          <a:p>
            <a:pPr algn="l" rtl="0"/>
            <a:endParaRPr lang="en-US" sz="1800" kern="1200" dirty="0" smtClean="0">
              <a:solidFill>
                <a:prstClr val="black"/>
              </a:solidFill>
              <a:latin typeface="Calibri"/>
              <a:cs typeface="+mn-cs"/>
            </a:endParaRPr>
          </a:p>
          <a:p>
            <a:pPr algn="l" rtl="0"/>
            <a:endParaRPr lang="en-US" sz="1800" kern="1200" dirty="0">
              <a:solidFill>
                <a:prstClr val="black"/>
              </a:solidFill>
              <a:latin typeface="Calibri"/>
              <a:cs typeface="+mn-cs"/>
            </a:endParaRPr>
          </a:p>
          <a:p>
            <a:pPr algn="l" rtl="0"/>
            <a:endParaRPr lang="en-US" sz="1800" kern="1200" dirty="0" smtClean="0">
              <a:solidFill>
                <a:prstClr val="black"/>
              </a:solidFill>
              <a:latin typeface="Calibri"/>
              <a:cs typeface="+mn-cs"/>
            </a:endParaRPr>
          </a:p>
          <a:p>
            <a:pPr algn="l" rtl="0"/>
            <a:endParaRPr lang="en-US" sz="1800" kern="1200" dirty="0">
              <a:solidFill>
                <a:prstClr val="black"/>
              </a:solidFill>
              <a:latin typeface="Calibri"/>
              <a:cs typeface="+mn-cs"/>
            </a:endParaRPr>
          </a:p>
          <a:p>
            <a:pPr algn="l" rtl="0"/>
            <a:endParaRPr lang="en-US" sz="1800" kern="1200" dirty="0" smtClean="0">
              <a:solidFill>
                <a:prstClr val="black"/>
              </a:solidFill>
              <a:latin typeface="Calibri"/>
              <a:cs typeface="+mn-cs"/>
            </a:endParaRPr>
          </a:p>
          <a:p>
            <a:pPr algn="l" rtl="0"/>
            <a:endParaRPr lang="en-US" sz="1800" kern="1200" dirty="0">
              <a:solidFill>
                <a:prstClr val="black"/>
              </a:solidFill>
              <a:latin typeface="Calibri"/>
              <a:cs typeface="+mn-cs"/>
            </a:endParaRPr>
          </a:p>
          <a:p>
            <a:pPr algn="l" rtl="0"/>
            <a:endParaRPr lang="en-US" sz="1800" kern="1200" dirty="0" smtClean="0">
              <a:solidFill>
                <a:prstClr val="black"/>
              </a:solidFill>
              <a:latin typeface="Calibri"/>
              <a:cs typeface="+mn-cs"/>
            </a:endParaRPr>
          </a:p>
          <a:p>
            <a:pPr algn="l" rtl="0"/>
            <a:endParaRPr lang="en-US" sz="1800" kern="1200" dirty="0" smtClean="0">
              <a:solidFill>
                <a:prstClr val="black"/>
              </a:solidFill>
              <a:latin typeface="Calibri"/>
              <a:cs typeface="+mn-cs"/>
            </a:endParaRPr>
          </a:p>
          <a:p>
            <a:endParaRPr lang="en-US" sz="1800"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83896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C00000"/>
                </a:solidFill>
              </a:rPr>
              <a:t>Invoicing for Reimbursement</a:t>
            </a:r>
            <a:endParaRPr lang="en-US" sz="3200" dirty="0">
              <a:solidFill>
                <a:srgbClr val="C00000"/>
              </a:solidFill>
              <a:latin typeface="Lucida Bright" panose="02040602050505020304" pitchFamily="18" charset="0"/>
            </a:endParaRPr>
          </a:p>
        </p:txBody>
      </p:sp>
      <p:sp>
        <p:nvSpPr>
          <p:cNvPr id="3" name="Text Placeholder 2"/>
          <p:cNvSpPr>
            <a:spLocks noGrp="1"/>
          </p:cNvSpPr>
          <p:nvPr>
            <p:ph type="body" idx="1"/>
          </p:nvPr>
        </p:nvSpPr>
        <p:spPr>
          <a:xfrm>
            <a:off x="533400" y="1270001"/>
            <a:ext cx="8077200" cy="4063768"/>
          </a:xfrm>
        </p:spPr>
        <p:txBody>
          <a:bodyPr/>
          <a:lstStyle/>
          <a:p>
            <a:pPr>
              <a:lnSpc>
                <a:spcPct val="107000"/>
              </a:lnSpc>
              <a:spcAft>
                <a:spcPts val="600"/>
              </a:spcAft>
            </a:pPr>
            <a:r>
              <a:rPr lang="en-US" sz="1800" dirty="0" smtClean="0">
                <a:solidFill>
                  <a:srgbClr val="C00000"/>
                </a:solidFill>
                <a:latin typeface="Arial" panose="020B0604020202020204" pitchFamily="34" charset="0"/>
                <a:ea typeface="Calibri" panose="020F0502020204030204" pitchFamily="34" charset="0"/>
                <a:cs typeface="Arial" panose="020B0604020202020204" pitchFamily="34" charset="0"/>
              </a:rPr>
              <a:t>Step 7</a:t>
            </a:r>
          </a:p>
          <a:p>
            <a:pPr>
              <a:lnSpc>
                <a:spcPct val="107000"/>
              </a:lnSpc>
              <a:spcAft>
                <a:spcPts val="600"/>
              </a:spcAft>
            </a:pPr>
            <a:r>
              <a:rPr lang="en-US" sz="1200" i="1" u="sng" dirty="0" smtClean="0">
                <a:latin typeface="Segoe UI" panose="020B0502040204020203" pitchFamily="34" charset="0"/>
                <a:ea typeface="Calibri" panose="020F0502020204030204" pitchFamily="34" charset="0"/>
                <a:cs typeface="Calibri" panose="020F0502020204030204" pitchFamily="34" charset="0"/>
              </a:rPr>
              <a:t>N</a:t>
            </a:r>
            <a:r>
              <a:rPr lang="en-US" sz="1200" u="sng" dirty="0" smtClean="0">
                <a:latin typeface="Segoe UI" panose="020B0502040204020203" pitchFamily="34" charset="0"/>
                <a:ea typeface="Calibri" panose="020F0502020204030204" pitchFamily="34" charset="0"/>
                <a:cs typeface="Calibri" panose="020F0502020204030204" pitchFamily="34" charset="0"/>
              </a:rPr>
              <a:t>ote</a:t>
            </a:r>
            <a:r>
              <a:rPr lang="en-US" sz="1200" dirty="0">
                <a:latin typeface="Segoe UI" panose="020B0502040204020203" pitchFamily="34" charset="0"/>
                <a:ea typeface="Calibri" panose="020F0502020204030204" pitchFamily="34" charset="0"/>
                <a:cs typeface="Calibri" panose="020F0502020204030204" pitchFamily="34" charset="0"/>
              </a:rPr>
              <a:t>: The red asterisks</a:t>
            </a:r>
            <a:r>
              <a:rPr lang="en-US" sz="1200" dirty="0">
                <a:solidFill>
                  <a:srgbClr val="FF0000"/>
                </a:solidFill>
                <a:latin typeface="Segoe UI" panose="020B0502040204020203" pitchFamily="34" charset="0"/>
                <a:ea typeface="Calibri" panose="020F0502020204030204" pitchFamily="34" charset="0"/>
                <a:cs typeface="Calibri" panose="020F0502020204030204" pitchFamily="34" charset="0"/>
              </a:rPr>
              <a:t>*</a:t>
            </a:r>
            <a:r>
              <a:rPr lang="en-US" sz="1200" dirty="0">
                <a:latin typeface="Segoe UI" panose="020B0502040204020203" pitchFamily="34" charset="0"/>
                <a:ea typeface="Calibri" panose="020F0502020204030204" pitchFamily="34" charset="0"/>
                <a:cs typeface="Calibri" panose="020F0502020204030204" pitchFamily="34" charset="0"/>
              </a:rPr>
              <a:t> represents a required field.</a:t>
            </a:r>
            <a:endParaRPr lang="en-US" sz="1200" dirty="0">
              <a:latin typeface="Segoe UI" panose="020B0502040204020203" pitchFamily="34" charset="0"/>
              <a:ea typeface="Calibri" panose="020F0502020204030204" pitchFamily="34" charset="0"/>
              <a:cs typeface="Times New Roman" panose="02020603050405020304" pitchFamily="18" charset="0"/>
            </a:endParaRPr>
          </a:p>
          <a:p>
            <a:pPr marL="342900" marR="0" lvl="0" indent="-342900">
              <a:spcBef>
                <a:spcPts val="600"/>
              </a:spcBef>
              <a:spcAft>
                <a:spcPts val="600"/>
              </a:spcAft>
              <a:buFont typeface="+mj-lt"/>
              <a:buAutoNum type="arabicPeriod"/>
              <a:tabLst>
                <a:tab pos="457200" algn="l"/>
              </a:tabLst>
            </a:pPr>
            <a:r>
              <a:rPr lang="en-US" sz="1200" dirty="0">
                <a:latin typeface="Segoe UI" panose="020B0502040204020203" pitchFamily="34" charset="0"/>
                <a:ea typeface="Calibri" panose="020F0502020204030204" pitchFamily="34" charset="0"/>
                <a:cs typeface="Calibri" panose="020F0502020204030204" pitchFamily="34" charset="0"/>
              </a:rPr>
              <a:t>Verify </a:t>
            </a:r>
            <a:r>
              <a:rPr lang="en-US" sz="1200" b="1" dirty="0">
                <a:latin typeface="Segoe UI" panose="020B0502040204020203" pitchFamily="34" charset="0"/>
                <a:ea typeface="Calibri" panose="020F0502020204030204" pitchFamily="34" charset="0"/>
                <a:cs typeface="Calibri" panose="020F0502020204030204" pitchFamily="34" charset="0"/>
              </a:rPr>
              <a:t>Fiscal Calendar Year </a:t>
            </a:r>
            <a:r>
              <a:rPr lang="en-US" sz="1200" dirty="0">
                <a:latin typeface="Segoe UI" panose="020B0502040204020203" pitchFamily="34" charset="0"/>
                <a:ea typeface="Calibri" panose="020F0502020204030204" pitchFamily="34" charset="0"/>
                <a:cs typeface="Calibri" panose="020F0502020204030204" pitchFamily="34" charset="0"/>
              </a:rPr>
              <a:t>to make sure correct year is showing</a:t>
            </a:r>
            <a:r>
              <a:rPr lang="en-US" sz="1200" dirty="0">
                <a:solidFill>
                  <a:srgbClr val="FF0000"/>
                </a:solidFill>
                <a:latin typeface="Segoe UI" panose="020B0502040204020203" pitchFamily="34" charset="0"/>
                <a:ea typeface="Calibri" panose="020F0502020204030204" pitchFamily="34" charset="0"/>
                <a:cs typeface="Calibri" panose="020F0502020204030204" pitchFamily="34" charset="0"/>
              </a:rPr>
              <a:t>*</a:t>
            </a:r>
            <a:r>
              <a:rPr lang="en-US" sz="1200" dirty="0">
                <a:latin typeface="Segoe UI" panose="020B0502040204020203" pitchFamily="34" charset="0"/>
                <a:ea typeface="Calibri" panose="020F0502020204030204" pitchFamily="34" charset="0"/>
                <a:cs typeface="Calibri" panose="020F0502020204030204" pitchFamily="34" charset="0"/>
              </a:rPr>
              <a:t>.</a:t>
            </a:r>
            <a:endParaRPr lang="en-US" sz="1200" dirty="0">
              <a:latin typeface="Segoe UI" panose="020B0502040204020203" pitchFamily="34" charset="0"/>
              <a:ea typeface="Calibri" panose="020F0502020204030204" pitchFamily="34" charset="0"/>
              <a:cs typeface="Times New Roman" panose="02020603050405020304" pitchFamily="18" charset="0"/>
            </a:endParaRPr>
          </a:p>
          <a:p>
            <a:pPr marL="342900" marR="0" lvl="0" indent="-342900">
              <a:spcBef>
                <a:spcPts val="600"/>
              </a:spcBef>
              <a:spcAft>
                <a:spcPts val="600"/>
              </a:spcAft>
              <a:buFont typeface="+mj-lt"/>
              <a:buAutoNum type="arabicPeriod"/>
              <a:tabLst>
                <a:tab pos="457200" algn="l"/>
              </a:tabLst>
            </a:pPr>
            <a:r>
              <a:rPr lang="en-US" sz="1200" dirty="0">
                <a:latin typeface="Segoe UI" panose="020B0502040204020203" pitchFamily="34" charset="0"/>
                <a:ea typeface="Calibri" panose="020F0502020204030204" pitchFamily="34" charset="0"/>
                <a:cs typeface="Calibri" panose="020F0502020204030204" pitchFamily="34" charset="0"/>
              </a:rPr>
              <a:t>Verify </a:t>
            </a:r>
            <a:r>
              <a:rPr lang="en-US" sz="1200" b="1" dirty="0">
                <a:latin typeface="Segoe UI" panose="020B0502040204020203" pitchFamily="34" charset="0"/>
                <a:ea typeface="Calibri" panose="020F0502020204030204" pitchFamily="34" charset="0"/>
                <a:cs typeface="Calibri" panose="020F0502020204030204" pitchFamily="34" charset="0"/>
              </a:rPr>
              <a:t>Grant Fund Type </a:t>
            </a:r>
            <a:r>
              <a:rPr lang="en-US" sz="1200" dirty="0">
                <a:latin typeface="Segoe UI" panose="020B0502040204020203" pitchFamily="34" charset="0"/>
                <a:ea typeface="Calibri" panose="020F0502020204030204" pitchFamily="34" charset="0"/>
                <a:cs typeface="Calibri" panose="020F0502020204030204" pitchFamily="34" charset="0"/>
              </a:rPr>
              <a:t>is set to FLA</a:t>
            </a:r>
            <a:r>
              <a:rPr lang="en-US" sz="1200" dirty="0">
                <a:solidFill>
                  <a:srgbClr val="FF0000"/>
                </a:solidFill>
                <a:latin typeface="Segoe UI" panose="020B0502040204020203" pitchFamily="34" charset="0"/>
                <a:ea typeface="Calibri" panose="020F0502020204030204" pitchFamily="34" charset="0"/>
                <a:cs typeface="Calibri" panose="020F0502020204030204" pitchFamily="34" charset="0"/>
              </a:rPr>
              <a:t>*</a:t>
            </a:r>
            <a:r>
              <a:rPr lang="en-US" sz="1200" dirty="0">
                <a:latin typeface="Segoe UI" panose="020B0502040204020203" pitchFamily="34" charset="0"/>
                <a:ea typeface="Calibri" panose="020F0502020204030204" pitchFamily="34" charset="0"/>
                <a:cs typeface="Calibri" panose="020F0502020204030204" pitchFamily="34" charset="0"/>
              </a:rPr>
              <a:t>.</a:t>
            </a:r>
            <a:endParaRPr lang="en-US" sz="1200" dirty="0">
              <a:latin typeface="Segoe UI" panose="020B0502040204020203" pitchFamily="34" charset="0"/>
              <a:ea typeface="Calibri" panose="020F0502020204030204" pitchFamily="34" charset="0"/>
              <a:cs typeface="Times New Roman" panose="02020603050405020304" pitchFamily="18" charset="0"/>
            </a:endParaRPr>
          </a:p>
          <a:p>
            <a:pPr marL="342900" marR="0" lvl="0" indent="-342900" eaLnBrk="0" fontAlgn="base" hangingPunct="0">
              <a:spcBef>
                <a:spcPts val="600"/>
              </a:spcBef>
              <a:spcAft>
                <a:spcPts val="600"/>
              </a:spcAft>
              <a:buFont typeface="+mj-lt"/>
              <a:buAutoNum type="arabicPeriod"/>
              <a:tabLst>
                <a:tab pos="457200" algn="l"/>
              </a:tabLst>
            </a:pPr>
            <a:r>
              <a:rPr lang="en-US" sz="1200" dirty="0">
                <a:latin typeface="Segoe UI" panose="020B0502040204020203" pitchFamily="34" charset="0"/>
                <a:ea typeface="Calibri" panose="020F0502020204030204" pitchFamily="34" charset="0"/>
                <a:cs typeface="Calibri" panose="020F0502020204030204" pitchFamily="34" charset="0"/>
              </a:rPr>
              <a:t>Select your correct </a:t>
            </a:r>
            <a:r>
              <a:rPr lang="en-US" sz="1200" b="1" dirty="0">
                <a:latin typeface="Segoe UI" panose="020B0502040204020203" pitchFamily="34" charset="0"/>
                <a:ea typeface="Calibri" panose="020F0502020204030204" pitchFamily="34" charset="0"/>
                <a:cs typeface="Calibri" panose="020F0502020204030204" pitchFamily="34" charset="0"/>
              </a:rPr>
              <a:t>Organization Type </a:t>
            </a:r>
            <a:r>
              <a:rPr lang="en-US" sz="1200" dirty="0">
                <a:latin typeface="Segoe UI" panose="020B0502040204020203" pitchFamily="34" charset="0"/>
                <a:ea typeface="Calibri" panose="020F0502020204030204" pitchFamily="34" charset="0"/>
                <a:cs typeface="Calibri" panose="020F0502020204030204" pitchFamily="34" charset="0"/>
              </a:rPr>
              <a:t>from the dropdown menu.</a:t>
            </a:r>
            <a:endParaRPr lang="en-US" sz="1200" dirty="0">
              <a:latin typeface="Segoe UI" panose="020B0502040204020203" pitchFamily="34" charset="0"/>
              <a:ea typeface="Calibri" panose="020F0502020204030204" pitchFamily="34" charset="0"/>
              <a:cs typeface="Times New Roman" panose="02020603050405020304" pitchFamily="18" charset="0"/>
            </a:endParaRPr>
          </a:p>
          <a:p>
            <a:pPr marL="342900" marR="0" lvl="0" indent="-342900" eaLnBrk="0" fontAlgn="base" hangingPunct="0">
              <a:spcBef>
                <a:spcPts val="600"/>
              </a:spcBef>
              <a:spcAft>
                <a:spcPts val="600"/>
              </a:spcAft>
              <a:buFont typeface="+mj-lt"/>
              <a:buAutoNum type="arabicPeriod"/>
              <a:tabLst>
                <a:tab pos="457200" algn="l"/>
              </a:tabLst>
            </a:pPr>
            <a:r>
              <a:rPr lang="en-US" sz="1200" dirty="0">
                <a:latin typeface="Segoe UI" panose="020B0502040204020203" pitchFamily="34" charset="0"/>
                <a:ea typeface="Calibri" panose="020F0502020204030204" pitchFamily="34" charset="0"/>
                <a:cs typeface="Calibri" panose="020F0502020204030204" pitchFamily="34" charset="0"/>
              </a:rPr>
              <a:t>Select your </a:t>
            </a:r>
            <a:r>
              <a:rPr lang="en-US" sz="1200" b="1" dirty="0">
                <a:latin typeface="Segoe UI" panose="020B0502040204020203" pitchFamily="34" charset="0"/>
                <a:ea typeface="Calibri" panose="020F0502020204030204" pitchFamily="34" charset="0"/>
                <a:cs typeface="Calibri" panose="020F0502020204030204" pitchFamily="34" charset="0"/>
              </a:rPr>
              <a:t>Organization</a:t>
            </a:r>
            <a:r>
              <a:rPr lang="en-US" sz="1200" dirty="0">
                <a:latin typeface="Segoe UI" panose="020B0502040204020203" pitchFamily="34" charset="0"/>
                <a:ea typeface="Calibri" panose="020F0502020204030204" pitchFamily="34" charset="0"/>
                <a:cs typeface="Calibri" panose="020F0502020204030204" pitchFamily="34" charset="0"/>
              </a:rPr>
              <a:t> by typing in the first three characters of the name.</a:t>
            </a:r>
            <a:endParaRPr lang="en-US" sz="1200" dirty="0">
              <a:latin typeface="Segoe UI" panose="020B0502040204020203" pitchFamily="34" charset="0"/>
              <a:ea typeface="Calibri" panose="020F0502020204030204" pitchFamily="34" charset="0"/>
              <a:cs typeface="Times New Roman" panose="02020603050405020304" pitchFamily="18" charset="0"/>
            </a:endParaRPr>
          </a:p>
          <a:p>
            <a:pPr marL="342900" marR="0" lvl="0" indent="-342900" eaLnBrk="0" fontAlgn="base" hangingPunct="0">
              <a:spcBef>
                <a:spcPts val="600"/>
              </a:spcBef>
              <a:spcAft>
                <a:spcPts val="600"/>
              </a:spcAft>
              <a:buFont typeface="+mj-lt"/>
              <a:buAutoNum type="arabicPeriod"/>
              <a:tabLst>
                <a:tab pos="457200" algn="l"/>
              </a:tabLst>
            </a:pPr>
            <a:r>
              <a:rPr lang="en-US" sz="1200" dirty="0">
                <a:latin typeface="Segoe UI" panose="020B0502040204020203" pitchFamily="34" charset="0"/>
                <a:ea typeface="Calibri" panose="020F0502020204030204" pitchFamily="34" charset="0"/>
                <a:cs typeface="Calibri" panose="020F0502020204030204" pitchFamily="34" charset="0"/>
              </a:rPr>
              <a:t>Verify the </a:t>
            </a:r>
            <a:r>
              <a:rPr lang="en-US" sz="1200" b="1" dirty="0">
                <a:latin typeface="Segoe UI" panose="020B0502040204020203" pitchFamily="34" charset="0"/>
                <a:ea typeface="Calibri" panose="020F0502020204030204" pitchFamily="34" charset="0"/>
                <a:cs typeface="Calibri" panose="020F0502020204030204" pitchFamily="34" charset="0"/>
              </a:rPr>
              <a:t>Organization District</a:t>
            </a:r>
            <a:r>
              <a:rPr lang="en-US" sz="1200" dirty="0">
                <a:solidFill>
                  <a:srgbClr val="FF0000"/>
                </a:solidFill>
                <a:latin typeface="Segoe UI" panose="020B0502040204020203" pitchFamily="34" charset="0"/>
                <a:ea typeface="Calibri" panose="020F0502020204030204" pitchFamily="34" charset="0"/>
                <a:cs typeface="Calibri" panose="020F0502020204030204" pitchFamily="34" charset="0"/>
              </a:rPr>
              <a:t>*</a:t>
            </a:r>
            <a:r>
              <a:rPr lang="en-US" sz="1200" dirty="0">
                <a:latin typeface="Segoe UI" panose="020B0502040204020203" pitchFamily="34" charset="0"/>
                <a:ea typeface="Calibri" panose="020F0502020204030204" pitchFamily="34" charset="0"/>
                <a:cs typeface="Calibri" panose="020F0502020204030204" pitchFamily="34" charset="0"/>
              </a:rPr>
              <a:t> if it does not automatically appear after typing the first three letters of your </a:t>
            </a:r>
            <a:r>
              <a:rPr lang="en-US" sz="1200" i="1" dirty="0">
                <a:latin typeface="Segoe UI" panose="020B0502040204020203" pitchFamily="34" charset="0"/>
                <a:ea typeface="Calibri" panose="020F0502020204030204" pitchFamily="34" charset="0"/>
                <a:cs typeface="Calibri" panose="020F0502020204030204" pitchFamily="34" charset="0"/>
              </a:rPr>
              <a:t>Organization</a:t>
            </a:r>
            <a:r>
              <a:rPr lang="en-US" sz="1200" dirty="0">
                <a:latin typeface="Segoe UI" panose="020B0502040204020203" pitchFamily="34" charset="0"/>
                <a:ea typeface="Calibri" panose="020F0502020204030204" pitchFamily="34" charset="0"/>
                <a:cs typeface="Calibri" panose="020F0502020204030204" pitchFamily="34" charset="0"/>
              </a:rPr>
              <a:t> name or if you need to select a different </a:t>
            </a:r>
            <a:r>
              <a:rPr lang="en-US" sz="1200" i="1" dirty="0">
                <a:latin typeface="Segoe UI" panose="020B0502040204020203" pitchFamily="34" charset="0"/>
                <a:ea typeface="Calibri" panose="020F0502020204030204" pitchFamily="34" charset="0"/>
                <a:cs typeface="Calibri" panose="020F0502020204030204" pitchFamily="34" charset="0"/>
              </a:rPr>
              <a:t>Organization District</a:t>
            </a:r>
            <a:r>
              <a:rPr lang="en-US" sz="1200" dirty="0">
                <a:latin typeface="Segoe UI" panose="020B0502040204020203" pitchFamily="34" charset="0"/>
                <a:ea typeface="Calibri" panose="020F0502020204030204" pitchFamily="34" charset="0"/>
                <a:cs typeface="Calibri" panose="020F0502020204030204" pitchFamily="34" charset="0"/>
              </a:rPr>
              <a:t>.</a:t>
            </a:r>
            <a:endParaRPr lang="en-US" sz="1200" dirty="0">
              <a:latin typeface="Segoe UI" panose="020B0502040204020203" pitchFamily="34" charset="0"/>
              <a:ea typeface="Calibri" panose="020F0502020204030204" pitchFamily="34" charset="0"/>
              <a:cs typeface="Times New Roman" panose="02020603050405020304" pitchFamily="18" charset="0"/>
            </a:endParaRPr>
          </a:p>
          <a:p>
            <a:pPr marL="342900" marR="0" lvl="0" indent="-342900" eaLnBrk="0" fontAlgn="base" hangingPunct="0">
              <a:spcBef>
                <a:spcPts val="600"/>
              </a:spcBef>
              <a:spcAft>
                <a:spcPts val="600"/>
              </a:spcAft>
              <a:buFont typeface="+mj-lt"/>
              <a:buAutoNum type="arabicPeriod"/>
              <a:tabLst>
                <a:tab pos="457200" algn="l"/>
              </a:tabLst>
            </a:pPr>
            <a:r>
              <a:rPr lang="en-US" sz="1200" dirty="0">
                <a:latin typeface="Segoe UI" panose="020B0502040204020203" pitchFamily="34" charset="0"/>
                <a:ea typeface="Calibri" panose="020F0502020204030204" pitchFamily="34" charset="0"/>
                <a:cs typeface="Calibri" panose="020F0502020204030204" pitchFamily="34" charset="0"/>
              </a:rPr>
              <a:t>Select a </a:t>
            </a:r>
            <a:r>
              <a:rPr lang="en-US" sz="1200" b="1" dirty="0">
                <a:latin typeface="Segoe UI" panose="020B0502040204020203" pitchFamily="34" charset="0"/>
                <a:ea typeface="Calibri" panose="020F0502020204030204" pitchFamily="34" charset="0"/>
                <a:cs typeface="Calibri" panose="020F0502020204030204" pitchFamily="34" charset="0"/>
              </a:rPr>
              <a:t>Program Initiative</a:t>
            </a:r>
            <a:r>
              <a:rPr lang="en-US" sz="1200" i="1" dirty="0">
                <a:solidFill>
                  <a:srgbClr val="FF0000"/>
                </a:solidFill>
                <a:latin typeface="Segoe UI" panose="020B0502040204020203" pitchFamily="34" charset="0"/>
                <a:ea typeface="Calibri" panose="020F0502020204030204" pitchFamily="34" charset="0"/>
                <a:cs typeface="Calibri" panose="020F0502020204030204" pitchFamily="34" charset="0"/>
              </a:rPr>
              <a:t>*</a:t>
            </a:r>
            <a:r>
              <a:rPr lang="en-US" sz="1200" dirty="0">
                <a:latin typeface="Segoe UI" panose="020B0502040204020203" pitchFamily="34" charset="0"/>
                <a:ea typeface="Calibri" panose="020F0502020204030204" pitchFamily="34" charset="0"/>
                <a:cs typeface="Calibri" panose="020F0502020204030204" pitchFamily="34" charset="0"/>
              </a:rPr>
              <a:t>. </a:t>
            </a:r>
            <a:endParaRPr lang="en-US" sz="1200" dirty="0" smtClean="0">
              <a:latin typeface="Segoe UI" panose="020B0502040204020203" pitchFamily="34" charset="0"/>
              <a:ea typeface="Calibri" panose="020F0502020204030204" pitchFamily="34" charset="0"/>
              <a:cs typeface="Calibri" panose="020F0502020204030204" pitchFamily="34" charset="0"/>
            </a:endParaRPr>
          </a:p>
          <a:p>
            <a:pPr marL="342900" marR="0" lvl="0" indent="-342900" eaLnBrk="0" fontAlgn="base" hangingPunct="0">
              <a:spcBef>
                <a:spcPts val="600"/>
              </a:spcBef>
              <a:spcAft>
                <a:spcPts val="600"/>
              </a:spcAft>
              <a:buFont typeface="+mj-lt"/>
              <a:buAutoNum type="arabicPeriod"/>
              <a:tabLst>
                <a:tab pos="457200" algn="l"/>
              </a:tabLst>
            </a:pPr>
            <a:r>
              <a:rPr lang="en-US" sz="1200" b="1" dirty="0" smtClean="0">
                <a:latin typeface="Segoe UI" panose="020B0502040204020203" pitchFamily="34" charset="0"/>
                <a:ea typeface="Calibri" panose="020F0502020204030204" pitchFamily="34" charset="0"/>
                <a:cs typeface="Calibri" panose="020F0502020204030204" pitchFamily="34" charset="0"/>
              </a:rPr>
              <a:t>Approval </a:t>
            </a:r>
            <a:r>
              <a:rPr lang="en-US" sz="1200" b="1" dirty="0">
                <a:latin typeface="Segoe UI" panose="020B0502040204020203" pitchFamily="34" charset="0"/>
                <a:ea typeface="Calibri" panose="020F0502020204030204" pitchFamily="34" charset="0"/>
                <a:cs typeface="Calibri" panose="020F0502020204030204" pitchFamily="34" charset="0"/>
              </a:rPr>
              <a:t>Function Type </a:t>
            </a:r>
            <a:r>
              <a:rPr lang="en-US" sz="1200" dirty="0">
                <a:latin typeface="Segoe UI" panose="020B0502040204020203" pitchFamily="34" charset="0"/>
                <a:ea typeface="Calibri" panose="020F0502020204030204" pitchFamily="34" charset="0"/>
                <a:cs typeface="Calibri" panose="020F0502020204030204" pitchFamily="34" charset="0"/>
              </a:rPr>
              <a:t>will remain as </a:t>
            </a:r>
            <a:r>
              <a:rPr lang="en-US" sz="1200" dirty="0" smtClean="0">
                <a:latin typeface="Segoe UI" panose="020B0502040204020203" pitchFamily="34" charset="0"/>
                <a:ea typeface="Calibri" panose="020F0502020204030204" pitchFamily="34" charset="0"/>
                <a:cs typeface="Calibri" panose="020F0502020204030204" pitchFamily="34" charset="0"/>
              </a:rPr>
              <a:t>All.</a:t>
            </a:r>
          </a:p>
          <a:p>
            <a:pPr marL="342900" marR="0" lvl="0" indent="-342900" eaLnBrk="0" fontAlgn="base" hangingPunct="0">
              <a:spcBef>
                <a:spcPts val="600"/>
              </a:spcBef>
              <a:spcAft>
                <a:spcPts val="600"/>
              </a:spcAft>
              <a:buFont typeface="+mj-lt"/>
              <a:buAutoNum type="arabicPeriod"/>
              <a:tabLst>
                <a:tab pos="457200" algn="l"/>
              </a:tabLst>
            </a:pPr>
            <a:r>
              <a:rPr lang="en-US" sz="1200" b="1" dirty="0" smtClean="0">
                <a:latin typeface="Segoe UI" panose="020B0502040204020203" pitchFamily="34" charset="0"/>
                <a:ea typeface="Calibri" panose="020F0502020204030204" pitchFamily="34" charset="0"/>
                <a:cs typeface="Calibri" panose="020F0502020204030204" pitchFamily="34" charset="0"/>
              </a:rPr>
              <a:t>Filter </a:t>
            </a:r>
            <a:r>
              <a:rPr lang="en-US" sz="1200" b="1" dirty="0">
                <a:latin typeface="Segoe UI" panose="020B0502040204020203" pitchFamily="34" charset="0"/>
                <a:ea typeface="Calibri" panose="020F0502020204030204" pitchFamily="34" charset="0"/>
                <a:cs typeface="Calibri" panose="020F0502020204030204" pitchFamily="34" charset="0"/>
              </a:rPr>
              <a:t>on Status </a:t>
            </a:r>
            <a:r>
              <a:rPr lang="en-US" sz="1200" dirty="0">
                <a:latin typeface="Segoe UI" panose="020B0502040204020203" pitchFamily="34" charset="0"/>
                <a:ea typeface="Calibri" panose="020F0502020204030204" pitchFamily="34" charset="0"/>
                <a:cs typeface="Calibri" panose="020F0502020204030204" pitchFamily="34" charset="0"/>
              </a:rPr>
              <a:t>will remain as </a:t>
            </a:r>
            <a:r>
              <a:rPr lang="en-US" sz="1200" dirty="0" smtClean="0">
                <a:latin typeface="Segoe UI" panose="020B0502040204020203" pitchFamily="34" charset="0"/>
                <a:ea typeface="Calibri" panose="020F0502020204030204" pitchFamily="34" charset="0"/>
                <a:cs typeface="Calibri" panose="020F0502020204030204" pitchFamily="34" charset="0"/>
              </a:rPr>
              <a:t>All.</a:t>
            </a:r>
          </a:p>
          <a:p>
            <a:pPr marL="342900" marR="0" lvl="0" indent="-342900" eaLnBrk="0" fontAlgn="base" hangingPunct="0">
              <a:spcBef>
                <a:spcPts val="600"/>
              </a:spcBef>
              <a:spcAft>
                <a:spcPts val="600"/>
              </a:spcAft>
              <a:buFont typeface="+mj-lt"/>
              <a:buAutoNum type="arabicPeriod"/>
              <a:tabLst>
                <a:tab pos="457200" algn="l"/>
              </a:tabLst>
            </a:pPr>
            <a:r>
              <a:rPr lang="en-US" sz="1200" dirty="0" smtClean="0">
                <a:latin typeface="Segoe UI" panose="020B0502040204020203" pitchFamily="34" charset="0"/>
                <a:ea typeface="Calibri" panose="020F0502020204030204" pitchFamily="34" charset="0"/>
                <a:cs typeface="Calibri" panose="020F0502020204030204" pitchFamily="34" charset="0"/>
              </a:rPr>
              <a:t>Select </a:t>
            </a:r>
            <a:r>
              <a:rPr lang="en-US" sz="1200" dirty="0">
                <a:latin typeface="Segoe UI" panose="020B0502040204020203" pitchFamily="34" charset="0"/>
                <a:ea typeface="Calibri" panose="020F0502020204030204" pitchFamily="34" charset="0"/>
                <a:cs typeface="Calibri" panose="020F0502020204030204" pitchFamily="34" charset="0"/>
              </a:rPr>
              <a:t>the </a:t>
            </a:r>
            <a:r>
              <a:rPr lang="en-US" sz="1200" b="1" dirty="0">
                <a:latin typeface="Segoe UI" panose="020B0502040204020203" pitchFamily="34" charset="0"/>
                <a:ea typeface="Calibri" panose="020F0502020204030204" pitchFamily="34" charset="0"/>
                <a:cs typeface="Calibri" panose="020F0502020204030204" pitchFamily="34" charset="0"/>
              </a:rPr>
              <a:t>Search</a:t>
            </a:r>
            <a:r>
              <a:rPr lang="en-US" sz="1200" dirty="0">
                <a:latin typeface="Segoe UI" panose="020B0502040204020203" pitchFamily="34" charset="0"/>
                <a:ea typeface="Calibri" panose="020F0502020204030204" pitchFamily="34" charset="0"/>
                <a:cs typeface="Calibri" panose="020F0502020204030204" pitchFamily="34" charset="0"/>
              </a:rPr>
              <a:t> button to search for any outstanding Worksheets/Applications that need your approval.</a:t>
            </a:r>
            <a:endParaRPr lang="en-US" sz="1200" dirty="0">
              <a:latin typeface="Segoe UI" panose="020B0502040204020203" pitchFamily="34" charset="0"/>
              <a:ea typeface="Calibri" panose="020F0502020204030204" pitchFamily="34" charset="0"/>
              <a:cs typeface="Times New Roman" panose="02020603050405020304" pitchFamily="18" charset="0"/>
            </a:endParaRPr>
          </a:p>
          <a:p>
            <a:pPr>
              <a:spcBef>
                <a:spcPts val="600"/>
              </a:spcBef>
              <a:spcAft>
                <a:spcPts val="600"/>
              </a:spcAft>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2690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C00000"/>
                </a:solidFill>
              </a:rPr>
              <a:t>Invoicing for Reimbursement</a:t>
            </a:r>
            <a:endParaRPr lang="en-US" sz="3200" dirty="0">
              <a:solidFill>
                <a:srgbClr val="C00000"/>
              </a:solidFill>
              <a:latin typeface="Lucida Bright" panose="02040602050505020304" pitchFamily="18" charset="0"/>
            </a:endParaRPr>
          </a:p>
        </p:txBody>
      </p:sp>
      <p:sp>
        <p:nvSpPr>
          <p:cNvPr id="3" name="Text Placeholder 2"/>
          <p:cNvSpPr>
            <a:spLocks noGrp="1"/>
          </p:cNvSpPr>
          <p:nvPr>
            <p:ph type="body" idx="1"/>
          </p:nvPr>
        </p:nvSpPr>
        <p:spPr>
          <a:xfrm>
            <a:off x="533400" y="1270000"/>
            <a:ext cx="8077200" cy="4276763"/>
          </a:xfrm>
        </p:spPr>
        <p:txBody>
          <a:bodyPr/>
          <a:lstStyle/>
          <a:p>
            <a:r>
              <a:rPr lang="en-US" sz="1800" dirty="0" smtClean="0">
                <a:solidFill>
                  <a:srgbClr val="C00000"/>
                </a:solidFill>
                <a:latin typeface="Arial" panose="020B0604020202020204" pitchFamily="34" charset="0"/>
                <a:cs typeface="Arial" panose="020B0604020202020204" pitchFamily="34" charset="0"/>
              </a:rPr>
              <a:t>Step 8:</a:t>
            </a:r>
            <a:r>
              <a:rPr lang="en-US" sz="1800" dirty="0" smtClean="0">
                <a:latin typeface="Arial" panose="020B0604020202020204" pitchFamily="34" charset="0"/>
                <a:cs typeface="Arial" panose="020B0604020202020204" pitchFamily="34" charset="0"/>
              </a:rPr>
              <a:t> After clicking the </a:t>
            </a:r>
            <a:r>
              <a:rPr lang="en-US" sz="1800" b="1" dirty="0" smtClean="0">
                <a:latin typeface="Arial" panose="020B0604020202020204" pitchFamily="34" charset="0"/>
                <a:cs typeface="Arial" panose="020B0604020202020204" pitchFamily="34" charset="0"/>
              </a:rPr>
              <a:t>Search</a:t>
            </a:r>
            <a:r>
              <a:rPr lang="en-US" sz="1800" dirty="0" smtClean="0">
                <a:latin typeface="Arial" panose="020B0604020202020204" pitchFamily="34" charset="0"/>
                <a:cs typeface="Arial" panose="020B0604020202020204" pitchFamily="34" charset="0"/>
              </a:rPr>
              <a:t> button, click on the blue words </a:t>
            </a:r>
            <a:r>
              <a:rPr lang="en-US" sz="1800" b="1" dirty="0" smtClean="0">
                <a:solidFill>
                  <a:srgbClr val="2E74B5"/>
                </a:solidFill>
                <a:latin typeface="Arial" panose="020B0604020202020204" pitchFamily="34" charset="0"/>
                <a:cs typeface="Arial" panose="020B0604020202020204" pitchFamily="34" charset="0"/>
              </a:rPr>
              <a:t>New Invoice </a:t>
            </a:r>
            <a:r>
              <a:rPr lang="en-US" sz="1800" dirty="0" smtClean="0">
                <a:latin typeface="Arial" panose="020B0604020202020204" pitchFamily="34" charset="0"/>
                <a:cs typeface="Arial" panose="020B0604020202020204" pitchFamily="34" charset="0"/>
              </a:rPr>
              <a:t>to start a </a:t>
            </a:r>
            <a:r>
              <a:rPr lang="en-US" sz="1800" b="1" dirty="0" smtClean="0">
                <a:latin typeface="Arial" panose="020B0604020202020204" pitchFamily="34" charset="0"/>
                <a:cs typeface="Arial" panose="020B0604020202020204" pitchFamily="34" charset="0"/>
              </a:rPr>
              <a:t>new</a:t>
            </a:r>
            <a:r>
              <a:rPr lang="en-US" sz="1800" dirty="0" smtClean="0">
                <a:latin typeface="Arial" panose="020B0604020202020204" pitchFamily="34" charset="0"/>
                <a:cs typeface="Arial" panose="020B0604020202020204" pitchFamily="34" charset="0"/>
              </a:rPr>
              <a:t> </a:t>
            </a:r>
            <a:r>
              <a:rPr lang="en-US" sz="1800" b="1" dirty="0" smtClean="0">
                <a:latin typeface="Arial" panose="020B0604020202020204" pitchFamily="34" charset="0"/>
                <a:cs typeface="Arial" panose="020B0604020202020204" pitchFamily="34" charset="0"/>
              </a:rPr>
              <a:t>Invoice Process</a:t>
            </a:r>
            <a:r>
              <a:rPr lang="en-US" sz="1800" dirty="0" smtClean="0">
                <a:latin typeface="Arial" panose="020B0604020202020204" pitchFamily="34" charset="0"/>
                <a:cs typeface="Arial" panose="020B0604020202020204" pitchFamily="34" charset="0"/>
              </a:rPr>
              <a:t>.</a:t>
            </a:r>
          </a:p>
          <a:p>
            <a:pPr marL="457200" algn="l"/>
            <a:r>
              <a:rPr lang="en-US" sz="1100" dirty="0" smtClean="0">
                <a:latin typeface="Arial" panose="020B0604020202020204" pitchFamily="34" charset="0"/>
                <a:cs typeface="Arial" panose="020B0604020202020204" pitchFamily="34" charset="0"/>
              </a:rPr>
              <a:t>Note: To see the status of a Draft Invoice in the process, or one already submitted or paid, click the  (small dark triangle) sign to the left of the blue words New Invoice.  Additional information is included in the “Accessing a Draft Invoice or View Status of Submitted Invoice’” section of the CTIMS Guidebook.</a:t>
            </a:r>
          </a:p>
          <a:p>
            <a:pPr marL="457200" algn="l"/>
            <a:endParaRPr lang="en-US" sz="1100" dirty="0">
              <a:latin typeface="Arial" panose="020B0604020202020204" pitchFamily="34" charset="0"/>
              <a:cs typeface="Arial" panose="020B0604020202020204" pitchFamily="34" charset="0"/>
            </a:endParaRPr>
          </a:p>
          <a:p>
            <a:pPr algn="l"/>
            <a:r>
              <a:rPr lang="en-US" sz="1800" dirty="0">
                <a:solidFill>
                  <a:srgbClr val="C00000"/>
                </a:solidFill>
                <a:latin typeface="Arial" panose="020B0604020202020204" pitchFamily="34" charset="0"/>
                <a:cs typeface="Arial" panose="020B0604020202020204" pitchFamily="34" charset="0"/>
              </a:rPr>
              <a:t>Step 9: </a:t>
            </a:r>
            <a:r>
              <a:rPr lang="en-US" sz="1800" dirty="0">
                <a:latin typeface="Arial" panose="020B0604020202020204" pitchFamily="34" charset="0"/>
                <a:cs typeface="Arial" panose="020B0604020202020204" pitchFamily="34" charset="0"/>
              </a:rPr>
              <a:t>Verify that the information is correct, then select Save &amp; Next</a:t>
            </a:r>
            <a:r>
              <a:rPr lang="en-US" sz="1800" dirty="0" smtClean="0">
                <a:latin typeface="Arial" panose="020B0604020202020204" pitchFamily="34" charset="0"/>
                <a:cs typeface="Arial" panose="020B0604020202020204" pitchFamily="34" charset="0"/>
              </a:rPr>
              <a:t>.</a:t>
            </a:r>
            <a:endParaRPr lang="en-US" sz="1100" dirty="0" smtClean="0">
              <a:latin typeface="Arial" panose="020B0604020202020204" pitchFamily="34" charset="0"/>
              <a:cs typeface="Arial" panose="020B0604020202020204" pitchFamily="34" charset="0"/>
            </a:endParaRPr>
          </a:p>
          <a:p>
            <a:pPr algn="l"/>
            <a:endParaRPr lang="en-US" sz="1100" dirty="0" smtClean="0">
              <a:latin typeface="Arial" panose="020B0604020202020204" pitchFamily="34" charset="0"/>
              <a:cs typeface="Arial" panose="020B0604020202020204" pitchFamily="34" charset="0"/>
            </a:endParaRPr>
          </a:p>
          <a:p>
            <a:pPr algn="l"/>
            <a:r>
              <a:rPr lang="en-US" sz="1800" dirty="0">
                <a:solidFill>
                  <a:srgbClr val="C00000"/>
                </a:solidFill>
                <a:latin typeface="Arial" panose="020B0604020202020204" pitchFamily="34" charset="0"/>
                <a:cs typeface="Arial" panose="020B0604020202020204" pitchFamily="34" charset="0"/>
              </a:rPr>
              <a:t>Step 10(a): </a:t>
            </a:r>
            <a:r>
              <a:rPr lang="en-US" sz="1800" dirty="0">
                <a:latin typeface="Arial" panose="020B0604020202020204" pitchFamily="34" charset="0"/>
                <a:cs typeface="Arial" panose="020B0604020202020204" pitchFamily="34" charset="0"/>
              </a:rPr>
              <a:t>Under the Invoice Line Items tab, select the Agreement Line Desc (Description) you want to add to your Invoice. </a:t>
            </a:r>
            <a:endParaRPr lang="en-US" sz="1800" dirty="0" smtClean="0">
              <a:latin typeface="Arial" panose="020B0604020202020204" pitchFamily="34" charset="0"/>
              <a:cs typeface="Arial" panose="020B0604020202020204" pitchFamily="34" charset="0"/>
            </a:endParaRPr>
          </a:p>
          <a:p>
            <a:pPr marL="457200" algn="l"/>
            <a:r>
              <a:rPr lang="en-US" sz="1100" dirty="0" smtClean="0">
                <a:latin typeface="Arial" panose="020B0604020202020204" pitchFamily="34" charset="0"/>
                <a:cs typeface="Arial" panose="020B0604020202020204" pitchFamily="34" charset="0"/>
              </a:rPr>
              <a:t>The </a:t>
            </a:r>
            <a:r>
              <a:rPr lang="en-US" sz="1100" dirty="0">
                <a:latin typeface="Arial" panose="020B0604020202020204" pitchFamily="34" charset="0"/>
                <a:cs typeface="Arial" panose="020B0604020202020204" pitchFamily="34" charset="0"/>
              </a:rPr>
              <a:t>system defaults to the full budget line amount. If you want to claim the full amount shown in the Total column, click in the check box to the left of the description. Once the Invoice is complete, go to Step 13.</a:t>
            </a:r>
          </a:p>
          <a:p>
            <a:pPr algn="l"/>
            <a:endParaRPr lang="en-US" sz="1100" dirty="0" smtClean="0">
              <a:latin typeface="Arial" panose="020B0604020202020204" pitchFamily="34" charset="0"/>
              <a:cs typeface="Arial" panose="020B0604020202020204" pitchFamily="34" charset="0"/>
            </a:endParaRPr>
          </a:p>
          <a:p>
            <a:pPr lvl="0"/>
            <a:r>
              <a:rPr lang="en-US" sz="1800" dirty="0">
                <a:solidFill>
                  <a:srgbClr val="C00000"/>
                </a:solidFill>
                <a:latin typeface="Arial" panose="020B0604020202020204" pitchFamily="34" charset="0"/>
                <a:cs typeface="Arial" panose="020B0604020202020204" pitchFamily="34" charset="0"/>
              </a:rPr>
              <a:t>Step 10(b): </a:t>
            </a:r>
            <a:r>
              <a:rPr lang="en-US" sz="1800" dirty="0">
                <a:solidFill>
                  <a:prstClr val="black"/>
                </a:solidFill>
                <a:latin typeface="Arial" panose="020B0604020202020204" pitchFamily="34" charset="0"/>
                <a:cs typeface="Arial" panose="020B0604020202020204" pitchFamily="34" charset="0"/>
              </a:rPr>
              <a:t>If you do </a:t>
            </a:r>
            <a:r>
              <a:rPr lang="en-US" sz="1800" b="1" dirty="0">
                <a:solidFill>
                  <a:prstClr val="black"/>
                </a:solidFill>
                <a:latin typeface="Arial" panose="020B0604020202020204" pitchFamily="34" charset="0"/>
                <a:cs typeface="Arial" panose="020B0604020202020204" pitchFamily="34" charset="0"/>
              </a:rPr>
              <a:t>NOT</a:t>
            </a:r>
            <a:r>
              <a:rPr lang="en-US" sz="1800" dirty="0">
                <a:solidFill>
                  <a:prstClr val="black"/>
                </a:solidFill>
                <a:latin typeface="Arial" panose="020B0604020202020204" pitchFamily="34" charset="0"/>
                <a:cs typeface="Arial" panose="020B0604020202020204" pitchFamily="34" charset="0"/>
              </a:rPr>
              <a:t> want to claim the full amount of the line item, click on the  </a:t>
            </a:r>
            <a:r>
              <a:rPr lang="en-US" sz="1800" b="1" dirty="0">
                <a:solidFill>
                  <a:prstClr val="black"/>
                </a:solidFill>
                <a:latin typeface="Arial" panose="020B0604020202020204" pitchFamily="34" charset="0"/>
                <a:cs typeface="Arial" panose="020B0604020202020204" pitchFamily="34" charset="0"/>
              </a:rPr>
              <a:t>   </a:t>
            </a:r>
            <a:r>
              <a:rPr lang="en-US" sz="1400" dirty="0">
                <a:solidFill>
                  <a:prstClr val="black"/>
                </a:solidFill>
                <a:latin typeface="Arial" panose="020B0604020202020204" pitchFamily="34" charset="0"/>
                <a:cs typeface="Arial" panose="020B0604020202020204" pitchFamily="34" charset="0"/>
              </a:rPr>
              <a:t>(small dark triangle) </a:t>
            </a:r>
            <a:r>
              <a:rPr lang="en-US" sz="1800" dirty="0">
                <a:solidFill>
                  <a:prstClr val="black"/>
                </a:solidFill>
                <a:latin typeface="Arial" panose="020B0604020202020204" pitchFamily="34" charset="0"/>
                <a:cs typeface="Arial" panose="020B0604020202020204" pitchFamily="34" charset="0"/>
              </a:rPr>
              <a:t>to the left of the line description.  Next, click on the </a:t>
            </a:r>
            <a:r>
              <a:rPr lang="en-US" sz="1800" b="1" dirty="0">
                <a:solidFill>
                  <a:prstClr val="black"/>
                </a:solidFill>
                <a:latin typeface="Arial" panose="020B0604020202020204" pitchFamily="34" charset="0"/>
                <a:cs typeface="Arial" panose="020B0604020202020204" pitchFamily="34" charset="0"/>
              </a:rPr>
              <a:t>Edit </a:t>
            </a:r>
            <a:r>
              <a:rPr lang="en-US" sz="1800" dirty="0">
                <a:solidFill>
                  <a:prstClr val="black"/>
                </a:solidFill>
                <a:latin typeface="Arial" panose="020B0604020202020204" pitchFamily="34" charset="0"/>
                <a:cs typeface="Arial" panose="020B0604020202020204" pitchFamily="34" charset="0"/>
              </a:rPr>
              <a:t>button which appears in the dropdown section.</a:t>
            </a:r>
          </a:p>
          <a:p>
            <a:pPr algn="l"/>
            <a:endParaRPr lang="en-US" sz="1100" dirty="0" smtClean="0">
              <a:latin typeface="Arial" panose="020B0604020202020204" pitchFamily="34" charset="0"/>
              <a:cs typeface="Arial" panose="020B0604020202020204" pitchFamily="34" charset="0"/>
            </a:endParaRPr>
          </a:p>
          <a:p>
            <a:pPr algn="l"/>
            <a:endParaRPr lang="en-US" sz="1100" dirty="0" smtClean="0">
              <a:latin typeface="Arial" panose="020B0604020202020204" pitchFamily="34" charset="0"/>
              <a:cs typeface="Arial" panose="020B0604020202020204" pitchFamily="34" charset="0"/>
            </a:endParaRPr>
          </a:p>
          <a:p>
            <a:pPr algn="l"/>
            <a:endParaRPr lang="en-US" sz="1100" dirty="0">
              <a:latin typeface="Arial" panose="020B0604020202020204" pitchFamily="34" charset="0"/>
              <a:cs typeface="Arial" panose="020B0604020202020204" pitchFamily="34" charset="0"/>
            </a:endParaRPr>
          </a:p>
          <a:p>
            <a:pPr algn="l"/>
            <a:endParaRPr lang="en-US" sz="1100" dirty="0" smtClean="0">
              <a:latin typeface="Arial" panose="020B0604020202020204" pitchFamily="34" charset="0"/>
              <a:cs typeface="Arial" panose="020B0604020202020204" pitchFamily="34" charset="0"/>
            </a:endParaRPr>
          </a:p>
          <a:p>
            <a:pPr algn="l"/>
            <a:endParaRPr lang="en-US" sz="1100" dirty="0">
              <a:latin typeface="Arial" panose="020B0604020202020204" pitchFamily="34" charset="0"/>
              <a:cs typeface="Arial" panose="020B0604020202020204" pitchFamily="34" charset="0"/>
            </a:endParaRPr>
          </a:p>
          <a:p>
            <a:pPr algn="l"/>
            <a:endParaRPr lang="en-US" sz="1100" dirty="0" smtClean="0">
              <a:latin typeface="Arial" panose="020B0604020202020204" pitchFamily="34" charset="0"/>
              <a:cs typeface="Arial" panose="020B0604020202020204" pitchFamily="34" charset="0"/>
            </a:endParaRPr>
          </a:p>
          <a:p>
            <a:pPr marL="457200" algn="l"/>
            <a:endParaRPr lang="en-US" sz="1100" dirty="0">
              <a:latin typeface="Arial" panose="020B0604020202020204" pitchFamily="34" charset="0"/>
              <a:cs typeface="Arial" panose="020B0604020202020204" pitchFamily="34" charset="0"/>
            </a:endParaRPr>
          </a:p>
          <a:p>
            <a:pPr marL="457200" algn="l"/>
            <a:endParaRPr lang="en-US" sz="1100" dirty="0" smtClean="0">
              <a:latin typeface="Arial" panose="020B0604020202020204" pitchFamily="34" charset="0"/>
              <a:cs typeface="Arial" panose="020B0604020202020204" pitchFamily="34" charset="0"/>
            </a:endParaRPr>
          </a:p>
          <a:p>
            <a:pPr algn="l"/>
            <a:endParaRPr lang="en-US" sz="800" dirty="0" smtClean="0">
              <a:latin typeface="Arial" panose="020B0604020202020204" pitchFamily="34" charset="0"/>
              <a:cs typeface="Arial" panose="020B0604020202020204" pitchFamily="34" charset="0"/>
            </a:endParaRPr>
          </a:p>
          <a:p>
            <a:pPr algn="l"/>
            <a:endParaRPr lang="en-US" sz="800" dirty="0">
              <a:latin typeface="Arial" panose="020B0604020202020204" pitchFamily="34" charset="0"/>
              <a:cs typeface="Arial" panose="020B0604020202020204" pitchFamily="34" charset="0"/>
            </a:endParaRPr>
          </a:p>
          <a:p>
            <a:pPr algn="l"/>
            <a:endParaRPr lang="en-US" sz="800" dirty="0" smtClean="0">
              <a:latin typeface="Arial" panose="020B0604020202020204" pitchFamily="34" charset="0"/>
              <a:cs typeface="Arial" panose="020B0604020202020204" pitchFamily="34" charset="0"/>
            </a:endParaRPr>
          </a:p>
          <a:p>
            <a:pPr algn="l"/>
            <a:endParaRPr lang="en-US" sz="800" dirty="0">
              <a:latin typeface="Arial" panose="020B0604020202020204" pitchFamily="34" charset="0"/>
              <a:cs typeface="Arial" panose="020B0604020202020204" pitchFamily="34" charset="0"/>
            </a:endParaRPr>
          </a:p>
          <a:p>
            <a:pPr algn="l"/>
            <a:endParaRPr lang="en-US" sz="800" dirty="0">
              <a:latin typeface="Arial" panose="020B0604020202020204" pitchFamily="34" charset="0"/>
              <a:cs typeface="Arial" panose="020B0604020202020204" pitchFamily="34" charset="0"/>
            </a:endParaRPr>
          </a:p>
        </p:txBody>
      </p:sp>
      <p:sp>
        <p:nvSpPr>
          <p:cNvPr id="12" name="Isosceles Triangle 11"/>
          <p:cNvSpPr/>
          <p:nvPr/>
        </p:nvSpPr>
        <p:spPr>
          <a:xfrm rot="5136297">
            <a:off x="956185" y="4339095"/>
            <a:ext cx="135890" cy="169545"/>
          </a:xfrm>
          <a:prstGeom prst="triangle">
            <a:avLst/>
          </a:prstGeom>
          <a:solidFill>
            <a:schemeClr val="tx2">
              <a:lumMod val="75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7311365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C00000"/>
                </a:solidFill>
              </a:rPr>
              <a:t>Invoicing for Reimbursement</a:t>
            </a:r>
            <a:endParaRPr lang="en-US" sz="3200" dirty="0">
              <a:solidFill>
                <a:srgbClr val="C00000"/>
              </a:solidFill>
              <a:latin typeface="Lucida Bright" panose="02040602050505020304" pitchFamily="18" charset="0"/>
            </a:endParaRPr>
          </a:p>
        </p:txBody>
      </p:sp>
      <p:sp>
        <p:nvSpPr>
          <p:cNvPr id="3" name="Text Placeholder 2"/>
          <p:cNvSpPr>
            <a:spLocks noGrp="1"/>
          </p:cNvSpPr>
          <p:nvPr>
            <p:ph type="body" idx="1"/>
          </p:nvPr>
        </p:nvSpPr>
        <p:spPr>
          <a:xfrm>
            <a:off x="533400" y="1278078"/>
            <a:ext cx="8077200" cy="3506063"/>
          </a:xfrm>
        </p:spPr>
        <p:txBody>
          <a:bodyPr/>
          <a:lstStyle/>
          <a:p>
            <a:r>
              <a:rPr lang="en-US" sz="1800" dirty="0" smtClean="0">
                <a:solidFill>
                  <a:srgbClr val="C00000"/>
                </a:solidFill>
                <a:latin typeface="Arial" panose="020B0604020202020204" pitchFamily="34" charset="0"/>
                <a:cs typeface="Arial" panose="020B0604020202020204" pitchFamily="34" charset="0"/>
              </a:rPr>
              <a:t>Step 11: </a:t>
            </a:r>
            <a:r>
              <a:rPr lang="en-US" sz="1800" dirty="0" smtClean="0">
                <a:latin typeface="Arial" panose="020B0604020202020204" pitchFamily="34" charset="0"/>
                <a:cs typeface="Arial" panose="020B0604020202020204" pitchFamily="34" charset="0"/>
              </a:rPr>
              <a:t>You can now edit the </a:t>
            </a:r>
            <a:r>
              <a:rPr lang="en-US" sz="1800" b="1" dirty="0" smtClean="0">
                <a:latin typeface="Arial" panose="020B0604020202020204" pitchFamily="34" charset="0"/>
                <a:cs typeface="Arial" panose="020B0604020202020204" pitchFamily="34" charset="0"/>
              </a:rPr>
              <a:t>Units</a:t>
            </a:r>
            <a:r>
              <a:rPr lang="en-US" sz="1800" dirty="0" smtClean="0">
                <a:latin typeface="Arial" panose="020B0604020202020204" pitchFamily="34" charset="0"/>
                <a:cs typeface="Arial" panose="020B0604020202020204" pitchFamily="34" charset="0"/>
              </a:rPr>
              <a:t>, </a:t>
            </a:r>
            <a:r>
              <a:rPr lang="en-US" sz="1800" b="1" dirty="0" smtClean="0">
                <a:latin typeface="Arial" panose="020B0604020202020204" pitchFamily="34" charset="0"/>
                <a:cs typeface="Arial" panose="020B0604020202020204" pitchFamily="34" charset="0"/>
              </a:rPr>
              <a:t>Unit Cost</a:t>
            </a:r>
            <a:r>
              <a:rPr lang="en-US" sz="1800" dirty="0" smtClean="0">
                <a:latin typeface="Arial" panose="020B0604020202020204" pitchFamily="34" charset="0"/>
                <a:cs typeface="Arial" panose="020B0604020202020204" pitchFamily="34" charset="0"/>
              </a:rPr>
              <a:t>, </a:t>
            </a:r>
            <a:r>
              <a:rPr lang="en-US" sz="1800" b="1" dirty="0" smtClean="0">
                <a:latin typeface="Arial" panose="020B0604020202020204" pitchFamily="34" charset="0"/>
                <a:cs typeface="Arial" panose="020B0604020202020204" pitchFamily="34" charset="0"/>
              </a:rPr>
              <a:t>Req Unit Type </a:t>
            </a:r>
            <a:r>
              <a:rPr lang="en-US" sz="1800" dirty="0" smtClean="0">
                <a:latin typeface="Arial" panose="020B0604020202020204" pitchFamily="34" charset="0"/>
                <a:cs typeface="Arial" panose="020B0604020202020204" pitchFamily="34" charset="0"/>
              </a:rPr>
              <a:t>&amp;/or </a:t>
            </a:r>
            <a:r>
              <a:rPr lang="en-US" sz="1800" b="1" dirty="0" smtClean="0">
                <a:latin typeface="Arial" panose="020B0604020202020204" pitchFamily="34" charset="0"/>
                <a:cs typeface="Arial" panose="020B0604020202020204" pitchFamily="34" charset="0"/>
              </a:rPr>
              <a:t>Total </a:t>
            </a:r>
            <a:r>
              <a:rPr lang="en-US" sz="1800" dirty="0" smtClean="0">
                <a:latin typeface="Arial" panose="020B0604020202020204" pitchFamily="34" charset="0"/>
                <a:cs typeface="Arial" panose="020B0604020202020204" pitchFamily="34" charset="0"/>
              </a:rPr>
              <a:t>to claim a </a:t>
            </a:r>
            <a:r>
              <a:rPr lang="en-US" sz="1800" u="sng" dirty="0" smtClean="0">
                <a:latin typeface="Arial" panose="020B0604020202020204" pitchFamily="34" charset="0"/>
                <a:cs typeface="Arial" panose="020B0604020202020204" pitchFamily="34" charset="0"/>
              </a:rPr>
              <a:t>portion</a:t>
            </a:r>
            <a:r>
              <a:rPr lang="en-US" sz="1800" dirty="0" smtClean="0">
                <a:latin typeface="Arial" panose="020B0604020202020204" pitchFamily="34" charset="0"/>
                <a:cs typeface="Arial" panose="020B0604020202020204" pitchFamily="34" charset="0"/>
              </a:rPr>
              <a:t> of the Total line item amount. </a:t>
            </a:r>
            <a:r>
              <a:rPr lang="en-US" sz="1400" i="1" dirty="0" smtClean="0">
                <a:latin typeface="Arial" panose="020B0604020202020204" pitchFamily="34" charset="0"/>
                <a:cs typeface="Arial" panose="020B0604020202020204" pitchFamily="34" charset="0"/>
              </a:rPr>
              <a:t>This ensures your requested reimbursement will match the invoice/receipt submitted as documentation. </a:t>
            </a:r>
          </a:p>
          <a:p>
            <a:pPr marL="457200"/>
            <a:endParaRPr lang="en-US" sz="1400" dirty="0" smtClean="0">
              <a:latin typeface="Arial" panose="020B0604020202020204" pitchFamily="34" charset="0"/>
              <a:cs typeface="Arial" panose="020B0604020202020204" pitchFamily="34" charset="0"/>
            </a:endParaRPr>
          </a:p>
          <a:p>
            <a:pPr marL="457200"/>
            <a:r>
              <a:rPr lang="en-US" sz="1800" dirty="0" smtClean="0">
                <a:latin typeface="Arial" panose="020B0604020202020204" pitchFamily="34" charset="0"/>
                <a:cs typeface="Arial" panose="020B0604020202020204" pitchFamily="34" charset="0"/>
              </a:rPr>
              <a:t>Use </a:t>
            </a:r>
            <a:r>
              <a:rPr lang="en-US" sz="1800" dirty="0">
                <a:latin typeface="Arial" panose="020B0604020202020204" pitchFamily="34" charset="0"/>
                <a:cs typeface="Arial" panose="020B0604020202020204" pitchFamily="34" charset="0"/>
              </a:rPr>
              <a:t>the </a:t>
            </a:r>
            <a:r>
              <a:rPr lang="en-US" sz="1800" i="1" dirty="0">
                <a:latin typeface="Arial" panose="020B0604020202020204" pitchFamily="34" charset="0"/>
                <a:cs typeface="Arial" panose="020B0604020202020204" pitchFamily="34" charset="0"/>
              </a:rPr>
              <a:t>scroll bar </a:t>
            </a:r>
            <a:r>
              <a:rPr lang="en-US" sz="1800" dirty="0">
                <a:latin typeface="Arial" panose="020B0604020202020204" pitchFamily="34" charset="0"/>
                <a:cs typeface="Arial" panose="020B0604020202020204" pitchFamily="34" charset="0"/>
              </a:rPr>
              <a:t>at the bottom to go to the right side end of the row and enter the </a:t>
            </a:r>
            <a:r>
              <a:rPr lang="en-US" sz="1800" b="1" i="1" dirty="0">
                <a:latin typeface="Arial" panose="020B0604020202020204" pitchFamily="34" charset="0"/>
                <a:cs typeface="Arial" panose="020B0604020202020204" pitchFamily="34" charset="0"/>
              </a:rPr>
              <a:t>Date of Expense</a:t>
            </a:r>
            <a:r>
              <a:rPr lang="en-US" sz="1800" dirty="0">
                <a:latin typeface="Arial" panose="020B0604020202020204" pitchFamily="34" charset="0"/>
                <a:cs typeface="Arial" panose="020B0604020202020204" pitchFamily="34" charset="0"/>
              </a:rPr>
              <a:t>. </a:t>
            </a:r>
            <a:r>
              <a:rPr lang="en-US" sz="1800" b="1" dirty="0">
                <a:solidFill>
                  <a:srgbClr val="FF00FF"/>
                </a:solidFill>
                <a:latin typeface="Arial" panose="020B0604020202020204" pitchFamily="34" charset="0"/>
                <a:cs typeface="Arial" panose="020B0604020202020204" pitchFamily="34" charset="0"/>
              </a:rPr>
              <a:t>After you enter the amount of the line </a:t>
            </a:r>
            <a:r>
              <a:rPr lang="en-US" sz="1800" dirty="0">
                <a:latin typeface="Arial" panose="020B0604020202020204" pitchFamily="34" charset="0"/>
                <a:cs typeface="Arial" panose="020B0604020202020204" pitchFamily="34" charset="0"/>
              </a:rPr>
              <a:t>you are invoicing, select the </a:t>
            </a:r>
            <a:r>
              <a:rPr lang="en-US" sz="1800" b="1" i="1" dirty="0">
                <a:latin typeface="Arial" panose="020B0604020202020204" pitchFamily="34" charset="0"/>
                <a:cs typeface="Arial" panose="020B0604020202020204" pitchFamily="34" charset="0"/>
              </a:rPr>
              <a:t>Update</a:t>
            </a:r>
            <a:r>
              <a:rPr lang="en-US" sz="1800" dirty="0">
                <a:latin typeface="Arial" panose="020B0604020202020204" pitchFamily="34" charset="0"/>
                <a:cs typeface="Arial" panose="020B0604020202020204" pitchFamily="34" charset="0"/>
              </a:rPr>
              <a:t> button on the left to add the line to the </a:t>
            </a:r>
            <a:r>
              <a:rPr lang="en-US" sz="1800" b="1" i="1" dirty="0">
                <a:latin typeface="Arial" panose="020B0604020202020204" pitchFamily="34" charset="0"/>
                <a:cs typeface="Arial" panose="020B0604020202020204" pitchFamily="34" charset="0"/>
              </a:rPr>
              <a:t>Invoice</a:t>
            </a:r>
            <a:r>
              <a:rPr lang="en-US" sz="1800" dirty="0">
                <a:latin typeface="Arial" panose="020B0604020202020204" pitchFamily="34" charset="0"/>
                <a:cs typeface="Arial" panose="020B0604020202020204" pitchFamily="34" charset="0"/>
              </a:rPr>
              <a:t>.  </a:t>
            </a:r>
          </a:p>
          <a:p>
            <a:endParaRPr lang="en-US" sz="1800" dirty="0">
              <a:latin typeface="Arial" panose="020B0604020202020204" pitchFamily="34" charset="0"/>
              <a:cs typeface="Arial" panose="020B0604020202020204" pitchFamily="34" charset="0"/>
            </a:endParaRPr>
          </a:p>
          <a:p>
            <a:pPr marL="914400"/>
            <a:r>
              <a:rPr lang="en-US" sz="1800" dirty="0">
                <a:latin typeface="Arial" panose="020B0604020202020204" pitchFamily="34" charset="0"/>
                <a:cs typeface="Arial" panose="020B0604020202020204" pitchFamily="34" charset="0"/>
              </a:rPr>
              <a:t>To add more lines, select the </a:t>
            </a:r>
            <a:r>
              <a:rPr lang="en-US" sz="1800" b="1" i="1" dirty="0">
                <a:latin typeface="Arial" panose="020B0604020202020204" pitchFamily="34" charset="0"/>
                <a:cs typeface="Arial" panose="020B0604020202020204" pitchFamily="34" charset="0"/>
              </a:rPr>
              <a:t>Add Invoice </a:t>
            </a:r>
            <a:r>
              <a:rPr lang="en-US" sz="1800" dirty="0">
                <a:latin typeface="Arial" panose="020B0604020202020204" pitchFamily="34" charset="0"/>
                <a:cs typeface="Arial" panose="020B0604020202020204" pitchFamily="34" charset="0"/>
              </a:rPr>
              <a:t>button.</a:t>
            </a:r>
            <a:endParaRPr lang="en-US" sz="1800" dirty="0"/>
          </a:p>
          <a:p>
            <a:endParaRPr lang="en-US" sz="1400" i="1"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       </a:t>
            </a:r>
            <a:endParaRPr lang="en-US" sz="1800" dirty="0" smtClean="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9352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pPr algn="l"/>
            <a:r>
              <a:rPr lang="en-US" dirty="0">
                <a:solidFill>
                  <a:srgbClr val="C00000"/>
                </a:solidFill>
              </a:rPr>
              <a:t>Invoicing for Reimbursement</a:t>
            </a:r>
            <a:endParaRPr lang="en-US" sz="3200" dirty="0">
              <a:solidFill>
                <a:srgbClr val="C00000"/>
              </a:solidFill>
              <a:latin typeface="Lucida Bright" panose="02040602050505020304" pitchFamily="18" charset="0"/>
            </a:endParaRPr>
          </a:p>
        </p:txBody>
      </p:sp>
      <p:sp>
        <p:nvSpPr>
          <p:cNvPr id="3" name="Text Placeholder 2"/>
          <p:cNvSpPr>
            <a:spLocks noGrp="1"/>
          </p:cNvSpPr>
          <p:nvPr>
            <p:ph type="body" idx="1"/>
          </p:nvPr>
        </p:nvSpPr>
        <p:spPr>
          <a:xfrm>
            <a:off x="533400" y="1367691"/>
            <a:ext cx="8077200" cy="3694428"/>
          </a:xfrm>
        </p:spPr>
        <p:txBody>
          <a:bodyPr/>
          <a:lstStyle/>
          <a:p>
            <a:r>
              <a:rPr lang="en-US" sz="1800" dirty="0" smtClean="0">
                <a:solidFill>
                  <a:srgbClr val="C00000"/>
                </a:solidFill>
                <a:latin typeface="Arial" panose="020B0604020202020204" pitchFamily="34" charset="0"/>
                <a:cs typeface="Arial" panose="020B0604020202020204" pitchFamily="34" charset="0"/>
              </a:rPr>
              <a:t>Step 12: </a:t>
            </a:r>
            <a:r>
              <a:rPr lang="en-US" sz="1800" dirty="0" smtClean="0">
                <a:latin typeface="Arial" panose="020B0604020202020204" pitchFamily="34" charset="0"/>
                <a:cs typeface="Arial" panose="020B0604020202020204" pitchFamily="34" charset="0"/>
              </a:rPr>
              <a:t>If </a:t>
            </a:r>
            <a:r>
              <a:rPr lang="en-US" sz="1800" dirty="0">
                <a:latin typeface="Arial" panose="020B0604020202020204" pitchFamily="34" charset="0"/>
                <a:cs typeface="Arial" panose="020B0604020202020204" pitchFamily="34" charset="0"/>
              </a:rPr>
              <a:t>you start to edit a line and discover you don’t want to save your changes you can select the </a:t>
            </a:r>
            <a:r>
              <a:rPr lang="en-US" sz="1800" b="1" dirty="0">
                <a:latin typeface="Arial" panose="020B0604020202020204" pitchFamily="34" charset="0"/>
                <a:cs typeface="Arial" panose="020B0604020202020204" pitchFamily="34" charset="0"/>
              </a:rPr>
              <a:t>Cancel</a:t>
            </a:r>
            <a:r>
              <a:rPr lang="en-US" sz="1800" dirty="0">
                <a:latin typeface="Arial" panose="020B0604020202020204" pitchFamily="34" charset="0"/>
                <a:cs typeface="Arial" panose="020B0604020202020204" pitchFamily="34" charset="0"/>
              </a:rPr>
              <a:t> button on the right</a:t>
            </a:r>
            <a:r>
              <a:rPr lang="en-US" sz="1800" dirty="0" smtClean="0">
                <a:latin typeface="Arial" panose="020B0604020202020204" pitchFamily="34" charset="0"/>
                <a:cs typeface="Arial" panose="020B0604020202020204" pitchFamily="34" charset="0"/>
              </a:rPr>
              <a:t>.</a:t>
            </a:r>
          </a:p>
          <a:p>
            <a:endParaRPr lang="en-US" sz="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dirty="0" smtClean="0">
                <a:latin typeface="Arial" panose="020B0604020202020204" pitchFamily="34" charset="0"/>
                <a:cs typeface="Arial" panose="020B0604020202020204" pitchFamily="34" charset="0"/>
              </a:rPr>
              <a:t>To correct a </a:t>
            </a:r>
            <a:r>
              <a:rPr lang="en-US" sz="1800" dirty="0">
                <a:latin typeface="Arial" panose="020B0604020202020204" pitchFamily="34" charset="0"/>
                <a:cs typeface="Arial" panose="020B0604020202020204" pitchFamily="34" charset="0"/>
              </a:rPr>
              <a:t>mistake </a:t>
            </a:r>
            <a:r>
              <a:rPr lang="en-US" sz="1800" u="sng" dirty="0">
                <a:latin typeface="Arial" panose="020B0604020202020204" pitchFamily="34" charset="0"/>
                <a:cs typeface="Arial" panose="020B0604020202020204" pitchFamily="34" charset="0"/>
              </a:rPr>
              <a:t>after</a:t>
            </a:r>
            <a:r>
              <a:rPr lang="en-US" sz="1800" dirty="0">
                <a:latin typeface="Arial" panose="020B0604020202020204" pitchFamily="34" charset="0"/>
                <a:cs typeface="Arial" panose="020B0604020202020204" pitchFamily="34" charset="0"/>
              </a:rPr>
              <a:t> you have selected the </a:t>
            </a:r>
            <a:r>
              <a:rPr lang="en-US" sz="1800" b="1" dirty="0">
                <a:latin typeface="Arial" panose="020B0604020202020204" pitchFamily="34" charset="0"/>
                <a:cs typeface="Arial" panose="020B0604020202020204" pitchFamily="34" charset="0"/>
              </a:rPr>
              <a:t>Update</a:t>
            </a:r>
            <a:r>
              <a:rPr lang="en-US" sz="1800" dirty="0">
                <a:latin typeface="Arial" panose="020B0604020202020204" pitchFamily="34" charset="0"/>
                <a:cs typeface="Arial" panose="020B0604020202020204" pitchFamily="34" charset="0"/>
              </a:rPr>
              <a:t> button, </a:t>
            </a:r>
            <a:r>
              <a:rPr lang="en-US" sz="1800" dirty="0" smtClean="0">
                <a:latin typeface="Arial" panose="020B0604020202020204" pitchFamily="34" charset="0"/>
                <a:cs typeface="Arial" panose="020B0604020202020204" pitchFamily="34" charset="0"/>
              </a:rPr>
              <a:t>use </a:t>
            </a:r>
            <a:r>
              <a:rPr lang="en-US" sz="1800" dirty="0">
                <a:latin typeface="Arial" panose="020B0604020202020204" pitchFamily="34" charset="0"/>
                <a:cs typeface="Arial" panose="020B0604020202020204" pitchFamily="34" charset="0"/>
              </a:rPr>
              <a:t>the </a:t>
            </a:r>
            <a:r>
              <a:rPr lang="en-US" sz="1800" b="1" dirty="0">
                <a:latin typeface="Arial" panose="020B0604020202020204" pitchFamily="34" charset="0"/>
                <a:cs typeface="Arial" panose="020B0604020202020204" pitchFamily="34" charset="0"/>
              </a:rPr>
              <a:t>Edit</a:t>
            </a:r>
            <a:r>
              <a:rPr lang="en-US" sz="1800" dirty="0">
                <a:latin typeface="Arial" panose="020B0604020202020204" pitchFamily="34" charset="0"/>
                <a:cs typeface="Arial" panose="020B0604020202020204" pitchFamily="34" charset="0"/>
              </a:rPr>
              <a:t> button, correct your </a:t>
            </a:r>
            <a:r>
              <a:rPr lang="en-US" sz="1800" dirty="0" smtClean="0">
                <a:latin typeface="Arial" panose="020B0604020202020204" pitchFamily="34" charset="0"/>
                <a:cs typeface="Arial" panose="020B0604020202020204" pitchFamily="34" charset="0"/>
              </a:rPr>
              <a:t>errors, and </a:t>
            </a:r>
            <a:r>
              <a:rPr lang="en-US" sz="1800" dirty="0">
                <a:latin typeface="Arial" panose="020B0604020202020204" pitchFamily="34" charset="0"/>
                <a:cs typeface="Arial" panose="020B0604020202020204" pitchFamily="34" charset="0"/>
              </a:rPr>
              <a:t>select the </a:t>
            </a:r>
            <a:r>
              <a:rPr lang="en-US" sz="1800" b="1" dirty="0">
                <a:latin typeface="Arial" panose="020B0604020202020204" pitchFamily="34" charset="0"/>
                <a:cs typeface="Arial" panose="020B0604020202020204" pitchFamily="34" charset="0"/>
              </a:rPr>
              <a:t>Update</a:t>
            </a:r>
            <a:r>
              <a:rPr lang="en-US" sz="1800" dirty="0">
                <a:latin typeface="Arial" panose="020B0604020202020204" pitchFamily="34" charset="0"/>
                <a:cs typeface="Arial" panose="020B0604020202020204" pitchFamily="34" charset="0"/>
              </a:rPr>
              <a:t> button again. </a:t>
            </a:r>
            <a:endParaRPr lang="en-US" sz="1800" dirty="0" smtClean="0">
              <a:latin typeface="Arial" panose="020B0604020202020204" pitchFamily="34" charset="0"/>
              <a:cs typeface="Arial" panose="020B0604020202020204" pitchFamily="34" charset="0"/>
            </a:endParaRPr>
          </a:p>
          <a:p>
            <a:endParaRPr lang="en-US" sz="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dirty="0" smtClean="0">
                <a:latin typeface="Arial" panose="020B0604020202020204" pitchFamily="34" charset="0"/>
                <a:cs typeface="Arial" panose="020B0604020202020204" pitchFamily="34" charset="0"/>
              </a:rPr>
              <a:t>To remove a saved item your </a:t>
            </a:r>
            <a:r>
              <a:rPr lang="en-US" sz="1800" dirty="0">
                <a:latin typeface="Arial" panose="020B0604020202020204" pitchFamily="34" charset="0"/>
                <a:cs typeface="Arial" panose="020B0604020202020204" pitchFamily="34" charset="0"/>
              </a:rPr>
              <a:t>invoice, </a:t>
            </a:r>
            <a:r>
              <a:rPr lang="en-US" sz="1800" b="1" dirty="0" smtClean="0">
                <a:latin typeface="Arial" panose="020B0604020202020204" pitchFamily="34" charset="0"/>
                <a:cs typeface="Arial" panose="020B0604020202020204" pitchFamily="34" charset="0"/>
              </a:rPr>
              <a:t>Inactivate </a:t>
            </a:r>
            <a:r>
              <a:rPr lang="en-US" sz="1800" dirty="0">
                <a:latin typeface="Arial" panose="020B0604020202020204" pitchFamily="34" charset="0"/>
                <a:cs typeface="Arial" panose="020B0604020202020204" pitchFamily="34" charset="0"/>
              </a:rPr>
              <a:t>the line </a:t>
            </a:r>
            <a:r>
              <a:rPr lang="en-US" sz="1800" dirty="0" smtClean="0">
                <a:latin typeface="Arial" panose="020B0604020202020204" pitchFamily="34" charset="0"/>
                <a:cs typeface="Arial" panose="020B0604020202020204" pitchFamily="34" charset="0"/>
              </a:rPr>
              <a:t>item: select </a:t>
            </a:r>
            <a:r>
              <a:rPr lang="en-US" sz="1800" b="1" dirty="0">
                <a:latin typeface="Arial" panose="020B0604020202020204" pitchFamily="34" charset="0"/>
                <a:cs typeface="Arial" panose="020B0604020202020204" pitchFamily="34" charset="0"/>
              </a:rPr>
              <a:t>Edit</a:t>
            </a:r>
            <a:r>
              <a:rPr lang="en-US" sz="1800" dirty="0">
                <a:latin typeface="Arial" panose="020B0604020202020204" pitchFamily="34" charset="0"/>
                <a:cs typeface="Arial" panose="020B0604020202020204" pitchFamily="34" charset="0"/>
              </a:rPr>
              <a:t>, then uncheck the box under the column </a:t>
            </a:r>
            <a:r>
              <a:rPr lang="en-US" sz="1800" b="1" dirty="0">
                <a:latin typeface="Arial" panose="020B0604020202020204" pitchFamily="34" charset="0"/>
                <a:cs typeface="Arial" panose="020B0604020202020204" pitchFamily="34" charset="0"/>
              </a:rPr>
              <a:t>Is Active, </a:t>
            </a:r>
            <a:r>
              <a:rPr lang="en-US" sz="1800" dirty="0">
                <a:latin typeface="Arial" panose="020B0604020202020204" pitchFamily="34" charset="0"/>
                <a:cs typeface="Arial" panose="020B0604020202020204" pitchFamily="34" charset="0"/>
              </a:rPr>
              <a:t>and </a:t>
            </a:r>
            <a:r>
              <a:rPr lang="en-US" sz="1800" dirty="0" smtClean="0">
                <a:latin typeface="Arial" panose="020B0604020202020204" pitchFamily="34" charset="0"/>
                <a:cs typeface="Arial" panose="020B0604020202020204" pitchFamily="34" charset="0"/>
              </a:rPr>
              <a:t>select </a:t>
            </a:r>
            <a:r>
              <a:rPr lang="en-US" sz="1800" b="1" dirty="0">
                <a:latin typeface="Arial" panose="020B0604020202020204" pitchFamily="34" charset="0"/>
                <a:cs typeface="Arial" panose="020B0604020202020204" pitchFamily="34" charset="0"/>
              </a:rPr>
              <a:t>Update</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That </a:t>
            </a:r>
            <a:r>
              <a:rPr lang="en-US" sz="1800" dirty="0">
                <a:latin typeface="Arial" panose="020B0604020202020204" pitchFamily="34" charset="0"/>
                <a:cs typeface="Arial" panose="020B0604020202020204" pitchFamily="34" charset="0"/>
              </a:rPr>
              <a:t>line becomes </a:t>
            </a:r>
            <a:r>
              <a:rPr lang="en-US" sz="1800" b="1" dirty="0">
                <a:latin typeface="Arial" panose="020B0604020202020204" pitchFamily="34" charset="0"/>
                <a:cs typeface="Arial" panose="020B0604020202020204" pitchFamily="34" charset="0"/>
              </a:rPr>
              <a:t>Inactive and will not show up in your invoice</a:t>
            </a:r>
            <a:r>
              <a:rPr lang="en-US" sz="1800" dirty="0">
                <a:latin typeface="Arial" panose="020B0604020202020204" pitchFamily="34" charset="0"/>
                <a:cs typeface="Arial" panose="020B0604020202020204" pitchFamily="34" charset="0"/>
              </a:rPr>
              <a:t>.  </a:t>
            </a:r>
            <a:endParaRPr lang="en-US" sz="1800" dirty="0" smtClean="0">
              <a:latin typeface="Arial" panose="020B0604020202020204" pitchFamily="34" charset="0"/>
              <a:cs typeface="Arial" panose="020B0604020202020204" pitchFamily="34" charset="0"/>
            </a:endParaRPr>
          </a:p>
          <a:p>
            <a:pPr marL="914400"/>
            <a:endParaRPr lang="en-US" sz="1800" dirty="0">
              <a:latin typeface="Arial" panose="020B0604020202020204" pitchFamily="34" charset="0"/>
              <a:cs typeface="Arial" panose="020B0604020202020204" pitchFamily="34" charset="0"/>
            </a:endParaRPr>
          </a:p>
          <a:p>
            <a:pPr marL="731520" indent="-285750">
              <a:buFont typeface="Wingdings" panose="05000000000000000000" pitchFamily="2" charset="2"/>
              <a:buChar char="Ø"/>
            </a:pPr>
            <a:r>
              <a:rPr lang="en-US" sz="1800" dirty="0" smtClean="0">
                <a:latin typeface="Arial" panose="020B0604020202020204" pitchFamily="34" charset="0"/>
                <a:cs typeface="Arial" panose="020B0604020202020204" pitchFamily="34" charset="0"/>
              </a:rPr>
              <a:t>Another </a:t>
            </a:r>
            <a:r>
              <a:rPr lang="en-US" sz="1800" dirty="0">
                <a:latin typeface="Arial" panose="020B0604020202020204" pitchFamily="34" charset="0"/>
                <a:cs typeface="Arial" panose="020B0604020202020204" pitchFamily="34" charset="0"/>
              </a:rPr>
              <a:t>way to inactivate a </a:t>
            </a:r>
            <a:r>
              <a:rPr lang="en-US" sz="1800" dirty="0" smtClean="0">
                <a:latin typeface="Arial" panose="020B0604020202020204" pitchFamily="34" charset="0"/>
                <a:cs typeface="Arial" panose="020B0604020202020204" pitchFamily="34" charset="0"/>
              </a:rPr>
              <a:t>Line is </a:t>
            </a:r>
            <a:r>
              <a:rPr lang="en-US" sz="1800" dirty="0">
                <a:latin typeface="Arial" panose="020B0604020202020204" pitchFamily="34" charset="0"/>
                <a:cs typeface="Arial" panose="020B0604020202020204" pitchFamily="34" charset="0"/>
              </a:rPr>
              <a:t>to put zeroes in the </a:t>
            </a:r>
            <a:r>
              <a:rPr lang="en-US" sz="1800" b="1" dirty="0" smtClean="0">
                <a:latin typeface="Arial" panose="020B0604020202020204" pitchFamily="34" charset="0"/>
                <a:cs typeface="Arial" panose="020B0604020202020204" pitchFamily="34" charset="0"/>
              </a:rPr>
              <a:t>Units</a:t>
            </a:r>
            <a:r>
              <a:rPr lang="en-US" sz="1800" dirty="0" smtClean="0">
                <a:latin typeface="Arial" panose="020B0604020202020204" pitchFamily="34" charset="0"/>
                <a:cs typeface="Arial" panose="020B0604020202020204" pitchFamily="34" charset="0"/>
              </a:rPr>
              <a:t> and </a:t>
            </a:r>
            <a:r>
              <a:rPr lang="en-US" sz="1800" b="1" dirty="0" smtClean="0">
                <a:latin typeface="Arial" panose="020B0604020202020204" pitchFamily="34" charset="0"/>
                <a:cs typeface="Arial" panose="020B0604020202020204" pitchFamily="34" charset="0"/>
              </a:rPr>
              <a:t>Unit </a:t>
            </a:r>
            <a:r>
              <a:rPr lang="en-US" sz="1800" b="1" dirty="0">
                <a:latin typeface="Arial" panose="020B0604020202020204" pitchFamily="34" charset="0"/>
                <a:cs typeface="Arial" panose="020B0604020202020204" pitchFamily="34" charset="0"/>
              </a:rPr>
              <a:t>Cost</a:t>
            </a:r>
            <a:r>
              <a:rPr lang="en-US" sz="1800" dirty="0">
                <a:latin typeface="Arial" panose="020B0604020202020204" pitchFamily="34" charset="0"/>
                <a:cs typeface="Arial" panose="020B0604020202020204" pitchFamily="34" charset="0"/>
              </a:rPr>
              <a:t> boxes </a:t>
            </a:r>
            <a:r>
              <a:rPr lang="en-US" sz="1800" dirty="0" smtClean="0">
                <a:latin typeface="Arial" panose="020B0604020202020204" pitchFamily="34" charset="0"/>
                <a:cs typeface="Arial" panose="020B0604020202020204" pitchFamily="34" charset="0"/>
              </a:rPr>
              <a:t>and </a:t>
            </a:r>
            <a:r>
              <a:rPr lang="en-US" sz="1800" dirty="0">
                <a:latin typeface="Arial" panose="020B0604020202020204" pitchFamily="34" charset="0"/>
                <a:cs typeface="Arial" panose="020B0604020202020204" pitchFamily="34" charset="0"/>
              </a:rPr>
              <a:t>select </a:t>
            </a:r>
            <a:r>
              <a:rPr lang="en-US" sz="1800" b="1" dirty="0" smtClean="0">
                <a:latin typeface="Arial" panose="020B0604020202020204" pitchFamily="34" charset="0"/>
                <a:cs typeface="Arial" panose="020B0604020202020204" pitchFamily="34" charset="0"/>
              </a:rPr>
              <a:t>Update</a:t>
            </a:r>
            <a:r>
              <a:rPr lang="en-US" sz="1800" dirty="0">
                <a:latin typeface="Arial" panose="020B0604020202020204" pitchFamily="34" charset="0"/>
                <a:cs typeface="Arial" panose="020B0604020202020204" pitchFamily="34" charset="0"/>
              </a:rPr>
              <a:t>.</a:t>
            </a:r>
          </a:p>
          <a:p>
            <a:pPr>
              <a:spcBef>
                <a:spcPts val="600"/>
              </a:spcBef>
              <a:spcAft>
                <a:spcPts val="600"/>
              </a:spcAft>
            </a:pPr>
            <a:endParaRPr lang="en-US" sz="1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60893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C00000"/>
                </a:solidFill>
              </a:rPr>
              <a:t>Invoicing for Reimbursement</a:t>
            </a:r>
            <a:endParaRPr lang="en-US" sz="3200" dirty="0">
              <a:solidFill>
                <a:srgbClr val="C00000"/>
              </a:solidFill>
              <a:latin typeface="Lucida Bright" panose="02040602050505020304" pitchFamily="18" charset="0"/>
            </a:endParaRPr>
          </a:p>
        </p:txBody>
      </p:sp>
      <p:sp>
        <p:nvSpPr>
          <p:cNvPr id="3" name="Text Placeholder 2"/>
          <p:cNvSpPr>
            <a:spLocks noGrp="1"/>
          </p:cNvSpPr>
          <p:nvPr>
            <p:ph type="body" idx="1"/>
          </p:nvPr>
        </p:nvSpPr>
        <p:spPr>
          <a:xfrm>
            <a:off x="533400" y="1348376"/>
            <a:ext cx="8077200" cy="4211176"/>
          </a:xfrm>
        </p:spPr>
        <p:txBody>
          <a:bodyPr/>
          <a:lstStyle/>
          <a:p>
            <a:r>
              <a:rPr lang="en-US" sz="1600" dirty="0" smtClean="0">
                <a:solidFill>
                  <a:srgbClr val="C00000"/>
                </a:solidFill>
                <a:latin typeface="Arial" panose="020B0604020202020204" pitchFamily="34" charset="0"/>
                <a:cs typeface="Arial" panose="020B0604020202020204" pitchFamily="34" charset="0"/>
              </a:rPr>
              <a:t>Step 13: </a:t>
            </a:r>
            <a:r>
              <a:rPr lang="en-US" sz="1600" dirty="0" smtClean="0">
                <a:latin typeface="Arial" panose="020B0604020202020204" pitchFamily="34" charset="0"/>
                <a:cs typeface="Arial" panose="020B0604020202020204" pitchFamily="34" charset="0"/>
              </a:rPr>
              <a:t>Verify that the </a:t>
            </a:r>
            <a:r>
              <a:rPr lang="en-US" sz="1600" b="1" dirty="0" smtClean="0">
                <a:latin typeface="Arial" panose="020B0604020202020204" pitchFamily="34" charset="0"/>
                <a:cs typeface="Arial" panose="020B0604020202020204" pitchFamily="34" charset="0"/>
              </a:rPr>
              <a:t>Total Invoiced </a:t>
            </a:r>
            <a:r>
              <a:rPr lang="en-US" sz="1600" dirty="0" smtClean="0">
                <a:latin typeface="Arial" panose="020B0604020202020204" pitchFamily="34" charset="0"/>
                <a:cs typeface="Arial" panose="020B0604020202020204" pitchFamily="34" charset="0"/>
              </a:rPr>
              <a:t>column is correct for the amount of reimbursement you are requesting.  Verify that the </a:t>
            </a:r>
            <a:r>
              <a:rPr lang="en-US" sz="1600" b="1" dirty="0" smtClean="0">
                <a:latin typeface="Arial" panose="020B0604020202020204" pitchFamily="34" charset="0"/>
                <a:cs typeface="Arial" panose="020B0604020202020204" pitchFamily="34" charset="0"/>
              </a:rPr>
              <a:t>Invoice</a:t>
            </a:r>
            <a:r>
              <a:rPr lang="en-US" sz="1600" dirty="0" smtClean="0">
                <a:latin typeface="Arial" panose="020B0604020202020204" pitchFamily="34" charset="0"/>
                <a:cs typeface="Arial" panose="020B0604020202020204" pitchFamily="34" charset="0"/>
              </a:rPr>
              <a:t> OCAS codes and line item amounts match the OCAS report you will attach in </a:t>
            </a:r>
            <a:r>
              <a:rPr lang="en-US" sz="1600" b="1" dirty="0" smtClean="0">
                <a:latin typeface="Arial" panose="020B0604020202020204" pitchFamily="34" charset="0"/>
                <a:cs typeface="Arial" panose="020B0604020202020204" pitchFamily="34" charset="0"/>
              </a:rPr>
              <a:t>Step 14</a:t>
            </a:r>
            <a:r>
              <a:rPr lang="en-US" sz="1600" dirty="0" smtClean="0">
                <a:latin typeface="Arial" panose="020B0604020202020204" pitchFamily="34" charset="0"/>
                <a:cs typeface="Arial" panose="020B0604020202020204" pitchFamily="34" charset="0"/>
              </a:rPr>
              <a:t>. </a:t>
            </a:r>
          </a:p>
          <a:p>
            <a:pPr marL="285750" indent="-285750">
              <a:spcBef>
                <a:spcPts val="1200"/>
              </a:spcBef>
              <a:buFont typeface="Arial" panose="020B0604020202020204" pitchFamily="34" charset="0"/>
              <a:buChar char="•"/>
            </a:pPr>
            <a:r>
              <a:rPr lang="en-US" sz="1600" dirty="0">
                <a:latin typeface="Arial" panose="020B0604020202020204" pitchFamily="34" charset="0"/>
                <a:cs typeface="Arial" panose="020B0604020202020204" pitchFamily="34" charset="0"/>
              </a:rPr>
              <a:t>Select the Save As Draft button from either the top or the bottom of the screen. Select the Invoice Summary button to create reader-friendly copy of your Invoice. Verify line items, totals, and OCAS coding. </a:t>
            </a:r>
          </a:p>
          <a:p>
            <a:pPr>
              <a:spcBef>
                <a:spcPts val="1800"/>
              </a:spcBef>
            </a:pPr>
            <a:r>
              <a:rPr lang="en-US" sz="1600" dirty="0">
                <a:solidFill>
                  <a:srgbClr val="C00000"/>
                </a:solidFill>
                <a:latin typeface="Arial" panose="020B0604020202020204" pitchFamily="34" charset="0"/>
                <a:cs typeface="Arial" panose="020B0604020202020204" pitchFamily="34" charset="0"/>
              </a:rPr>
              <a:t>Step 14: </a:t>
            </a:r>
            <a:r>
              <a:rPr lang="en-US" sz="1600" dirty="0">
                <a:latin typeface="Arial" panose="020B0604020202020204" pitchFamily="34" charset="0"/>
                <a:cs typeface="Arial" panose="020B0604020202020204" pitchFamily="34" charset="0"/>
              </a:rPr>
              <a:t>Scroll down and select the Attachments heading. Use the Browse button, then the Upload and Save button to attach the OCAS Summary and Detail Expenditure Report(s), along with any required receipts and vendor invoices</a:t>
            </a:r>
            <a:r>
              <a:rPr lang="en-US" sz="1600" dirty="0" smtClean="0">
                <a:latin typeface="Arial" panose="020B0604020202020204" pitchFamily="34" charset="0"/>
                <a:cs typeface="Arial" panose="020B0604020202020204" pitchFamily="34" charset="0"/>
              </a:rPr>
              <a:t>. </a:t>
            </a:r>
          </a:p>
          <a:p>
            <a:pPr marL="285750" indent="-285750">
              <a:spcBef>
                <a:spcPts val="1200"/>
              </a:spcBef>
              <a:buFont typeface="Arial" panose="020B0604020202020204" pitchFamily="34" charset="0"/>
              <a:buChar char="•"/>
            </a:pP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Expenditure report(s) should match the amount of the Invoice. Upload additional attachments individually.</a:t>
            </a:r>
          </a:p>
          <a:p>
            <a:pPr>
              <a:spcBef>
                <a:spcPts val="600"/>
              </a:spcBef>
            </a:pP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50037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C00000"/>
                </a:solidFill>
              </a:rPr>
              <a:t>Invoicing for Reimbursement</a:t>
            </a:r>
            <a:endParaRPr lang="en-US" sz="3200" dirty="0">
              <a:solidFill>
                <a:srgbClr val="C00000"/>
              </a:solidFill>
              <a:latin typeface="Lucida Bright" panose="02040602050505020304" pitchFamily="18" charset="0"/>
            </a:endParaRPr>
          </a:p>
        </p:txBody>
      </p:sp>
      <p:sp>
        <p:nvSpPr>
          <p:cNvPr id="3" name="Text Placeholder 2"/>
          <p:cNvSpPr>
            <a:spLocks noGrp="1"/>
          </p:cNvSpPr>
          <p:nvPr>
            <p:ph type="body" idx="1"/>
          </p:nvPr>
        </p:nvSpPr>
        <p:spPr>
          <a:xfrm>
            <a:off x="533400" y="1319346"/>
            <a:ext cx="8149742" cy="904476"/>
          </a:xfrm>
        </p:spPr>
        <p:txBody>
          <a:bodyPr/>
          <a:lstStyle/>
          <a:p>
            <a:r>
              <a:rPr lang="en-US" sz="1800" dirty="0" smtClean="0">
                <a:solidFill>
                  <a:srgbClr val="C00000"/>
                </a:solidFill>
                <a:latin typeface="Arial" panose="020B0604020202020204" pitchFamily="34" charset="0"/>
                <a:cs typeface="Arial" panose="020B0604020202020204" pitchFamily="34" charset="0"/>
              </a:rPr>
              <a:t>Step 15: </a:t>
            </a:r>
            <a:r>
              <a:rPr lang="en-US" sz="1800" dirty="0" smtClean="0">
                <a:latin typeface="Arial" panose="020B0604020202020204" pitchFamily="34" charset="0"/>
                <a:cs typeface="Arial" panose="020B0604020202020204" pitchFamily="34" charset="0"/>
              </a:rPr>
              <a:t>Scroll down and select the Acknowledgements heading.  Check all three required boxes. Input the Reporting Period (Claim) Date Range (</a:t>
            </a:r>
            <a:r>
              <a:rPr lang="en-US" sz="1800" b="1" dirty="0" smtClean="0">
                <a:latin typeface="Arial" panose="020B0604020202020204" pitchFamily="34" charset="0"/>
                <a:cs typeface="Arial" panose="020B0604020202020204" pitchFamily="34" charset="0"/>
              </a:rPr>
              <a:t>must</a:t>
            </a:r>
            <a:r>
              <a:rPr lang="en-US" sz="1800" dirty="0" smtClean="0">
                <a:latin typeface="Arial" panose="020B0604020202020204" pitchFamily="34" charset="0"/>
                <a:cs typeface="Arial" panose="020B0604020202020204" pitchFamily="34" charset="0"/>
              </a:rPr>
              <a:t> match the date ranges in the OCAS reports).</a:t>
            </a:r>
            <a:endParaRPr lang="en-US" sz="1800"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534462177"/>
              </p:ext>
            </p:extLst>
          </p:nvPr>
        </p:nvGraphicFramePr>
        <p:xfrm>
          <a:off x="460248" y="2273167"/>
          <a:ext cx="2005115" cy="3308331"/>
        </p:xfrm>
        <a:graphic>
          <a:graphicData uri="http://schemas.openxmlformats.org/drawingml/2006/table">
            <a:tbl>
              <a:tblPr firstRow="1" bandRow="1">
                <a:tableStyleId>{5C22544A-7EE6-4342-B048-85BDC9FD1C3A}</a:tableStyleId>
              </a:tblPr>
              <a:tblGrid>
                <a:gridCol w="2005115">
                  <a:extLst>
                    <a:ext uri="{9D8B030D-6E8A-4147-A177-3AD203B41FA5}">
                      <a16:colId xmlns:a16="http://schemas.microsoft.com/office/drawing/2014/main" val="3610599878"/>
                    </a:ext>
                  </a:extLst>
                </a:gridCol>
              </a:tblGrid>
              <a:tr h="3308331">
                <a:tc>
                  <a:txBody>
                    <a:bodyPr/>
                    <a:lstStyle/>
                    <a:p>
                      <a:r>
                        <a:rPr lang="en-US" sz="1700" b="0" dirty="0" smtClean="0">
                          <a:solidFill>
                            <a:schemeClr val="tx1"/>
                          </a:solidFill>
                          <a:latin typeface="Arial" panose="020B0604020202020204" pitchFamily="34" charset="0"/>
                          <a:cs typeface="Arial" panose="020B0604020202020204" pitchFamily="34" charset="0"/>
                        </a:rPr>
                        <a:t>If</a:t>
                      </a:r>
                      <a:r>
                        <a:rPr lang="en-US" sz="1700" b="0" baseline="0" dirty="0" smtClean="0">
                          <a:solidFill>
                            <a:schemeClr val="tx1"/>
                          </a:solidFill>
                          <a:latin typeface="Arial" panose="020B0604020202020204" pitchFamily="34" charset="0"/>
                          <a:cs typeface="Arial" panose="020B0604020202020204" pitchFamily="34" charset="0"/>
                        </a:rPr>
                        <a:t> this is final reimbursement request, check the “Is final payment?” box.  Enter a required Acknowledgement Note, then select the Submit for Approval button.</a:t>
                      </a:r>
                      <a:endParaRPr lang="en-US" sz="1700" b="0" dirty="0">
                        <a:solidFill>
                          <a:schemeClr val="tx1"/>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371953627"/>
                  </a:ext>
                </a:extLst>
              </a:tr>
            </a:tbl>
          </a:graphicData>
        </a:graphic>
      </p:graphicFrame>
      <p:pic>
        <p:nvPicPr>
          <p:cNvPr id="17" name="Picture 16"/>
          <p:cNvPicPr/>
          <p:nvPr/>
        </p:nvPicPr>
        <p:blipFill>
          <a:blip r:embed="rId2">
            <a:extLst>
              <a:ext uri="{28A0092B-C50C-407E-A947-70E740481C1C}">
                <a14:useLocalDpi xmlns:a14="http://schemas.microsoft.com/office/drawing/2010/main" val="0"/>
              </a:ext>
            </a:extLst>
          </a:blip>
          <a:srcRect/>
          <a:stretch>
            <a:fillRect/>
          </a:stretch>
        </p:blipFill>
        <p:spPr bwMode="auto">
          <a:xfrm>
            <a:off x="2498886" y="2363144"/>
            <a:ext cx="6228285" cy="2664593"/>
          </a:xfrm>
          <a:prstGeom prst="rect">
            <a:avLst/>
          </a:prstGeom>
          <a:ln>
            <a:noFill/>
          </a:ln>
          <a:effectLst>
            <a:outerShdw blurRad="292100" dist="139700" dir="2700000" algn="tl" rotWithShape="0">
              <a:srgbClr val="333333">
                <a:alpha val="65000"/>
              </a:srgbClr>
            </a:outerShdw>
          </a:effectLst>
        </p:spPr>
      </p:pic>
      <p:sp>
        <p:nvSpPr>
          <p:cNvPr id="18" name="Oval 17"/>
          <p:cNvSpPr/>
          <p:nvPr/>
        </p:nvSpPr>
        <p:spPr>
          <a:xfrm>
            <a:off x="2651465" y="2775596"/>
            <a:ext cx="1019175" cy="257175"/>
          </a:xfrm>
          <a:prstGeom prst="ellipse">
            <a:avLst/>
          </a:prstGeom>
          <a:noFill/>
          <a:ln w="1905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Oval 18"/>
          <p:cNvSpPr/>
          <p:nvPr/>
        </p:nvSpPr>
        <p:spPr>
          <a:xfrm>
            <a:off x="2651465" y="4015793"/>
            <a:ext cx="1296106" cy="182880"/>
          </a:xfrm>
          <a:prstGeom prst="ellipse">
            <a:avLst/>
          </a:prstGeom>
          <a:noFill/>
          <a:ln w="1905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Oval 19"/>
          <p:cNvSpPr/>
          <p:nvPr/>
        </p:nvSpPr>
        <p:spPr>
          <a:xfrm>
            <a:off x="2570927" y="4297773"/>
            <a:ext cx="1019175" cy="190582"/>
          </a:xfrm>
          <a:prstGeom prst="ellipse">
            <a:avLst/>
          </a:prstGeom>
          <a:noFill/>
          <a:ln w="1905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Right Arrow 21"/>
          <p:cNvSpPr/>
          <p:nvPr/>
        </p:nvSpPr>
        <p:spPr>
          <a:xfrm rot="18221375" flipH="1">
            <a:off x="3372611" y="2507453"/>
            <a:ext cx="324485" cy="215900"/>
          </a:xfrm>
          <a:prstGeom prst="rightArrow">
            <a:avLst/>
          </a:prstGeom>
          <a:solidFill>
            <a:srgbClr val="0000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Right Arrow 22"/>
          <p:cNvSpPr/>
          <p:nvPr/>
        </p:nvSpPr>
        <p:spPr>
          <a:xfrm rot="2633506" flipH="1">
            <a:off x="3974565" y="4140273"/>
            <a:ext cx="324485" cy="215900"/>
          </a:xfrm>
          <a:prstGeom prst="rightArrow">
            <a:avLst/>
          </a:prstGeom>
          <a:solidFill>
            <a:srgbClr val="0000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Right Arrow 23"/>
          <p:cNvSpPr/>
          <p:nvPr/>
        </p:nvSpPr>
        <p:spPr>
          <a:xfrm rot="7029565" flipH="1">
            <a:off x="2473227" y="4548772"/>
            <a:ext cx="324485" cy="215900"/>
          </a:xfrm>
          <a:prstGeom prst="rightArrow">
            <a:avLst/>
          </a:prstGeom>
          <a:solidFill>
            <a:srgbClr val="0000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5" name="Right Arrow 24"/>
          <p:cNvSpPr/>
          <p:nvPr/>
        </p:nvSpPr>
        <p:spPr>
          <a:xfrm rot="16200000" flipH="1">
            <a:off x="8019810" y="4450239"/>
            <a:ext cx="324485" cy="215900"/>
          </a:xfrm>
          <a:prstGeom prst="rightArrow">
            <a:avLst/>
          </a:prstGeom>
          <a:solidFill>
            <a:srgbClr val="0000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Oval 25"/>
          <p:cNvSpPr/>
          <p:nvPr/>
        </p:nvSpPr>
        <p:spPr>
          <a:xfrm>
            <a:off x="7656835" y="4742585"/>
            <a:ext cx="1162521" cy="285152"/>
          </a:xfrm>
          <a:prstGeom prst="ellipse">
            <a:avLst/>
          </a:prstGeom>
          <a:noFill/>
          <a:ln w="1905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Right Arrow 28"/>
          <p:cNvSpPr/>
          <p:nvPr/>
        </p:nvSpPr>
        <p:spPr>
          <a:xfrm rot="10800000" flipH="1">
            <a:off x="2335347" y="3580290"/>
            <a:ext cx="324485" cy="215900"/>
          </a:xfrm>
          <a:prstGeom prst="rightArrow">
            <a:avLst/>
          </a:prstGeom>
          <a:solidFill>
            <a:srgbClr val="0000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Right Arrow 29"/>
          <p:cNvSpPr/>
          <p:nvPr/>
        </p:nvSpPr>
        <p:spPr>
          <a:xfrm rot="10800000" flipH="1">
            <a:off x="2349978" y="3827826"/>
            <a:ext cx="324485" cy="215900"/>
          </a:xfrm>
          <a:prstGeom prst="rightArrow">
            <a:avLst/>
          </a:prstGeom>
          <a:solidFill>
            <a:srgbClr val="0000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1" name="Right Arrow 30"/>
          <p:cNvSpPr/>
          <p:nvPr/>
        </p:nvSpPr>
        <p:spPr>
          <a:xfrm rot="10800000" flipH="1">
            <a:off x="2336643" y="4131194"/>
            <a:ext cx="324485" cy="215900"/>
          </a:xfrm>
          <a:prstGeom prst="rightArrow">
            <a:avLst/>
          </a:prstGeom>
          <a:solidFill>
            <a:srgbClr val="0000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42299011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C00000"/>
                </a:solidFill>
              </a:rPr>
              <a:t>Invoicing for Reimbursement</a:t>
            </a:r>
            <a:endParaRPr lang="en-US" sz="3200" dirty="0">
              <a:solidFill>
                <a:srgbClr val="C00000"/>
              </a:solidFill>
              <a:latin typeface="Lucida Bright" panose="02040602050505020304" pitchFamily="18" charset="0"/>
            </a:endParaRPr>
          </a:p>
        </p:txBody>
      </p:sp>
      <p:sp>
        <p:nvSpPr>
          <p:cNvPr id="3" name="Text Placeholder 2"/>
          <p:cNvSpPr>
            <a:spLocks noGrp="1"/>
          </p:cNvSpPr>
          <p:nvPr>
            <p:ph type="body" idx="1"/>
          </p:nvPr>
        </p:nvSpPr>
        <p:spPr>
          <a:xfrm>
            <a:off x="533400" y="1270001"/>
            <a:ext cx="8077200" cy="4252975"/>
          </a:xfrm>
        </p:spPr>
        <p:txBody>
          <a:bodyPr/>
          <a:lstStyle/>
          <a:p>
            <a:r>
              <a:rPr lang="en-US" sz="1800" dirty="0" smtClean="0">
                <a:solidFill>
                  <a:srgbClr val="C00000"/>
                </a:solidFill>
                <a:latin typeface="Arial" panose="020B0604020202020204" pitchFamily="34" charset="0"/>
                <a:cs typeface="Arial" panose="020B0604020202020204" pitchFamily="34" charset="0"/>
              </a:rPr>
              <a:t>Step 16: </a:t>
            </a:r>
            <a:r>
              <a:rPr lang="en-US" sz="1800" dirty="0" smtClean="0">
                <a:latin typeface="Arial" panose="020B0604020202020204" pitchFamily="34" charset="0"/>
                <a:cs typeface="Arial" panose="020B0604020202020204" pitchFamily="34" charset="0"/>
              </a:rPr>
              <a:t>Click on the </a:t>
            </a:r>
            <a:r>
              <a:rPr lang="en-US" sz="1800" b="1" dirty="0" smtClean="0">
                <a:latin typeface="Arial" panose="020B0604020202020204" pitchFamily="34" charset="0"/>
                <a:cs typeface="Arial" panose="020B0604020202020204" pitchFamily="34" charset="0"/>
              </a:rPr>
              <a:t>Invoice Summary </a:t>
            </a:r>
            <a:r>
              <a:rPr lang="en-US" sz="1800" dirty="0" smtClean="0">
                <a:latin typeface="Arial" panose="020B0604020202020204" pitchFamily="34" charset="0"/>
                <a:cs typeface="Arial" panose="020B0604020202020204" pitchFamily="34" charset="0"/>
              </a:rPr>
              <a:t>button to create and print a PDF report of the </a:t>
            </a:r>
            <a:r>
              <a:rPr lang="en-US" sz="1800" b="1" dirty="0" smtClean="0">
                <a:latin typeface="Arial" panose="020B0604020202020204" pitchFamily="34" charset="0"/>
                <a:cs typeface="Arial" panose="020B0604020202020204" pitchFamily="34" charset="0"/>
              </a:rPr>
              <a:t>Invoice</a:t>
            </a:r>
            <a:r>
              <a:rPr lang="en-US" sz="1800" dirty="0" smtClean="0">
                <a:latin typeface="Arial" panose="020B0604020202020204" pitchFamily="34" charset="0"/>
                <a:cs typeface="Arial" panose="020B0604020202020204" pitchFamily="34" charset="0"/>
              </a:rPr>
              <a:t> you are </a:t>
            </a:r>
          </a:p>
          <a:p>
            <a:r>
              <a:rPr lang="en-US" sz="1800" dirty="0" smtClean="0">
                <a:latin typeface="Arial" panose="020B0604020202020204" pitchFamily="34" charset="0"/>
                <a:cs typeface="Arial" panose="020B0604020202020204" pitchFamily="34" charset="0"/>
              </a:rPr>
              <a:t>submitting. Select the PDF </a:t>
            </a:r>
          </a:p>
          <a:p>
            <a:r>
              <a:rPr lang="en-US" sz="1800" dirty="0" smtClean="0">
                <a:latin typeface="Arial" panose="020B0604020202020204" pitchFamily="34" charset="0"/>
                <a:cs typeface="Arial" panose="020B0604020202020204" pitchFamily="34" charset="0"/>
              </a:rPr>
              <a:t>button to Create a copy of </a:t>
            </a:r>
          </a:p>
          <a:p>
            <a:r>
              <a:rPr lang="en-US" sz="1800" dirty="0" smtClean="0">
                <a:latin typeface="Arial" panose="020B0604020202020204" pitchFamily="34" charset="0"/>
                <a:cs typeface="Arial" panose="020B0604020202020204" pitchFamily="34" charset="0"/>
              </a:rPr>
              <a:t>Your Invoice. (You may also </a:t>
            </a:r>
          </a:p>
          <a:p>
            <a:r>
              <a:rPr lang="en-US" sz="1800" dirty="0" smtClean="0">
                <a:latin typeface="Arial" panose="020B0604020202020204" pitchFamily="34" charset="0"/>
                <a:cs typeface="Arial" panose="020B0604020202020204" pitchFamily="34" charset="0"/>
              </a:rPr>
              <a:t>need to select the Open or </a:t>
            </a:r>
          </a:p>
          <a:p>
            <a:r>
              <a:rPr lang="en-US" sz="1800" dirty="0" smtClean="0">
                <a:latin typeface="Arial" panose="020B0604020202020204" pitchFamily="34" charset="0"/>
                <a:cs typeface="Arial" panose="020B0604020202020204" pitchFamily="34" charset="0"/>
              </a:rPr>
              <a:t>Print Button at the bottom </a:t>
            </a:r>
          </a:p>
          <a:p>
            <a:r>
              <a:rPr lang="en-US" sz="1800" dirty="0" smtClean="0">
                <a:latin typeface="Arial" panose="020B0604020202020204" pitchFamily="34" charset="0"/>
                <a:cs typeface="Arial" panose="020B0604020202020204" pitchFamily="34" charset="0"/>
              </a:rPr>
              <a:t>of the Screen. Save or print </a:t>
            </a:r>
          </a:p>
          <a:p>
            <a:r>
              <a:rPr lang="en-US" sz="1800" dirty="0">
                <a:latin typeface="Arial" panose="020B0604020202020204" pitchFamily="34" charset="0"/>
                <a:cs typeface="Arial" panose="020B0604020202020204" pitchFamily="34" charset="0"/>
              </a:rPr>
              <a:t>t</a:t>
            </a:r>
            <a:r>
              <a:rPr lang="en-US" sz="1800" dirty="0" smtClean="0">
                <a:latin typeface="Arial" panose="020B0604020202020204" pitchFamily="34" charset="0"/>
                <a:cs typeface="Arial" panose="020B0604020202020204" pitchFamily="34" charset="0"/>
              </a:rPr>
              <a:t>he PDF as usual.</a:t>
            </a:r>
            <a:endParaRPr lang="en-US" sz="1800" dirty="0">
              <a:latin typeface="Arial" panose="020B0604020202020204" pitchFamily="34" charset="0"/>
              <a:cs typeface="Arial" panose="020B0604020202020204" pitchFamily="34" charset="0"/>
            </a:endParaRPr>
          </a:p>
          <a:p>
            <a:endParaRPr lang="en-US" sz="1600" dirty="0" smtClean="0">
              <a:latin typeface="Arial" panose="020B0604020202020204" pitchFamily="34" charset="0"/>
              <a:cs typeface="Arial" panose="020B0604020202020204" pitchFamily="34" charset="0"/>
            </a:endParaRPr>
          </a:p>
          <a:p>
            <a:r>
              <a:rPr lang="en-US" sz="1800" i="1" dirty="0" smtClean="0">
                <a:solidFill>
                  <a:srgbClr val="C00000"/>
                </a:solidFill>
                <a:latin typeface="Arial" panose="020B0604020202020204" pitchFamily="34" charset="0"/>
                <a:cs typeface="Arial" panose="020B0604020202020204" pitchFamily="34" charset="0"/>
              </a:rPr>
              <a:t>The </a:t>
            </a:r>
            <a:r>
              <a:rPr lang="en-US" sz="1800" b="1" i="1" dirty="0" smtClean="0">
                <a:solidFill>
                  <a:srgbClr val="C00000"/>
                </a:solidFill>
                <a:latin typeface="Arial" panose="020B0604020202020204" pitchFamily="34" charset="0"/>
                <a:cs typeface="Arial" panose="020B0604020202020204" pitchFamily="34" charset="0"/>
              </a:rPr>
              <a:t>Invoice</a:t>
            </a:r>
            <a:r>
              <a:rPr lang="en-US" sz="1800" i="1" dirty="0" smtClean="0">
                <a:solidFill>
                  <a:srgbClr val="C00000"/>
                </a:solidFill>
                <a:latin typeface="Arial" panose="020B0604020202020204" pitchFamily="34" charset="0"/>
                <a:cs typeface="Arial" panose="020B0604020202020204" pitchFamily="34" charset="0"/>
              </a:rPr>
              <a:t> is now </a:t>
            </a:r>
          </a:p>
          <a:p>
            <a:r>
              <a:rPr lang="en-US" sz="1800" i="1" dirty="0">
                <a:solidFill>
                  <a:srgbClr val="C00000"/>
                </a:solidFill>
                <a:latin typeface="Arial" panose="020B0604020202020204" pitchFamily="34" charset="0"/>
                <a:cs typeface="Arial" panose="020B0604020202020204" pitchFamily="34" charset="0"/>
              </a:rPr>
              <a:t>s</a:t>
            </a:r>
            <a:r>
              <a:rPr lang="en-US" sz="1800" i="1" dirty="0" smtClean="0">
                <a:solidFill>
                  <a:srgbClr val="C00000"/>
                </a:solidFill>
                <a:latin typeface="Arial" panose="020B0604020202020204" pitchFamily="34" charset="0"/>
                <a:cs typeface="Arial" panose="020B0604020202020204" pitchFamily="34" charset="0"/>
              </a:rPr>
              <a:t>uccessfully submitted</a:t>
            </a:r>
          </a:p>
          <a:p>
            <a:r>
              <a:rPr lang="en-US" sz="1800" i="1" dirty="0" smtClean="0">
                <a:solidFill>
                  <a:srgbClr val="C00000"/>
                </a:solidFill>
                <a:latin typeface="Arial" panose="020B0604020202020204" pitchFamily="34" charset="0"/>
                <a:cs typeface="Arial" panose="020B0604020202020204" pitchFamily="34" charset="0"/>
              </a:rPr>
              <a:t>and will go to the ODCTE</a:t>
            </a:r>
          </a:p>
          <a:p>
            <a:r>
              <a:rPr lang="en-US" sz="1800" i="1" dirty="0" smtClean="0">
                <a:solidFill>
                  <a:srgbClr val="C00000"/>
                </a:solidFill>
                <a:latin typeface="Arial" panose="020B0604020202020204" pitchFamily="34" charset="0"/>
                <a:cs typeface="Arial" panose="020B0604020202020204" pitchFamily="34" charset="0"/>
              </a:rPr>
              <a:t>for review and</a:t>
            </a:r>
          </a:p>
          <a:p>
            <a:r>
              <a:rPr lang="en-US" sz="1800" i="1" dirty="0" smtClean="0">
                <a:solidFill>
                  <a:srgbClr val="C00000"/>
                </a:solidFill>
                <a:latin typeface="Arial" panose="020B0604020202020204" pitchFamily="34" charset="0"/>
                <a:cs typeface="Arial" panose="020B0604020202020204" pitchFamily="34" charset="0"/>
              </a:rPr>
              <a:t>processing.</a:t>
            </a:r>
          </a:p>
          <a:p>
            <a:endParaRPr lang="en-US" sz="1600" dirty="0">
              <a:latin typeface="Arial" panose="020B0604020202020204" pitchFamily="34" charset="0"/>
              <a:cs typeface="Arial" panose="020B0604020202020204" pitchFamily="34" charset="0"/>
            </a:endParaRP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3496665" y="1574522"/>
            <a:ext cx="5040783" cy="1935073"/>
          </a:xfrm>
          <a:prstGeom prst="rect">
            <a:avLst/>
          </a:prstGeom>
          <a:ln>
            <a:noFill/>
          </a:ln>
          <a:effectLst>
            <a:outerShdw blurRad="292100" dist="139700" dir="2700000" algn="tl" rotWithShape="0">
              <a:srgbClr val="333333">
                <a:alpha val="65000"/>
              </a:srgbClr>
            </a:outerShdw>
          </a:effectLst>
        </p:spPr>
      </p:pic>
      <p:sp>
        <p:nvSpPr>
          <p:cNvPr id="9" name="Oval 8"/>
          <p:cNvSpPr/>
          <p:nvPr/>
        </p:nvSpPr>
        <p:spPr>
          <a:xfrm>
            <a:off x="6349594" y="2113226"/>
            <a:ext cx="941832" cy="220324"/>
          </a:xfrm>
          <a:prstGeom prst="ellipse">
            <a:avLst/>
          </a:prstGeom>
          <a:noFill/>
          <a:ln w="1905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ight Arrow 9"/>
          <p:cNvSpPr/>
          <p:nvPr/>
        </p:nvSpPr>
        <p:spPr>
          <a:xfrm rot="4152376" flipH="1">
            <a:off x="6816783" y="2390406"/>
            <a:ext cx="324485" cy="215900"/>
          </a:xfrm>
          <a:prstGeom prst="rightArrow">
            <a:avLst/>
          </a:prstGeom>
          <a:solidFill>
            <a:srgbClr val="0000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1" name="Pictur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7872" y="3700102"/>
            <a:ext cx="4989576" cy="1764351"/>
          </a:xfrm>
          <a:prstGeom prst="rect">
            <a:avLst/>
          </a:prstGeom>
          <a:ln>
            <a:noFill/>
          </a:ln>
          <a:effectLst>
            <a:outerShdw blurRad="292100" dist="139700" dir="2700000" algn="tl" rotWithShape="0">
              <a:srgbClr val="333333">
                <a:alpha val="65000"/>
              </a:srgbClr>
            </a:outerShdw>
          </a:effectLst>
        </p:spPr>
      </p:pic>
      <p:sp>
        <p:nvSpPr>
          <p:cNvPr id="12" name="Oval 11"/>
          <p:cNvSpPr/>
          <p:nvPr/>
        </p:nvSpPr>
        <p:spPr>
          <a:xfrm>
            <a:off x="5387607" y="3991678"/>
            <a:ext cx="504825" cy="304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ight Arrow 12"/>
          <p:cNvSpPr/>
          <p:nvPr/>
        </p:nvSpPr>
        <p:spPr>
          <a:xfrm rot="18974828" flipH="1">
            <a:off x="5766767" y="3840874"/>
            <a:ext cx="324485" cy="215900"/>
          </a:xfrm>
          <a:prstGeom prst="rightArrow">
            <a:avLst/>
          </a:prstGeom>
          <a:solidFill>
            <a:srgbClr val="0000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Oval 13"/>
          <p:cNvSpPr/>
          <p:nvPr/>
        </p:nvSpPr>
        <p:spPr>
          <a:xfrm>
            <a:off x="6820510" y="5215398"/>
            <a:ext cx="470916" cy="249055"/>
          </a:xfrm>
          <a:prstGeom prst="ellipse">
            <a:avLst/>
          </a:prstGeom>
          <a:noFill/>
          <a:ln w="1905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ight Arrow 14"/>
          <p:cNvSpPr/>
          <p:nvPr/>
        </p:nvSpPr>
        <p:spPr>
          <a:xfrm rot="17437664" flipH="1">
            <a:off x="7133484" y="4917577"/>
            <a:ext cx="324485" cy="215900"/>
          </a:xfrm>
          <a:prstGeom prst="rightArrow">
            <a:avLst/>
          </a:prstGeom>
          <a:solidFill>
            <a:srgbClr val="0000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40843752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C00000"/>
                </a:solidFill>
                <a:latin typeface="Arial" panose="020B0604020202020204" pitchFamily="34" charset="0"/>
                <a:cs typeface="Arial" panose="020B0604020202020204" pitchFamily="34" charset="0"/>
              </a:rPr>
              <a:t>Change Request or Budget Adjustment?</a:t>
            </a:r>
            <a:endParaRPr lang="en-US" dirty="0">
              <a:solidFill>
                <a:srgbClr val="C0000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599238" y="1322657"/>
            <a:ext cx="8011362" cy="3788229"/>
          </a:xfrm>
          <a:ln>
            <a:solidFill>
              <a:srgbClr val="C00000"/>
            </a:solidFill>
          </a:ln>
        </p:spPr>
        <p:style>
          <a:lnRef idx="2">
            <a:schemeClr val="dk1"/>
          </a:lnRef>
          <a:fillRef idx="1">
            <a:schemeClr val="lt1"/>
          </a:fillRef>
          <a:effectRef idx="0">
            <a:schemeClr val="dk1"/>
          </a:effectRef>
          <a:fontRef idx="minor">
            <a:schemeClr val="dk1"/>
          </a:fontRef>
        </p:style>
        <p:txBody>
          <a:bodyPr numCol="1" spcCol="365760"/>
          <a:lstStyle/>
          <a:p>
            <a:pPr algn="ctr"/>
            <a:r>
              <a:rPr lang="en-US" sz="2400" dirty="0" smtClean="0">
                <a:solidFill>
                  <a:srgbClr val="C00000"/>
                </a:solidFill>
                <a:latin typeface="+mn-lt"/>
                <a:cs typeface="+mn-cs"/>
              </a:rPr>
              <a:t>Worksheets </a:t>
            </a:r>
            <a:r>
              <a:rPr lang="en-US" sz="2400" dirty="0">
                <a:solidFill>
                  <a:srgbClr val="C00000"/>
                </a:solidFill>
                <a:latin typeface="+mn-lt"/>
                <a:cs typeface="+mn-cs"/>
              </a:rPr>
              <a:t>and </a:t>
            </a:r>
            <a:r>
              <a:rPr lang="en-US" sz="2400" dirty="0" smtClean="0">
                <a:solidFill>
                  <a:srgbClr val="C00000"/>
                </a:solidFill>
                <a:latin typeface="+mn-lt"/>
                <a:cs typeface="+mn-cs"/>
              </a:rPr>
              <a:t>Invoices get </a:t>
            </a:r>
            <a:r>
              <a:rPr lang="en-US" sz="2400" u="sng" dirty="0" smtClean="0">
                <a:solidFill>
                  <a:srgbClr val="C00000"/>
                </a:solidFill>
                <a:latin typeface="+mn-lt"/>
                <a:cs typeface="+mn-cs"/>
              </a:rPr>
              <a:t>Change Requests </a:t>
            </a:r>
          </a:p>
          <a:p>
            <a:pPr algn="l"/>
            <a:endParaRPr lang="en-US" sz="1800" b="1" dirty="0">
              <a:latin typeface="Arial" panose="020B0604020202020204" pitchFamily="34" charset="0"/>
              <a:cs typeface="Arial" panose="020B0604020202020204" pitchFamily="34" charset="0"/>
            </a:endParaRPr>
          </a:p>
          <a:p>
            <a:pPr marL="182880" algn="l"/>
            <a:r>
              <a:rPr lang="en-US" sz="1800" dirty="0">
                <a:latin typeface="Arial" panose="020B0604020202020204" pitchFamily="34" charset="0"/>
                <a:cs typeface="Arial" panose="020B0604020202020204" pitchFamily="34" charset="0"/>
              </a:rPr>
              <a:t>After a Worksheet or Invoice is submitted for approval, </a:t>
            </a:r>
            <a:r>
              <a:rPr lang="en-US" sz="1800" dirty="0" smtClean="0">
                <a:latin typeface="Arial" panose="020B0604020202020204" pitchFamily="34" charset="0"/>
                <a:cs typeface="Arial" panose="020B0604020202020204" pitchFamily="34" charset="0"/>
              </a:rPr>
              <a:t>use the </a:t>
            </a:r>
            <a:r>
              <a:rPr lang="en-US" sz="1800" dirty="0">
                <a:latin typeface="Arial" panose="020B0604020202020204" pitchFamily="34" charset="0"/>
                <a:cs typeface="Arial" panose="020B0604020202020204" pitchFamily="34" charset="0"/>
              </a:rPr>
              <a:t>Change Request Process to make any changes</a:t>
            </a:r>
            <a:r>
              <a:rPr lang="en-US" sz="1800" dirty="0" smtClean="0">
                <a:latin typeface="Arial" panose="020B0604020202020204" pitchFamily="34" charset="0"/>
                <a:cs typeface="Arial" panose="020B0604020202020204" pitchFamily="34" charset="0"/>
              </a:rPr>
              <a:t>.</a:t>
            </a:r>
          </a:p>
          <a:p>
            <a:pPr algn="l">
              <a:lnSpc>
                <a:spcPct val="107000"/>
              </a:lnSpc>
              <a:spcAft>
                <a:spcPts val="800"/>
              </a:spcAft>
            </a:pPr>
            <a:endParaRPr lang="en-US" sz="1800" b="1" dirty="0" smtClean="0">
              <a:latin typeface="Arial" panose="020B0604020202020204" pitchFamily="34" charset="0"/>
              <a:cs typeface="Arial" panose="020B0604020202020204" pitchFamily="34" charset="0"/>
            </a:endParaRPr>
          </a:p>
          <a:p>
            <a:pPr algn="ctr">
              <a:lnSpc>
                <a:spcPct val="107000"/>
              </a:lnSpc>
              <a:spcAft>
                <a:spcPts val="800"/>
              </a:spcAft>
            </a:pPr>
            <a:r>
              <a:rPr lang="en-US" sz="2400" dirty="0">
                <a:solidFill>
                  <a:srgbClr val="C00000"/>
                </a:solidFill>
                <a:latin typeface="+mn-lt"/>
                <a:cs typeface="+mn-cs"/>
              </a:rPr>
              <a:t>Agreements get </a:t>
            </a:r>
            <a:r>
              <a:rPr lang="en-US" sz="2400" u="sng" dirty="0">
                <a:solidFill>
                  <a:srgbClr val="C00000"/>
                </a:solidFill>
                <a:latin typeface="+mn-lt"/>
                <a:cs typeface="+mn-cs"/>
              </a:rPr>
              <a:t>Budget Adjustments </a:t>
            </a:r>
            <a:endParaRPr lang="en-US" sz="1800" u="sng" dirty="0" smtClean="0">
              <a:latin typeface="Arial" panose="020B0604020202020204" pitchFamily="34" charset="0"/>
              <a:cs typeface="Arial" panose="020B0604020202020204" pitchFamily="34" charset="0"/>
            </a:endParaRPr>
          </a:p>
          <a:p>
            <a:pPr marL="182880">
              <a:lnSpc>
                <a:spcPct val="100000"/>
              </a:lnSpc>
              <a:spcBef>
                <a:spcPts val="0"/>
              </a:spcBef>
              <a:spcAft>
                <a:spcPts val="0"/>
              </a:spcAft>
            </a:pPr>
            <a:r>
              <a:rPr lang="en-US" sz="1800" dirty="0" smtClean="0">
                <a:latin typeface="Arial" panose="020B0604020202020204" pitchFamily="34" charset="0"/>
                <a:cs typeface="Arial" panose="020B0604020202020204" pitchFamily="34" charset="0"/>
              </a:rPr>
              <a:t>After </a:t>
            </a:r>
            <a:r>
              <a:rPr lang="en-US" sz="1800" dirty="0">
                <a:latin typeface="Arial" panose="020B0604020202020204" pitchFamily="34" charset="0"/>
                <a:cs typeface="Arial" panose="020B0604020202020204" pitchFamily="34" charset="0"/>
              </a:rPr>
              <a:t>an Agreement is submitted for approval, </a:t>
            </a:r>
            <a:r>
              <a:rPr lang="en-US" sz="1800" dirty="0" smtClean="0">
                <a:latin typeface="Arial" panose="020B0604020202020204" pitchFamily="34" charset="0"/>
                <a:cs typeface="Arial" panose="020B0604020202020204" pitchFamily="34" charset="0"/>
              </a:rPr>
              <a:t>use the </a:t>
            </a:r>
            <a:r>
              <a:rPr lang="en-US" sz="1800" dirty="0">
                <a:latin typeface="Arial" panose="020B0604020202020204" pitchFamily="34" charset="0"/>
                <a:cs typeface="Arial" panose="020B0604020202020204" pitchFamily="34" charset="0"/>
              </a:rPr>
              <a:t>Budget Adjustment Process to make any changes. CHECK YOUR AGREEMENT </a:t>
            </a:r>
            <a:r>
              <a:rPr lang="en-US" sz="1800" u="sng" dirty="0">
                <a:latin typeface="Arial" panose="020B0604020202020204" pitchFamily="34" charset="0"/>
                <a:cs typeface="Arial" panose="020B0604020202020204" pitchFamily="34" charset="0"/>
              </a:rPr>
              <a:t>before</a:t>
            </a:r>
            <a:r>
              <a:rPr lang="en-US" sz="1800" dirty="0">
                <a:latin typeface="Arial" panose="020B0604020202020204" pitchFamily="34" charset="0"/>
                <a:cs typeface="Arial" panose="020B0604020202020204" pitchFamily="34" charset="0"/>
              </a:rPr>
              <a:t> starting Invoices. </a:t>
            </a:r>
            <a:endParaRPr lang="en-US" sz="1800" dirty="0">
              <a:latin typeface="Arial" panose="020B0604020202020204" pitchFamily="34" charset="0"/>
              <a:ea typeface="Calibri" panose="020F0502020204030204" pitchFamily="34" charset="0"/>
              <a:cs typeface="Arial" panose="020B0604020202020204" pitchFamily="34" charset="0"/>
            </a:endParaRPr>
          </a:p>
          <a:p>
            <a:pPr algn="ctr"/>
            <a:endParaRPr lang="en-US" sz="1800" b="1" dirty="0">
              <a:latin typeface="+mn-lt"/>
              <a:cs typeface="+mn-cs"/>
            </a:endParaRPr>
          </a:p>
        </p:txBody>
      </p:sp>
    </p:spTree>
    <p:extLst>
      <p:ext uri="{BB962C8B-B14F-4D97-AF65-F5344CB8AC3E}">
        <p14:creationId xmlns:p14="http://schemas.microsoft.com/office/powerpoint/2010/main" val="16241608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C00000"/>
                </a:solidFill>
                <a:latin typeface="Arial" panose="020B0604020202020204" pitchFamily="34" charset="0"/>
                <a:cs typeface="Arial" panose="020B0604020202020204" pitchFamily="34" charset="0"/>
              </a:rPr>
              <a:t>Steps </a:t>
            </a:r>
            <a:r>
              <a:rPr lang="en-US" dirty="0" smtClean="0">
                <a:solidFill>
                  <a:srgbClr val="C00000"/>
                </a:solidFill>
                <a:latin typeface="Arial" panose="020B0604020202020204" pitchFamily="34" charset="0"/>
                <a:cs typeface="Arial" panose="020B0604020202020204" pitchFamily="34" charset="0"/>
              </a:rPr>
              <a:t>1-3 – Change </a:t>
            </a:r>
            <a:r>
              <a:rPr lang="en-US" dirty="0">
                <a:solidFill>
                  <a:srgbClr val="C00000"/>
                </a:solidFill>
                <a:latin typeface="Arial" panose="020B0604020202020204" pitchFamily="34" charset="0"/>
                <a:cs typeface="Arial" panose="020B0604020202020204" pitchFamily="34" charset="0"/>
              </a:rPr>
              <a:t>Request Process</a:t>
            </a:r>
          </a:p>
        </p:txBody>
      </p:sp>
      <p:sp>
        <p:nvSpPr>
          <p:cNvPr id="3" name="Text Placeholder 2"/>
          <p:cNvSpPr>
            <a:spLocks noGrp="1"/>
          </p:cNvSpPr>
          <p:nvPr>
            <p:ph type="body" idx="1"/>
          </p:nvPr>
        </p:nvSpPr>
        <p:spPr>
          <a:xfrm>
            <a:off x="607162" y="1393371"/>
            <a:ext cx="8253374" cy="4193613"/>
          </a:xfrm>
        </p:spPr>
        <p:txBody>
          <a:bodyPr/>
          <a:lstStyle/>
          <a:p>
            <a:r>
              <a:rPr lang="en-US" sz="1800" dirty="0" smtClean="0">
                <a:latin typeface="Arial" panose="020B0604020202020204" pitchFamily="34" charset="0"/>
                <a:cs typeface="Arial" panose="020B0604020202020204" pitchFamily="34" charset="0"/>
              </a:rPr>
              <a:t>Role: Local Finance Coordinator</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Use Internet Explorer version 11 or higher</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Sign in with the </a:t>
            </a:r>
            <a:r>
              <a:rPr lang="en-US" sz="1400" b="1" dirty="0" smtClean="0">
                <a:latin typeface="Arial" panose="020B0604020202020204" pitchFamily="34" charset="0"/>
                <a:cs typeface="Arial" panose="020B0604020202020204" pitchFamily="34" charset="0"/>
              </a:rPr>
              <a:t>FLA Local Finance Coordinator </a:t>
            </a:r>
            <a:r>
              <a:rPr lang="en-US" sz="1400" dirty="0" smtClean="0">
                <a:latin typeface="Arial" panose="020B0604020202020204" pitchFamily="34" charset="0"/>
                <a:cs typeface="Arial" panose="020B0604020202020204" pitchFamily="34" charset="0"/>
              </a:rPr>
              <a:t>role</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Click the + (plus) sign next to </a:t>
            </a:r>
            <a:r>
              <a:rPr lang="en-US" sz="1400" b="1" dirty="0" smtClean="0">
                <a:latin typeface="Arial" panose="020B0604020202020204" pitchFamily="34" charset="0"/>
                <a:cs typeface="Arial" panose="020B0604020202020204" pitchFamily="34" charset="0"/>
              </a:rPr>
              <a:t>Grants</a:t>
            </a:r>
            <a:r>
              <a:rPr lang="en-US" sz="1400" dirty="0" smtClean="0">
                <a:latin typeface="Arial" panose="020B0604020202020204" pitchFamily="34" charset="0"/>
                <a:cs typeface="Arial" panose="020B0604020202020204" pitchFamily="34" charset="0"/>
              </a:rPr>
              <a:t> on the left navigation panel.</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Click the + (plus) sign next to </a:t>
            </a:r>
            <a:r>
              <a:rPr lang="en-US" sz="1400" b="1" dirty="0" smtClean="0">
                <a:latin typeface="Arial" panose="020B0604020202020204" pitchFamily="34" charset="0"/>
                <a:cs typeface="Arial" panose="020B0604020202020204" pitchFamily="34" charset="0"/>
              </a:rPr>
              <a:t>Grant Process</a:t>
            </a:r>
            <a:r>
              <a:rPr lang="en-US" sz="1400"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Click the + (plus) sign next to </a:t>
            </a:r>
            <a:r>
              <a:rPr lang="en-US" sz="1400" b="1" dirty="0" smtClean="0">
                <a:latin typeface="Arial" panose="020B0604020202020204" pitchFamily="34" charset="0"/>
                <a:cs typeface="Arial" panose="020B0604020202020204" pitchFamily="34" charset="0"/>
              </a:rPr>
              <a:t>FLA Process</a:t>
            </a:r>
            <a:r>
              <a:rPr lang="en-US" sz="1400"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Select FLA Manage Grant Worksheets / Agreements / Invoice.</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Complete the required sections of the FLA Grand Funds Worksheet and select the Search button.</a:t>
            </a:r>
          </a:p>
          <a:p>
            <a:pPr marL="285750" indent="-285750">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Use the bottom scroll bar </a:t>
            </a:r>
          </a:p>
          <a:p>
            <a:pPr marL="274320"/>
            <a:r>
              <a:rPr lang="en-US" sz="1400" dirty="0" smtClean="0">
                <a:latin typeface="Arial" panose="020B0604020202020204" pitchFamily="34" charset="0"/>
                <a:cs typeface="Arial" panose="020B0604020202020204" pitchFamily="34" charset="0"/>
              </a:rPr>
              <a:t>to reach the Agreement </a:t>
            </a:r>
          </a:p>
          <a:p>
            <a:pPr marL="274320"/>
            <a:r>
              <a:rPr lang="en-US" sz="1400" dirty="0" smtClean="0">
                <a:latin typeface="Arial" panose="020B0604020202020204" pitchFamily="34" charset="0"/>
                <a:cs typeface="Arial" panose="020B0604020202020204" pitchFamily="34" charset="0"/>
              </a:rPr>
              <a:t>column on the right.</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algn="l" rtl="0"/>
            <a:endParaRPr lang="en-US" sz="1800" kern="1200" dirty="0" smtClean="0">
              <a:solidFill>
                <a:prstClr val="black"/>
              </a:solidFill>
              <a:latin typeface="Calibri"/>
              <a:cs typeface="+mn-cs"/>
            </a:endParaRPr>
          </a:p>
          <a:p>
            <a:pPr algn="l" rtl="0"/>
            <a:endParaRPr lang="en-US" sz="1800" kern="1200" dirty="0">
              <a:solidFill>
                <a:prstClr val="black"/>
              </a:solidFill>
              <a:latin typeface="Calibri"/>
              <a:cs typeface="+mn-cs"/>
            </a:endParaRPr>
          </a:p>
          <a:p>
            <a:pPr algn="l" rtl="0"/>
            <a:endParaRPr lang="en-US" sz="1800" kern="1200" dirty="0" smtClean="0">
              <a:solidFill>
                <a:prstClr val="black"/>
              </a:solidFill>
              <a:latin typeface="Calibri"/>
              <a:cs typeface="+mn-cs"/>
            </a:endParaRPr>
          </a:p>
          <a:p>
            <a:pPr algn="l" rtl="0"/>
            <a:endParaRPr lang="en-US" sz="1800" kern="1200" dirty="0">
              <a:solidFill>
                <a:prstClr val="black"/>
              </a:solidFill>
              <a:latin typeface="Calibri"/>
              <a:cs typeface="+mn-cs"/>
            </a:endParaRPr>
          </a:p>
          <a:p>
            <a:pPr algn="l" rtl="0"/>
            <a:endParaRPr lang="en-US" sz="1800" kern="1200" dirty="0" smtClean="0">
              <a:solidFill>
                <a:prstClr val="black"/>
              </a:solidFill>
              <a:latin typeface="Calibri"/>
              <a:cs typeface="+mn-cs"/>
            </a:endParaRPr>
          </a:p>
          <a:p>
            <a:pPr algn="l" rtl="0"/>
            <a:endParaRPr lang="en-US" sz="1800" kern="1200" dirty="0">
              <a:solidFill>
                <a:prstClr val="black"/>
              </a:solidFill>
              <a:latin typeface="Calibri"/>
              <a:cs typeface="+mn-cs"/>
            </a:endParaRPr>
          </a:p>
          <a:p>
            <a:pPr algn="l" rtl="0"/>
            <a:endParaRPr lang="en-US" sz="1800" kern="1200" dirty="0" smtClean="0">
              <a:solidFill>
                <a:prstClr val="black"/>
              </a:solidFill>
              <a:latin typeface="Calibri"/>
              <a:cs typeface="+mn-cs"/>
            </a:endParaRPr>
          </a:p>
          <a:p>
            <a:pPr algn="l" rtl="0"/>
            <a:endParaRPr lang="en-US" sz="1800" kern="1200" dirty="0" smtClean="0">
              <a:solidFill>
                <a:prstClr val="black"/>
              </a:solidFill>
              <a:latin typeface="Calibri"/>
              <a:cs typeface="+mn-cs"/>
            </a:endParaRPr>
          </a:p>
          <a:p>
            <a:pPr algn="l" rtl="0"/>
            <a:endParaRPr lang="en-US" sz="800" kern="1200" dirty="0">
              <a:solidFill>
                <a:prstClr val="black"/>
              </a:solidFill>
              <a:latin typeface="Calibri"/>
              <a:cs typeface="+mn-cs"/>
            </a:endParaRPr>
          </a:p>
          <a:p>
            <a:endParaRPr lang="en-US" sz="1800"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p:txBody>
      </p:sp>
      <p:pic>
        <p:nvPicPr>
          <p:cNvPr id="8" name="Picture 7"/>
          <p:cNvPicPr/>
          <p:nvPr/>
        </p:nvPicPr>
        <p:blipFill>
          <a:blip r:embed="rId2"/>
          <a:stretch>
            <a:fillRect/>
          </a:stretch>
        </p:blipFill>
        <p:spPr>
          <a:xfrm>
            <a:off x="2944368" y="3197568"/>
            <a:ext cx="5916168" cy="22888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06452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92443"/>
          </a:xfrm>
        </p:spPr>
        <p:txBody>
          <a:bodyPr>
            <a:spAutoFit/>
          </a:bodyPr>
          <a:lstStyle/>
          <a:p>
            <a:pPr algn="l"/>
            <a:r>
              <a:rPr lang="en-US" dirty="0" smtClean="0">
                <a:solidFill>
                  <a:srgbClr val="C00000"/>
                </a:solidFill>
                <a:cs typeface="Arial" panose="020B0604020202020204" pitchFamily="34" charset="0"/>
              </a:rPr>
              <a:t>Worksheet Approval Process</a:t>
            </a:r>
            <a:endParaRPr lang="en-US" sz="3200" dirty="0">
              <a:solidFill>
                <a:srgbClr val="C00000"/>
              </a:solidFill>
              <a:latin typeface="Lucida Bright" panose="02040602050505020304" pitchFamily="18" charset="0"/>
            </a:endParaRPr>
          </a:p>
        </p:txBody>
      </p:sp>
      <p:sp>
        <p:nvSpPr>
          <p:cNvPr id="3" name="Text Placeholder 2"/>
          <p:cNvSpPr>
            <a:spLocks noGrp="1"/>
          </p:cNvSpPr>
          <p:nvPr>
            <p:ph type="body" idx="1"/>
          </p:nvPr>
        </p:nvSpPr>
        <p:spPr>
          <a:xfrm>
            <a:off x="899770" y="1357712"/>
            <a:ext cx="7198156" cy="4062851"/>
          </a:xfrm>
        </p:spPr>
        <p:txBody>
          <a:bodyPr/>
          <a:lstStyle/>
          <a:p>
            <a:endParaRPr lang="en-US" sz="1800" dirty="0">
              <a:latin typeface="Arial" panose="020B0604020202020204" pitchFamily="34" charset="0"/>
              <a:cs typeface="Arial" panose="020B0604020202020204" pitchFamily="34" charset="0"/>
            </a:endParaRPr>
          </a:p>
          <a:p>
            <a:endParaRPr lang="en-US" sz="1800" dirty="0" smtClean="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smtClean="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smtClean="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smtClean="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smtClean="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smtClean="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smtClean="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981606" y="1357712"/>
            <a:ext cx="7180788" cy="4296250"/>
          </a:xfrm>
          <a:prstGeom prst="rect">
            <a:avLst/>
          </a:prstGeom>
        </p:spPr>
      </p:pic>
    </p:spTree>
    <p:extLst>
      <p:ext uri="{BB962C8B-B14F-4D97-AF65-F5344CB8AC3E}">
        <p14:creationId xmlns:p14="http://schemas.microsoft.com/office/powerpoint/2010/main" val="19872384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C00000"/>
                </a:solidFill>
                <a:latin typeface="Arial" panose="020B0604020202020204" pitchFamily="34" charset="0"/>
                <a:cs typeface="Arial" panose="020B0604020202020204" pitchFamily="34" charset="0"/>
              </a:rPr>
              <a:t>Step 4-6 – Budget Adjustment Process</a:t>
            </a:r>
            <a:endParaRPr lang="en-US" dirty="0">
              <a:solidFill>
                <a:srgbClr val="C0000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607162" y="1393371"/>
            <a:ext cx="8003438" cy="4093029"/>
          </a:xfrm>
        </p:spPr>
        <p:txBody>
          <a:bodyPr/>
          <a:lstStyle/>
          <a:p>
            <a:r>
              <a:rPr lang="en-US" sz="1800" b="1" dirty="0">
                <a:solidFill>
                  <a:srgbClr val="FF00FF"/>
                </a:solidFill>
                <a:latin typeface="Arial" panose="020B0604020202020204" pitchFamily="34" charset="0"/>
                <a:cs typeface="Arial" panose="020B0604020202020204" pitchFamily="34" charset="0"/>
              </a:rPr>
              <a:t>Need to work on this more….</a:t>
            </a:r>
          </a:p>
          <a:p>
            <a:pPr algn="l" rtl="0"/>
            <a:r>
              <a:rPr lang="en-US" sz="1800" kern="1200" dirty="0" smtClean="0">
                <a:solidFill>
                  <a:prstClr val="black"/>
                </a:solidFill>
                <a:latin typeface="Calibri"/>
                <a:cs typeface="+mn-cs"/>
              </a:rPr>
              <a:t>In the Budget Adjustment process, you are changing  the AGREEMENT (budget)</a:t>
            </a:r>
          </a:p>
          <a:p>
            <a:pPr algn="l" rtl="0"/>
            <a:r>
              <a:rPr lang="en-US" sz="1800" kern="1200" dirty="0" smtClean="0">
                <a:solidFill>
                  <a:prstClr val="black"/>
                </a:solidFill>
                <a:latin typeface="Calibri"/>
                <a:cs typeface="+mn-cs"/>
              </a:rPr>
              <a:t>Click on the Agreement Number (begins with WSAG-) under the Agreement column.</a:t>
            </a:r>
          </a:p>
          <a:p>
            <a:pPr algn="l" rtl="0"/>
            <a:endParaRPr lang="en-US" sz="1800" kern="1200" dirty="0">
              <a:solidFill>
                <a:prstClr val="black"/>
              </a:solidFill>
              <a:latin typeface="Calibri"/>
              <a:cs typeface="+mn-cs"/>
            </a:endParaRPr>
          </a:p>
          <a:p>
            <a:pPr algn="l" rtl="0"/>
            <a:r>
              <a:rPr lang="en-US" sz="1800" kern="1200" dirty="0" smtClean="0">
                <a:solidFill>
                  <a:prstClr val="black"/>
                </a:solidFill>
                <a:latin typeface="Calibri"/>
                <a:cs typeface="+mn-cs"/>
              </a:rPr>
              <a:t>On the Agreement  page, select the Budget Adjustment Process at the bottom right.</a:t>
            </a:r>
          </a:p>
          <a:p>
            <a:pPr algn="l" rtl="0"/>
            <a:r>
              <a:rPr lang="en-US" sz="1800" kern="1200" dirty="0" smtClean="0">
                <a:solidFill>
                  <a:prstClr val="black"/>
                </a:solidFill>
                <a:latin typeface="Calibri"/>
                <a:cs typeface="+mn-cs"/>
              </a:rPr>
              <a:t>Click YES to make a Budget Adjustment.</a:t>
            </a:r>
          </a:p>
          <a:p>
            <a:pPr algn="l" rtl="0"/>
            <a:endParaRPr lang="en-US" sz="1800" kern="1200" dirty="0" smtClean="0">
              <a:solidFill>
                <a:prstClr val="black"/>
              </a:solidFill>
              <a:latin typeface="Calibri"/>
              <a:cs typeface="+mn-cs"/>
            </a:endParaRPr>
          </a:p>
          <a:p>
            <a:pPr algn="l" rtl="0"/>
            <a:endParaRPr lang="en-US" sz="1800" kern="1200" dirty="0">
              <a:solidFill>
                <a:prstClr val="black"/>
              </a:solidFill>
              <a:latin typeface="Calibri"/>
              <a:cs typeface="+mn-cs"/>
            </a:endParaRPr>
          </a:p>
          <a:p>
            <a:pPr algn="l" rtl="0"/>
            <a:endParaRPr lang="en-US" sz="1800" kern="1200" dirty="0" smtClean="0">
              <a:solidFill>
                <a:prstClr val="black"/>
              </a:solidFill>
              <a:latin typeface="Calibri"/>
              <a:cs typeface="+mn-cs"/>
            </a:endParaRPr>
          </a:p>
          <a:p>
            <a:pPr algn="l" rtl="0"/>
            <a:endParaRPr lang="en-US" sz="1800" kern="1200" dirty="0">
              <a:solidFill>
                <a:prstClr val="black"/>
              </a:solidFill>
              <a:latin typeface="Calibri"/>
              <a:cs typeface="+mn-cs"/>
            </a:endParaRPr>
          </a:p>
          <a:p>
            <a:pPr algn="l" rtl="0"/>
            <a:endParaRPr lang="en-US" sz="1800" kern="1200" dirty="0" smtClean="0">
              <a:solidFill>
                <a:prstClr val="black"/>
              </a:solidFill>
              <a:latin typeface="Calibri"/>
              <a:cs typeface="+mn-cs"/>
            </a:endParaRPr>
          </a:p>
          <a:p>
            <a:pPr algn="l" rtl="0"/>
            <a:endParaRPr lang="en-US" sz="1800" kern="1200" dirty="0">
              <a:solidFill>
                <a:prstClr val="black"/>
              </a:solidFill>
              <a:latin typeface="Calibri"/>
              <a:cs typeface="+mn-cs"/>
            </a:endParaRPr>
          </a:p>
          <a:p>
            <a:pPr algn="l" rtl="0"/>
            <a:endParaRPr lang="en-US" sz="1800" kern="1200" dirty="0" smtClean="0">
              <a:solidFill>
                <a:prstClr val="black"/>
              </a:solidFill>
              <a:latin typeface="Calibri"/>
              <a:cs typeface="+mn-cs"/>
            </a:endParaRPr>
          </a:p>
          <a:p>
            <a:pPr algn="l" rtl="0"/>
            <a:endParaRPr lang="en-US" sz="1800" kern="1200" dirty="0" smtClean="0">
              <a:solidFill>
                <a:prstClr val="black"/>
              </a:solidFill>
              <a:latin typeface="Calibri"/>
              <a:cs typeface="+mn-cs"/>
            </a:endParaRPr>
          </a:p>
          <a:p>
            <a:pPr algn="l" rtl="0"/>
            <a:endParaRPr lang="en-US" sz="800" kern="1200" dirty="0">
              <a:solidFill>
                <a:prstClr val="black"/>
              </a:solidFill>
              <a:latin typeface="Calibri"/>
              <a:cs typeface="+mn-cs"/>
            </a:endParaRPr>
          </a:p>
          <a:p>
            <a:endParaRPr lang="en-US" sz="1800"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860994" y="3057525"/>
            <a:ext cx="5934075" cy="2428875"/>
          </a:xfrm>
          <a:prstGeom prst="rect">
            <a:avLst/>
          </a:prstGeom>
          <a:ln>
            <a:noFill/>
          </a:ln>
          <a:effectLst>
            <a:outerShdw blurRad="292100" dist="139700" dir="2700000" algn="tl" rotWithShape="0">
              <a:srgbClr val="333333">
                <a:alpha val="65000"/>
              </a:srgbClr>
            </a:outerShdw>
          </a:effectLst>
        </p:spPr>
      </p:pic>
      <p:sp>
        <p:nvSpPr>
          <p:cNvPr id="5" name="Oval 4"/>
          <p:cNvSpPr/>
          <p:nvPr/>
        </p:nvSpPr>
        <p:spPr>
          <a:xfrm>
            <a:off x="4176712" y="3669983"/>
            <a:ext cx="790575" cy="523875"/>
          </a:xfrm>
          <a:prstGeom prst="ellipse">
            <a:avLst/>
          </a:prstGeom>
          <a:noFill/>
          <a:ln w="1905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40500301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C00000"/>
                </a:solidFill>
                <a:latin typeface="Arial" panose="020B0604020202020204" pitchFamily="34" charset="0"/>
                <a:cs typeface="Arial" panose="020B0604020202020204" pitchFamily="34" charset="0"/>
              </a:rPr>
              <a:t>Step 7 – Budget Adjustment Process</a:t>
            </a:r>
            <a:endParaRPr lang="en-US" dirty="0">
              <a:solidFill>
                <a:srgbClr val="C0000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607162" y="1393371"/>
            <a:ext cx="8125358" cy="4093029"/>
          </a:xfrm>
        </p:spPr>
        <p:txBody>
          <a:bodyPr/>
          <a:lstStyle/>
          <a:p>
            <a:pPr algn="l" rtl="0"/>
            <a:r>
              <a:rPr lang="en-US" sz="1800" kern="1200" dirty="0" smtClean="0">
                <a:solidFill>
                  <a:prstClr val="black"/>
                </a:solidFill>
                <a:latin typeface="Calibri"/>
                <a:cs typeface="+mn-cs"/>
              </a:rPr>
              <a:t>The </a:t>
            </a:r>
            <a:r>
              <a:rPr lang="en-US" sz="1800" kern="1200" dirty="0">
                <a:solidFill>
                  <a:prstClr val="black"/>
                </a:solidFill>
                <a:latin typeface="Calibri"/>
                <a:cs typeface="+mn-cs"/>
              </a:rPr>
              <a:t>Budget Adjustment Process can </a:t>
            </a:r>
            <a:r>
              <a:rPr lang="en-US" sz="1800" kern="1200" dirty="0" smtClean="0">
                <a:solidFill>
                  <a:prstClr val="black"/>
                </a:solidFill>
                <a:latin typeface="Calibri"/>
                <a:cs typeface="+mn-cs"/>
              </a:rPr>
              <a:t>help with </a:t>
            </a:r>
            <a:r>
              <a:rPr lang="en-US" sz="1800" kern="1200" dirty="0">
                <a:solidFill>
                  <a:prstClr val="black"/>
                </a:solidFill>
                <a:latin typeface="Calibri"/>
                <a:cs typeface="+mn-cs"/>
              </a:rPr>
              <a:t>several </a:t>
            </a:r>
            <a:r>
              <a:rPr lang="en-US" sz="1800" kern="1200" dirty="0" smtClean="0">
                <a:solidFill>
                  <a:prstClr val="black"/>
                </a:solidFill>
                <a:latin typeface="Calibri"/>
                <a:cs typeface="+mn-cs"/>
              </a:rPr>
              <a:t>types </a:t>
            </a:r>
            <a:r>
              <a:rPr lang="en-US" sz="1800" kern="1200" dirty="0">
                <a:solidFill>
                  <a:prstClr val="black"/>
                </a:solidFill>
                <a:latin typeface="Calibri"/>
                <a:cs typeface="+mn-cs"/>
              </a:rPr>
              <a:t>of changes to </a:t>
            </a:r>
            <a:r>
              <a:rPr lang="en-US" sz="1800" kern="1200" dirty="0" smtClean="0">
                <a:solidFill>
                  <a:prstClr val="black"/>
                </a:solidFill>
                <a:latin typeface="Calibri"/>
                <a:cs typeface="+mn-cs"/>
              </a:rPr>
              <a:t>the budget.</a:t>
            </a:r>
          </a:p>
          <a:p>
            <a:pPr algn="l" rtl="0"/>
            <a:endParaRPr lang="en-US" sz="1800" kern="1200" dirty="0">
              <a:solidFill>
                <a:prstClr val="black"/>
              </a:solidFill>
              <a:latin typeface="Calibri"/>
              <a:cs typeface="+mn-cs"/>
            </a:endParaRPr>
          </a:p>
          <a:p>
            <a:pPr algn="l" rtl="0"/>
            <a:r>
              <a:rPr lang="en-US" sz="1800" b="1" kern="1200" dirty="0" smtClean="0">
                <a:solidFill>
                  <a:prstClr val="black"/>
                </a:solidFill>
                <a:latin typeface="Calibri"/>
                <a:cs typeface="+mn-cs"/>
              </a:rPr>
              <a:t>(a) </a:t>
            </a:r>
            <a:r>
              <a:rPr lang="en-US" sz="1800" kern="1200" dirty="0" smtClean="0">
                <a:solidFill>
                  <a:prstClr val="black"/>
                </a:solidFill>
                <a:latin typeface="Calibri"/>
                <a:cs typeface="+mn-cs"/>
              </a:rPr>
              <a:t>To </a:t>
            </a:r>
            <a:r>
              <a:rPr lang="en-US" sz="1800" b="1" kern="1200" dirty="0" smtClean="0">
                <a:solidFill>
                  <a:prstClr val="black"/>
                </a:solidFill>
                <a:latin typeface="Calibri"/>
                <a:cs typeface="+mn-cs"/>
              </a:rPr>
              <a:t>add </a:t>
            </a:r>
            <a:r>
              <a:rPr lang="en-US" sz="1800" b="1" kern="1200" dirty="0">
                <a:solidFill>
                  <a:prstClr val="black"/>
                </a:solidFill>
                <a:latin typeface="Calibri"/>
                <a:cs typeface="+mn-cs"/>
              </a:rPr>
              <a:t>n</a:t>
            </a:r>
            <a:r>
              <a:rPr lang="en-US" sz="1800" b="1" kern="1200" dirty="0" smtClean="0">
                <a:solidFill>
                  <a:prstClr val="black"/>
                </a:solidFill>
                <a:latin typeface="Calibri"/>
                <a:cs typeface="+mn-cs"/>
              </a:rPr>
              <a:t>ew items </a:t>
            </a:r>
            <a:r>
              <a:rPr lang="en-US" sz="1800" b="1" kern="1200" dirty="0">
                <a:solidFill>
                  <a:prstClr val="black"/>
                </a:solidFill>
                <a:latin typeface="Calibri"/>
                <a:cs typeface="+mn-cs"/>
              </a:rPr>
              <a:t>to </a:t>
            </a:r>
            <a:r>
              <a:rPr lang="en-US" sz="1800" b="1" kern="1200" dirty="0" smtClean="0">
                <a:solidFill>
                  <a:prstClr val="black"/>
                </a:solidFill>
                <a:latin typeface="Calibri"/>
                <a:cs typeface="+mn-cs"/>
              </a:rPr>
              <a:t>your </a:t>
            </a:r>
            <a:r>
              <a:rPr lang="en-US" sz="1800" b="1" kern="1200" dirty="0">
                <a:solidFill>
                  <a:prstClr val="black"/>
                </a:solidFill>
                <a:latin typeface="Calibri"/>
                <a:cs typeface="+mn-cs"/>
              </a:rPr>
              <a:t>b</a:t>
            </a:r>
            <a:r>
              <a:rPr lang="en-US" sz="1800" b="1" kern="1200" dirty="0" smtClean="0">
                <a:solidFill>
                  <a:prstClr val="black"/>
                </a:solidFill>
                <a:latin typeface="Calibri"/>
                <a:cs typeface="+mn-cs"/>
              </a:rPr>
              <a:t>udget</a:t>
            </a:r>
            <a:r>
              <a:rPr lang="en-US" sz="1800" kern="1200" dirty="0">
                <a:solidFill>
                  <a:prstClr val="black"/>
                </a:solidFill>
                <a:latin typeface="Calibri"/>
                <a:cs typeface="+mn-cs"/>
              </a:rPr>
              <a:t>, </a:t>
            </a:r>
            <a:r>
              <a:rPr lang="en-US" sz="1800" kern="1200" dirty="0" smtClean="0">
                <a:solidFill>
                  <a:prstClr val="black"/>
                </a:solidFill>
                <a:latin typeface="Calibri"/>
                <a:cs typeface="+mn-cs"/>
              </a:rPr>
              <a:t>click on Budget </a:t>
            </a:r>
            <a:r>
              <a:rPr lang="en-US" sz="1800" kern="1200" dirty="0">
                <a:solidFill>
                  <a:prstClr val="black"/>
                </a:solidFill>
                <a:latin typeface="Calibri"/>
                <a:cs typeface="+mn-cs"/>
              </a:rPr>
              <a:t>Line </a:t>
            </a:r>
            <a:r>
              <a:rPr lang="en-US" sz="1800" kern="1200" dirty="0" smtClean="0">
                <a:solidFill>
                  <a:prstClr val="black"/>
                </a:solidFill>
                <a:latin typeface="Calibri"/>
                <a:cs typeface="+mn-cs"/>
              </a:rPr>
              <a:t>Items - Add </a:t>
            </a:r>
            <a:r>
              <a:rPr lang="en-US" sz="1800" kern="1200" dirty="0">
                <a:solidFill>
                  <a:prstClr val="black"/>
                </a:solidFill>
                <a:latin typeface="Calibri"/>
                <a:cs typeface="+mn-cs"/>
              </a:rPr>
              <a:t>Budget </a:t>
            </a:r>
            <a:r>
              <a:rPr lang="en-US" sz="1800" kern="1200" dirty="0" smtClean="0">
                <a:solidFill>
                  <a:prstClr val="black"/>
                </a:solidFill>
                <a:latin typeface="Calibri"/>
                <a:cs typeface="+mn-cs"/>
              </a:rPr>
              <a:t>Line.  </a:t>
            </a:r>
            <a:r>
              <a:rPr lang="en-US" sz="1800" kern="1200" dirty="0">
                <a:solidFill>
                  <a:prstClr val="black"/>
                </a:solidFill>
                <a:latin typeface="Calibri"/>
                <a:cs typeface="+mn-cs"/>
              </a:rPr>
              <a:t>Complete all the required fields for the new budget </a:t>
            </a:r>
            <a:r>
              <a:rPr lang="en-US" sz="1800" kern="1200" dirty="0" smtClean="0">
                <a:solidFill>
                  <a:prstClr val="black"/>
                </a:solidFill>
                <a:latin typeface="Calibri"/>
                <a:cs typeface="+mn-cs"/>
              </a:rPr>
              <a:t>line (OCAS </a:t>
            </a:r>
            <a:r>
              <a:rPr lang="en-US" sz="1800" kern="1200" dirty="0">
                <a:solidFill>
                  <a:prstClr val="black"/>
                </a:solidFill>
                <a:latin typeface="Calibri"/>
                <a:cs typeface="+mn-cs"/>
              </a:rPr>
              <a:t>code, Agreement Line Description, Units, Unit Cost and Req. Unit </a:t>
            </a:r>
            <a:r>
              <a:rPr lang="en-US" sz="1800" kern="1200" dirty="0" smtClean="0">
                <a:solidFill>
                  <a:prstClr val="black"/>
                </a:solidFill>
                <a:latin typeface="Calibri"/>
                <a:cs typeface="+mn-cs"/>
              </a:rPr>
              <a:t>Type).</a:t>
            </a:r>
          </a:p>
          <a:p>
            <a:pPr algn="l" rtl="0"/>
            <a:endParaRPr lang="en-US" sz="1800" kern="1200" dirty="0" smtClean="0">
              <a:solidFill>
                <a:prstClr val="black"/>
              </a:solidFill>
              <a:latin typeface="Calibri"/>
              <a:cs typeface="+mn-cs"/>
            </a:endParaRPr>
          </a:p>
          <a:p>
            <a:pPr algn="l" rtl="0"/>
            <a:endParaRPr lang="en-US" sz="1800" kern="1200" dirty="0">
              <a:solidFill>
                <a:prstClr val="black"/>
              </a:solidFill>
              <a:latin typeface="Calibri"/>
              <a:cs typeface="+mn-cs"/>
            </a:endParaRPr>
          </a:p>
          <a:p>
            <a:pPr algn="l" rtl="0"/>
            <a:r>
              <a:rPr lang="en-US" sz="1800" b="1" kern="1200" dirty="0" smtClean="0">
                <a:solidFill>
                  <a:prstClr val="black"/>
                </a:solidFill>
                <a:latin typeface="Calibri"/>
                <a:cs typeface="+mn-cs"/>
              </a:rPr>
              <a:t>(b) </a:t>
            </a:r>
            <a:r>
              <a:rPr lang="en-US" sz="1800" kern="1200" dirty="0" smtClean="0">
                <a:solidFill>
                  <a:prstClr val="black"/>
                </a:solidFill>
                <a:latin typeface="Calibri"/>
                <a:cs typeface="+mn-cs"/>
              </a:rPr>
              <a:t>To make </a:t>
            </a:r>
            <a:r>
              <a:rPr lang="en-US" sz="1800" b="1" kern="1200" dirty="0" smtClean="0">
                <a:solidFill>
                  <a:prstClr val="black"/>
                </a:solidFill>
                <a:latin typeface="Calibri"/>
                <a:cs typeface="+mn-cs"/>
              </a:rPr>
              <a:t>changes to an existing budget line item</a:t>
            </a:r>
            <a:r>
              <a:rPr lang="en-US" sz="1800" kern="1200" dirty="0" smtClean="0">
                <a:solidFill>
                  <a:prstClr val="black"/>
                </a:solidFill>
                <a:latin typeface="Calibri"/>
                <a:cs typeface="+mn-cs"/>
              </a:rPr>
              <a:t>, click on the cell(s) to be changed (OCAS codes, Units, Unit Cost, Req. Unit Type) and enter the new information.</a:t>
            </a:r>
          </a:p>
          <a:p>
            <a:pPr algn="l" rtl="0"/>
            <a:endParaRPr lang="en-US" sz="1800" kern="1200" dirty="0" smtClean="0">
              <a:solidFill>
                <a:prstClr val="black"/>
              </a:solidFill>
              <a:latin typeface="Calibri"/>
              <a:cs typeface="+mn-cs"/>
            </a:endParaRPr>
          </a:p>
          <a:p>
            <a:pPr algn="l" rtl="0"/>
            <a:endParaRPr lang="en-US" sz="1800" kern="1200" dirty="0" smtClean="0">
              <a:solidFill>
                <a:prstClr val="black"/>
              </a:solidFill>
              <a:latin typeface="Calibri"/>
              <a:cs typeface="+mn-cs"/>
            </a:endParaRPr>
          </a:p>
          <a:p>
            <a:pPr algn="l" rtl="0"/>
            <a:r>
              <a:rPr lang="en-US" sz="1800" b="1" kern="1200" dirty="0" smtClean="0">
                <a:solidFill>
                  <a:prstClr val="black"/>
                </a:solidFill>
                <a:latin typeface="Calibri"/>
                <a:cs typeface="+mn-cs"/>
              </a:rPr>
              <a:t>(c) Changes to the agreement line descriptions for a NEW item are not allowed</a:t>
            </a:r>
            <a:r>
              <a:rPr lang="en-US" sz="1800" kern="1200" dirty="0" smtClean="0">
                <a:solidFill>
                  <a:prstClr val="black"/>
                </a:solidFill>
                <a:latin typeface="Calibri"/>
                <a:cs typeface="+mn-cs"/>
              </a:rPr>
              <a:t>.</a:t>
            </a:r>
          </a:p>
          <a:p>
            <a:pPr algn="l" rtl="0"/>
            <a:r>
              <a:rPr lang="en-US" sz="1800" kern="1200" dirty="0" smtClean="0">
                <a:solidFill>
                  <a:prstClr val="black"/>
                </a:solidFill>
                <a:latin typeface="Calibri"/>
                <a:cs typeface="+mn-cs"/>
              </a:rPr>
              <a:t>Use the Add Budget Line for new items.</a:t>
            </a:r>
            <a:endParaRPr lang="en-US" sz="1800" kern="1200" dirty="0">
              <a:solidFill>
                <a:prstClr val="black"/>
              </a:solidFill>
              <a:latin typeface="Calibri"/>
              <a:cs typeface="+mn-cs"/>
            </a:endParaRPr>
          </a:p>
          <a:p>
            <a:pPr marL="285750" indent="-285750" algn="l" rtl="0">
              <a:buFont typeface="Arial" panose="020B0604020202020204" pitchFamily="34" charset="0"/>
              <a:buChar char="•"/>
            </a:pPr>
            <a:r>
              <a:rPr lang="en-US" sz="1800" i="1" u="sng" kern="1200" dirty="0" smtClean="0">
                <a:solidFill>
                  <a:prstClr val="black"/>
                </a:solidFill>
                <a:latin typeface="Calibri"/>
                <a:cs typeface="+mn-cs"/>
              </a:rPr>
              <a:t>Permissible changes are additional descriptors or to clarify the description.</a:t>
            </a:r>
          </a:p>
          <a:p>
            <a:pPr algn="l" rtl="0"/>
            <a:endParaRPr lang="en-US" sz="1800" kern="1200" dirty="0" smtClean="0">
              <a:solidFill>
                <a:prstClr val="black"/>
              </a:solidFill>
              <a:latin typeface="Calibri"/>
              <a:cs typeface="+mn-cs"/>
            </a:endParaRPr>
          </a:p>
          <a:p>
            <a:pPr algn="l" rtl="0"/>
            <a:endParaRPr lang="en-US" sz="800" kern="1200" dirty="0">
              <a:solidFill>
                <a:prstClr val="black"/>
              </a:solidFill>
              <a:latin typeface="Calibri"/>
              <a:cs typeface="+mn-cs"/>
            </a:endParaRPr>
          </a:p>
          <a:p>
            <a:endParaRPr lang="en-US" sz="1800"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45988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C00000"/>
                </a:solidFill>
                <a:latin typeface="Arial" panose="020B0604020202020204" pitchFamily="34" charset="0"/>
                <a:cs typeface="Arial" panose="020B0604020202020204" pitchFamily="34" charset="0"/>
              </a:rPr>
              <a:t>Steps </a:t>
            </a:r>
            <a:r>
              <a:rPr lang="en-US" dirty="0" smtClean="0">
                <a:solidFill>
                  <a:srgbClr val="C00000"/>
                </a:solidFill>
                <a:latin typeface="Arial" panose="020B0604020202020204" pitchFamily="34" charset="0"/>
                <a:cs typeface="Arial" panose="020B0604020202020204" pitchFamily="34" charset="0"/>
              </a:rPr>
              <a:t>7</a:t>
            </a:r>
            <a:r>
              <a:rPr lang="en-US" sz="1000" dirty="0" smtClean="0">
                <a:solidFill>
                  <a:srgbClr val="C00000"/>
                </a:solidFill>
                <a:latin typeface="Arial" panose="020B0604020202020204" pitchFamily="34" charset="0"/>
                <a:cs typeface="Arial" panose="020B0604020202020204" pitchFamily="34" charset="0"/>
              </a:rPr>
              <a:t>(continued)  </a:t>
            </a:r>
            <a:r>
              <a:rPr lang="en-US" dirty="0" smtClean="0">
                <a:solidFill>
                  <a:srgbClr val="C00000"/>
                </a:solidFill>
                <a:latin typeface="Arial" panose="020B0604020202020204" pitchFamily="34" charset="0"/>
                <a:cs typeface="Arial" panose="020B0604020202020204" pitchFamily="34" charset="0"/>
              </a:rPr>
              <a:t>– Budget Adjustment Process</a:t>
            </a:r>
            <a:endParaRPr lang="en-US" dirty="0">
              <a:solidFill>
                <a:srgbClr val="C0000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607162" y="1393371"/>
            <a:ext cx="8143646" cy="4093029"/>
          </a:xfrm>
        </p:spPr>
        <p:txBody>
          <a:bodyPr/>
          <a:lstStyle/>
          <a:p>
            <a:pPr algn="ctr" rtl="0">
              <a:spcBef>
                <a:spcPts val="600"/>
              </a:spcBef>
            </a:pPr>
            <a:r>
              <a:rPr lang="en-US" sz="1800" b="1" kern="1200" dirty="0">
                <a:solidFill>
                  <a:prstClr val="black"/>
                </a:solidFill>
                <a:latin typeface="Calibri"/>
              </a:rPr>
              <a:t>Inactivating a Budget Line </a:t>
            </a:r>
            <a:r>
              <a:rPr lang="en-US" sz="1800" b="1" kern="1200" dirty="0" smtClean="0">
                <a:solidFill>
                  <a:prstClr val="black"/>
                </a:solidFill>
                <a:latin typeface="Calibri"/>
              </a:rPr>
              <a:t>Item</a:t>
            </a:r>
          </a:p>
          <a:p>
            <a:pPr algn="l" rtl="0"/>
            <a:endParaRPr lang="en-US" sz="1800" kern="1200" dirty="0" smtClean="0">
              <a:solidFill>
                <a:prstClr val="black"/>
              </a:solidFill>
              <a:latin typeface="Calibri"/>
              <a:cs typeface="+mn-cs"/>
            </a:endParaRPr>
          </a:p>
          <a:p>
            <a:pPr algn="l" rtl="0"/>
            <a:r>
              <a:rPr lang="en-US" sz="1800" b="1" kern="1200" dirty="0" smtClean="0">
                <a:solidFill>
                  <a:prstClr val="black"/>
                </a:solidFill>
                <a:latin typeface="Calibri"/>
                <a:cs typeface="+mn-cs"/>
              </a:rPr>
              <a:t>(d) </a:t>
            </a:r>
            <a:r>
              <a:rPr lang="en-US" sz="1800" kern="1200" dirty="0" smtClean="0">
                <a:solidFill>
                  <a:prstClr val="black"/>
                </a:solidFill>
                <a:latin typeface="Calibri"/>
                <a:cs typeface="+mn-cs"/>
              </a:rPr>
              <a:t>A budget line </a:t>
            </a:r>
            <a:r>
              <a:rPr lang="en-US" sz="1800" kern="1200" dirty="0" smtClean="0">
                <a:solidFill>
                  <a:prstClr val="black"/>
                </a:solidFill>
                <a:latin typeface="Calibri"/>
              </a:rPr>
              <a:t>cannot be removed </a:t>
            </a:r>
            <a:r>
              <a:rPr lang="en-US" sz="1800" kern="1200" dirty="0" smtClean="0">
                <a:solidFill>
                  <a:prstClr val="black"/>
                </a:solidFill>
                <a:latin typeface="Calibri"/>
                <a:cs typeface="+mn-cs"/>
              </a:rPr>
              <a:t>once </a:t>
            </a:r>
            <a:r>
              <a:rPr lang="en-US" sz="1800" kern="1200" dirty="0">
                <a:solidFill>
                  <a:prstClr val="black"/>
                </a:solidFill>
                <a:latin typeface="Calibri"/>
                <a:cs typeface="+mn-cs"/>
              </a:rPr>
              <a:t>the original Agreement has been approved. </a:t>
            </a:r>
            <a:r>
              <a:rPr lang="en-US" sz="1800" kern="1200" dirty="0" smtClean="0">
                <a:solidFill>
                  <a:prstClr val="black"/>
                </a:solidFill>
                <a:latin typeface="Calibri"/>
                <a:cs typeface="+mn-cs"/>
              </a:rPr>
              <a:t> Instead, change </a:t>
            </a:r>
            <a:r>
              <a:rPr lang="en-US" sz="1800" kern="1200" dirty="0">
                <a:solidFill>
                  <a:prstClr val="black"/>
                </a:solidFill>
                <a:latin typeface="Calibri"/>
                <a:cs typeface="+mn-cs"/>
              </a:rPr>
              <a:t>the status of a budget line to </a:t>
            </a:r>
            <a:r>
              <a:rPr lang="en-US" sz="1800" b="1" kern="1200" dirty="0">
                <a:solidFill>
                  <a:prstClr val="black"/>
                </a:solidFill>
                <a:latin typeface="Calibri"/>
                <a:cs typeface="+mn-cs"/>
              </a:rPr>
              <a:t>Inactive</a:t>
            </a:r>
            <a:r>
              <a:rPr lang="en-US" sz="1800" kern="1200" dirty="0">
                <a:solidFill>
                  <a:prstClr val="black"/>
                </a:solidFill>
                <a:latin typeface="Calibri"/>
                <a:cs typeface="+mn-cs"/>
              </a:rPr>
              <a:t> in order to remove it from your budget calculations.  </a:t>
            </a:r>
            <a:endParaRPr lang="en-US" sz="1800" kern="1200" dirty="0" smtClean="0">
              <a:solidFill>
                <a:prstClr val="black"/>
              </a:solidFill>
              <a:latin typeface="Calibri"/>
              <a:cs typeface="+mn-cs"/>
            </a:endParaRPr>
          </a:p>
          <a:p>
            <a:pPr algn="l" rtl="0"/>
            <a:endParaRPr lang="en-US" sz="1800" kern="1200" dirty="0">
              <a:solidFill>
                <a:prstClr val="black"/>
              </a:solidFill>
              <a:latin typeface="Calibri"/>
              <a:cs typeface="+mn-cs"/>
            </a:endParaRPr>
          </a:p>
          <a:p>
            <a:pPr marL="285750" indent="-285750" algn="l" rtl="0">
              <a:buFont typeface="Arial" panose="020B0604020202020204" pitchFamily="34" charset="0"/>
              <a:buChar char="•"/>
            </a:pPr>
            <a:r>
              <a:rPr lang="en-US" sz="1800" kern="1200" dirty="0" smtClean="0">
                <a:solidFill>
                  <a:prstClr val="black"/>
                </a:solidFill>
                <a:latin typeface="Calibri"/>
                <a:cs typeface="+mn-cs"/>
              </a:rPr>
              <a:t>Use </a:t>
            </a:r>
            <a:r>
              <a:rPr lang="en-US" sz="1800" kern="1200" dirty="0">
                <a:solidFill>
                  <a:prstClr val="black"/>
                </a:solidFill>
                <a:latin typeface="Calibri"/>
                <a:cs typeface="+mn-cs"/>
              </a:rPr>
              <a:t>the scroll bar to scroll to the </a:t>
            </a:r>
            <a:r>
              <a:rPr lang="en-US" sz="1800" b="1" kern="1200" dirty="0">
                <a:solidFill>
                  <a:prstClr val="black"/>
                </a:solidFill>
                <a:latin typeface="Calibri"/>
                <a:cs typeface="+mn-cs"/>
              </a:rPr>
              <a:t>Status</a:t>
            </a:r>
            <a:r>
              <a:rPr lang="en-US" sz="1800" kern="1200" dirty="0">
                <a:solidFill>
                  <a:prstClr val="black"/>
                </a:solidFill>
                <a:latin typeface="Calibri"/>
                <a:cs typeface="+mn-cs"/>
              </a:rPr>
              <a:t> column on the right side.  </a:t>
            </a:r>
            <a:endParaRPr lang="en-US" sz="1800" kern="1200" dirty="0" smtClean="0">
              <a:solidFill>
                <a:prstClr val="black"/>
              </a:solidFill>
              <a:latin typeface="Calibri"/>
              <a:cs typeface="+mn-cs"/>
            </a:endParaRPr>
          </a:p>
          <a:p>
            <a:pPr marL="285750" indent="-285750" algn="l" rtl="0">
              <a:buFont typeface="Arial" panose="020B0604020202020204" pitchFamily="34" charset="0"/>
              <a:buChar char="•"/>
            </a:pPr>
            <a:endParaRPr lang="en-US" sz="1800" kern="1200" dirty="0">
              <a:solidFill>
                <a:prstClr val="black"/>
              </a:solidFill>
              <a:latin typeface="Calibri"/>
              <a:cs typeface="+mn-cs"/>
            </a:endParaRPr>
          </a:p>
          <a:p>
            <a:pPr marL="285750" indent="-285750" algn="l" rtl="0">
              <a:buFont typeface="Arial" panose="020B0604020202020204" pitchFamily="34" charset="0"/>
              <a:buChar char="•"/>
            </a:pPr>
            <a:r>
              <a:rPr lang="en-US" sz="1800" kern="1200" dirty="0" smtClean="0">
                <a:solidFill>
                  <a:prstClr val="black"/>
                </a:solidFill>
                <a:latin typeface="Calibri"/>
                <a:cs typeface="+mn-cs"/>
              </a:rPr>
              <a:t>Click </a:t>
            </a:r>
            <a:r>
              <a:rPr lang="en-US" sz="1800" kern="1200" dirty="0">
                <a:solidFill>
                  <a:prstClr val="black"/>
                </a:solidFill>
                <a:latin typeface="Calibri"/>
                <a:cs typeface="+mn-cs"/>
              </a:rPr>
              <a:t>on the word </a:t>
            </a:r>
            <a:r>
              <a:rPr lang="en-US" sz="1800" b="1" kern="1200" dirty="0">
                <a:solidFill>
                  <a:prstClr val="black"/>
                </a:solidFill>
                <a:latin typeface="Calibri"/>
                <a:cs typeface="+mn-cs"/>
              </a:rPr>
              <a:t>Active</a:t>
            </a:r>
            <a:r>
              <a:rPr lang="en-US" sz="1800" kern="1200" dirty="0">
                <a:solidFill>
                  <a:prstClr val="black"/>
                </a:solidFill>
                <a:latin typeface="Calibri"/>
                <a:cs typeface="+mn-cs"/>
              </a:rPr>
              <a:t> then click on the check-mark so it no longer shows. </a:t>
            </a:r>
            <a:endParaRPr lang="en-US" sz="1800" kern="1200" dirty="0" smtClean="0">
              <a:solidFill>
                <a:prstClr val="black"/>
              </a:solidFill>
              <a:latin typeface="Calibri"/>
              <a:cs typeface="+mn-cs"/>
            </a:endParaRPr>
          </a:p>
          <a:p>
            <a:pPr marL="285750" indent="-285750" algn="l" rtl="0">
              <a:buFont typeface="Arial" panose="020B0604020202020204" pitchFamily="34" charset="0"/>
              <a:buChar char="•"/>
            </a:pPr>
            <a:endParaRPr lang="en-US" sz="1800" kern="1200" dirty="0">
              <a:solidFill>
                <a:prstClr val="black"/>
              </a:solidFill>
              <a:latin typeface="Calibri"/>
              <a:cs typeface="+mn-cs"/>
            </a:endParaRPr>
          </a:p>
          <a:p>
            <a:pPr marL="285750" indent="-285750" algn="l" rtl="0">
              <a:buFont typeface="Arial" panose="020B0604020202020204" pitchFamily="34" charset="0"/>
              <a:buChar char="•"/>
            </a:pPr>
            <a:r>
              <a:rPr lang="en-US" sz="1800" kern="1200" dirty="0" smtClean="0">
                <a:solidFill>
                  <a:prstClr val="black"/>
                </a:solidFill>
                <a:latin typeface="Calibri"/>
                <a:cs typeface="+mn-cs"/>
              </a:rPr>
              <a:t>Tab </a:t>
            </a:r>
            <a:r>
              <a:rPr lang="en-US" sz="1800" kern="1200" dirty="0">
                <a:solidFill>
                  <a:prstClr val="black"/>
                </a:solidFill>
                <a:latin typeface="Calibri"/>
                <a:cs typeface="+mn-cs"/>
              </a:rPr>
              <a:t>to the next </a:t>
            </a:r>
            <a:r>
              <a:rPr lang="en-US" sz="1800" kern="1200" dirty="0" smtClean="0">
                <a:solidFill>
                  <a:prstClr val="black"/>
                </a:solidFill>
                <a:latin typeface="Calibri"/>
                <a:cs typeface="+mn-cs"/>
              </a:rPr>
              <a:t>column. The </a:t>
            </a:r>
            <a:r>
              <a:rPr lang="en-US" sz="1800" kern="1200" dirty="0">
                <a:solidFill>
                  <a:prstClr val="black"/>
                </a:solidFill>
                <a:latin typeface="Calibri"/>
                <a:cs typeface="+mn-cs"/>
              </a:rPr>
              <a:t>Status should now show as </a:t>
            </a:r>
            <a:r>
              <a:rPr lang="en-US" sz="1800" b="1" kern="1200" dirty="0" smtClean="0">
                <a:solidFill>
                  <a:prstClr val="black"/>
                </a:solidFill>
                <a:latin typeface="Calibri"/>
                <a:cs typeface="+mn-cs"/>
              </a:rPr>
              <a:t>Inactive</a:t>
            </a:r>
            <a:r>
              <a:rPr lang="en-US" sz="1800" kern="1200" dirty="0" smtClean="0">
                <a:solidFill>
                  <a:prstClr val="black"/>
                </a:solidFill>
                <a:latin typeface="Calibri"/>
                <a:cs typeface="+mn-cs"/>
              </a:rPr>
              <a:t>, </a:t>
            </a:r>
            <a:r>
              <a:rPr lang="en-US" sz="1800" kern="1200" dirty="0">
                <a:solidFill>
                  <a:prstClr val="black"/>
                </a:solidFill>
                <a:latin typeface="Calibri"/>
                <a:cs typeface="+mn-cs"/>
              </a:rPr>
              <a:t>and the line item and amount are no longer included in your budget.</a:t>
            </a:r>
            <a:endParaRPr lang="en-US" sz="1800" kern="1200" dirty="0" smtClean="0">
              <a:solidFill>
                <a:prstClr val="black"/>
              </a:solidFill>
              <a:latin typeface="Calibri"/>
              <a:cs typeface="+mn-cs"/>
            </a:endParaRPr>
          </a:p>
          <a:p>
            <a:pPr algn="l" rtl="0"/>
            <a:endParaRPr lang="en-US" sz="1800" kern="1200" dirty="0">
              <a:solidFill>
                <a:prstClr val="black"/>
              </a:solidFill>
              <a:latin typeface="Calibri"/>
              <a:cs typeface="+mn-cs"/>
            </a:endParaRPr>
          </a:p>
          <a:p>
            <a:pPr algn="ctr" rtl="0"/>
            <a:r>
              <a:rPr lang="en-US" sz="1800" b="1" kern="1200" dirty="0">
                <a:solidFill>
                  <a:prstClr val="black"/>
                </a:solidFill>
                <a:latin typeface="Calibri"/>
                <a:cs typeface="+mn-cs"/>
              </a:rPr>
              <a:t>It is highly recommended that you execute a </a:t>
            </a:r>
            <a:r>
              <a:rPr lang="en-US" sz="1800" b="1" u="sng" kern="1200" dirty="0">
                <a:solidFill>
                  <a:prstClr val="black"/>
                </a:solidFill>
                <a:latin typeface="Calibri"/>
                <a:cs typeface="+mn-cs"/>
              </a:rPr>
              <a:t>Save As Draft </a:t>
            </a:r>
            <a:r>
              <a:rPr lang="en-US" sz="1800" b="1" kern="1200" dirty="0">
                <a:solidFill>
                  <a:prstClr val="black"/>
                </a:solidFill>
                <a:latin typeface="Calibri"/>
                <a:cs typeface="+mn-cs"/>
              </a:rPr>
              <a:t>after completing changes to the Budget Line Item section. </a:t>
            </a:r>
            <a:endParaRPr lang="en-US" sz="1800" b="1" kern="1200" dirty="0" smtClean="0">
              <a:solidFill>
                <a:prstClr val="black"/>
              </a:solidFill>
              <a:latin typeface="Calibri"/>
              <a:cs typeface="+mn-cs"/>
            </a:endParaRPr>
          </a:p>
          <a:p>
            <a:pPr algn="l" rtl="0"/>
            <a:endParaRPr lang="en-US" sz="1800" kern="1200" dirty="0">
              <a:solidFill>
                <a:prstClr val="black"/>
              </a:solidFill>
              <a:latin typeface="Calibri"/>
              <a:cs typeface="+mn-cs"/>
            </a:endParaRPr>
          </a:p>
          <a:p>
            <a:pPr algn="l" rtl="0"/>
            <a:endParaRPr lang="en-US" sz="1800" kern="1200" dirty="0" smtClean="0">
              <a:solidFill>
                <a:prstClr val="black"/>
              </a:solidFill>
              <a:latin typeface="Calibri"/>
              <a:cs typeface="+mn-cs"/>
            </a:endParaRPr>
          </a:p>
          <a:p>
            <a:pPr algn="l" rtl="0"/>
            <a:endParaRPr lang="en-US" sz="1800" kern="1200" dirty="0">
              <a:solidFill>
                <a:prstClr val="black"/>
              </a:solidFill>
              <a:latin typeface="Calibri"/>
              <a:cs typeface="+mn-cs"/>
            </a:endParaRPr>
          </a:p>
          <a:p>
            <a:pPr algn="l" rtl="0"/>
            <a:endParaRPr lang="en-US" sz="1800" kern="1200" dirty="0" smtClean="0">
              <a:solidFill>
                <a:prstClr val="black"/>
              </a:solidFill>
              <a:latin typeface="Calibri"/>
              <a:cs typeface="+mn-cs"/>
            </a:endParaRPr>
          </a:p>
          <a:p>
            <a:pPr algn="l" rtl="0"/>
            <a:endParaRPr lang="en-US" sz="1800" kern="1200" dirty="0" smtClean="0">
              <a:solidFill>
                <a:prstClr val="black"/>
              </a:solidFill>
              <a:latin typeface="Calibri"/>
              <a:cs typeface="+mn-cs"/>
            </a:endParaRPr>
          </a:p>
          <a:p>
            <a:pPr algn="l" rtl="0"/>
            <a:endParaRPr lang="en-US" sz="800" kern="1200" dirty="0">
              <a:solidFill>
                <a:prstClr val="black"/>
              </a:solidFill>
              <a:latin typeface="Calibri"/>
              <a:cs typeface="+mn-cs"/>
            </a:endParaRPr>
          </a:p>
          <a:p>
            <a:endParaRPr lang="en-US" sz="1800"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75634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C00000"/>
                </a:solidFill>
                <a:latin typeface="Arial" panose="020B0604020202020204" pitchFamily="34" charset="0"/>
                <a:cs typeface="Arial" panose="020B0604020202020204" pitchFamily="34" charset="0"/>
              </a:rPr>
              <a:t>Steps 8-9 – Budget Adjustment Process</a:t>
            </a:r>
            <a:endParaRPr lang="en-US" dirty="0">
              <a:solidFill>
                <a:srgbClr val="C0000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607162" y="1393371"/>
            <a:ext cx="8003438" cy="4093029"/>
          </a:xfrm>
        </p:spPr>
        <p:txBody>
          <a:bodyPr/>
          <a:lstStyle/>
          <a:p>
            <a:pPr algn="l" rtl="0"/>
            <a:r>
              <a:rPr lang="en-US" sz="1800" kern="1200" dirty="0">
                <a:solidFill>
                  <a:prstClr val="black"/>
                </a:solidFill>
                <a:latin typeface="Calibri"/>
                <a:cs typeface="+mn-cs"/>
              </a:rPr>
              <a:t>If </a:t>
            </a:r>
            <a:r>
              <a:rPr lang="en-US" sz="1800" kern="1200" dirty="0" smtClean="0">
                <a:solidFill>
                  <a:prstClr val="black"/>
                </a:solidFill>
                <a:latin typeface="Calibri"/>
                <a:cs typeface="+mn-cs"/>
              </a:rPr>
              <a:t>additional documents (already saved on your computer) are needed, select </a:t>
            </a:r>
            <a:r>
              <a:rPr lang="en-US" sz="1800" b="1" kern="1200" dirty="0">
                <a:solidFill>
                  <a:prstClr val="black"/>
                </a:solidFill>
                <a:latin typeface="Calibri"/>
                <a:cs typeface="+mn-cs"/>
              </a:rPr>
              <a:t>Attachments</a:t>
            </a:r>
            <a:r>
              <a:rPr lang="en-US" sz="1800" kern="1200" dirty="0" smtClean="0">
                <a:solidFill>
                  <a:prstClr val="black"/>
                </a:solidFill>
                <a:latin typeface="Calibri"/>
                <a:cs typeface="+mn-cs"/>
              </a:rPr>
              <a:t>. Use </a:t>
            </a:r>
            <a:r>
              <a:rPr lang="en-US" sz="1800" kern="1200" dirty="0">
                <a:solidFill>
                  <a:prstClr val="black"/>
                </a:solidFill>
                <a:latin typeface="Calibri"/>
                <a:cs typeface="+mn-cs"/>
              </a:rPr>
              <a:t>the </a:t>
            </a:r>
            <a:r>
              <a:rPr lang="en-US" sz="1800" b="1" kern="1200" dirty="0" smtClean="0">
                <a:solidFill>
                  <a:prstClr val="black"/>
                </a:solidFill>
                <a:latin typeface="Calibri"/>
                <a:cs typeface="+mn-cs"/>
              </a:rPr>
              <a:t>Browse</a:t>
            </a:r>
            <a:r>
              <a:rPr lang="en-US" sz="1800" kern="1200" dirty="0" smtClean="0">
                <a:solidFill>
                  <a:prstClr val="black"/>
                </a:solidFill>
                <a:latin typeface="Calibri"/>
                <a:cs typeface="+mn-cs"/>
              </a:rPr>
              <a:t> button </a:t>
            </a:r>
            <a:r>
              <a:rPr lang="en-US" sz="1800" kern="1200" dirty="0">
                <a:solidFill>
                  <a:prstClr val="black"/>
                </a:solidFill>
                <a:latin typeface="Calibri"/>
                <a:cs typeface="+mn-cs"/>
              </a:rPr>
              <a:t>and the </a:t>
            </a:r>
            <a:r>
              <a:rPr lang="en-US" sz="1800" b="1" kern="1200" dirty="0">
                <a:solidFill>
                  <a:prstClr val="black"/>
                </a:solidFill>
                <a:latin typeface="Calibri"/>
                <a:cs typeface="+mn-cs"/>
              </a:rPr>
              <a:t>Upload &amp; Save file </a:t>
            </a:r>
            <a:r>
              <a:rPr lang="en-US" sz="1800" kern="1200" dirty="0" smtClean="0">
                <a:solidFill>
                  <a:prstClr val="black"/>
                </a:solidFill>
                <a:latin typeface="Calibri"/>
                <a:cs typeface="+mn-cs"/>
              </a:rPr>
              <a:t>button </a:t>
            </a:r>
            <a:r>
              <a:rPr lang="en-US" sz="1800" kern="1200" dirty="0">
                <a:solidFill>
                  <a:prstClr val="black"/>
                </a:solidFill>
                <a:latin typeface="Calibri"/>
                <a:cs typeface="+mn-cs"/>
              </a:rPr>
              <a:t>to attach your documents to the Agreement. </a:t>
            </a:r>
            <a:endParaRPr lang="en-US" sz="1800" kern="1200" dirty="0" smtClean="0">
              <a:solidFill>
                <a:prstClr val="black"/>
              </a:solidFill>
              <a:latin typeface="Calibri"/>
              <a:cs typeface="+mn-cs"/>
            </a:endParaRPr>
          </a:p>
          <a:p>
            <a:pPr algn="l" rtl="0"/>
            <a:endParaRPr lang="en-US" sz="1800" kern="1200" dirty="0">
              <a:solidFill>
                <a:prstClr val="black"/>
              </a:solidFill>
              <a:latin typeface="Calibri"/>
              <a:cs typeface="+mn-cs"/>
            </a:endParaRPr>
          </a:p>
          <a:p>
            <a:pPr marL="457200" indent="-457200" algn="l" rtl="0">
              <a:buFont typeface="Arial" panose="020B0604020202020204" pitchFamily="34" charset="0"/>
              <a:buChar char="•"/>
            </a:pPr>
            <a:r>
              <a:rPr lang="en-US" sz="1800" kern="1200" dirty="0">
                <a:solidFill>
                  <a:prstClr val="black"/>
                </a:solidFill>
                <a:latin typeface="Calibri"/>
                <a:cs typeface="+mn-cs"/>
              </a:rPr>
              <a:t>If the Upload &amp; Save was successful, a </a:t>
            </a:r>
            <a:r>
              <a:rPr lang="en-US" sz="1800" kern="1200" dirty="0" smtClean="0">
                <a:solidFill>
                  <a:prstClr val="black"/>
                </a:solidFill>
                <a:latin typeface="Calibri"/>
                <a:cs typeface="+mn-cs"/>
              </a:rPr>
              <a:t>File Uploaded pop </a:t>
            </a:r>
            <a:r>
              <a:rPr lang="en-US" sz="1800" kern="1200" dirty="0">
                <a:solidFill>
                  <a:prstClr val="black"/>
                </a:solidFill>
                <a:latin typeface="Calibri"/>
                <a:cs typeface="+mn-cs"/>
              </a:rPr>
              <a:t>up box </a:t>
            </a:r>
            <a:r>
              <a:rPr lang="en-US" sz="1800" kern="1200" dirty="0" smtClean="0">
                <a:solidFill>
                  <a:prstClr val="black"/>
                </a:solidFill>
                <a:latin typeface="Calibri"/>
                <a:cs typeface="+mn-cs"/>
              </a:rPr>
              <a:t>will </a:t>
            </a:r>
            <a:r>
              <a:rPr lang="en-US" sz="1800" kern="1200" dirty="0">
                <a:solidFill>
                  <a:prstClr val="black"/>
                </a:solidFill>
                <a:latin typeface="Calibri"/>
                <a:cs typeface="+mn-cs"/>
              </a:rPr>
              <a:t>appear. </a:t>
            </a:r>
            <a:endParaRPr lang="en-US" sz="1800" kern="1200" dirty="0" smtClean="0">
              <a:solidFill>
                <a:prstClr val="black"/>
              </a:solidFill>
              <a:latin typeface="Calibri"/>
              <a:cs typeface="+mn-cs"/>
            </a:endParaRPr>
          </a:p>
          <a:p>
            <a:pPr marL="457200" indent="-457200" algn="l" rtl="0">
              <a:buFont typeface="Arial" panose="020B0604020202020204" pitchFamily="34" charset="0"/>
              <a:buChar char="•"/>
            </a:pPr>
            <a:r>
              <a:rPr lang="en-US" sz="1800" kern="1200" dirty="0" smtClean="0">
                <a:solidFill>
                  <a:prstClr val="black"/>
                </a:solidFill>
                <a:latin typeface="Calibri"/>
                <a:cs typeface="+mn-cs"/>
              </a:rPr>
              <a:t>Select </a:t>
            </a:r>
            <a:r>
              <a:rPr lang="en-US" sz="1800" kern="1200" dirty="0">
                <a:solidFill>
                  <a:prstClr val="black"/>
                </a:solidFill>
                <a:latin typeface="Calibri"/>
                <a:cs typeface="+mn-cs"/>
              </a:rPr>
              <a:t>OK then repeat these steps for each file you need to attach to the Agreement</a:t>
            </a:r>
            <a:r>
              <a:rPr lang="en-US" sz="1800" kern="1200" dirty="0" smtClean="0">
                <a:solidFill>
                  <a:prstClr val="black"/>
                </a:solidFill>
                <a:latin typeface="Calibri"/>
                <a:cs typeface="+mn-cs"/>
              </a:rPr>
              <a:t>.</a:t>
            </a:r>
          </a:p>
          <a:p>
            <a:pPr algn="l" rtl="0"/>
            <a:endParaRPr lang="en-US" sz="1800" kern="1200" dirty="0" smtClean="0">
              <a:solidFill>
                <a:prstClr val="black"/>
              </a:solidFill>
              <a:latin typeface="Calibri"/>
              <a:cs typeface="+mn-cs"/>
            </a:endParaRPr>
          </a:p>
          <a:p>
            <a:pPr algn="l" rtl="0"/>
            <a:r>
              <a:rPr lang="en-US" sz="1800" kern="1200" dirty="0" smtClean="0">
                <a:solidFill>
                  <a:prstClr val="black"/>
                </a:solidFill>
                <a:latin typeface="Calibri"/>
                <a:cs typeface="+mn-cs"/>
              </a:rPr>
              <a:t>In </a:t>
            </a:r>
            <a:r>
              <a:rPr lang="en-US" sz="1800" kern="1200" dirty="0">
                <a:solidFill>
                  <a:prstClr val="black"/>
                </a:solidFill>
                <a:latin typeface="Calibri"/>
                <a:cs typeface="+mn-cs"/>
              </a:rPr>
              <a:t>the </a:t>
            </a:r>
            <a:r>
              <a:rPr lang="en-US" sz="1800" b="1" kern="1200" dirty="0">
                <a:solidFill>
                  <a:prstClr val="black"/>
                </a:solidFill>
                <a:latin typeface="Calibri"/>
                <a:cs typeface="+mn-cs"/>
              </a:rPr>
              <a:t>Acknowledgements</a:t>
            </a:r>
            <a:r>
              <a:rPr lang="en-US" sz="1800" kern="1200" dirty="0">
                <a:solidFill>
                  <a:prstClr val="black"/>
                </a:solidFill>
                <a:latin typeface="Calibri"/>
                <a:cs typeface="+mn-cs"/>
              </a:rPr>
              <a:t> </a:t>
            </a:r>
            <a:r>
              <a:rPr lang="en-US" sz="1800" kern="1200" dirty="0" smtClean="0">
                <a:solidFill>
                  <a:prstClr val="black"/>
                </a:solidFill>
                <a:latin typeface="Calibri"/>
                <a:cs typeface="+mn-cs"/>
              </a:rPr>
              <a:t>section, </a:t>
            </a:r>
            <a:r>
              <a:rPr lang="en-US" sz="1800" kern="1200" dirty="0">
                <a:solidFill>
                  <a:prstClr val="black"/>
                </a:solidFill>
                <a:latin typeface="Calibri"/>
                <a:cs typeface="+mn-cs"/>
              </a:rPr>
              <a:t>a Budget Adjustment Justification </a:t>
            </a:r>
            <a:r>
              <a:rPr lang="en-US" sz="1800" kern="1200" dirty="0" smtClean="0">
                <a:solidFill>
                  <a:prstClr val="black"/>
                </a:solidFill>
                <a:latin typeface="Calibri"/>
                <a:cs typeface="+mn-cs"/>
              </a:rPr>
              <a:t>Note is required.  </a:t>
            </a:r>
            <a:r>
              <a:rPr lang="en-US" sz="1800" kern="1200" dirty="0">
                <a:solidFill>
                  <a:prstClr val="black"/>
                </a:solidFill>
                <a:latin typeface="Calibri"/>
                <a:cs typeface="+mn-cs"/>
              </a:rPr>
              <a:t>In this note </a:t>
            </a:r>
            <a:r>
              <a:rPr lang="en-US" sz="1800" kern="1200" dirty="0" smtClean="0">
                <a:solidFill>
                  <a:prstClr val="black"/>
                </a:solidFill>
                <a:latin typeface="Calibri"/>
                <a:cs typeface="+mn-cs"/>
              </a:rPr>
              <a:t>field describe </a:t>
            </a:r>
            <a:r>
              <a:rPr lang="en-US" sz="1800" kern="1200" dirty="0">
                <a:solidFill>
                  <a:prstClr val="black"/>
                </a:solidFill>
                <a:latin typeface="Calibri"/>
                <a:cs typeface="+mn-cs"/>
              </a:rPr>
              <a:t>ALL THE CHANGES </a:t>
            </a:r>
            <a:r>
              <a:rPr lang="en-US" sz="1800" kern="1200" dirty="0" smtClean="0">
                <a:solidFill>
                  <a:prstClr val="black"/>
                </a:solidFill>
                <a:latin typeface="Calibri"/>
                <a:cs typeface="+mn-cs"/>
              </a:rPr>
              <a:t>made </a:t>
            </a:r>
            <a:r>
              <a:rPr lang="en-US" sz="1800" kern="1200" dirty="0">
                <a:solidFill>
                  <a:prstClr val="black"/>
                </a:solidFill>
                <a:latin typeface="Calibri"/>
                <a:cs typeface="+mn-cs"/>
              </a:rPr>
              <a:t>to your budget Agreement and the </a:t>
            </a:r>
            <a:r>
              <a:rPr lang="en-US" sz="1800" kern="1200" dirty="0" smtClean="0">
                <a:solidFill>
                  <a:prstClr val="black"/>
                </a:solidFill>
                <a:latin typeface="Calibri"/>
                <a:cs typeface="+mn-cs"/>
              </a:rPr>
              <a:t>reason(s</a:t>
            </a:r>
            <a:r>
              <a:rPr lang="en-US" sz="1800" kern="1200" dirty="0">
                <a:solidFill>
                  <a:prstClr val="black"/>
                </a:solidFill>
                <a:latin typeface="Calibri"/>
                <a:cs typeface="+mn-cs"/>
              </a:rPr>
              <a:t>) for doing so.  You will also need to click in the two Validation/Certification Boxes with red </a:t>
            </a:r>
            <a:r>
              <a:rPr lang="en-US" sz="1800" kern="1200" dirty="0" smtClean="0">
                <a:solidFill>
                  <a:prstClr val="black"/>
                </a:solidFill>
                <a:latin typeface="Calibri"/>
                <a:cs typeface="+mn-cs"/>
              </a:rPr>
              <a:t>asterisks (*). </a:t>
            </a:r>
          </a:p>
          <a:p>
            <a:pPr algn="l" rtl="0"/>
            <a:endParaRPr lang="en-US" sz="1800" kern="1200" dirty="0">
              <a:solidFill>
                <a:prstClr val="black"/>
              </a:solidFill>
              <a:latin typeface="Calibri"/>
              <a:cs typeface="+mn-cs"/>
            </a:endParaRPr>
          </a:p>
          <a:p>
            <a:pPr algn="l" rtl="0"/>
            <a:r>
              <a:rPr lang="en-US" sz="1800" kern="1200" dirty="0" smtClean="0">
                <a:solidFill>
                  <a:prstClr val="black"/>
                </a:solidFill>
                <a:latin typeface="Calibri"/>
                <a:cs typeface="+mn-cs"/>
              </a:rPr>
              <a:t>Enter text (initials, short note, etc.) in </a:t>
            </a:r>
            <a:r>
              <a:rPr lang="en-US" sz="1800" kern="1200" dirty="0">
                <a:solidFill>
                  <a:prstClr val="black"/>
                </a:solidFill>
                <a:latin typeface="Calibri"/>
                <a:cs typeface="+mn-cs"/>
              </a:rPr>
              <a:t>the </a:t>
            </a:r>
            <a:r>
              <a:rPr lang="en-US" sz="1800" kern="1200" dirty="0" smtClean="0">
                <a:solidFill>
                  <a:prstClr val="black"/>
                </a:solidFill>
                <a:latin typeface="Calibri"/>
                <a:cs typeface="+mn-cs"/>
              </a:rPr>
              <a:t>required Acknowledgement </a:t>
            </a:r>
            <a:r>
              <a:rPr lang="en-US" sz="1800" kern="1200" dirty="0">
                <a:solidFill>
                  <a:prstClr val="black"/>
                </a:solidFill>
                <a:latin typeface="Calibri"/>
                <a:cs typeface="+mn-cs"/>
              </a:rPr>
              <a:t>Note field.</a:t>
            </a:r>
            <a:endParaRPr lang="en-US" sz="1800" kern="1200" dirty="0" smtClean="0">
              <a:solidFill>
                <a:prstClr val="black"/>
              </a:solidFill>
              <a:latin typeface="Calibri"/>
              <a:cs typeface="+mn-cs"/>
            </a:endParaRPr>
          </a:p>
          <a:p>
            <a:pPr algn="l" rtl="0"/>
            <a:endParaRPr lang="en-US" sz="1800" kern="1200" dirty="0">
              <a:solidFill>
                <a:prstClr val="black"/>
              </a:solidFill>
              <a:latin typeface="Calibri"/>
              <a:cs typeface="+mn-cs"/>
            </a:endParaRPr>
          </a:p>
          <a:p>
            <a:pPr algn="l" rtl="0"/>
            <a:endParaRPr lang="en-US" sz="1800" kern="1200" dirty="0" smtClean="0">
              <a:solidFill>
                <a:prstClr val="black"/>
              </a:solidFill>
              <a:latin typeface="Calibri"/>
              <a:cs typeface="+mn-cs"/>
            </a:endParaRPr>
          </a:p>
          <a:p>
            <a:pPr algn="l" rtl="0"/>
            <a:endParaRPr lang="en-US" sz="1800" kern="1200" dirty="0">
              <a:solidFill>
                <a:prstClr val="black"/>
              </a:solidFill>
              <a:latin typeface="Calibri"/>
              <a:cs typeface="+mn-cs"/>
            </a:endParaRPr>
          </a:p>
          <a:p>
            <a:pPr algn="l" rtl="0"/>
            <a:endParaRPr lang="en-US" sz="1800" kern="1200" dirty="0" smtClean="0">
              <a:solidFill>
                <a:prstClr val="black"/>
              </a:solidFill>
              <a:latin typeface="Calibri"/>
              <a:cs typeface="+mn-cs"/>
            </a:endParaRPr>
          </a:p>
          <a:p>
            <a:pPr algn="l" rtl="0"/>
            <a:endParaRPr lang="en-US" sz="1800" kern="1200" dirty="0">
              <a:solidFill>
                <a:prstClr val="black"/>
              </a:solidFill>
              <a:latin typeface="Calibri"/>
              <a:cs typeface="+mn-cs"/>
            </a:endParaRPr>
          </a:p>
          <a:p>
            <a:pPr algn="l" rtl="0"/>
            <a:endParaRPr lang="en-US" sz="1800" kern="1200" dirty="0" smtClean="0">
              <a:solidFill>
                <a:prstClr val="black"/>
              </a:solidFill>
              <a:latin typeface="Calibri"/>
              <a:cs typeface="+mn-cs"/>
            </a:endParaRPr>
          </a:p>
          <a:p>
            <a:pPr algn="l" rtl="0"/>
            <a:endParaRPr lang="en-US" sz="1800" kern="1200" dirty="0" smtClean="0">
              <a:solidFill>
                <a:prstClr val="black"/>
              </a:solidFill>
              <a:latin typeface="Calibri"/>
              <a:cs typeface="+mn-cs"/>
            </a:endParaRPr>
          </a:p>
          <a:p>
            <a:pPr algn="l" rtl="0"/>
            <a:endParaRPr lang="en-US" sz="800" kern="1200" dirty="0">
              <a:solidFill>
                <a:prstClr val="black"/>
              </a:solidFill>
              <a:latin typeface="Calibri"/>
              <a:cs typeface="+mn-cs"/>
            </a:endParaRPr>
          </a:p>
          <a:p>
            <a:endParaRPr lang="en-US" sz="1800"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37891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C00000"/>
                </a:solidFill>
                <a:latin typeface="Arial" panose="020B0604020202020204" pitchFamily="34" charset="0"/>
                <a:cs typeface="Arial" panose="020B0604020202020204" pitchFamily="34" charset="0"/>
              </a:rPr>
              <a:t>Step 10-11 – Budget Adjustment Process</a:t>
            </a:r>
            <a:endParaRPr lang="en-US" dirty="0">
              <a:solidFill>
                <a:srgbClr val="C0000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607162" y="1393371"/>
            <a:ext cx="8198510" cy="4093029"/>
          </a:xfrm>
        </p:spPr>
        <p:txBody>
          <a:bodyPr/>
          <a:lstStyle/>
          <a:p>
            <a:pPr algn="l" rtl="0"/>
            <a:endParaRPr lang="en-US" sz="1800" kern="1200" dirty="0" smtClean="0">
              <a:solidFill>
                <a:prstClr val="black"/>
              </a:solidFill>
              <a:latin typeface="Calibri"/>
              <a:cs typeface="+mn-cs"/>
            </a:endParaRPr>
          </a:p>
          <a:p>
            <a:pPr algn="l" rtl="0"/>
            <a:r>
              <a:rPr lang="en-US" sz="1800" kern="1200" dirty="0">
                <a:solidFill>
                  <a:prstClr val="black"/>
                </a:solidFill>
                <a:latin typeface="Calibri"/>
                <a:cs typeface="+mn-cs"/>
              </a:rPr>
              <a:t>Select the </a:t>
            </a:r>
            <a:r>
              <a:rPr lang="en-US" sz="1800" b="1" kern="1200" dirty="0">
                <a:solidFill>
                  <a:prstClr val="black"/>
                </a:solidFill>
                <a:latin typeface="Calibri"/>
                <a:cs typeface="+mn-cs"/>
              </a:rPr>
              <a:t>Submit for Approval </a:t>
            </a:r>
            <a:r>
              <a:rPr lang="en-US" sz="1800" kern="1200" dirty="0">
                <a:solidFill>
                  <a:prstClr val="black"/>
                </a:solidFill>
                <a:latin typeface="Calibri"/>
                <a:cs typeface="+mn-cs"/>
              </a:rPr>
              <a:t>button </a:t>
            </a:r>
            <a:r>
              <a:rPr lang="en-US" sz="1800" kern="1200" dirty="0" smtClean="0">
                <a:solidFill>
                  <a:prstClr val="black"/>
                </a:solidFill>
                <a:latin typeface="Calibri"/>
                <a:cs typeface="+mn-cs"/>
              </a:rPr>
              <a:t>(located at the </a:t>
            </a:r>
            <a:r>
              <a:rPr lang="en-US" sz="1800" kern="1200" dirty="0">
                <a:solidFill>
                  <a:prstClr val="black"/>
                </a:solidFill>
                <a:latin typeface="Calibri"/>
                <a:cs typeface="+mn-cs"/>
              </a:rPr>
              <a:t>top or bottom of the page) to send the Budget Adjustment through </a:t>
            </a:r>
            <a:r>
              <a:rPr lang="en-US" sz="1800" kern="1200" dirty="0" smtClean="0">
                <a:solidFill>
                  <a:prstClr val="black"/>
                </a:solidFill>
                <a:latin typeface="Calibri"/>
                <a:cs typeface="+mn-cs"/>
              </a:rPr>
              <a:t>to the </a:t>
            </a:r>
            <a:r>
              <a:rPr lang="en-US" sz="1800" kern="1200" dirty="0">
                <a:solidFill>
                  <a:prstClr val="black"/>
                </a:solidFill>
                <a:latin typeface="Calibri"/>
                <a:cs typeface="+mn-cs"/>
              </a:rPr>
              <a:t>approval process.</a:t>
            </a:r>
          </a:p>
          <a:p>
            <a:pPr algn="l" rtl="0"/>
            <a:endParaRPr lang="en-US" sz="1800" kern="1200" dirty="0" smtClean="0">
              <a:solidFill>
                <a:prstClr val="black"/>
              </a:solidFill>
              <a:latin typeface="Calibri"/>
              <a:cs typeface="+mn-cs"/>
            </a:endParaRPr>
          </a:p>
          <a:p>
            <a:pPr algn="l" rtl="0"/>
            <a:r>
              <a:rPr lang="en-US" sz="1800" kern="1200" dirty="0" smtClean="0">
                <a:solidFill>
                  <a:prstClr val="black"/>
                </a:solidFill>
                <a:latin typeface="Calibri"/>
                <a:cs typeface="+mn-cs"/>
              </a:rPr>
              <a:t>Check </a:t>
            </a:r>
            <a:r>
              <a:rPr lang="en-US" sz="1800" kern="1200" dirty="0">
                <a:solidFill>
                  <a:prstClr val="black"/>
                </a:solidFill>
                <a:latin typeface="Calibri"/>
                <a:cs typeface="+mn-cs"/>
              </a:rPr>
              <a:t>the status of the adjusted budget by going back into the </a:t>
            </a:r>
            <a:r>
              <a:rPr lang="en-US" sz="1800" b="1" kern="1200" dirty="0">
                <a:solidFill>
                  <a:prstClr val="black"/>
                </a:solidFill>
                <a:latin typeface="Calibri"/>
                <a:cs typeface="+mn-cs"/>
              </a:rPr>
              <a:t>FLA Manage Grant Worksheets / Agreements / Invoice</a:t>
            </a:r>
            <a:r>
              <a:rPr lang="en-US" sz="1800" kern="1200" dirty="0">
                <a:solidFill>
                  <a:prstClr val="black"/>
                </a:solidFill>
                <a:latin typeface="Calibri"/>
                <a:cs typeface="+mn-cs"/>
              </a:rPr>
              <a:t> menu.  Use the scroll </a:t>
            </a:r>
            <a:r>
              <a:rPr lang="en-US" sz="1800" kern="1200" dirty="0" smtClean="0">
                <a:solidFill>
                  <a:prstClr val="black"/>
                </a:solidFill>
                <a:latin typeface="Calibri"/>
                <a:cs typeface="+mn-cs"/>
              </a:rPr>
              <a:t>bar </a:t>
            </a:r>
            <a:r>
              <a:rPr lang="en-US" sz="1800" kern="1200" dirty="0">
                <a:solidFill>
                  <a:prstClr val="black"/>
                </a:solidFill>
                <a:latin typeface="Calibri"/>
                <a:cs typeface="+mn-cs"/>
              </a:rPr>
              <a:t>to move to the right, </a:t>
            </a:r>
            <a:endParaRPr lang="en-US" sz="1800" kern="1200" dirty="0" smtClean="0">
              <a:solidFill>
                <a:prstClr val="black"/>
              </a:solidFill>
              <a:latin typeface="Calibri"/>
              <a:cs typeface="+mn-cs"/>
            </a:endParaRPr>
          </a:p>
          <a:p>
            <a:pPr algn="l" rtl="0"/>
            <a:r>
              <a:rPr lang="en-US" sz="1800" kern="1200" dirty="0" smtClean="0">
                <a:solidFill>
                  <a:prstClr val="black"/>
                </a:solidFill>
                <a:latin typeface="Calibri"/>
                <a:cs typeface="+mn-cs"/>
              </a:rPr>
              <a:t>then </a:t>
            </a:r>
            <a:r>
              <a:rPr lang="en-US" sz="1800" kern="1200" dirty="0">
                <a:solidFill>
                  <a:prstClr val="black"/>
                </a:solidFill>
                <a:latin typeface="Calibri"/>
                <a:cs typeface="+mn-cs"/>
              </a:rPr>
              <a:t>look at the status </a:t>
            </a:r>
            <a:endParaRPr lang="en-US" sz="1800" kern="1200" dirty="0" smtClean="0">
              <a:solidFill>
                <a:prstClr val="black"/>
              </a:solidFill>
              <a:latin typeface="Calibri"/>
              <a:cs typeface="+mn-cs"/>
            </a:endParaRPr>
          </a:p>
          <a:p>
            <a:pPr algn="l" rtl="0"/>
            <a:r>
              <a:rPr lang="en-US" sz="1800" kern="1200" dirty="0" smtClean="0">
                <a:solidFill>
                  <a:prstClr val="black"/>
                </a:solidFill>
                <a:latin typeface="Calibri"/>
                <a:cs typeface="+mn-cs"/>
              </a:rPr>
              <a:t>under </a:t>
            </a:r>
            <a:r>
              <a:rPr lang="en-US" sz="1800" kern="1200" dirty="0">
                <a:solidFill>
                  <a:prstClr val="black"/>
                </a:solidFill>
                <a:latin typeface="Calibri"/>
                <a:cs typeface="+mn-cs"/>
              </a:rPr>
              <a:t>Agreement </a:t>
            </a:r>
            <a:endParaRPr lang="en-US" sz="1800" kern="1200" dirty="0" smtClean="0">
              <a:solidFill>
                <a:prstClr val="black"/>
              </a:solidFill>
              <a:latin typeface="Calibri"/>
              <a:cs typeface="+mn-cs"/>
            </a:endParaRPr>
          </a:p>
          <a:p>
            <a:pPr algn="l" rtl="0"/>
            <a:r>
              <a:rPr lang="en-US" sz="1800" kern="1200" dirty="0" smtClean="0">
                <a:solidFill>
                  <a:prstClr val="black"/>
                </a:solidFill>
                <a:latin typeface="Calibri"/>
                <a:cs typeface="+mn-cs"/>
              </a:rPr>
              <a:t>Approval </a:t>
            </a:r>
            <a:r>
              <a:rPr lang="en-US" sz="1800" kern="1200" dirty="0">
                <a:solidFill>
                  <a:prstClr val="black"/>
                </a:solidFill>
                <a:latin typeface="Calibri"/>
                <a:cs typeface="+mn-cs"/>
              </a:rPr>
              <a:t>Status.</a:t>
            </a:r>
            <a:endParaRPr lang="en-US" sz="1800" kern="1200" dirty="0" smtClean="0">
              <a:solidFill>
                <a:prstClr val="black"/>
              </a:solidFill>
              <a:latin typeface="Calibri"/>
              <a:cs typeface="+mn-cs"/>
            </a:endParaRPr>
          </a:p>
          <a:p>
            <a:pPr algn="l" rtl="0"/>
            <a:endParaRPr lang="en-US" sz="1800" kern="1200" dirty="0">
              <a:solidFill>
                <a:prstClr val="black"/>
              </a:solidFill>
              <a:latin typeface="Calibri"/>
              <a:cs typeface="+mn-cs"/>
            </a:endParaRPr>
          </a:p>
          <a:p>
            <a:pPr algn="l" rtl="0"/>
            <a:endParaRPr lang="en-US" sz="1800" kern="1200" dirty="0" smtClean="0">
              <a:solidFill>
                <a:prstClr val="black"/>
              </a:solidFill>
              <a:latin typeface="Calibri"/>
              <a:cs typeface="+mn-cs"/>
            </a:endParaRPr>
          </a:p>
          <a:p>
            <a:pPr algn="l" rtl="0"/>
            <a:endParaRPr lang="en-US" sz="1800" kern="1200" dirty="0" smtClean="0">
              <a:solidFill>
                <a:prstClr val="black"/>
              </a:solidFill>
              <a:latin typeface="Calibri"/>
              <a:cs typeface="+mn-cs"/>
            </a:endParaRPr>
          </a:p>
          <a:p>
            <a:pPr algn="l" rtl="0"/>
            <a:endParaRPr lang="en-US" sz="800" kern="1200" dirty="0">
              <a:solidFill>
                <a:prstClr val="black"/>
              </a:solidFill>
              <a:latin typeface="Calibri"/>
              <a:cs typeface="+mn-cs"/>
            </a:endParaRPr>
          </a:p>
          <a:p>
            <a:endParaRPr lang="en-US" sz="1800"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2855976" y="3101929"/>
            <a:ext cx="5657088" cy="2507841"/>
          </a:xfrm>
          <a:prstGeom prst="rect">
            <a:avLst/>
          </a:prstGeom>
        </p:spPr>
      </p:pic>
    </p:spTree>
    <p:extLst>
      <p:ext uri="{BB962C8B-B14F-4D97-AF65-F5344CB8AC3E}">
        <p14:creationId xmlns:p14="http://schemas.microsoft.com/office/powerpoint/2010/main" val="941820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dirty="0">
                <a:solidFill>
                  <a:srgbClr val="C00000"/>
                </a:solidFill>
                <a:latin typeface="Arial" panose="020B0604020202020204" pitchFamily="34" charset="0"/>
                <a:cs typeface="Arial" panose="020B0604020202020204" pitchFamily="34" charset="0"/>
              </a:rPr>
              <a:t>Budget Adjustment After an Invoice is Started</a:t>
            </a:r>
          </a:p>
        </p:txBody>
      </p:sp>
      <p:sp>
        <p:nvSpPr>
          <p:cNvPr id="3" name="Text Placeholder 2"/>
          <p:cNvSpPr>
            <a:spLocks noGrp="1"/>
          </p:cNvSpPr>
          <p:nvPr>
            <p:ph type="body" idx="1"/>
          </p:nvPr>
        </p:nvSpPr>
        <p:spPr>
          <a:xfrm>
            <a:off x="533400" y="1393371"/>
            <a:ext cx="8077200" cy="4038165"/>
          </a:xfrm>
        </p:spPr>
        <p:txBody>
          <a:bodyPr/>
          <a:lstStyle/>
          <a:p>
            <a:r>
              <a:rPr lang="en-US" sz="1800" dirty="0">
                <a:latin typeface="Arial" panose="020B0604020202020204" pitchFamily="34" charset="0"/>
                <a:cs typeface="Arial" panose="020B0604020202020204" pitchFamily="34" charset="0"/>
              </a:rPr>
              <a:t>Budget Adjustments should be completed </a:t>
            </a:r>
            <a:r>
              <a:rPr lang="en-US" sz="1800" b="1" u="sng" dirty="0">
                <a:latin typeface="Arial" panose="020B0604020202020204" pitchFamily="34" charset="0"/>
                <a:cs typeface="Arial" panose="020B0604020202020204" pitchFamily="34" charset="0"/>
              </a:rPr>
              <a:t>before you begin an invoice</a:t>
            </a:r>
            <a:r>
              <a:rPr lang="en-US" sz="1800" dirty="0">
                <a:latin typeface="Arial" panose="020B0604020202020204" pitchFamily="34" charset="0"/>
                <a:cs typeface="Arial" panose="020B0604020202020204" pitchFamily="34" charset="0"/>
              </a:rPr>
              <a:t>. </a:t>
            </a:r>
            <a:endParaRPr lang="en-US" sz="1800" dirty="0" smtClean="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US" sz="1800" dirty="0" smtClean="0">
                <a:latin typeface="Arial" panose="020B0604020202020204" pitchFamily="34" charset="0"/>
                <a:cs typeface="Arial" panose="020B0604020202020204" pitchFamily="34" charset="0"/>
              </a:rPr>
              <a:t>Once </a:t>
            </a:r>
            <a:r>
              <a:rPr lang="en-US" sz="1800" b="1" dirty="0" smtClean="0">
                <a:latin typeface="Arial" panose="020B0604020202020204" pitchFamily="34" charset="0"/>
                <a:cs typeface="Arial" panose="020B0604020202020204" pitchFamily="34" charset="0"/>
              </a:rPr>
              <a:t>Invoicing</a:t>
            </a:r>
            <a:r>
              <a:rPr lang="en-US" sz="1800" dirty="0" smtClean="0">
                <a:latin typeface="Arial" panose="020B0604020202020204" pitchFamily="34" charset="0"/>
                <a:cs typeface="Arial" panose="020B0604020202020204" pitchFamily="34" charset="0"/>
              </a:rPr>
              <a:t> begins, CTIMS treats the funds as “encumbered” and will prevent them from being changed.</a:t>
            </a:r>
          </a:p>
          <a:p>
            <a:pPr marL="285750" indent="-285750">
              <a:spcBef>
                <a:spcPts val="1200"/>
              </a:spcBef>
              <a:buFont typeface="Arial" panose="020B0604020202020204" pitchFamily="34" charset="0"/>
              <a:buChar char="•"/>
            </a:pPr>
            <a:r>
              <a:rPr lang="en-US" sz="1800" dirty="0" smtClean="0">
                <a:latin typeface="Arial" panose="020B0604020202020204" pitchFamily="34" charset="0"/>
                <a:cs typeface="Arial" panose="020B0604020202020204" pitchFamily="34" charset="0"/>
              </a:rPr>
              <a:t>If a </a:t>
            </a:r>
            <a:r>
              <a:rPr lang="en-US" sz="1800" b="1" dirty="0" smtClean="0">
                <a:latin typeface="Arial" panose="020B0604020202020204" pitchFamily="34" charset="0"/>
                <a:cs typeface="Arial" panose="020B0604020202020204" pitchFamily="34" charset="0"/>
              </a:rPr>
              <a:t>Budget Adjustment </a:t>
            </a:r>
            <a:r>
              <a:rPr lang="en-US" sz="1800" dirty="0" smtClean="0">
                <a:latin typeface="Arial" panose="020B0604020202020204" pitchFamily="34" charset="0"/>
                <a:cs typeface="Arial" panose="020B0604020202020204" pitchFamily="34" charset="0"/>
              </a:rPr>
              <a:t>is started, the Invoicing process will be locked down until the adjustment is approved.</a:t>
            </a:r>
          </a:p>
          <a:p>
            <a:pPr marL="285750" indent="-285750">
              <a:spcBef>
                <a:spcPts val="1200"/>
              </a:spcBef>
              <a:buFont typeface="Arial" panose="020B0604020202020204" pitchFamily="34" charset="0"/>
              <a:buChar char="•"/>
            </a:pPr>
            <a:r>
              <a:rPr lang="en-US" sz="1800" dirty="0" smtClean="0">
                <a:latin typeface="Arial" panose="020B0604020202020204" pitchFamily="34" charset="0"/>
                <a:cs typeface="Arial" panose="020B0604020202020204" pitchFamily="34" charset="0"/>
              </a:rPr>
              <a:t>BUT…if an Invoice is saved as draft, </a:t>
            </a:r>
            <a:r>
              <a:rPr lang="en-US" sz="1800" dirty="0">
                <a:latin typeface="Arial" panose="020B0604020202020204" pitchFamily="34" charset="0"/>
                <a:cs typeface="Arial" panose="020B0604020202020204" pitchFamily="34" charset="0"/>
              </a:rPr>
              <a:t>there are specific steps you can take. </a:t>
            </a:r>
            <a:endParaRPr lang="en-US" sz="1800" dirty="0" smtClean="0">
              <a:latin typeface="Arial" panose="020B0604020202020204" pitchFamily="34" charset="0"/>
              <a:cs typeface="Arial" panose="020B0604020202020204" pitchFamily="34" charset="0"/>
            </a:endParaRPr>
          </a:p>
          <a:p>
            <a:pPr marL="457200" indent="-285750">
              <a:buFont typeface="Arial" panose="020B0604020202020204" pitchFamily="34" charset="0"/>
              <a:buChar char="•"/>
            </a:pPr>
            <a:r>
              <a:rPr lang="en-US" sz="1800" dirty="0" smtClean="0">
                <a:latin typeface="Arial" panose="020B0604020202020204" pitchFamily="34" charset="0"/>
                <a:cs typeface="Arial" panose="020B0604020202020204" pitchFamily="34" charset="0"/>
              </a:rPr>
              <a:t>1. Open the </a:t>
            </a:r>
            <a:r>
              <a:rPr lang="en-US" sz="1800" b="1" dirty="0" smtClean="0">
                <a:latin typeface="Arial" panose="020B0604020202020204" pitchFamily="34" charset="0"/>
                <a:cs typeface="Arial" panose="020B0604020202020204" pitchFamily="34" charset="0"/>
              </a:rPr>
              <a:t>Invoice</a:t>
            </a:r>
            <a:r>
              <a:rPr lang="en-US" sz="1800" dirty="0" smtClean="0">
                <a:latin typeface="Arial" panose="020B0604020202020204" pitchFamily="34" charset="0"/>
                <a:cs typeface="Arial" panose="020B0604020202020204" pitchFamily="34" charset="0"/>
              </a:rPr>
              <a:t> and start a </a:t>
            </a:r>
            <a:r>
              <a:rPr lang="en-US" sz="1800" b="1" dirty="0" smtClean="0">
                <a:latin typeface="Arial" panose="020B0604020202020204" pitchFamily="34" charset="0"/>
                <a:cs typeface="Arial" panose="020B0604020202020204" pitchFamily="34" charset="0"/>
              </a:rPr>
              <a:t>Change Request.</a:t>
            </a:r>
          </a:p>
          <a:p>
            <a:pPr marL="457200" indent="-285750">
              <a:buFont typeface="Arial" panose="020B0604020202020204" pitchFamily="34" charset="0"/>
              <a:buChar char="•"/>
            </a:pPr>
            <a:r>
              <a:rPr lang="en-US" sz="1800" dirty="0" smtClean="0">
                <a:latin typeface="Arial" panose="020B0604020202020204" pitchFamily="34" charset="0"/>
                <a:cs typeface="Arial" panose="020B0604020202020204" pitchFamily="34" charset="0"/>
              </a:rPr>
              <a:t>2. </a:t>
            </a:r>
            <a:r>
              <a:rPr lang="en-US" sz="1800" b="1" dirty="0" smtClean="0">
                <a:latin typeface="Arial" panose="020B0604020202020204" pitchFamily="34" charset="0"/>
                <a:cs typeface="Arial" panose="020B0604020202020204" pitchFamily="34" charset="0"/>
              </a:rPr>
              <a:t>Inactivate</a:t>
            </a:r>
            <a:r>
              <a:rPr lang="en-US" sz="1800" dirty="0" smtClean="0">
                <a:latin typeface="Arial" panose="020B0604020202020204" pitchFamily="34" charset="0"/>
                <a:cs typeface="Arial" panose="020B0604020202020204" pitchFamily="34" charset="0"/>
              </a:rPr>
              <a:t> specific or all Invoice line items.</a:t>
            </a:r>
          </a:p>
          <a:p>
            <a:pPr marL="457200" indent="-285750">
              <a:buFont typeface="Arial" panose="020B0604020202020204" pitchFamily="34" charset="0"/>
              <a:buChar char="•"/>
            </a:pPr>
            <a:r>
              <a:rPr lang="en-US" sz="1800" dirty="0" smtClean="0">
                <a:latin typeface="Arial" panose="020B0604020202020204" pitchFamily="34" charset="0"/>
                <a:cs typeface="Arial" panose="020B0604020202020204" pitchFamily="34" charset="0"/>
              </a:rPr>
              <a:t>3. Open the </a:t>
            </a:r>
            <a:r>
              <a:rPr lang="en-US" sz="1800" b="1" dirty="0" smtClean="0">
                <a:latin typeface="Arial" panose="020B0604020202020204" pitchFamily="34" charset="0"/>
                <a:cs typeface="Arial" panose="020B0604020202020204" pitchFamily="34" charset="0"/>
              </a:rPr>
              <a:t>Agreement</a:t>
            </a:r>
            <a:r>
              <a:rPr lang="en-US" sz="1800" dirty="0" smtClean="0">
                <a:latin typeface="Arial" panose="020B0604020202020204" pitchFamily="34" charset="0"/>
                <a:cs typeface="Arial" panose="020B0604020202020204" pitchFamily="34" charset="0"/>
              </a:rPr>
              <a:t> and complete/submit a </a:t>
            </a:r>
            <a:r>
              <a:rPr lang="en-US" sz="1800" b="1" dirty="0" smtClean="0">
                <a:latin typeface="Arial" panose="020B0604020202020204" pitchFamily="34" charset="0"/>
                <a:cs typeface="Arial" panose="020B0604020202020204" pitchFamily="34" charset="0"/>
              </a:rPr>
              <a:t>Budget Adjustment.</a:t>
            </a:r>
          </a:p>
          <a:p>
            <a:pPr marL="457200" indent="-285750">
              <a:buFont typeface="Arial" panose="020B0604020202020204" pitchFamily="34" charset="0"/>
              <a:buChar char="•"/>
            </a:pPr>
            <a:r>
              <a:rPr lang="en-US" sz="1800" dirty="0" smtClean="0">
                <a:latin typeface="Arial" panose="020B0604020202020204" pitchFamily="34" charset="0"/>
                <a:cs typeface="Arial" panose="020B0604020202020204" pitchFamily="34" charset="0"/>
              </a:rPr>
              <a:t>4. When the </a:t>
            </a:r>
            <a:r>
              <a:rPr lang="en-US" sz="1800" b="1" dirty="0" smtClean="0">
                <a:latin typeface="Arial" panose="020B0604020202020204" pitchFamily="34" charset="0"/>
                <a:cs typeface="Arial" panose="020B0604020202020204" pitchFamily="34" charset="0"/>
              </a:rPr>
              <a:t>Agreement</a:t>
            </a:r>
            <a:r>
              <a:rPr lang="en-US" sz="1800" dirty="0" smtClean="0">
                <a:latin typeface="Arial" panose="020B0604020202020204" pitchFamily="34" charset="0"/>
                <a:cs typeface="Arial" panose="020B0604020202020204" pitchFamily="34" charset="0"/>
              </a:rPr>
              <a:t> is approved, re-open the </a:t>
            </a:r>
            <a:r>
              <a:rPr lang="en-US" sz="1800" b="1" dirty="0" smtClean="0">
                <a:latin typeface="Arial" panose="020B0604020202020204" pitchFamily="34" charset="0"/>
                <a:cs typeface="Arial" panose="020B0604020202020204" pitchFamily="34" charset="0"/>
              </a:rPr>
              <a:t>Invoice</a:t>
            </a:r>
            <a:r>
              <a:rPr lang="en-US" sz="1800" dirty="0" smtClean="0">
                <a:latin typeface="Arial" panose="020B0604020202020204" pitchFamily="34" charset="0"/>
                <a:cs typeface="Arial" panose="020B0604020202020204" pitchFamily="34" charset="0"/>
              </a:rPr>
              <a:t> and activate the inactivated line items.</a:t>
            </a:r>
          </a:p>
          <a:p>
            <a:pPr marL="457200" indent="-285750">
              <a:buFont typeface="Arial" panose="020B0604020202020204" pitchFamily="34" charset="0"/>
              <a:buChar char="•"/>
            </a:pPr>
            <a:r>
              <a:rPr lang="en-US" sz="1800" dirty="0" smtClean="0">
                <a:latin typeface="Arial" panose="020B0604020202020204" pitchFamily="34" charset="0"/>
                <a:cs typeface="Arial" panose="020B0604020202020204" pitchFamily="34" charset="0"/>
              </a:rPr>
              <a:t>5. Resubmit the </a:t>
            </a:r>
            <a:r>
              <a:rPr lang="en-US" sz="1800" b="1" dirty="0" smtClean="0">
                <a:latin typeface="Arial" panose="020B0604020202020204" pitchFamily="34" charset="0"/>
                <a:cs typeface="Arial" panose="020B0604020202020204" pitchFamily="34" charset="0"/>
              </a:rPr>
              <a:t>Invoice</a:t>
            </a:r>
            <a:r>
              <a:rPr lang="en-US" sz="1800" dirty="0" smtClean="0">
                <a:latin typeface="Arial" panose="020B0604020202020204" pitchFamily="34" charset="0"/>
                <a:cs typeface="Arial" panose="020B0604020202020204" pitchFamily="34" charset="0"/>
              </a:rPr>
              <a:t> for approval.</a:t>
            </a:r>
          </a:p>
          <a:p>
            <a:pPr marL="285750" indent="-28575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66340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dirty="0">
                <a:solidFill>
                  <a:srgbClr val="C00000"/>
                </a:solidFill>
                <a:latin typeface="Arial" panose="020B0604020202020204" pitchFamily="34" charset="0"/>
                <a:cs typeface="Arial" panose="020B0604020202020204" pitchFamily="34" charset="0"/>
              </a:rPr>
              <a:t>Budget Adjustment After an Invoice is Started</a:t>
            </a:r>
          </a:p>
        </p:txBody>
      </p:sp>
      <p:sp>
        <p:nvSpPr>
          <p:cNvPr id="3" name="Text Placeholder 2"/>
          <p:cNvSpPr>
            <a:spLocks noGrp="1"/>
          </p:cNvSpPr>
          <p:nvPr>
            <p:ph type="body" idx="1"/>
          </p:nvPr>
        </p:nvSpPr>
        <p:spPr>
          <a:xfrm>
            <a:off x="533400" y="1393371"/>
            <a:ext cx="8077200" cy="4019877"/>
          </a:xfrm>
          <a:noFill/>
          <a:ln>
            <a:noFill/>
          </a:ln>
        </p:spPr>
        <p:style>
          <a:lnRef idx="2">
            <a:schemeClr val="accent3"/>
          </a:lnRef>
          <a:fillRef idx="1">
            <a:schemeClr val="lt1"/>
          </a:fillRef>
          <a:effectRef idx="0">
            <a:schemeClr val="accent3"/>
          </a:effectRef>
          <a:fontRef idx="minor">
            <a:schemeClr val="dk1"/>
          </a:fontRef>
        </p:style>
        <p:txBody>
          <a:bodyPr/>
          <a:lstStyle/>
          <a:p>
            <a:pPr algn="ctr"/>
            <a:r>
              <a:rPr lang="en-US" sz="1800" dirty="0" smtClean="0">
                <a:latin typeface="Arial" panose="020B0604020202020204" pitchFamily="34" charset="0"/>
                <a:cs typeface="Arial" panose="020B0604020202020204" pitchFamily="34" charset="0"/>
              </a:rPr>
              <a:t>If the </a:t>
            </a:r>
            <a:r>
              <a:rPr lang="en-US" sz="1800" b="1" dirty="0" smtClean="0">
                <a:latin typeface="Arial" panose="020B0604020202020204" pitchFamily="34" charset="0"/>
                <a:cs typeface="Arial" panose="020B0604020202020204" pitchFamily="34" charset="0"/>
              </a:rPr>
              <a:t>Invoice</a:t>
            </a:r>
            <a:r>
              <a:rPr lang="en-US" sz="1800" dirty="0" smtClean="0">
                <a:latin typeface="Arial" panose="020B0604020202020204" pitchFamily="34" charset="0"/>
                <a:cs typeface="Arial" panose="020B0604020202020204" pitchFamily="34" charset="0"/>
              </a:rPr>
              <a:t> is started but a </a:t>
            </a:r>
            <a:r>
              <a:rPr lang="en-US" sz="1800" b="1" dirty="0" smtClean="0">
                <a:latin typeface="Arial" panose="020B0604020202020204" pitchFamily="34" charset="0"/>
                <a:cs typeface="Arial" panose="020B0604020202020204" pitchFamily="34" charset="0"/>
              </a:rPr>
              <a:t>Budget Adjustment </a:t>
            </a:r>
            <a:r>
              <a:rPr lang="en-US" sz="1800" dirty="0" smtClean="0">
                <a:latin typeface="Arial" panose="020B0604020202020204" pitchFamily="34" charset="0"/>
                <a:cs typeface="Arial" panose="020B0604020202020204" pitchFamily="34" charset="0"/>
              </a:rPr>
              <a:t>is </a:t>
            </a:r>
            <a:r>
              <a:rPr lang="en-US" sz="1800" dirty="0">
                <a:latin typeface="Arial" panose="020B0604020202020204" pitchFamily="34" charset="0"/>
                <a:cs typeface="Arial" panose="020B0604020202020204" pitchFamily="34" charset="0"/>
              </a:rPr>
              <a:t>needed, it is best just to close out of the </a:t>
            </a:r>
            <a:r>
              <a:rPr lang="en-US" sz="1800" b="1" dirty="0" smtClean="0">
                <a:latin typeface="Arial" panose="020B0604020202020204" pitchFamily="34" charset="0"/>
                <a:cs typeface="Arial" panose="020B0604020202020204" pitchFamily="34" charset="0"/>
              </a:rPr>
              <a:t>Invoice</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process </a:t>
            </a:r>
            <a:r>
              <a:rPr lang="en-US" sz="1800" dirty="0" smtClean="0">
                <a:latin typeface="Arial" panose="020B0604020202020204" pitchFamily="34" charset="0"/>
                <a:cs typeface="Arial" panose="020B0604020202020204" pitchFamily="34" charset="0"/>
              </a:rPr>
              <a:t>and DO NOT save as draft.  </a:t>
            </a:r>
          </a:p>
          <a:p>
            <a:pPr algn="ctr"/>
            <a:endParaRPr lang="en-US" sz="1800" dirty="0">
              <a:latin typeface="Arial" panose="020B0604020202020204" pitchFamily="34" charset="0"/>
              <a:cs typeface="Arial" panose="020B0604020202020204" pitchFamily="34" charset="0"/>
            </a:endParaRPr>
          </a:p>
          <a:p>
            <a:pPr algn="ctr"/>
            <a:endParaRPr lang="en-US" sz="1800" dirty="0" smtClean="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a:p>
            <a:pPr algn="ctr"/>
            <a:endParaRPr lang="en-US" sz="1800" dirty="0" smtClean="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a:p>
            <a:pPr algn="ctr"/>
            <a:endParaRPr lang="en-US" sz="1800" dirty="0" smtClean="0">
              <a:latin typeface="Arial" panose="020B0604020202020204" pitchFamily="34" charset="0"/>
              <a:cs typeface="Arial" panose="020B0604020202020204" pitchFamily="34" charset="0"/>
            </a:endParaRPr>
          </a:p>
          <a:p>
            <a:pPr algn="ctr"/>
            <a:r>
              <a:rPr lang="en-US" sz="1800" dirty="0" smtClean="0">
                <a:latin typeface="Arial" panose="020B0604020202020204" pitchFamily="34" charset="0"/>
                <a:cs typeface="Arial" panose="020B0604020202020204" pitchFamily="34" charset="0"/>
              </a:rPr>
              <a:t>Submit a </a:t>
            </a:r>
            <a:r>
              <a:rPr lang="en-US" sz="1800" b="1" dirty="0" smtClean="0">
                <a:latin typeface="Arial" panose="020B0604020202020204" pitchFamily="34" charset="0"/>
                <a:cs typeface="Arial" panose="020B0604020202020204" pitchFamily="34" charset="0"/>
              </a:rPr>
              <a:t>Budget Adjustment</a:t>
            </a:r>
            <a:r>
              <a:rPr lang="en-US" sz="1800" dirty="0" smtClean="0">
                <a:latin typeface="Arial" panose="020B0604020202020204" pitchFamily="34" charset="0"/>
                <a:cs typeface="Arial" panose="020B0604020202020204" pitchFamily="34" charset="0"/>
              </a:rPr>
              <a:t>, and when it is approved then return </a:t>
            </a:r>
            <a:r>
              <a:rPr lang="en-US" sz="1800" dirty="0">
                <a:latin typeface="Arial" panose="020B0604020202020204" pitchFamily="34" charset="0"/>
                <a:cs typeface="Arial" panose="020B0604020202020204" pitchFamily="34" charset="0"/>
              </a:rPr>
              <a:t>to the </a:t>
            </a:r>
            <a:r>
              <a:rPr lang="en-US" sz="1800" b="1" dirty="0">
                <a:latin typeface="Arial" panose="020B0604020202020204" pitchFamily="34" charset="0"/>
                <a:cs typeface="Arial" panose="020B0604020202020204" pitchFamily="34" charset="0"/>
              </a:rPr>
              <a:t>Invoicing</a:t>
            </a:r>
            <a:r>
              <a:rPr lang="en-US" sz="1800" dirty="0">
                <a:latin typeface="Arial" panose="020B0604020202020204" pitchFamily="34" charset="0"/>
                <a:cs typeface="Arial" panose="020B0604020202020204" pitchFamily="34" charset="0"/>
              </a:rPr>
              <a:t> process </a:t>
            </a:r>
            <a:r>
              <a:rPr lang="en-US" sz="1800" dirty="0" smtClean="0">
                <a:latin typeface="Arial" panose="020B0604020202020204" pitchFamily="34" charset="0"/>
                <a:cs typeface="Arial" panose="020B0604020202020204" pitchFamily="34" charset="0"/>
              </a:rPr>
              <a:t>and submit for approval.</a:t>
            </a:r>
          </a:p>
        </p:txBody>
      </p:sp>
      <p:pic>
        <p:nvPicPr>
          <p:cNvPr id="5" name="Picture 4" descr="Fourth thing I hate about low blood sugars - Scott's Diabet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3673" y="1996924"/>
            <a:ext cx="1796649" cy="1136942"/>
          </a:xfrm>
          <a:prstGeom prst="rect">
            <a:avLst/>
          </a:prstGeom>
          <a:ln>
            <a:noFill/>
          </a:ln>
          <a:effectLst>
            <a:outerShdw blurRad="292100" dist="139700" dir="2700000" algn="tl" rotWithShape="0">
              <a:srgbClr val="333333">
                <a:alpha val="65000"/>
              </a:srgbClr>
            </a:outerShdw>
          </a:effectLst>
        </p:spPr>
      </p:pic>
      <p:pic>
        <p:nvPicPr>
          <p:cNvPr id="6" name="Picture 5" descr="Good2Go Auto Insuranc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8402" y="4173258"/>
            <a:ext cx="987189" cy="9985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150203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C00000"/>
                </a:solidFill>
                <a:latin typeface="Arial" panose="020B0604020202020204" pitchFamily="34" charset="0"/>
                <a:cs typeface="Arial" panose="020B0604020202020204" pitchFamily="34" charset="0"/>
              </a:rPr>
              <a:t>Perkins Administration Staff</a:t>
            </a:r>
            <a:endParaRPr lang="en-US" dirty="0">
              <a:solidFill>
                <a:srgbClr val="C0000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533400" y="1393371"/>
            <a:ext cx="8077200" cy="4100344"/>
          </a:xfrm>
        </p:spPr>
        <p:txBody>
          <a:bodyPr/>
          <a:lstStyle/>
          <a:p>
            <a:endParaRPr lang="en-US" sz="1800" dirty="0" smtClean="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Josh Miller – Southeast Coordinator</a:t>
            </a:r>
          </a:p>
          <a:p>
            <a:pPr marL="914400"/>
            <a:r>
              <a:rPr lang="en-US" sz="1200" dirty="0" smtClean="0">
                <a:solidFill>
                  <a:srgbClr val="C00000"/>
                </a:solidFill>
                <a:latin typeface="Arial" panose="020B0604020202020204" pitchFamily="34" charset="0"/>
                <a:cs typeface="Arial" panose="020B0604020202020204" pitchFamily="34" charset="0"/>
                <a:hlinkClick r:id="rId2"/>
              </a:rPr>
              <a:t>josh.miller@careertech.ok.gov</a:t>
            </a:r>
            <a:r>
              <a:rPr lang="en-US" sz="1200" dirty="0" smtClean="0">
                <a:solidFill>
                  <a:srgbClr val="C00000"/>
                </a:solidFill>
                <a:latin typeface="Arial" panose="020B0604020202020204" pitchFamily="34" charset="0"/>
                <a:cs typeface="Arial" panose="020B0604020202020204" pitchFamily="34" charset="0"/>
              </a:rPr>
              <a:t>	405-743-5401</a:t>
            </a:r>
            <a:r>
              <a:rPr lang="en-US" sz="1200" dirty="0" smtClean="0">
                <a:latin typeface="Arial" panose="020B0604020202020204" pitchFamily="34" charset="0"/>
                <a:cs typeface="Arial" panose="020B0604020202020204" pitchFamily="34" charset="0"/>
              </a:rPr>
              <a:t>	</a:t>
            </a:r>
          </a:p>
          <a:p>
            <a:pPr>
              <a:spcBef>
                <a:spcPts val="1200"/>
              </a:spcBef>
            </a:pPr>
            <a:r>
              <a:rPr lang="en-US" sz="1800" dirty="0" smtClean="0">
                <a:latin typeface="Arial" panose="020B0604020202020204" pitchFamily="34" charset="0"/>
                <a:cs typeface="Arial" panose="020B0604020202020204" pitchFamily="34" charset="0"/>
              </a:rPr>
              <a:t>Debbie Hamble – Northeast Coordinator</a:t>
            </a:r>
          </a:p>
          <a:p>
            <a:pPr marL="914400"/>
            <a:r>
              <a:rPr lang="en-US" sz="1200" dirty="0">
                <a:latin typeface="Arial" panose="020B0604020202020204" pitchFamily="34" charset="0"/>
                <a:cs typeface="Arial" panose="020B0604020202020204" pitchFamily="34" charset="0"/>
                <a:hlinkClick r:id="rId3"/>
              </a:rPr>
              <a:t>d</a:t>
            </a:r>
            <a:r>
              <a:rPr lang="en-US" sz="1200" dirty="0" smtClean="0">
                <a:latin typeface="Arial" panose="020B0604020202020204" pitchFamily="34" charset="0"/>
                <a:cs typeface="Arial" panose="020B0604020202020204" pitchFamily="34" charset="0"/>
                <a:hlinkClick r:id="rId3"/>
              </a:rPr>
              <a:t>ebbie.hamble@careertech.ok.gov</a:t>
            </a:r>
            <a:r>
              <a:rPr lang="en-US" sz="1200" dirty="0" smtClean="0">
                <a:latin typeface="Arial" panose="020B0604020202020204" pitchFamily="34" charset="0"/>
                <a:cs typeface="Arial" panose="020B0604020202020204" pitchFamily="34" charset="0"/>
              </a:rPr>
              <a:t>	</a:t>
            </a:r>
            <a:r>
              <a:rPr lang="en-US" sz="1200" dirty="0" smtClean="0">
                <a:solidFill>
                  <a:srgbClr val="C00000"/>
                </a:solidFill>
                <a:latin typeface="Arial" panose="020B0604020202020204" pitchFamily="34" charset="0"/>
                <a:cs typeface="Arial" panose="020B0604020202020204" pitchFamily="34" charset="0"/>
              </a:rPr>
              <a:t>405-743-6881</a:t>
            </a:r>
            <a:endParaRPr lang="en-US" sz="1200" dirty="0">
              <a:solidFill>
                <a:srgbClr val="C00000"/>
              </a:solidFill>
              <a:latin typeface="Arial" panose="020B0604020202020204" pitchFamily="34" charset="0"/>
              <a:cs typeface="Arial" panose="020B0604020202020204" pitchFamily="34" charset="0"/>
            </a:endParaRPr>
          </a:p>
          <a:p>
            <a:pPr>
              <a:spcBef>
                <a:spcPts val="1200"/>
              </a:spcBef>
            </a:pPr>
            <a:r>
              <a:rPr lang="en-US" sz="1800" dirty="0" smtClean="0">
                <a:latin typeface="Arial" panose="020B0604020202020204" pitchFamily="34" charset="0"/>
                <a:cs typeface="Arial" panose="020B0604020202020204" pitchFamily="34" charset="0"/>
              </a:rPr>
              <a:t>Steve Robison – West Coordinator</a:t>
            </a:r>
          </a:p>
          <a:p>
            <a:pPr marL="914400"/>
            <a:r>
              <a:rPr lang="en-US" sz="1200" dirty="0" smtClean="0">
                <a:latin typeface="Arial" panose="020B0604020202020204" pitchFamily="34" charset="0"/>
                <a:cs typeface="Arial" panose="020B0604020202020204" pitchFamily="34" charset="0"/>
                <a:hlinkClick r:id="rId4"/>
              </a:rPr>
              <a:t>steve.robison@careertech.ok.gov</a:t>
            </a:r>
            <a:r>
              <a:rPr lang="en-US" sz="1200" dirty="0" smtClean="0">
                <a:latin typeface="Arial" panose="020B0604020202020204" pitchFamily="34" charset="0"/>
                <a:cs typeface="Arial" panose="020B0604020202020204" pitchFamily="34" charset="0"/>
              </a:rPr>
              <a:t>	</a:t>
            </a:r>
            <a:r>
              <a:rPr lang="en-US" sz="1200" dirty="0" smtClean="0">
                <a:solidFill>
                  <a:srgbClr val="C00000"/>
                </a:solidFill>
                <a:latin typeface="Arial" panose="020B0604020202020204" pitchFamily="34" charset="0"/>
                <a:cs typeface="Arial" panose="020B0604020202020204" pitchFamily="34" charset="0"/>
              </a:rPr>
              <a:t>405-743-5xxx</a:t>
            </a:r>
          </a:p>
          <a:p>
            <a:pPr>
              <a:spcBef>
                <a:spcPts val="1200"/>
              </a:spcBef>
            </a:pPr>
            <a:r>
              <a:rPr lang="en-US" sz="1800" dirty="0" smtClean="0">
                <a:latin typeface="Arial" panose="020B0604020202020204" pitchFamily="34" charset="0"/>
                <a:cs typeface="Arial" panose="020B0604020202020204" pitchFamily="34" charset="0"/>
              </a:rPr>
              <a:t>Stephanie Hodges – Financial Analyst / Invoicing</a:t>
            </a:r>
          </a:p>
          <a:p>
            <a:pPr marL="914400"/>
            <a:r>
              <a:rPr lang="en-US" sz="1200" dirty="0">
                <a:latin typeface="Arial" panose="020B0604020202020204" pitchFamily="34" charset="0"/>
                <a:cs typeface="Arial" panose="020B0604020202020204" pitchFamily="34" charset="0"/>
                <a:hlinkClick r:id="rId5"/>
              </a:rPr>
              <a:t>s</a:t>
            </a:r>
            <a:r>
              <a:rPr lang="en-US" sz="1200" dirty="0" smtClean="0">
                <a:latin typeface="Arial" panose="020B0604020202020204" pitchFamily="34" charset="0"/>
                <a:cs typeface="Arial" panose="020B0604020202020204" pitchFamily="34" charset="0"/>
                <a:hlinkClick r:id="rId5"/>
              </a:rPr>
              <a:t>tephanie.hodges@careertech.ok.gov</a:t>
            </a:r>
            <a:r>
              <a:rPr lang="en-US" sz="1200" dirty="0" smtClean="0">
                <a:latin typeface="Arial" panose="020B0604020202020204" pitchFamily="34" charset="0"/>
                <a:cs typeface="Arial" panose="020B0604020202020204" pitchFamily="34" charset="0"/>
              </a:rPr>
              <a:t>	</a:t>
            </a:r>
            <a:r>
              <a:rPr lang="en-US" sz="1200" dirty="0" smtClean="0">
                <a:solidFill>
                  <a:srgbClr val="C00000"/>
                </a:solidFill>
                <a:latin typeface="Arial" panose="020B0604020202020204" pitchFamily="34" charset="0"/>
                <a:cs typeface="Arial" panose="020B0604020202020204" pitchFamily="34" charset="0"/>
              </a:rPr>
              <a:t>405-743-5xxx</a:t>
            </a:r>
            <a:endParaRPr lang="en-US" sz="1200" dirty="0">
              <a:solidFill>
                <a:srgbClr val="C00000"/>
              </a:solidFill>
              <a:latin typeface="Arial" panose="020B0604020202020204" pitchFamily="34" charset="0"/>
              <a:cs typeface="Arial" panose="020B0604020202020204" pitchFamily="34" charset="0"/>
            </a:endParaRPr>
          </a:p>
          <a:p>
            <a:pPr>
              <a:spcBef>
                <a:spcPts val="1200"/>
              </a:spcBef>
            </a:pPr>
            <a:r>
              <a:rPr lang="en-US" sz="1800" dirty="0" smtClean="0">
                <a:latin typeface="Arial" panose="020B0604020202020204" pitchFamily="34" charset="0"/>
                <a:cs typeface="Arial" panose="020B0604020202020204" pitchFamily="34" charset="0"/>
              </a:rPr>
              <a:t>Jordan Duck – Administrative Assistant</a:t>
            </a:r>
          </a:p>
          <a:p>
            <a:pPr marL="914400"/>
            <a:r>
              <a:rPr lang="en-US" sz="1200" dirty="0">
                <a:latin typeface="Arial" panose="020B0604020202020204" pitchFamily="34" charset="0"/>
                <a:cs typeface="Arial" panose="020B0604020202020204" pitchFamily="34" charset="0"/>
                <a:hlinkClick r:id="rId6"/>
              </a:rPr>
              <a:t>j</a:t>
            </a:r>
            <a:r>
              <a:rPr lang="en-US" sz="1200" dirty="0" smtClean="0">
                <a:latin typeface="Arial" panose="020B0604020202020204" pitchFamily="34" charset="0"/>
                <a:cs typeface="Arial" panose="020B0604020202020204" pitchFamily="34" charset="0"/>
                <a:hlinkClick r:id="rId6"/>
              </a:rPr>
              <a:t>ordan.duck@careertech.ok.gov</a:t>
            </a:r>
            <a:r>
              <a:rPr lang="en-US" sz="1200" dirty="0" smtClean="0">
                <a:latin typeface="Arial" panose="020B0604020202020204" pitchFamily="34" charset="0"/>
                <a:cs typeface="Arial" panose="020B0604020202020204" pitchFamily="34" charset="0"/>
              </a:rPr>
              <a:t>	</a:t>
            </a:r>
            <a:r>
              <a:rPr lang="en-US" sz="1200" dirty="0" smtClean="0">
                <a:solidFill>
                  <a:srgbClr val="C00000"/>
                </a:solidFill>
                <a:latin typeface="Arial" panose="020B0604020202020204" pitchFamily="34" charset="0"/>
                <a:cs typeface="Arial" panose="020B0604020202020204" pitchFamily="34" charset="0"/>
              </a:rPr>
              <a:t>405-743-5xxx</a:t>
            </a:r>
            <a:endParaRPr lang="en-US" sz="1200" dirty="0">
              <a:solidFill>
                <a:srgbClr val="C00000"/>
              </a:solidFill>
              <a:latin typeface="Arial" panose="020B0604020202020204" pitchFamily="34" charset="0"/>
              <a:cs typeface="Arial" panose="020B0604020202020204" pitchFamily="34" charset="0"/>
            </a:endParaRPr>
          </a:p>
          <a:p>
            <a:pPr>
              <a:spcBef>
                <a:spcPts val="1200"/>
              </a:spcBef>
            </a:pPr>
            <a:r>
              <a:rPr lang="en-US" sz="1800" dirty="0" smtClean="0">
                <a:latin typeface="Arial" panose="020B0604020202020204" pitchFamily="34" charset="0"/>
                <a:cs typeface="Arial" panose="020B0604020202020204" pitchFamily="34" charset="0"/>
              </a:rPr>
              <a:t>Letha Bauter – Manager</a:t>
            </a:r>
          </a:p>
          <a:p>
            <a:pPr marL="914400"/>
            <a:r>
              <a:rPr lang="en-US" sz="1200" dirty="0">
                <a:latin typeface="Arial" panose="020B0604020202020204" pitchFamily="34" charset="0"/>
                <a:cs typeface="Arial" panose="020B0604020202020204" pitchFamily="34" charset="0"/>
                <a:hlinkClick r:id="rId7"/>
              </a:rPr>
              <a:t>l</a:t>
            </a:r>
            <a:r>
              <a:rPr lang="en-US" sz="1200" dirty="0" smtClean="0">
                <a:latin typeface="Arial" panose="020B0604020202020204" pitchFamily="34" charset="0"/>
                <a:cs typeface="Arial" panose="020B0604020202020204" pitchFamily="34" charset="0"/>
                <a:hlinkClick r:id="rId7"/>
              </a:rPr>
              <a:t>etha.bauter@careertech.ok.gov</a:t>
            </a:r>
            <a:r>
              <a:rPr lang="en-US" sz="1200" dirty="0" smtClean="0">
                <a:latin typeface="Arial" panose="020B0604020202020204" pitchFamily="34" charset="0"/>
                <a:cs typeface="Arial" panose="020B0604020202020204" pitchFamily="34" charset="0"/>
              </a:rPr>
              <a:t> 	</a:t>
            </a:r>
            <a:r>
              <a:rPr lang="en-US" sz="1200" dirty="0" smtClean="0">
                <a:solidFill>
                  <a:srgbClr val="C00000"/>
                </a:solidFill>
                <a:latin typeface="Arial" panose="020B0604020202020204" pitchFamily="34" charset="0"/>
                <a:cs typeface="Arial" panose="020B0604020202020204" pitchFamily="34" charset="0"/>
              </a:rPr>
              <a:t>405-743-5xxx</a:t>
            </a:r>
            <a:endParaRPr lang="en-US" sz="1200" dirty="0">
              <a:solidFill>
                <a:srgbClr val="C00000"/>
              </a:solidFill>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66383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92443"/>
          </a:xfrm>
        </p:spPr>
        <p:txBody>
          <a:bodyPr>
            <a:spAutoFit/>
          </a:bodyPr>
          <a:lstStyle/>
          <a:p>
            <a:pPr algn="l"/>
            <a:r>
              <a:rPr lang="en-US" dirty="0" smtClean="0">
                <a:solidFill>
                  <a:srgbClr val="C00000"/>
                </a:solidFill>
                <a:cs typeface="Arial" panose="020B0604020202020204" pitchFamily="34" charset="0"/>
              </a:rPr>
              <a:t>Agreement Approval Process</a:t>
            </a:r>
            <a:endParaRPr lang="en-US" sz="3200" dirty="0">
              <a:solidFill>
                <a:srgbClr val="C00000"/>
              </a:solidFill>
              <a:latin typeface="Lucida Bright" panose="02040602050505020304" pitchFamily="18" charset="0"/>
            </a:endParaRPr>
          </a:p>
        </p:txBody>
      </p:sp>
      <p:pic>
        <p:nvPicPr>
          <p:cNvPr id="4" name="Picture 3"/>
          <p:cNvPicPr>
            <a:picLocks noChangeAspect="1"/>
          </p:cNvPicPr>
          <p:nvPr/>
        </p:nvPicPr>
        <p:blipFill>
          <a:blip r:embed="rId2"/>
          <a:stretch>
            <a:fillRect/>
          </a:stretch>
        </p:blipFill>
        <p:spPr>
          <a:xfrm>
            <a:off x="1465819" y="1287474"/>
            <a:ext cx="6212362" cy="4070661"/>
          </a:xfrm>
          <a:prstGeom prst="rect">
            <a:avLst/>
          </a:prstGeom>
        </p:spPr>
      </p:pic>
    </p:spTree>
    <p:extLst>
      <p:ext uri="{BB962C8B-B14F-4D97-AF65-F5344CB8AC3E}">
        <p14:creationId xmlns:p14="http://schemas.microsoft.com/office/powerpoint/2010/main" val="13848414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92443"/>
          </a:xfrm>
          <a:ln w="6350">
            <a:noFill/>
          </a:ln>
        </p:spPr>
        <p:txBody>
          <a:bodyPr lIns="0" tIns="0" rIns="0" bIns="0">
            <a:spAutoFit/>
          </a:bodyPr>
          <a:lstStyle/>
          <a:p>
            <a:pPr algn="l"/>
            <a:r>
              <a:rPr lang="en-US" dirty="0" smtClean="0">
                <a:solidFill>
                  <a:srgbClr val="C00000"/>
                </a:solidFill>
                <a:cs typeface="Arial" panose="020B0604020202020204" pitchFamily="34" charset="0"/>
              </a:rPr>
              <a:t>Creating and Submitting the Agreement</a:t>
            </a:r>
            <a:endParaRPr lang="en-US" dirty="0">
              <a:solidFill>
                <a:srgbClr val="C00000"/>
              </a:solidFill>
              <a:cs typeface="Arial" panose="020B0604020202020204" pitchFamily="34" charset="0"/>
            </a:endParaRPr>
          </a:p>
        </p:txBody>
      </p:sp>
      <p:sp>
        <p:nvSpPr>
          <p:cNvPr id="3" name="Text Placeholder 2"/>
          <p:cNvSpPr>
            <a:spLocks noGrp="1"/>
          </p:cNvSpPr>
          <p:nvPr>
            <p:ph type="body" idx="1"/>
          </p:nvPr>
        </p:nvSpPr>
        <p:spPr/>
        <p:txBody>
          <a:bodyPr/>
          <a:lstStyle/>
          <a:p>
            <a:pPr>
              <a:spcBef>
                <a:spcPts val="600"/>
              </a:spcBef>
              <a:spcAft>
                <a:spcPts val="1200"/>
              </a:spcAft>
            </a:pPr>
            <a:r>
              <a:rPr lang="en-US" sz="2400" dirty="0" smtClean="0">
                <a:latin typeface="Arial" panose="020B0604020202020204" pitchFamily="34" charset="0"/>
                <a:cs typeface="Arial" panose="020B0604020202020204" pitchFamily="34" charset="0"/>
              </a:rPr>
              <a:t>The </a:t>
            </a:r>
            <a:r>
              <a:rPr lang="en-US" sz="2400" b="1" dirty="0">
                <a:latin typeface="Arial" panose="020B0604020202020204" pitchFamily="34" charset="0"/>
                <a:cs typeface="Arial" panose="020B0604020202020204" pitchFamily="34" charset="0"/>
              </a:rPr>
              <a:t>Agreement</a:t>
            </a:r>
            <a:r>
              <a:rPr lang="en-US"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pPr marL="342900" indent="-342900">
              <a:spcBef>
                <a:spcPts val="600"/>
              </a:spcBef>
              <a:spcAft>
                <a:spcPts val="1200"/>
              </a:spcAft>
              <a:buFont typeface="Arial" panose="020B0604020202020204" pitchFamily="34" charset="0"/>
              <a:buChar char="•"/>
            </a:pPr>
            <a:r>
              <a:rPr lang="en-US" sz="2200" dirty="0" smtClean="0">
                <a:latin typeface="Arial" panose="020B0604020202020204" pitchFamily="34" charset="0"/>
                <a:cs typeface="Arial" panose="020B0604020202020204" pitchFamily="34" charset="0"/>
              </a:rPr>
              <a:t>is </a:t>
            </a:r>
            <a:r>
              <a:rPr lang="en-US" sz="2200" dirty="0">
                <a:latin typeface="Arial" panose="020B0604020202020204" pitchFamily="34" charset="0"/>
                <a:cs typeface="Arial" panose="020B0604020202020204" pitchFamily="34" charset="0"/>
              </a:rPr>
              <a:t>the working copy of the Budget Line Items in the </a:t>
            </a:r>
            <a:r>
              <a:rPr lang="en-US" sz="2200" b="1" dirty="0" smtClean="0">
                <a:latin typeface="Arial" panose="020B0604020202020204" pitchFamily="34" charset="0"/>
                <a:cs typeface="Arial" panose="020B0604020202020204" pitchFamily="34" charset="0"/>
              </a:rPr>
              <a:t>Worksheet</a:t>
            </a:r>
            <a:r>
              <a:rPr lang="en-US" sz="2200" dirty="0" smtClean="0">
                <a:latin typeface="Arial" panose="020B0604020202020204" pitchFamily="34" charset="0"/>
                <a:cs typeface="Arial" panose="020B0604020202020204" pitchFamily="34" charset="0"/>
              </a:rPr>
              <a:t>.</a:t>
            </a:r>
          </a:p>
          <a:p>
            <a:pPr marL="342900" indent="-342900">
              <a:spcBef>
                <a:spcPts val="600"/>
              </a:spcBef>
              <a:spcAft>
                <a:spcPts val="1200"/>
              </a:spcAft>
              <a:buFont typeface="Arial" panose="020B0604020202020204" pitchFamily="34" charset="0"/>
              <a:buChar char="•"/>
            </a:pPr>
            <a:r>
              <a:rPr lang="en-US" sz="2200" dirty="0" smtClean="0">
                <a:latin typeface="Arial" panose="020B0604020202020204" pitchFamily="34" charset="0"/>
                <a:cs typeface="Arial" panose="020B0604020202020204" pitchFamily="34" charset="0"/>
              </a:rPr>
              <a:t>contains </a:t>
            </a:r>
            <a:r>
              <a:rPr lang="en-US" sz="2200" dirty="0">
                <a:latin typeface="Arial" panose="020B0604020202020204" pitchFamily="34" charset="0"/>
                <a:cs typeface="Arial" panose="020B0604020202020204" pitchFamily="34" charset="0"/>
              </a:rPr>
              <a:t>the </a:t>
            </a:r>
            <a:r>
              <a:rPr lang="en-US" sz="2200" b="1" dirty="0">
                <a:latin typeface="Arial" panose="020B0604020202020204" pitchFamily="34" charset="0"/>
                <a:cs typeface="Arial" panose="020B0604020202020204" pitchFamily="34" charset="0"/>
              </a:rPr>
              <a:t>OCAS</a:t>
            </a:r>
            <a:r>
              <a:rPr lang="en-US" sz="2200" dirty="0">
                <a:latin typeface="Arial" panose="020B0604020202020204" pitchFamily="34" charset="0"/>
                <a:cs typeface="Arial" panose="020B0604020202020204" pitchFamily="34" charset="0"/>
              </a:rPr>
              <a:t> codes and details of planned </a:t>
            </a:r>
            <a:r>
              <a:rPr lang="en-US" sz="2200" dirty="0" smtClean="0">
                <a:latin typeface="Arial" panose="020B0604020202020204" pitchFamily="34" charset="0"/>
                <a:cs typeface="Arial" panose="020B0604020202020204" pitchFamily="34" charset="0"/>
              </a:rPr>
              <a:t>expenditures</a:t>
            </a:r>
          </a:p>
          <a:p>
            <a:pPr marL="342900" indent="-342900">
              <a:spcBef>
                <a:spcPts val="600"/>
              </a:spcBef>
              <a:buFont typeface="Arial" panose="020B0604020202020204" pitchFamily="34" charset="0"/>
              <a:buChar char="•"/>
            </a:pPr>
            <a:r>
              <a:rPr lang="en-US" sz="2200" dirty="0" smtClean="0">
                <a:latin typeface="Arial" panose="020B0604020202020204" pitchFamily="34" charset="0"/>
                <a:cs typeface="Arial" panose="020B0604020202020204" pitchFamily="34" charset="0"/>
              </a:rPr>
              <a:t>can only be </a:t>
            </a:r>
            <a:r>
              <a:rPr lang="en-US" sz="2200" dirty="0">
                <a:latin typeface="Arial" panose="020B0604020202020204" pitchFamily="34" charset="0"/>
                <a:cs typeface="Arial" panose="020B0604020202020204" pitchFamily="34" charset="0"/>
              </a:rPr>
              <a:t>changed once the </a:t>
            </a:r>
            <a:r>
              <a:rPr lang="en-US" sz="2200" b="1" dirty="0">
                <a:latin typeface="Arial" panose="020B0604020202020204" pitchFamily="34" charset="0"/>
                <a:cs typeface="Arial" panose="020B0604020202020204" pitchFamily="34" charset="0"/>
              </a:rPr>
              <a:t>Worksheet</a:t>
            </a:r>
            <a:r>
              <a:rPr lang="en-US" sz="2200" dirty="0">
                <a:latin typeface="Arial" panose="020B0604020202020204" pitchFamily="34" charset="0"/>
                <a:cs typeface="Arial" panose="020B0604020202020204" pitchFamily="34" charset="0"/>
              </a:rPr>
              <a:t> is fully approved by ODCTE staff.</a:t>
            </a:r>
          </a:p>
          <a:p>
            <a:endParaRPr lang="en-US" sz="1600" dirty="0" smtClean="0"/>
          </a:p>
          <a:p>
            <a:endParaRPr lang="en-US" sz="1600" dirty="0" smtClean="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smtClean="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smtClean="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smtClean="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smtClean="0">
              <a:latin typeface="Arial" panose="020B0604020202020204" pitchFamily="34" charset="0"/>
              <a:cs typeface="Arial" panose="020B0604020202020204" pitchFamily="34" charset="0"/>
            </a:endParaRPr>
          </a:p>
          <a:p>
            <a:r>
              <a:rPr lang="en-US" sz="800" dirty="0" smtClean="0">
                <a:latin typeface="Arial" panose="020B0604020202020204" pitchFamily="34" charset="0"/>
                <a:cs typeface="Arial" panose="020B0604020202020204" pitchFamily="34" charset="0"/>
              </a:rPr>
              <a:t>Agreement</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7034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92443"/>
          </a:xfrm>
        </p:spPr>
        <p:txBody>
          <a:bodyPr lIns="0" tIns="0" rIns="0" bIns="0">
            <a:spAutoFit/>
          </a:bodyPr>
          <a:lstStyle/>
          <a:p>
            <a:pPr algn="l"/>
            <a:r>
              <a:rPr lang="en-US" dirty="0">
                <a:solidFill>
                  <a:srgbClr val="C00000"/>
                </a:solidFill>
                <a:cs typeface="Arial" panose="020B0604020202020204" pitchFamily="34" charset="0"/>
              </a:rPr>
              <a:t>Creating and Submitting the Agreement</a:t>
            </a:r>
            <a:endParaRPr lang="en-US" sz="3200" dirty="0">
              <a:solidFill>
                <a:srgbClr val="C00000"/>
              </a:solidFill>
              <a:latin typeface="Lucida Bright" panose="02040602050505020304" pitchFamily="18" charset="0"/>
            </a:endParaRPr>
          </a:p>
        </p:txBody>
      </p:sp>
      <p:sp>
        <p:nvSpPr>
          <p:cNvPr id="3" name="Text Placeholder 2"/>
          <p:cNvSpPr>
            <a:spLocks noGrp="1"/>
          </p:cNvSpPr>
          <p:nvPr>
            <p:ph type="body" idx="1"/>
          </p:nvPr>
        </p:nvSpPr>
        <p:spPr>
          <a:xfrm>
            <a:off x="533400" y="1346667"/>
            <a:ext cx="8077200" cy="3788229"/>
          </a:xfrm>
        </p:spPr>
        <p:txBody>
          <a:bodyPr/>
          <a:lstStyle/>
          <a:p>
            <a:r>
              <a:rPr lang="en-US" sz="2400" dirty="0">
                <a:solidFill>
                  <a:srgbClr val="C00000"/>
                </a:solidFill>
                <a:latin typeface="Arial" panose="020B0604020202020204" pitchFamily="34" charset="0"/>
                <a:cs typeface="Arial" panose="020B0604020202020204" pitchFamily="34" charset="0"/>
              </a:rPr>
              <a:t>Steps 1 – 7 </a:t>
            </a:r>
            <a:r>
              <a:rPr lang="en-US" sz="2400" dirty="0">
                <a:latin typeface="Arial" panose="020B0604020202020204" pitchFamily="34" charset="0"/>
                <a:cs typeface="Arial" panose="020B0604020202020204" pitchFamily="34" charset="0"/>
              </a:rPr>
              <a:t>Starting the Agreement Process</a:t>
            </a:r>
          </a:p>
          <a:p>
            <a:pPr>
              <a:spcBef>
                <a:spcPts val="600"/>
              </a:spcBef>
            </a:pPr>
            <a:r>
              <a:rPr lang="en-US" sz="1800" dirty="0">
                <a:latin typeface="Arial" panose="020B0604020202020204" pitchFamily="34" charset="0"/>
                <a:cs typeface="Arial" panose="020B0604020202020204" pitchFamily="34" charset="0"/>
              </a:rPr>
              <a:t>Role: Local Finance Coordinator</a:t>
            </a:r>
          </a:p>
          <a:p>
            <a:pPr marL="742950" lvl="1" indent="-365760">
              <a:lnSpc>
                <a:spcPct val="125000"/>
              </a:lnSpc>
              <a:spcBef>
                <a:spcPts val="600"/>
              </a:spcBef>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Use </a:t>
            </a:r>
            <a:r>
              <a:rPr lang="en-US" sz="1600" dirty="0">
                <a:latin typeface="Arial" panose="020B0604020202020204" pitchFamily="34" charset="0"/>
                <a:cs typeface="Arial" panose="020B0604020202020204" pitchFamily="34" charset="0"/>
              </a:rPr>
              <a:t>Internet Explorer version 11 or higher</a:t>
            </a:r>
          </a:p>
          <a:p>
            <a:pPr marL="742950" lvl="1" indent="-365760">
              <a:lnSpc>
                <a:spcPct val="125000"/>
              </a:lnSpc>
              <a:buFont typeface="Wingdings" panose="05000000000000000000" pitchFamily="2" charset="2"/>
              <a:buChar char="Ø"/>
            </a:pPr>
            <a:r>
              <a:rPr lang="en-US" sz="1600" dirty="0">
                <a:latin typeface="Arial" panose="020B0604020202020204" pitchFamily="34" charset="0"/>
                <a:cs typeface="Arial" panose="020B0604020202020204" pitchFamily="34" charset="0"/>
              </a:rPr>
              <a:t>Sign on as FLA-Local Finance from the dropdown in the top right corner</a:t>
            </a:r>
          </a:p>
          <a:p>
            <a:pPr marL="742950" lvl="1" indent="-365760">
              <a:lnSpc>
                <a:spcPct val="125000"/>
              </a:lnSpc>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Click </a:t>
            </a:r>
            <a:r>
              <a:rPr lang="en-US" sz="1600" dirty="0">
                <a:latin typeface="Arial" panose="020B0604020202020204" pitchFamily="34" charset="0"/>
                <a:cs typeface="Arial" panose="020B0604020202020204" pitchFamily="34" charset="0"/>
              </a:rPr>
              <a:t>the     triangle icon next to </a:t>
            </a:r>
            <a:r>
              <a:rPr lang="en-US" sz="1600" b="1" dirty="0">
                <a:latin typeface="Arial" panose="020B0604020202020204" pitchFamily="34" charset="0"/>
                <a:cs typeface="Arial" panose="020B0604020202020204" pitchFamily="34" charset="0"/>
              </a:rPr>
              <a:t>Grants</a:t>
            </a:r>
            <a:r>
              <a:rPr lang="en-US" sz="1600" dirty="0">
                <a:latin typeface="Arial" panose="020B0604020202020204" pitchFamily="34" charset="0"/>
                <a:cs typeface="Arial" panose="020B0604020202020204" pitchFamily="34" charset="0"/>
              </a:rPr>
              <a:t> on the left side navigation area.</a:t>
            </a:r>
          </a:p>
          <a:p>
            <a:pPr marL="742950" lvl="1" indent="-365760">
              <a:lnSpc>
                <a:spcPct val="125000"/>
              </a:lnSpc>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Click </a:t>
            </a:r>
            <a:r>
              <a:rPr lang="en-US" sz="1600" dirty="0">
                <a:latin typeface="Arial" panose="020B0604020202020204" pitchFamily="34" charset="0"/>
                <a:cs typeface="Arial" panose="020B0604020202020204" pitchFamily="34" charset="0"/>
              </a:rPr>
              <a:t>the     </a:t>
            </a:r>
            <a:r>
              <a:rPr lang="en-US" sz="1600" dirty="0" smtClean="0">
                <a:latin typeface="Arial" panose="020B0604020202020204" pitchFamily="34" charset="0"/>
                <a:cs typeface="Arial" panose="020B0604020202020204" pitchFamily="34" charset="0"/>
              </a:rPr>
              <a:t>triangle </a:t>
            </a:r>
            <a:r>
              <a:rPr lang="en-US" sz="1600" dirty="0">
                <a:latin typeface="Arial" panose="020B0604020202020204" pitchFamily="34" charset="0"/>
                <a:cs typeface="Arial" panose="020B0604020202020204" pitchFamily="34" charset="0"/>
              </a:rPr>
              <a:t>icon next to </a:t>
            </a:r>
            <a:r>
              <a:rPr lang="en-US" sz="1600" b="1" dirty="0">
                <a:latin typeface="Arial" panose="020B0604020202020204" pitchFamily="34" charset="0"/>
                <a:cs typeface="Arial" panose="020B0604020202020204" pitchFamily="34" charset="0"/>
              </a:rPr>
              <a:t>Grant Process</a:t>
            </a:r>
            <a:r>
              <a:rPr lang="en-US" sz="1600" b="1" dirty="0" smtClean="0">
                <a:latin typeface="Arial" panose="020B0604020202020204" pitchFamily="34" charset="0"/>
                <a:cs typeface="Arial" panose="020B0604020202020204" pitchFamily="34" charset="0"/>
              </a:rPr>
              <a:t>.</a:t>
            </a:r>
          </a:p>
          <a:p>
            <a:pPr marL="742950" lvl="1" indent="-365760">
              <a:lnSpc>
                <a:spcPct val="125000"/>
              </a:lnSpc>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Click </a:t>
            </a:r>
            <a:r>
              <a:rPr lang="en-US" sz="1600" dirty="0">
                <a:latin typeface="Arial" panose="020B0604020202020204" pitchFamily="34" charset="0"/>
                <a:cs typeface="Arial" panose="020B0604020202020204" pitchFamily="34" charset="0"/>
              </a:rPr>
              <a:t>the     </a:t>
            </a:r>
            <a:r>
              <a:rPr lang="en-US" sz="1600" dirty="0" smtClean="0">
                <a:latin typeface="Arial" panose="020B0604020202020204" pitchFamily="34" charset="0"/>
                <a:cs typeface="Arial" panose="020B0604020202020204" pitchFamily="34" charset="0"/>
              </a:rPr>
              <a:t>triangle </a:t>
            </a:r>
            <a:r>
              <a:rPr lang="en-US" sz="1600" dirty="0">
                <a:latin typeface="Arial" panose="020B0604020202020204" pitchFamily="34" charset="0"/>
                <a:cs typeface="Arial" panose="020B0604020202020204" pitchFamily="34" charset="0"/>
              </a:rPr>
              <a:t>icon next to </a:t>
            </a:r>
            <a:r>
              <a:rPr lang="en-US" sz="1600" b="1" dirty="0">
                <a:latin typeface="Arial" panose="020B0604020202020204" pitchFamily="34" charset="0"/>
                <a:cs typeface="Arial" panose="020B0604020202020204" pitchFamily="34" charset="0"/>
              </a:rPr>
              <a:t>FLA Process</a:t>
            </a:r>
            <a:r>
              <a:rPr lang="en-US" sz="1600" b="1" dirty="0" smtClean="0">
                <a:latin typeface="Arial" panose="020B0604020202020204" pitchFamily="34" charset="0"/>
                <a:cs typeface="Arial" panose="020B0604020202020204" pitchFamily="34" charset="0"/>
              </a:rPr>
              <a:t>.</a:t>
            </a:r>
          </a:p>
          <a:p>
            <a:pPr marL="742950" lvl="1" indent="-365760">
              <a:lnSpc>
                <a:spcPct val="125000"/>
              </a:lnSpc>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Select </a:t>
            </a:r>
            <a:r>
              <a:rPr lang="en-US" sz="1600" b="1" dirty="0">
                <a:latin typeface="Arial" panose="020B0604020202020204" pitchFamily="34" charset="0"/>
                <a:cs typeface="Arial" panose="020B0604020202020204" pitchFamily="34" charset="0"/>
              </a:rPr>
              <a:t>FLA Mange Grant Worksheet/Agreement Flow</a:t>
            </a:r>
            <a:r>
              <a:rPr lang="en-US" sz="1600" b="1" dirty="0" smtClean="0">
                <a:latin typeface="Arial" panose="020B0604020202020204" pitchFamily="34" charset="0"/>
                <a:cs typeface="Arial" panose="020B0604020202020204" pitchFamily="34" charset="0"/>
              </a:rPr>
              <a:t>.</a:t>
            </a:r>
          </a:p>
          <a:p>
            <a:pPr marL="742950" lvl="1" indent="-365760">
              <a:lnSpc>
                <a:spcPct val="125000"/>
              </a:lnSpc>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Complete </a:t>
            </a:r>
            <a:r>
              <a:rPr lang="en-US" sz="1600" dirty="0">
                <a:latin typeface="Arial" panose="020B0604020202020204" pitchFamily="34" charset="0"/>
                <a:cs typeface="Arial" panose="020B0604020202020204" pitchFamily="34" charset="0"/>
              </a:rPr>
              <a:t>the </a:t>
            </a:r>
            <a:r>
              <a:rPr lang="en-US" sz="1600" b="1" dirty="0">
                <a:latin typeface="Arial" panose="020B0604020202020204" pitchFamily="34" charset="0"/>
                <a:cs typeface="Arial" panose="020B0604020202020204" pitchFamily="34" charset="0"/>
              </a:rPr>
              <a:t>FLA Manage Grant Worksheets / Agreements / Invoice / Follow-up</a:t>
            </a:r>
            <a:r>
              <a:rPr lang="en-US" sz="1600" dirty="0">
                <a:latin typeface="Arial" panose="020B0604020202020204" pitchFamily="34" charset="0"/>
                <a:cs typeface="Arial" panose="020B0604020202020204" pitchFamily="34" charset="0"/>
              </a:rPr>
              <a:t> form. The tagged numbers on the screen shot correspond to the instruction steps below. </a:t>
            </a:r>
          </a:p>
          <a:p>
            <a:endParaRPr lang="en-US" sz="1800" b="1" dirty="0">
              <a:latin typeface="Arial" panose="020B0604020202020204" pitchFamily="34" charset="0"/>
              <a:cs typeface="Arial" panose="020B0604020202020204" pitchFamily="34" charset="0"/>
            </a:endParaRPr>
          </a:p>
          <a:p>
            <a:endParaRPr lang="en-US" sz="1800" b="1" dirty="0">
              <a:latin typeface="Arial" panose="020B0604020202020204" pitchFamily="34" charset="0"/>
              <a:cs typeface="Arial" panose="020B0604020202020204" pitchFamily="34" charset="0"/>
            </a:endParaRPr>
          </a:p>
          <a:p>
            <a:endParaRPr lang="en-US" sz="1800" b="1" dirty="0">
              <a:latin typeface="Arial" panose="020B0604020202020204" pitchFamily="34" charset="0"/>
              <a:cs typeface="Arial" panose="020B0604020202020204" pitchFamily="34" charset="0"/>
            </a:endParaRPr>
          </a:p>
          <a:p>
            <a:endParaRPr lang="en-US" sz="1800" dirty="0" smtClean="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smtClean="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smtClean="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smtClean="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800" dirty="0" smtClean="0">
              <a:latin typeface="Arial" panose="020B0604020202020204" pitchFamily="34" charset="0"/>
              <a:cs typeface="Arial" panose="020B0604020202020204" pitchFamily="34" charset="0"/>
            </a:endParaRPr>
          </a:p>
          <a:p>
            <a:endParaRPr lang="en-US" sz="1600" dirty="0" smtClean="0"/>
          </a:p>
          <a:p>
            <a:endParaRPr lang="en-US" sz="1600" dirty="0" smtClean="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2234" y="2764917"/>
            <a:ext cx="276245" cy="336848"/>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2633" y="3101765"/>
            <a:ext cx="276245" cy="336848"/>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2234" y="3438613"/>
            <a:ext cx="276245" cy="336848"/>
          </a:xfrm>
          <a:prstGeom prst="rect">
            <a:avLst/>
          </a:prstGeom>
        </p:spPr>
      </p:pic>
    </p:spTree>
    <p:extLst>
      <p:ext uri="{BB962C8B-B14F-4D97-AF65-F5344CB8AC3E}">
        <p14:creationId xmlns:p14="http://schemas.microsoft.com/office/powerpoint/2010/main" val="32506014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C00000"/>
                </a:solidFill>
                <a:cs typeface="Arial" panose="020B0604020202020204" pitchFamily="34" charset="0"/>
              </a:rPr>
              <a:t>Creating and Submitting the Agreement</a:t>
            </a:r>
            <a:endParaRPr lang="en-US" sz="3200" dirty="0">
              <a:solidFill>
                <a:srgbClr val="C00000"/>
              </a:solidFill>
              <a:latin typeface="Lucida Bright" panose="02040602050505020304" pitchFamily="18" charset="0"/>
            </a:endParaRPr>
          </a:p>
        </p:txBody>
      </p:sp>
      <p:sp>
        <p:nvSpPr>
          <p:cNvPr id="3" name="Text Placeholder 2"/>
          <p:cNvSpPr>
            <a:spLocks noGrp="1"/>
          </p:cNvSpPr>
          <p:nvPr>
            <p:ph type="body" idx="1"/>
          </p:nvPr>
        </p:nvSpPr>
        <p:spPr>
          <a:xfrm>
            <a:off x="467868" y="1386839"/>
            <a:ext cx="8208263" cy="4019093"/>
          </a:xfrm>
        </p:spPr>
        <p:txBody>
          <a:bodyPr numCol="2"/>
          <a:lstStyle/>
          <a:p>
            <a:pPr>
              <a:lnSpc>
                <a:spcPct val="107000"/>
              </a:lnSpc>
              <a:spcAft>
                <a:spcPts val="600"/>
              </a:spcAft>
            </a:pPr>
            <a:r>
              <a:rPr lang="en-US" sz="1300" b="1" i="1" u="sng" dirty="0">
                <a:latin typeface="Arial" panose="020B0604020202020204" pitchFamily="34" charset="0"/>
                <a:ea typeface="Calibri" panose="020F0502020204030204" pitchFamily="34" charset="0"/>
                <a:cs typeface="Arial" panose="020B0604020202020204" pitchFamily="34" charset="0"/>
              </a:rPr>
              <a:t>N</a:t>
            </a:r>
            <a:r>
              <a:rPr lang="en-US" sz="1300" b="1" u="sng" dirty="0">
                <a:latin typeface="Arial" panose="020B0604020202020204" pitchFamily="34" charset="0"/>
                <a:ea typeface="Calibri" panose="020F0502020204030204" pitchFamily="34" charset="0"/>
                <a:cs typeface="Arial" panose="020B0604020202020204" pitchFamily="34" charset="0"/>
              </a:rPr>
              <a:t>ote</a:t>
            </a:r>
            <a:r>
              <a:rPr lang="en-US" sz="1300" b="1" dirty="0">
                <a:latin typeface="Arial" panose="020B0604020202020204" pitchFamily="34" charset="0"/>
                <a:ea typeface="Calibri" panose="020F0502020204030204" pitchFamily="34" charset="0"/>
                <a:cs typeface="Arial" panose="020B0604020202020204" pitchFamily="34" charset="0"/>
              </a:rPr>
              <a:t>: The red asterisks</a:t>
            </a:r>
            <a:r>
              <a:rPr lang="en-US" sz="1300" b="1" dirty="0">
                <a:solidFill>
                  <a:srgbClr val="FF0000"/>
                </a:solidFill>
                <a:latin typeface="Arial" panose="020B0604020202020204" pitchFamily="34" charset="0"/>
                <a:ea typeface="Calibri" panose="020F0502020204030204" pitchFamily="34" charset="0"/>
                <a:cs typeface="Arial" panose="020B0604020202020204" pitchFamily="34" charset="0"/>
              </a:rPr>
              <a:t>*</a:t>
            </a:r>
            <a:r>
              <a:rPr lang="en-US" sz="1300" b="1" dirty="0">
                <a:latin typeface="Arial" panose="020B0604020202020204" pitchFamily="34" charset="0"/>
                <a:ea typeface="Calibri" panose="020F0502020204030204" pitchFamily="34" charset="0"/>
                <a:cs typeface="Arial" panose="020B0604020202020204" pitchFamily="34" charset="0"/>
              </a:rPr>
              <a:t> represents a required field.</a:t>
            </a:r>
          </a:p>
          <a:p>
            <a:pPr marL="731520" marR="0" lvl="0" indent="-342900">
              <a:spcBef>
                <a:spcPts val="600"/>
              </a:spcBef>
              <a:spcAft>
                <a:spcPts val="600"/>
              </a:spcAft>
              <a:buFont typeface="+mj-lt"/>
              <a:buAutoNum type="arabicPeriod"/>
              <a:tabLst>
                <a:tab pos="457200" algn="l"/>
              </a:tabLst>
            </a:pPr>
            <a:r>
              <a:rPr lang="en-US" sz="1400" dirty="0">
                <a:latin typeface="Arial" panose="020B0604020202020204" pitchFamily="34" charset="0"/>
                <a:ea typeface="Calibri" panose="020F0502020204030204" pitchFamily="34" charset="0"/>
                <a:cs typeface="Arial" panose="020B0604020202020204" pitchFamily="34" charset="0"/>
              </a:rPr>
              <a:t>Verify </a:t>
            </a:r>
            <a:r>
              <a:rPr lang="en-US" sz="1400" b="1" dirty="0">
                <a:latin typeface="Arial" panose="020B0604020202020204" pitchFamily="34" charset="0"/>
                <a:ea typeface="Calibri" panose="020F0502020204030204" pitchFamily="34" charset="0"/>
                <a:cs typeface="Arial" panose="020B0604020202020204" pitchFamily="34" charset="0"/>
              </a:rPr>
              <a:t>Fiscal Calendar Year </a:t>
            </a:r>
            <a:r>
              <a:rPr lang="en-US" sz="1400" dirty="0">
                <a:latin typeface="Arial" panose="020B0604020202020204" pitchFamily="34" charset="0"/>
                <a:ea typeface="Calibri" panose="020F0502020204030204" pitchFamily="34" charset="0"/>
                <a:cs typeface="Arial" panose="020B0604020202020204" pitchFamily="34" charset="0"/>
              </a:rPr>
              <a:t>to make sure correct year is showing</a:t>
            </a:r>
            <a:r>
              <a:rPr lang="en-US" sz="1400" dirty="0">
                <a:solidFill>
                  <a:srgbClr val="FF0000"/>
                </a:solidFill>
                <a:latin typeface="Arial" panose="020B0604020202020204" pitchFamily="34" charset="0"/>
                <a:ea typeface="Calibri" panose="020F0502020204030204" pitchFamily="34" charset="0"/>
                <a:cs typeface="Arial" panose="020B0604020202020204" pitchFamily="34" charset="0"/>
              </a:rPr>
              <a:t>*</a:t>
            </a:r>
            <a:r>
              <a:rPr lang="en-US" sz="1400" dirty="0">
                <a:latin typeface="Arial" panose="020B0604020202020204" pitchFamily="34" charset="0"/>
                <a:ea typeface="Calibri" panose="020F0502020204030204" pitchFamily="34" charset="0"/>
                <a:cs typeface="Arial" panose="020B0604020202020204" pitchFamily="34" charset="0"/>
              </a:rPr>
              <a:t>.</a:t>
            </a:r>
          </a:p>
          <a:p>
            <a:pPr marL="731520" marR="0" lvl="0" indent="-342900">
              <a:spcBef>
                <a:spcPts val="600"/>
              </a:spcBef>
              <a:spcAft>
                <a:spcPts val="600"/>
              </a:spcAft>
              <a:buFont typeface="+mj-lt"/>
              <a:buAutoNum type="arabicPeriod"/>
              <a:tabLst>
                <a:tab pos="457200" algn="l"/>
              </a:tabLst>
            </a:pPr>
            <a:r>
              <a:rPr lang="en-US" sz="1400" dirty="0">
                <a:latin typeface="Arial" panose="020B0604020202020204" pitchFamily="34" charset="0"/>
                <a:ea typeface="Calibri" panose="020F0502020204030204" pitchFamily="34" charset="0"/>
                <a:cs typeface="Arial" panose="020B0604020202020204" pitchFamily="34" charset="0"/>
              </a:rPr>
              <a:t>Verify </a:t>
            </a:r>
            <a:r>
              <a:rPr lang="en-US" sz="1400" b="1" dirty="0">
                <a:latin typeface="Arial" panose="020B0604020202020204" pitchFamily="34" charset="0"/>
                <a:ea typeface="Calibri" panose="020F0502020204030204" pitchFamily="34" charset="0"/>
                <a:cs typeface="Arial" panose="020B0604020202020204" pitchFamily="34" charset="0"/>
              </a:rPr>
              <a:t>Grant Fund Type </a:t>
            </a:r>
            <a:r>
              <a:rPr lang="en-US" sz="1400" dirty="0">
                <a:latin typeface="Arial" panose="020B0604020202020204" pitchFamily="34" charset="0"/>
                <a:ea typeface="Calibri" panose="020F0502020204030204" pitchFamily="34" charset="0"/>
                <a:cs typeface="Arial" panose="020B0604020202020204" pitchFamily="34" charset="0"/>
              </a:rPr>
              <a:t>is set to FLA</a:t>
            </a:r>
            <a:r>
              <a:rPr lang="en-US" sz="1400" dirty="0">
                <a:solidFill>
                  <a:srgbClr val="FF0000"/>
                </a:solidFill>
                <a:latin typeface="Arial" panose="020B0604020202020204" pitchFamily="34" charset="0"/>
                <a:ea typeface="Calibri" panose="020F0502020204030204" pitchFamily="34" charset="0"/>
                <a:cs typeface="Arial" panose="020B0604020202020204" pitchFamily="34" charset="0"/>
              </a:rPr>
              <a:t>*</a:t>
            </a:r>
            <a:r>
              <a:rPr lang="en-US" sz="1400" dirty="0">
                <a:latin typeface="Arial" panose="020B0604020202020204" pitchFamily="34" charset="0"/>
                <a:ea typeface="Calibri" panose="020F0502020204030204" pitchFamily="34" charset="0"/>
                <a:cs typeface="Arial" panose="020B0604020202020204" pitchFamily="34" charset="0"/>
              </a:rPr>
              <a:t>.</a:t>
            </a:r>
          </a:p>
          <a:p>
            <a:pPr marL="731520" marR="0" lvl="0" indent="-342900" eaLnBrk="0" fontAlgn="base" hangingPunct="0">
              <a:spcBef>
                <a:spcPts val="600"/>
              </a:spcBef>
              <a:spcAft>
                <a:spcPts val="600"/>
              </a:spcAft>
              <a:buFont typeface="+mj-lt"/>
              <a:buAutoNum type="arabicPeriod"/>
              <a:tabLst>
                <a:tab pos="457200" algn="l"/>
              </a:tabLst>
            </a:pPr>
            <a:r>
              <a:rPr lang="en-US" sz="1400" dirty="0">
                <a:latin typeface="Arial" panose="020B0604020202020204" pitchFamily="34" charset="0"/>
                <a:ea typeface="Calibri" panose="020F0502020204030204" pitchFamily="34" charset="0"/>
                <a:cs typeface="Arial" panose="020B0604020202020204" pitchFamily="34" charset="0"/>
              </a:rPr>
              <a:t>Select your correct </a:t>
            </a:r>
            <a:r>
              <a:rPr lang="en-US" sz="1400" b="1" dirty="0">
                <a:latin typeface="Arial" panose="020B0604020202020204" pitchFamily="34" charset="0"/>
                <a:ea typeface="Calibri" panose="020F0502020204030204" pitchFamily="34" charset="0"/>
                <a:cs typeface="Arial" panose="020B0604020202020204" pitchFamily="34" charset="0"/>
              </a:rPr>
              <a:t>Organization Type </a:t>
            </a:r>
            <a:r>
              <a:rPr lang="en-US" sz="1400" dirty="0">
                <a:latin typeface="Arial" panose="020B0604020202020204" pitchFamily="34" charset="0"/>
                <a:ea typeface="Calibri" panose="020F0502020204030204" pitchFamily="34" charset="0"/>
                <a:cs typeface="Arial" panose="020B0604020202020204" pitchFamily="34" charset="0"/>
              </a:rPr>
              <a:t>from the dropdown menu.</a:t>
            </a:r>
          </a:p>
          <a:p>
            <a:pPr marL="731520" marR="0" lvl="0" indent="-342900" eaLnBrk="0" fontAlgn="base" hangingPunct="0">
              <a:spcBef>
                <a:spcPts val="600"/>
              </a:spcBef>
              <a:spcAft>
                <a:spcPts val="600"/>
              </a:spcAft>
              <a:buFont typeface="+mj-lt"/>
              <a:buAutoNum type="arabicPeriod"/>
              <a:tabLst>
                <a:tab pos="457200" algn="l"/>
              </a:tabLst>
            </a:pPr>
            <a:r>
              <a:rPr lang="en-US" sz="1400" dirty="0">
                <a:latin typeface="Arial" panose="020B0604020202020204" pitchFamily="34" charset="0"/>
                <a:ea typeface="Calibri" panose="020F0502020204030204" pitchFamily="34" charset="0"/>
                <a:cs typeface="Arial" panose="020B0604020202020204" pitchFamily="34" charset="0"/>
              </a:rPr>
              <a:t>Select your </a:t>
            </a:r>
            <a:r>
              <a:rPr lang="en-US" sz="1400" b="1" dirty="0">
                <a:latin typeface="Arial" panose="020B0604020202020204" pitchFamily="34" charset="0"/>
                <a:ea typeface="Calibri" panose="020F0502020204030204" pitchFamily="34" charset="0"/>
                <a:cs typeface="Arial" panose="020B0604020202020204" pitchFamily="34" charset="0"/>
              </a:rPr>
              <a:t>Organization</a:t>
            </a:r>
            <a:r>
              <a:rPr lang="en-US" sz="1400" dirty="0">
                <a:latin typeface="Arial" panose="020B0604020202020204" pitchFamily="34" charset="0"/>
                <a:ea typeface="Calibri" panose="020F0502020204030204" pitchFamily="34" charset="0"/>
                <a:cs typeface="Arial" panose="020B0604020202020204" pitchFamily="34" charset="0"/>
              </a:rPr>
              <a:t> by typing in the first three characters of the name.</a:t>
            </a:r>
          </a:p>
          <a:p>
            <a:pPr marL="731520" marR="0" lvl="0" indent="-342900" eaLnBrk="0" fontAlgn="base" hangingPunct="0">
              <a:spcBef>
                <a:spcPts val="600"/>
              </a:spcBef>
              <a:spcAft>
                <a:spcPts val="600"/>
              </a:spcAft>
              <a:buFont typeface="+mj-lt"/>
              <a:buAutoNum type="arabicPeriod"/>
              <a:tabLst>
                <a:tab pos="457200" algn="l"/>
              </a:tabLst>
            </a:pPr>
            <a:r>
              <a:rPr lang="en-US" sz="1400" dirty="0">
                <a:latin typeface="Arial" panose="020B0604020202020204" pitchFamily="34" charset="0"/>
                <a:ea typeface="Calibri" panose="020F0502020204030204" pitchFamily="34" charset="0"/>
                <a:cs typeface="Arial" panose="020B0604020202020204" pitchFamily="34" charset="0"/>
              </a:rPr>
              <a:t>Verify the </a:t>
            </a:r>
            <a:r>
              <a:rPr lang="en-US" sz="1400" b="1" dirty="0">
                <a:latin typeface="Arial" panose="020B0604020202020204" pitchFamily="34" charset="0"/>
                <a:ea typeface="Calibri" panose="020F0502020204030204" pitchFamily="34" charset="0"/>
                <a:cs typeface="Arial" panose="020B0604020202020204" pitchFamily="34" charset="0"/>
              </a:rPr>
              <a:t>Organization District</a:t>
            </a:r>
            <a:r>
              <a:rPr lang="en-US" sz="1400" dirty="0">
                <a:solidFill>
                  <a:srgbClr val="FF0000"/>
                </a:solidFill>
                <a:latin typeface="Arial" panose="020B0604020202020204" pitchFamily="34" charset="0"/>
                <a:ea typeface="Calibri" panose="020F0502020204030204" pitchFamily="34" charset="0"/>
                <a:cs typeface="Arial" panose="020B0604020202020204" pitchFamily="34" charset="0"/>
              </a:rPr>
              <a:t>*</a:t>
            </a:r>
            <a:r>
              <a:rPr lang="en-US" sz="1400" dirty="0">
                <a:latin typeface="Arial" panose="020B0604020202020204" pitchFamily="34" charset="0"/>
                <a:ea typeface="Calibri" panose="020F0502020204030204" pitchFamily="34" charset="0"/>
                <a:cs typeface="Arial" panose="020B0604020202020204" pitchFamily="34" charset="0"/>
              </a:rPr>
              <a:t> if it does not automatically appear after typing the first three letters of your </a:t>
            </a:r>
            <a:r>
              <a:rPr lang="en-US" sz="1400" i="1" dirty="0">
                <a:latin typeface="Arial" panose="020B0604020202020204" pitchFamily="34" charset="0"/>
                <a:ea typeface="Calibri" panose="020F0502020204030204" pitchFamily="34" charset="0"/>
                <a:cs typeface="Arial" panose="020B0604020202020204" pitchFamily="34" charset="0"/>
              </a:rPr>
              <a:t>Organization</a:t>
            </a:r>
            <a:r>
              <a:rPr lang="en-US" sz="1400" dirty="0">
                <a:latin typeface="Arial" panose="020B0604020202020204" pitchFamily="34" charset="0"/>
                <a:ea typeface="Calibri" panose="020F0502020204030204" pitchFamily="34" charset="0"/>
                <a:cs typeface="Arial" panose="020B0604020202020204" pitchFamily="34" charset="0"/>
              </a:rPr>
              <a:t> name or if you need to select a different </a:t>
            </a:r>
            <a:r>
              <a:rPr lang="en-US" sz="1400" i="1" dirty="0">
                <a:latin typeface="Arial" panose="020B0604020202020204" pitchFamily="34" charset="0"/>
                <a:ea typeface="Calibri" panose="020F0502020204030204" pitchFamily="34" charset="0"/>
                <a:cs typeface="Arial" panose="020B0604020202020204" pitchFamily="34" charset="0"/>
              </a:rPr>
              <a:t>Organization District</a:t>
            </a:r>
            <a:r>
              <a:rPr lang="en-US" sz="1400" dirty="0" smtClean="0">
                <a:latin typeface="Arial" panose="020B0604020202020204" pitchFamily="34" charset="0"/>
                <a:ea typeface="Calibri" panose="020F0502020204030204" pitchFamily="34" charset="0"/>
                <a:cs typeface="Arial" panose="020B0604020202020204" pitchFamily="34" charset="0"/>
              </a:rPr>
              <a:t>.</a:t>
            </a:r>
            <a:endParaRPr lang="en-US" sz="1200" dirty="0" smtClean="0">
              <a:latin typeface="Arial" panose="020B0604020202020204" pitchFamily="34" charset="0"/>
              <a:ea typeface="Calibri" panose="020F0502020204030204" pitchFamily="34" charset="0"/>
              <a:cs typeface="Arial" panose="020B0604020202020204" pitchFamily="34" charset="0"/>
            </a:endParaRPr>
          </a:p>
          <a:p>
            <a:pPr marL="731520" marR="0" lvl="0" indent="-342900" eaLnBrk="0" fontAlgn="base" hangingPunct="0">
              <a:spcBef>
                <a:spcPts val="600"/>
              </a:spcBef>
              <a:spcAft>
                <a:spcPts val="600"/>
              </a:spcAft>
              <a:buFont typeface="+mj-lt"/>
              <a:buAutoNum type="arabicPeriod"/>
              <a:tabLst>
                <a:tab pos="457200" algn="l"/>
              </a:tabLst>
            </a:pPr>
            <a:endParaRPr lang="en-US" sz="1200" dirty="0">
              <a:latin typeface="Arial" panose="020B0604020202020204" pitchFamily="34" charset="0"/>
              <a:ea typeface="Calibri" panose="020F0502020204030204" pitchFamily="34" charset="0"/>
              <a:cs typeface="Arial" panose="020B0604020202020204" pitchFamily="34" charset="0"/>
            </a:endParaRPr>
          </a:p>
          <a:p>
            <a:pPr marL="731520" marR="0" lvl="0" indent="-342900" eaLnBrk="0" fontAlgn="base" hangingPunct="0">
              <a:spcBef>
                <a:spcPts val="600"/>
              </a:spcBef>
              <a:spcAft>
                <a:spcPts val="600"/>
              </a:spcAft>
              <a:buFont typeface="+mj-lt"/>
              <a:buAutoNum type="arabicPeriod"/>
              <a:tabLst>
                <a:tab pos="457200" algn="l"/>
              </a:tabLst>
            </a:pPr>
            <a:endParaRPr lang="en-US" sz="1400" dirty="0" smtClean="0">
              <a:latin typeface="Arial" panose="020B0604020202020204" pitchFamily="34" charset="0"/>
              <a:ea typeface="Calibri" panose="020F0502020204030204" pitchFamily="34" charset="0"/>
              <a:cs typeface="Arial" panose="020B0604020202020204" pitchFamily="34" charset="0"/>
            </a:endParaRPr>
          </a:p>
          <a:p>
            <a:pPr marL="731520" marR="0" lvl="0" indent="-342900" eaLnBrk="0" fontAlgn="base" hangingPunct="0">
              <a:spcBef>
                <a:spcPts val="600"/>
              </a:spcBef>
              <a:spcAft>
                <a:spcPts val="600"/>
              </a:spcAft>
              <a:buFont typeface="+mj-lt"/>
              <a:buAutoNum type="arabicPeriod"/>
              <a:tabLst>
                <a:tab pos="457200" algn="l"/>
              </a:tabLst>
            </a:pPr>
            <a:r>
              <a:rPr lang="en-US" sz="1400" dirty="0" smtClean="0">
                <a:latin typeface="Arial" panose="020B0604020202020204" pitchFamily="34" charset="0"/>
                <a:ea typeface="Calibri" panose="020F0502020204030204" pitchFamily="34" charset="0"/>
                <a:cs typeface="Arial" panose="020B0604020202020204" pitchFamily="34" charset="0"/>
              </a:rPr>
              <a:t>Select </a:t>
            </a:r>
            <a:r>
              <a:rPr lang="en-US" sz="1400" dirty="0">
                <a:latin typeface="Arial" panose="020B0604020202020204" pitchFamily="34" charset="0"/>
                <a:ea typeface="Calibri" panose="020F0502020204030204" pitchFamily="34" charset="0"/>
                <a:cs typeface="Arial" panose="020B0604020202020204" pitchFamily="34" charset="0"/>
              </a:rPr>
              <a:t>a </a:t>
            </a:r>
            <a:r>
              <a:rPr lang="en-US" sz="1400" b="1" dirty="0">
                <a:latin typeface="Arial" panose="020B0604020202020204" pitchFamily="34" charset="0"/>
                <a:ea typeface="Calibri" panose="020F0502020204030204" pitchFamily="34" charset="0"/>
                <a:cs typeface="Arial" panose="020B0604020202020204" pitchFamily="34" charset="0"/>
              </a:rPr>
              <a:t>Program Initiative</a:t>
            </a:r>
            <a:r>
              <a:rPr lang="en-US" sz="1400" i="1" dirty="0">
                <a:solidFill>
                  <a:srgbClr val="FF0000"/>
                </a:solidFill>
                <a:latin typeface="Arial" panose="020B0604020202020204" pitchFamily="34" charset="0"/>
                <a:ea typeface="Calibri" panose="020F0502020204030204" pitchFamily="34" charset="0"/>
                <a:cs typeface="Arial" panose="020B0604020202020204" pitchFamily="34" charset="0"/>
              </a:rPr>
              <a:t>*</a:t>
            </a:r>
            <a:r>
              <a:rPr lang="en-US" sz="1400" dirty="0">
                <a:latin typeface="Arial" panose="020B0604020202020204" pitchFamily="34" charset="0"/>
                <a:ea typeface="Calibri" panose="020F0502020204030204" pitchFamily="34" charset="0"/>
                <a:cs typeface="Arial" panose="020B0604020202020204" pitchFamily="34" charset="0"/>
              </a:rPr>
              <a:t>. </a:t>
            </a:r>
            <a:endParaRPr lang="en-US" sz="1400" dirty="0" smtClean="0">
              <a:latin typeface="Arial" panose="020B0604020202020204" pitchFamily="34" charset="0"/>
              <a:ea typeface="Calibri" panose="020F0502020204030204" pitchFamily="34" charset="0"/>
              <a:cs typeface="Arial" panose="020B0604020202020204" pitchFamily="34" charset="0"/>
            </a:endParaRPr>
          </a:p>
          <a:p>
            <a:pPr marL="731520" marR="0" lvl="0" indent="-342900" eaLnBrk="0" fontAlgn="base" hangingPunct="0">
              <a:spcBef>
                <a:spcPts val="600"/>
              </a:spcBef>
              <a:spcAft>
                <a:spcPts val="600"/>
              </a:spcAft>
              <a:buFont typeface="+mj-lt"/>
              <a:buAutoNum type="arabicPeriod"/>
              <a:tabLst>
                <a:tab pos="457200" algn="l"/>
              </a:tabLst>
            </a:pPr>
            <a:r>
              <a:rPr lang="en-US" sz="1400" b="1" dirty="0" smtClean="0">
                <a:latin typeface="Arial" panose="020B0604020202020204" pitchFamily="34" charset="0"/>
                <a:ea typeface="Calibri" panose="020F0502020204030204" pitchFamily="34" charset="0"/>
                <a:cs typeface="Arial" panose="020B0604020202020204" pitchFamily="34" charset="0"/>
              </a:rPr>
              <a:t>Approval </a:t>
            </a:r>
            <a:r>
              <a:rPr lang="en-US" sz="1400" b="1" dirty="0">
                <a:latin typeface="Arial" panose="020B0604020202020204" pitchFamily="34" charset="0"/>
                <a:ea typeface="Calibri" panose="020F0502020204030204" pitchFamily="34" charset="0"/>
                <a:cs typeface="Arial" panose="020B0604020202020204" pitchFamily="34" charset="0"/>
              </a:rPr>
              <a:t>Function Type </a:t>
            </a:r>
            <a:r>
              <a:rPr lang="en-US" sz="1400" dirty="0">
                <a:latin typeface="Arial" panose="020B0604020202020204" pitchFamily="34" charset="0"/>
                <a:ea typeface="Calibri" panose="020F0502020204030204" pitchFamily="34" charset="0"/>
                <a:cs typeface="Arial" panose="020B0604020202020204" pitchFamily="34" charset="0"/>
              </a:rPr>
              <a:t>will remain as </a:t>
            </a:r>
            <a:r>
              <a:rPr lang="en-US" sz="1400" dirty="0" smtClean="0">
                <a:latin typeface="Arial" panose="020B0604020202020204" pitchFamily="34" charset="0"/>
                <a:ea typeface="Calibri" panose="020F0502020204030204" pitchFamily="34" charset="0"/>
                <a:cs typeface="Arial" panose="020B0604020202020204" pitchFamily="34" charset="0"/>
              </a:rPr>
              <a:t>All.</a:t>
            </a:r>
          </a:p>
          <a:p>
            <a:pPr marL="731520" marR="0" lvl="0" indent="-342900" eaLnBrk="0" fontAlgn="base" hangingPunct="0">
              <a:spcBef>
                <a:spcPts val="600"/>
              </a:spcBef>
              <a:spcAft>
                <a:spcPts val="600"/>
              </a:spcAft>
              <a:buFont typeface="+mj-lt"/>
              <a:buAutoNum type="arabicPeriod"/>
              <a:tabLst>
                <a:tab pos="457200" algn="l"/>
              </a:tabLst>
            </a:pPr>
            <a:r>
              <a:rPr lang="en-US" sz="1400" b="1" dirty="0" smtClean="0">
                <a:latin typeface="Arial" panose="020B0604020202020204" pitchFamily="34" charset="0"/>
                <a:ea typeface="Calibri" panose="020F0502020204030204" pitchFamily="34" charset="0"/>
                <a:cs typeface="Arial" panose="020B0604020202020204" pitchFamily="34" charset="0"/>
              </a:rPr>
              <a:t>Filter </a:t>
            </a:r>
            <a:r>
              <a:rPr lang="en-US" sz="1400" b="1" dirty="0">
                <a:latin typeface="Arial" panose="020B0604020202020204" pitchFamily="34" charset="0"/>
                <a:ea typeface="Calibri" panose="020F0502020204030204" pitchFamily="34" charset="0"/>
                <a:cs typeface="Arial" panose="020B0604020202020204" pitchFamily="34" charset="0"/>
              </a:rPr>
              <a:t>on Status </a:t>
            </a:r>
            <a:r>
              <a:rPr lang="en-US" sz="1400" dirty="0">
                <a:latin typeface="Arial" panose="020B0604020202020204" pitchFamily="34" charset="0"/>
                <a:ea typeface="Calibri" panose="020F0502020204030204" pitchFamily="34" charset="0"/>
                <a:cs typeface="Arial" panose="020B0604020202020204" pitchFamily="34" charset="0"/>
              </a:rPr>
              <a:t>will remain as </a:t>
            </a:r>
            <a:r>
              <a:rPr lang="en-US" sz="1400" dirty="0" smtClean="0">
                <a:latin typeface="Arial" panose="020B0604020202020204" pitchFamily="34" charset="0"/>
                <a:ea typeface="Calibri" panose="020F0502020204030204" pitchFamily="34" charset="0"/>
                <a:cs typeface="Arial" panose="020B0604020202020204" pitchFamily="34" charset="0"/>
              </a:rPr>
              <a:t>All.</a:t>
            </a:r>
          </a:p>
          <a:p>
            <a:pPr marL="731520" marR="0" lvl="0" indent="-342900" eaLnBrk="0" fontAlgn="base" hangingPunct="0">
              <a:spcBef>
                <a:spcPts val="600"/>
              </a:spcBef>
              <a:spcAft>
                <a:spcPts val="600"/>
              </a:spcAft>
              <a:buFont typeface="+mj-lt"/>
              <a:buAutoNum type="arabicPeriod"/>
              <a:tabLst>
                <a:tab pos="457200" algn="l"/>
              </a:tabLst>
            </a:pPr>
            <a:r>
              <a:rPr lang="en-US" sz="1400" dirty="0" smtClean="0">
                <a:latin typeface="Arial" panose="020B0604020202020204" pitchFamily="34" charset="0"/>
                <a:ea typeface="Calibri" panose="020F0502020204030204" pitchFamily="34" charset="0"/>
                <a:cs typeface="Arial" panose="020B0604020202020204" pitchFamily="34" charset="0"/>
              </a:rPr>
              <a:t>Select </a:t>
            </a:r>
            <a:r>
              <a:rPr lang="en-US" sz="1400" dirty="0">
                <a:latin typeface="Arial" panose="020B0604020202020204" pitchFamily="34" charset="0"/>
                <a:ea typeface="Calibri" panose="020F0502020204030204" pitchFamily="34" charset="0"/>
                <a:cs typeface="Arial" panose="020B0604020202020204" pitchFamily="34" charset="0"/>
              </a:rPr>
              <a:t>the </a:t>
            </a:r>
            <a:r>
              <a:rPr lang="en-US" sz="1400" b="1" dirty="0">
                <a:latin typeface="Arial" panose="020B0604020202020204" pitchFamily="34" charset="0"/>
                <a:ea typeface="Calibri" panose="020F0502020204030204" pitchFamily="34" charset="0"/>
                <a:cs typeface="Arial" panose="020B0604020202020204" pitchFamily="34" charset="0"/>
              </a:rPr>
              <a:t>Search</a:t>
            </a:r>
            <a:r>
              <a:rPr lang="en-US" sz="1400" dirty="0">
                <a:latin typeface="Arial" panose="020B0604020202020204" pitchFamily="34" charset="0"/>
                <a:ea typeface="Calibri" panose="020F0502020204030204" pitchFamily="34" charset="0"/>
                <a:cs typeface="Arial" panose="020B0604020202020204" pitchFamily="34" charset="0"/>
              </a:rPr>
              <a:t> button to search for any outstanding Worksheets/Applications that need your approval.</a:t>
            </a:r>
          </a:p>
          <a:p>
            <a:pPr>
              <a:spcBef>
                <a:spcPts val="600"/>
              </a:spcBef>
              <a:spcAft>
                <a:spcPts val="600"/>
              </a:spcAft>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0687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C00000"/>
                </a:solidFill>
                <a:cs typeface="Arial" panose="020B0604020202020204" pitchFamily="34" charset="0"/>
              </a:rPr>
              <a:t>Creating and Submitting the Agreement</a:t>
            </a:r>
            <a:endParaRPr lang="en-US" sz="3200" dirty="0">
              <a:solidFill>
                <a:srgbClr val="C00000"/>
              </a:solidFill>
              <a:latin typeface="Lucida Bright" panose="02040602050505020304" pitchFamily="18" charset="0"/>
            </a:endParaRPr>
          </a:p>
        </p:txBody>
      </p:sp>
      <p:sp>
        <p:nvSpPr>
          <p:cNvPr id="3" name="Text Placeholder 2"/>
          <p:cNvSpPr>
            <a:spLocks noGrp="1"/>
          </p:cNvSpPr>
          <p:nvPr>
            <p:ph type="body" idx="1"/>
          </p:nvPr>
        </p:nvSpPr>
        <p:spPr>
          <a:xfrm>
            <a:off x="533400" y="1393371"/>
            <a:ext cx="8077200" cy="4071083"/>
          </a:xfrm>
        </p:spPr>
        <p:txBody>
          <a:bodyPr/>
          <a:lstStyle/>
          <a:p>
            <a:r>
              <a:rPr lang="en-US" sz="1800" dirty="0" smtClean="0">
                <a:solidFill>
                  <a:srgbClr val="C00000"/>
                </a:solidFill>
                <a:latin typeface="Arial" panose="020B0604020202020204" pitchFamily="34" charset="0"/>
                <a:cs typeface="Arial" panose="020B0604020202020204" pitchFamily="34" charset="0"/>
              </a:rPr>
              <a:t>Step 8: </a:t>
            </a:r>
            <a:r>
              <a:rPr lang="en-US" sz="1800" dirty="0" smtClean="0">
                <a:latin typeface="Arial" panose="020B0604020202020204" pitchFamily="34" charset="0"/>
                <a:cs typeface="Arial" panose="020B0604020202020204" pitchFamily="34" charset="0"/>
              </a:rPr>
              <a:t>After clicking the Search button, click on the blue word “</a:t>
            </a:r>
            <a:r>
              <a:rPr lang="en-US" sz="1800" b="1" dirty="0" smtClean="0">
                <a:solidFill>
                  <a:srgbClr val="00ABB4"/>
                </a:solidFill>
                <a:latin typeface="Arial" panose="020B0604020202020204" pitchFamily="34" charset="0"/>
                <a:cs typeface="Arial" panose="020B0604020202020204" pitchFamily="34" charset="0"/>
              </a:rPr>
              <a:t>New</a:t>
            </a:r>
            <a:r>
              <a:rPr lang="en-US" sz="1800" dirty="0" smtClean="0">
                <a:latin typeface="Arial" panose="020B0604020202020204" pitchFamily="34" charset="0"/>
                <a:cs typeface="Arial" panose="020B0604020202020204" pitchFamily="34" charset="0"/>
              </a:rPr>
              <a:t>” in the Agreement column.</a:t>
            </a:r>
          </a:p>
          <a:p>
            <a:pPr>
              <a:spcBef>
                <a:spcPts val="1200"/>
              </a:spcBef>
            </a:pPr>
            <a:r>
              <a:rPr lang="en-US" sz="1800" dirty="0" smtClean="0">
                <a:solidFill>
                  <a:srgbClr val="C00000"/>
                </a:solidFill>
                <a:latin typeface="Arial" panose="020B0604020202020204" pitchFamily="34" charset="0"/>
                <a:cs typeface="Arial" panose="020B0604020202020204" pitchFamily="34" charset="0"/>
              </a:rPr>
              <a:t>Step </a:t>
            </a:r>
            <a:r>
              <a:rPr lang="en-US" sz="1800" dirty="0">
                <a:solidFill>
                  <a:srgbClr val="C00000"/>
                </a:solidFill>
                <a:latin typeface="Arial" panose="020B0604020202020204" pitchFamily="34" charset="0"/>
                <a:cs typeface="Arial" panose="020B0604020202020204" pitchFamily="34" charset="0"/>
              </a:rPr>
              <a:t>9: </a:t>
            </a:r>
            <a:r>
              <a:rPr lang="en-US" sz="1800" dirty="0">
                <a:latin typeface="Arial" panose="020B0604020202020204" pitchFamily="34" charset="0"/>
                <a:cs typeface="Arial" panose="020B0604020202020204" pitchFamily="34" charset="0"/>
              </a:rPr>
              <a:t>On the</a:t>
            </a:r>
            <a:r>
              <a:rPr lang="en-US" sz="1800" b="1" dirty="0">
                <a:latin typeface="Arial" panose="020B0604020202020204" pitchFamily="34" charset="0"/>
                <a:cs typeface="Arial" panose="020B0604020202020204" pitchFamily="34" charset="0"/>
              </a:rPr>
              <a:t> FLA Grant Agreement </a:t>
            </a:r>
            <a:r>
              <a:rPr lang="en-US" sz="1800" dirty="0">
                <a:latin typeface="Arial" panose="020B0604020202020204" pitchFamily="34" charset="0"/>
                <a:cs typeface="Arial" panose="020B0604020202020204" pitchFamily="34" charset="0"/>
              </a:rPr>
              <a:t>page, the </a:t>
            </a:r>
            <a:r>
              <a:rPr lang="en-US" sz="1800" b="1" dirty="0">
                <a:latin typeface="Arial" panose="020B0604020202020204" pitchFamily="34" charset="0"/>
                <a:cs typeface="Arial" panose="020B0604020202020204" pitchFamily="34" charset="0"/>
              </a:rPr>
              <a:t>Budget Line Items</a:t>
            </a:r>
            <a:r>
              <a:rPr lang="en-US" sz="1800" dirty="0">
                <a:latin typeface="Arial" panose="020B0604020202020204" pitchFamily="34" charset="0"/>
                <a:cs typeface="Arial" panose="020B0604020202020204" pitchFamily="34" charset="0"/>
              </a:rPr>
              <a:t> section should be open</a:t>
            </a:r>
            <a:r>
              <a:rPr lang="en-US" sz="1800" dirty="0" smtClean="0">
                <a:latin typeface="Arial" panose="020B0604020202020204" pitchFamily="34" charset="0"/>
                <a:cs typeface="Arial" panose="020B0604020202020204" pitchFamily="34" charset="0"/>
              </a:rPr>
              <a:t>.</a:t>
            </a:r>
          </a:p>
          <a:p>
            <a:pPr>
              <a:spcBef>
                <a:spcPts val="1200"/>
              </a:spcBef>
            </a:pPr>
            <a:r>
              <a:rPr lang="en-US" sz="1800" dirty="0">
                <a:solidFill>
                  <a:srgbClr val="C00000"/>
                </a:solidFill>
                <a:latin typeface="Arial" panose="020B0604020202020204" pitchFamily="34" charset="0"/>
                <a:cs typeface="Arial" panose="020B0604020202020204" pitchFamily="34" charset="0"/>
              </a:rPr>
              <a:t>Step 10: </a:t>
            </a:r>
            <a:r>
              <a:rPr lang="en-US" sz="1800" dirty="0">
                <a:latin typeface="Arial" panose="020B0604020202020204" pitchFamily="34" charset="0"/>
                <a:cs typeface="Arial" panose="020B0604020202020204" pitchFamily="34" charset="0"/>
              </a:rPr>
              <a:t>Enter the </a:t>
            </a:r>
            <a:r>
              <a:rPr lang="en-US" sz="1800" b="1" dirty="0">
                <a:latin typeface="Arial" panose="020B0604020202020204" pitchFamily="34" charset="0"/>
                <a:cs typeface="Arial" panose="020B0604020202020204" pitchFamily="34" charset="0"/>
              </a:rPr>
              <a:t>OCAS</a:t>
            </a:r>
            <a:r>
              <a:rPr lang="en-US" sz="1800" dirty="0">
                <a:latin typeface="Arial" panose="020B0604020202020204" pitchFamily="34" charset="0"/>
                <a:cs typeface="Arial" panose="020B0604020202020204" pitchFamily="34" charset="0"/>
              </a:rPr>
              <a:t> coding in the order of </a:t>
            </a:r>
            <a:r>
              <a:rPr lang="en-US" sz="1800" b="1" dirty="0">
                <a:latin typeface="Arial" panose="020B0604020202020204" pitchFamily="34" charset="0"/>
                <a:cs typeface="Arial" panose="020B0604020202020204" pitchFamily="34" charset="0"/>
              </a:rPr>
              <a:t>Function-Object-Program</a:t>
            </a:r>
            <a:r>
              <a:rPr lang="en-US" sz="1800" dirty="0">
                <a:latin typeface="Arial" panose="020B0604020202020204" pitchFamily="34" charset="0"/>
                <a:cs typeface="Arial" panose="020B0604020202020204" pitchFamily="34" charset="0"/>
              </a:rPr>
              <a:t> code (e.g. 1000-100-330)</a:t>
            </a:r>
            <a:r>
              <a:rPr lang="en-US" sz="1800" b="1" dirty="0">
                <a:solidFill>
                  <a:srgbClr val="00B050"/>
                </a:solidFill>
                <a:latin typeface="Arial" panose="020B0604020202020204" pitchFamily="34" charset="0"/>
                <a:cs typeface="Arial" panose="020B0604020202020204" pitchFamily="34" charset="0"/>
              </a:rPr>
              <a:t> </a:t>
            </a:r>
            <a:r>
              <a:rPr lang="en-US" sz="1400" b="1" dirty="0">
                <a:solidFill>
                  <a:srgbClr val="00B050"/>
                </a:solidFill>
                <a:latin typeface="Arial" panose="020B0604020202020204" pitchFamily="34" charset="0"/>
                <a:cs typeface="Arial" panose="020B0604020202020204" pitchFamily="34" charset="0"/>
              </a:rPr>
              <a:t>Note: all Object Codes should be entered at the 100 level (100, 200, 300, etc</a:t>
            </a:r>
            <a:r>
              <a:rPr lang="en-US" sz="1400" b="1" dirty="0" smtClean="0">
                <a:solidFill>
                  <a:srgbClr val="00B050"/>
                </a:solidFill>
                <a:latin typeface="Arial" panose="020B0604020202020204" pitchFamily="34" charset="0"/>
                <a:cs typeface="Arial" panose="020B0604020202020204" pitchFamily="34" charset="0"/>
              </a:rPr>
              <a:t>.). </a:t>
            </a:r>
          </a:p>
          <a:p>
            <a:pPr marL="457200">
              <a:spcBef>
                <a:spcPts val="600"/>
              </a:spcBef>
              <a:spcAft>
                <a:spcPts val="600"/>
              </a:spcAft>
            </a:pPr>
            <a:r>
              <a:rPr lang="en-US" sz="1000" dirty="0" smtClean="0">
                <a:latin typeface="Arial" panose="020B0604020202020204" pitchFamily="34" charset="0"/>
                <a:cs typeface="Arial" panose="020B0604020202020204" pitchFamily="34" charset="0"/>
              </a:rPr>
              <a:t>A </a:t>
            </a:r>
            <a:r>
              <a:rPr lang="en-US" sz="1000" dirty="0">
                <a:latin typeface="Arial" panose="020B0604020202020204" pitchFamily="34" charset="0"/>
                <a:cs typeface="Arial" panose="020B0604020202020204" pitchFamily="34" charset="0"/>
              </a:rPr>
              <a:t>dropdown list of </a:t>
            </a:r>
            <a:r>
              <a:rPr lang="en-US" sz="1000" b="1" dirty="0">
                <a:latin typeface="Arial" panose="020B0604020202020204" pitchFamily="34" charset="0"/>
                <a:cs typeface="Arial" panose="020B0604020202020204" pitchFamily="34" charset="0"/>
              </a:rPr>
              <a:t>OCAS</a:t>
            </a:r>
            <a:r>
              <a:rPr lang="en-US" sz="1000" dirty="0">
                <a:latin typeface="Arial" panose="020B0604020202020204" pitchFamily="34" charset="0"/>
                <a:cs typeface="Arial" panose="020B0604020202020204" pitchFamily="34" charset="0"/>
              </a:rPr>
              <a:t> codes will display as you begin typing (</a:t>
            </a:r>
            <a:r>
              <a:rPr lang="en-US" sz="1000" i="1" u="sng" dirty="0">
                <a:latin typeface="Arial" panose="020B0604020202020204" pitchFamily="34" charset="0"/>
                <a:cs typeface="Arial" panose="020B0604020202020204" pitchFamily="34" charset="0"/>
              </a:rPr>
              <a:t>you may need to enter several numbers to fully prompt the list</a:t>
            </a:r>
            <a:r>
              <a:rPr lang="en-US" sz="1000" dirty="0" smtClean="0">
                <a:latin typeface="Arial" panose="020B0604020202020204" pitchFamily="34" charset="0"/>
                <a:cs typeface="Arial" panose="020B0604020202020204" pitchFamily="34" charset="0"/>
              </a:rPr>
              <a:t>).Select </a:t>
            </a:r>
            <a:r>
              <a:rPr lang="en-US" sz="1000" dirty="0">
                <a:latin typeface="Arial" panose="020B0604020202020204" pitchFamily="34" charset="0"/>
                <a:cs typeface="Arial" panose="020B0604020202020204" pitchFamily="34" charset="0"/>
              </a:rPr>
              <a:t>the valid OCAS code for each budget item; next TAB to the Agreement Line Description column (helps ensure codes are saved). Click on the </a:t>
            </a:r>
            <a:r>
              <a:rPr lang="en-US" sz="1000" b="1" dirty="0">
                <a:latin typeface="Arial" panose="020B0604020202020204" pitchFamily="34" charset="0"/>
                <a:cs typeface="Arial" panose="020B0604020202020204" pitchFamily="34" charset="0"/>
              </a:rPr>
              <a:t>Save as Draft</a:t>
            </a:r>
            <a:r>
              <a:rPr lang="en-US" sz="1000" dirty="0">
                <a:latin typeface="Arial" panose="020B0604020202020204" pitchFamily="34" charset="0"/>
                <a:cs typeface="Arial" panose="020B0604020202020204" pitchFamily="34" charset="0"/>
              </a:rPr>
              <a:t> when completed.</a:t>
            </a:r>
          </a:p>
          <a:p>
            <a:pPr>
              <a:spcBef>
                <a:spcPts val="1200"/>
              </a:spcBef>
            </a:pPr>
            <a:r>
              <a:rPr lang="en-US" sz="1800" dirty="0">
                <a:solidFill>
                  <a:srgbClr val="C00000"/>
                </a:solidFill>
                <a:latin typeface="Arial" panose="020B0604020202020204" pitchFamily="34" charset="0"/>
                <a:cs typeface="Arial" panose="020B0604020202020204" pitchFamily="34" charset="0"/>
              </a:rPr>
              <a:t>Step 11: </a:t>
            </a:r>
            <a:r>
              <a:rPr lang="en-US" sz="1800" dirty="0">
                <a:latin typeface="Arial" panose="020B0604020202020204" pitchFamily="34" charset="0"/>
                <a:cs typeface="Arial" panose="020B0604020202020204" pitchFamily="34" charset="0"/>
              </a:rPr>
              <a:t>Scroll down to the </a:t>
            </a:r>
            <a:r>
              <a:rPr lang="en-US" sz="1800" b="1" dirty="0">
                <a:latin typeface="Arial" panose="020B0604020202020204" pitchFamily="34" charset="0"/>
                <a:cs typeface="Arial" panose="020B0604020202020204" pitchFamily="34" charset="0"/>
              </a:rPr>
              <a:t>Acknowledgements</a:t>
            </a:r>
            <a:r>
              <a:rPr lang="en-US" sz="1800" dirty="0">
                <a:latin typeface="Arial" panose="020B0604020202020204" pitchFamily="34" charset="0"/>
                <a:cs typeface="Arial" panose="020B0604020202020204" pitchFamily="34" charset="0"/>
              </a:rPr>
              <a:t> heading.</a:t>
            </a:r>
          </a:p>
          <a:p>
            <a:pPr marL="64008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Click the certify box and enter an </a:t>
            </a:r>
            <a:r>
              <a:rPr lang="en-US" sz="1800" b="1" dirty="0">
                <a:latin typeface="Arial" panose="020B0604020202020204" pitchFamily="34" charset="0"/>
                <a:cs typeface="Arial" panose="020B0604020202020204" pitchFamily="34" charset="0"/>
              </a:rPr>
              <a:t>Acknowledgement</a:t>
            </a:r>
            <a:r>
              <a:rPr lang="en-US" sz="1800" dirty="0">
                <a:latin typeface="Arial" panose="020B0604020202020204" pitchFamily="34" charset="0"/>
                <a:cs typeface="Arial" panose="020B0604020202020204" pitchFamily="34" charset="0"/>
              </a:rPr>
              <a:t> note (</a:t>
            </a:r>
            <a:r>
              <a:rPr lang="en-US" sz="1800" dirty="0">
                <a:solidFill>
                  <a:srgbClr val="FF0000"/>
                </a:solidFill>
                <a:latin typeface="Arial" panose="020B0604020202020204" pitchFamily="34" charset="0"/>
                <a:cs typeface="Arial" panose="020B0604020202020204" pitchFamily="34" charset="0"/>
              </a:rPr>
              <a:t>required</a:t>
            </a:r>
            <a:r>
              <a:rPr lang="en-US" sz="1800" dirty="0">
                <a:latin typeface="Arial" panose="020B0604020202020204" pitchFamily="34" charset="0"/>
                <a:cs typeface="Arial" panose="020B0604020202020204" pitchFamily="34" charset="0"/>
              </a:rPr>
              <a:t>).</a:t>
            </a:r>
          </a:p>
          <a:p>
            <a:pPr marL="64008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Click on </a:t>
            </a:r>
            <a:r>
              <a:rPr lang="en-US" sz="1800" b="1" dirty="0">
                <a:latin typeface="Arial" panose="020B0604020202020204" pitchFamily="34" charset="0"/>
                <a:cs typeface="Arial" panose="020B0604020202020204" pitchFamily="34" charset="0"/>
              </a:rPr>
              <a:t>Submit for Approval</a:t>
            </a:r>
          </a:p>
          <a:p>
            <a:endParaRPr lang="en-US" sz="1400" b="1" dirty="0">
              <a:solidFill>
                <a:srgbClr val="00B050"/>
              </a:solidFill>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smtClean="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smtClean="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smtClean="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smtClean="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smtClean="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smtClean="0">
              <a:latin typeface="Arial" panose="020B0604020202020204" pitchFamily="34" charset="0"/>
              <a:cs typeface="Arial" panose="020B0604020202020204" pitchFamily="34" charset="0"/>
            </a:endParaRPr>
          </a:p>
          <a:p>
            <a:endParaRPr lang="en-US" sz="1800" dirty="0" smtClean="0">
              <a:latin typeface="Arial" panose="020B0604020202020204" pitchFamily="34" charset="0"/>
              <a:cs typeface="Arial" panose="020B0604020202020204" pitchFamily="34" charset="0"/>
            </a:endParaRPr>
          </a:p>
          <a:p>
            <a:endParaRPr lang="en-US" sz="1800" dirty="0" smtClean="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1616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C00000"/>
                </a:solidFill>
                <a:cs typeface="Arial" panose="020B0604020202020204" pitchFamily="34" charset="0"/>
              </a:rPr>
              <a:t>State Level Approval</a:t>
            </a:r>
            <a:endParaRPr lang="en-US" dirty="0">
              <a:solidFill>
                <a:srgbClr val="C00000"/>
              </a:solidFill>
              <a:cs typeface="Arial" panose="020B0604020202020204" pitchFamily="34" charset="0"/>
            </a:endParaRPr>
          </a:p>
        </p:txBody>
      </p:sp>
      <p:sp>
        <p:nvSpPr>
          <p:cNvPr id="3" name="Text Placeholder 2"/>
          <p:cNvSpPr>
            <a:spLocks noGrp="1"/>
          </p:cNvSpPr>
          <p:nvPr>
            <p:ph type="body" idx="1"/>
          </p:nvPr>
        </p:nvSpPr>
        <p:spPr>
          <a:xfrm>
            <a:off x="533399" y="1349480"/>
            <a:ext cx="7981493" cy="4122290"/>
          </a:xfrm>
        </p:spPr>
        <p:txBody>
          <a:bodyPr/>
          <a:lstStyle/>
          <a:p>
            <a:r>
              <a:rPr lang="en-US" sz="1800" dirty="0">
                <a:latin typeface="Arial" panose="020B0604020202020204" pitchFamily="34" charset="0"/>
                <a:cs typeface="Arial" panose="020B0604020202020204" pitchFamily="34" charset="0"/>
              </a:rPr>
              <a:t>The </a:t>
            </a:r>
            <a:r>
              <a:rPr lang="en-US" sz="1800" b="1" dirty="0">
                <a:latin typeface="Arial" panose="020B0604020202020204" pitchFamily="34" charset="0"/>
                <a:cs typeface="Arial" panose="020B0604020202020204" pitchFamily="34" charset="0"/>
              </a:rPr>
              <a:t>FLA State Initiative Coordinator </a:t>
            </a:r>
            <a:r>
              <a:rPr lang="en-US" sz="1800" dirty="0">
                <a:latin typeface="Arial" panose="020B0604020202020204" pitchFamily="34" charset="0"/>
                <a:cs typeface="Arial" panose="020B0604020202020204" pitchFamily="34" charset="0"/>
              </a:rPr>
              <a:t>and the </a:t>
            </a:r>
            <a:r>
              <a:rPr lang="en-US" sz="1800" b="1" dirty="0">
                <a:latin typeface="Arial" panose="020B0604020202020204" pitchFamily="34" charset="0"/>
                <a:cs typeface="Arial" panose="020B0604020202020204" pitchFamily="34" charset="0"/>
              </a:rPr>
              <a:t>FLA State Initiative Supervisor </a:t>
            </a:r>
            <a:r>
              <a:rPr lang="en-US" sz="1800" dirty="0">
                <a:latin typeface="Arial" panose="020B0604020202020204" pitchFamily="34" charset="0"/>
                <a:cs typeface="Arial" panose="020B0604020202020204" pitchFamily="34" charset="0"/>
              </a:rPr>
              <a:t>continue the Agreement review and approval/rejection process by following Steps 1-11 above (the same steps as the FLA Local Finance Coordinator).  </a:t>
            </a:r>
          </a:p>
          <a:p>
            <a:r>
              <a:rPr lang="en-US" sz="1800" dirty="0">
                <a:latin typeface="Arial" panose="020B0604020202020204" pitchFamily="34" charset="0"/>
                <a:cs typeface="Arial" panose="020B0604020202020204" pitchFamily="34" charset="0"/>
              </a:rPr>
              <a:t> </a:t>
            </a:r>
            <a:endParaRPr lang="en-US" sz="1800" dirty="0" smtClean="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pPr>
              <a:lnSpc>
                <a:spcPct val="150000"/>
              </a:lnSpc>
            </a:pPr>
            <a:r>
              <a:rPr lang="en-US" sz="1800" dirty="0">
                <a:latin typeface="Arial" panose="020B0604020202020204" pitchFamily="34" charset="0"/>
                <a:cs typeface="Arial" panose="020B0604020202020204" pitchFamily="34" charset="0"/>
              </a:rPr>
              <a:t>After the </a:t>
            </a:r>
            <a:r>
              <a:rPr lang="en-US" sz="1800" b="1" dirty="0">
                <a:latin typeface="Arial" panose="020B0604020202020204" pitchFamily="34" charset="0"/>
                <a:cs typeface="Arial" panose="020B0604020202020204" pitchFamily="34" charset="0"/>
              </a:rPr>
              <a:t>Agreement</a:t>
            </a:r>
            <a:r>
              <a:rPr lang="en-US" sz="1800" dirty="0">
                <a:latin typeface="Arial" panose="020B0604020202020204" pitchFamily="34" charset="0"/>
                <a:cs typeface="Arial" panose="020B0604020202020204" pitchFamily="34" charset="0"/>
              </a:rPr>
              <a:t> is approved by the </a:t>
            </a:r>
            <a:endParaRPr lang="en-US" sz="1800" dirty="0" smtClean="0">
              <a:latin typeface="Arial" panose="020B0604020202020204" pitchFamily="34" charset="0"/>
              <a:cs typeface="Arial" panose="020B0604020202020204" pitchFamily="34" charset="0"/>
            </a:endParaRPr>
          </a:p>
          <a:p>
            <a:pPr>
              <a:lnSpc>
                <a:spcPct val="150000"/>
              </a:lnSpc>
            </a:pPr>
            <a:r>
              <a:rPr lang="en-US" sz="1800" b="1" dirty="0" smtClean="0">
                <a:latin typeface="Arial" panose="020B0604020202020204" pitchFamily="34" charset="0"/>
                <a:cs typeface="Arial" panose="020B0604020202020204" pitchFamily="34" charset="0"/>
              </a:rPr>
              <a:t>FLA </a:t>
            </a:r>
            <a:r>
              <a:rPr lang="en-US" sz="1800" b="1" dirty="0">
                <a:latin typeface="Arial" panose="020B0604020202020204" pitchFamily="34" charset="0"/>
                <a:cs typeface="Arial" panose="020B0604020202020204" pitchFamily="34" charset="0"/>
              </a:rPr>
              <a:t>State Initiative Supervisor, </a:t>
            </a:r>
            <a:r>
              <a:rPr lang="en-US" sz="1800" dirty="0">
                <a:latin typeface="Arial" panose="020B0604020202020204" pitchFamily="34" charset="0"/>
                <a:cs typeface="Arial" panose="020B0604020202020204" pitchFamily="34" charset="0"/>
              </a:rPr>
              <a:t>the </a:t>
            </a:r>
            <a:endParaRPr lang="en-US" sz="1800" dirty="0" smtClean="0">
              <a:latin typeface="Arial" panose="020B0604020202020204" pitchFamily="34" charset="0"/>
              <a:cs typeface="Arial" panose="020B0604020202020204" pitchFamily="34" charset="0"/>
            </a:endParaRPr>
          </a:p>
          <a:p>
            <a:pPr>
              <a:lnSpc>
                <a:spcPct val="150000"/>
              </a:lnSpc>
            </a:pPr>
            <a:r>
              <a:rPr lang="en-US" sz="1800" b="1" dirty="0" smtClean="0">
                <a:latin typeface="Arial" panose="020B0604020202020204" pitchFamily="34" charset="0"/>
                <a:cs typeface="Arial" panose="020B0604020202020204" pitchFamily="34" charset="0"/>
              </a:rPr>
              <a:t>FLA </a:t>
            </a:r>
            <a:r>
              <a:rPr lang="en-US" sz="1800" b="1" dirty="0">
                <a:latin typeface="Arial" panose="020B0604020202020204" pitchFamily="34" charset="0"/>
                <a:cs typeface="Arial" panose="020B0604020202020204" pitchFamily="34" charset="0"/>
              </a:rPr>
              <a:t>Local Finance Coordinator </a:t>
            </a:r>
            <a:r>
              <a:rPr lang="en-US" sz="1800" dirty="0">
                <a:latin typeface="Arial" panose="020B0604020202020204" pitchFamily="34" charset="0"/>
                <a:cs typeface="Arial" panose="020B0604020202020204" pitchFamily="34" charset="0"/>
              </a:rPr>
              <a:t>can </a:t>
            </a:r>
            <a:endParaRPr lang="en-US" sz="1800" dirty="0" smtClean="0">
              <a:latin typeface="Arial" panose="020B0604020202020204" pitchFamily="34" charset="0"/>
              <a:cs typeface="Arial" panose="020B0604020202020204" pitchFamily="34" charset="0"/>
            </a:endParaRPr>
          </a:p>
          <a:p>
            <a:pPr>
              <a:lnSpc>
                <a:spcPct val="150000"/>
              </a:lnSpc>
            </a:pPr>
            <a:r>
              <a:rPr lang="en-US" sz="1800" dirty="0" smtClean="0">
                <a:latin typeface="Arial" panose="020B0604020202020204" pitchFamily="34" charset="0"/>
                <a:cs typeface="Arial" panose="020B0604020202020204" pitchFamily="34" charset="0"/>
              </a:rPr>
              <a:t>begin </a:t>
            </a:r>
            <a:r>
              <a:rPr lang="en-US" sz="1800" dirty="0">
                <a:latin typeface="Arial" panose="020B0604020202020204" pitchFamily="34" charset="0"/>
                <a:cs typeface="Arial" panose="020B0604020202020204" pitchFamily="34" charset="0"/>
              </a:rPr>
              <a:t>submitting </a:t>
            </a:r>
            <a:r>
              <a:rPr lang="en-US" sz="1800" b="1" dirty="0">
                <a:latin typeface="Arial" panose="020B0604020202020204" pitchFamily="34" charset="0"/>
                <a:cs typeface="Arial" panose="020B0604020202020204" pitchFamily="34" charset="0"/>
              </a:rPr>
              <a:t>Invoices</a:t>
            </a:r>
            <a:r>
              <a:rPr lang="en-US" sz="1800" dirty="0">
                <a:latin typeface="Arial" panose="020B0604020202020204" pitchFamily="34" charset="0"/>
                <a:cs typeface="Arial" panose="020B0604020202020204" pitchFamily="34" charset="0"/>
              </a:rPr>
              <a:t>.</a:t>
            </a:r>
          </a:p>
          <a:p>
            <a:pPr algn="l">
              <a:spcBef>
                <a:spcPts val="600"/>
              </a:spcBef>
            </a:pPr>
            <a:endParaRPr lang="en-US" sz="1800" dirty="0">
              <a:latin typeface="Arial" panose="020B0604020202020204" pitchFamily="34" charset="0"/>
              <a:cs typeface="Arial" panose="020B0604020202020204" pitchFamily="34" charset="0"/>
            </a:endParaRPr>
          </a:p>
          <a:p>
            <a:pPr algn="l">
              <a:spcBef>
                <a:spcPts val="600"/>
              </a:spcBef>
            </a:pPr>
            <a:endParaRPr lang="en-US" sz="800" dirty="0" smtClean="0">
              <a:latin typeface="Arial" panose="020B0604020202020204" pitchFamily="34" charset="0"/>
              <a:cs typeface="Arial" panose="020B0604020202020204" pitchFamily="34" charset="0"/>
            </a:endParaRPr>
          </a:p>
          <a:p>
            <a:pPr algn="l">
              <a:spcBef>
                <a:spcPts val="600"/>
              </a:spcBef>
            </a:pPr>
            <a:endParaRPr lang="en-US" sz="800" dirty="0">
              <a:latin typeface="Arial" panose="020B0604020202020204" pitchFamily="34" charset="0"/>
              <a:cs typeface="Arial" panose="020B0604020202020204" pitchFamily="34" charset="0"/>
            </a:endParaRPr>
          </a:p>
          <a:p>
            <a:pPr algn="l">
              <a:spcBef>
                <a:spcPts val="600"/>
              </a:spcBef>
            </a:pPr>
            <a:endParaRPr lang="en-US" sz="800" dirty="0" smtClean="0">
              <a:latin typeface="Arial" panose="020B0604020202020204" pitchFamily="34" charset="0"/>
              <a:cs typeface="Arial" panose="020B0604020202020204" pitchFamily="34" charset="0"/>
            </a:endParaRPr>
          </a:p>
          <a:p>
            <a:pPr algn="l">
              <a:spcBef>
                <a:spcPts val="600"/>
              </a:spcBef>
            </a:pPr>
            <a:endParaRPr lang="en-US" sz="800" dirty="0">
              <a:latin typeface="Arial" panose="020B0604020202020204" pitchFamily="34" charset="0"/>
              <a:cs typeface="Arial" panose="020B0604020202020204" pitchFamily="34" charset="0"/>
            </a:endParaRPr>
          </a:p>
          <a:p>
            <a:pPr algn="l">
              <a:spcBef>
                <a:spcPts val="600"/>
              </a:spcBef>
            </a:pPr>
            <a:endParaRPr lang="en-US" sz="800" dirty="0" smtClean="0">
              <a:latin typeface="Arial" panose="020B0604020202020204" pitchFamily="34" charset="0"/>
              <a:cs typeface="Arial" panose="020B0604020202020204" pitchFamily="34" charset="0"/>
            </a:endParaRPr>
          </a:p>
        </p:txBody>
      </p:sp>
      <p:pic>
        <p:nvPicPr>
          <p:cNvPr id="4" name="Picture 3" descr="Free vector graphic: Approved, Stamp, Stamp Approved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3130" y="2193959"/>
            <a:ext cx="3094329" cy="3014773"/>
          </a:xfrm>
          <a:prstGeom prst="rect">
            <a:avLst/>
          </a:prstGeom>
        </p:spPr>
      </p:pic>
    </p:spTree>
    <p:extLst>
      <p:ext uri="{BB962C8B-B14F-4D97-AF65-F5344CB8AC3E}">
        <p14:creationId xmlns:p14="http://schemas.microsoft.com/office/powerpoint/2010/main" val="13309583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C00000"/>
                </a:solidFill>
                <a:cs typeface="Arial" panose="020B0604020202020204" pitchFamily="34" charset="0"/>
              </a:rPr>
              <a:t>Invoice Approval Process</a:t>
            </a:r>
          </a:p>
        </p:txBody>
      </p:sp>
      <p:pic>
        <p:nvPicPr>
          <p:cNvPr id="4" name="Picture 3"/>
          <p:cNvPicPr>
            <a:picLocks noChangeAspect="1"/>
          </p:cNvPicPr>
          <p:nvPr/>
        </p:nvPicPr>
        <p:blipFill>
          <a:blip r:embed="rId2"/>
          <a:stretch>
            <a:fillRect/>
          </a:stretch>
        </p:blipFill>
        <p:spPr>
          <a:xfrm>
            <a:off x="1466850" y="1419148"/>
            <a:ext cx="6210300" cy="3581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98740092"/>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oter graphic">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inalState Staff PP 6_15_18" id="{30B5FBDD-CA77-AB4C-96B2-079D8E28D09B}" vid="{D00DBBC5-0F4D-4942-820C-337A651CEDAC}"/>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36B9D81B2A2E04A95E21B89672E1F57" ma:contentTypeVersion="14" ma:contentTypeDescription="Create a new document." ma:contentTypeScope="" ma:versionID="c3c6e2e9f125541e57a2c26b4135bdbe">
  <xsd:schema xmlns:xsd="http://www.w3.org/2001/XMLSchema" xmlns:xs="http://www.w3.org/2001/XMLSchema" xmlns:p="http://schemas.microsoft.com/office/2006/metadata/properties" xmlns:ns1="http://schemas.microsoft.com/sharepoint/v3" xmlns:ns3="6de5d38b-7683-469e-9223-28741497dd17" xmlns:ns4="b62cd909-e9f7-4f5a-99df-ca339e5dbf90" targetNamespace="http://schemas.microsoft.com/office/2006/metadata/properties" ma:root="true" ma:fieldsID="9a1a34e8ffe36e892e0ff2e249e8cc72" ns1:_="" ns3:_="" ns4:_="">
    <xsd:import namespace="http://schemas.microsoft.com/sharepoint/v3"/>
    <xsd:import namespace="6de5d38b-7683-469e-9223-28741497dd17"/>
    <xsd:import namespace="b62cd909-e9f7-4f5a-99df-ca339e5dbf9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1:_ip_UnifiedCompliancePolicyProperties" minOccurs="0"/>
                <xsd:element ref="ns1:_ip_UnifiedCompliancePolicyUIAction"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e5d38b-7683-469e-9223-28741497dd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21"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2cd909-e9f7-4f5a-99df-ca339e5dbf9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CFCB69-885C-4BFF-80EE-BD11C87ADD79}">
  <ds:schemaRefs>
    <ds:schemaRef ds:uri="http://schemas.microsoft.com/sharepoint/v3/contenttype/forms"/>
  </ds:schemaRefs>
</ds:datastoreItem>
</file>

<file path=customXml/itemProps2.xml><?xml version="1.0" encoding="utf-8"?>
<ds:datastoreItem xmlns:ds="http://schemas.openxmlformats.org/officeDocument/2006/customXml" ds:itemID="{F7F18D89-3799-4DE5-BF4E-F9A15370F0B0}">
  <ds:schemaRefs>
    <ds:schemaRef ds:uri="6de5d38b-7683-469e-9223-28741497dd17"/>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schemas.microsoft.com/sharepoint/v3"/>
    <ds:schemaRef ds:uri="http://purl.org/dc/elements/1.1/"/>
    <ds:schemaRef ds:uri="http://schemas.microsoft.com/office/2006/metadata/properties"/>
    <ds:schemaRef ds:uri="b62cd909-e9f7-4f5a-99df-ca339e5dbf90"/>
    <ds:schemaRef ds:uri="http://www.w3.org/XML/1998/namespace"/>
    <ds:schemaRef ds:uri="http://purl.org/dc/dcmitype/"/>
  </ds:schemaRefs>
</ds:datastoreItem>
</file>

<file path=customXml/itemProps3.xml><?xml version="1.0" encoding="utf-8"?>
<ds:datastoreItem xmlns:ds="http://schemas.openxmlformats.org/officeDocument/2006/customXml" ds:itemID="{EA434614-C2D5-4F86-A6C7-1FA2073F69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e5d38b-7683-469e-9223-28741497dd17"/>
    <ds:schemaRef ds:uri="b62cd909-e9f7-4f5a-99df-ca339e5dbf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21856</TotalTime>
  <Words>2461</Words>
  <Application>Microsoft Office PowerPoint</Application>
  <PresentationFormat>On-screen Show (4:3)</PresentationFormat>
  <Paragraphs>348</Paragraphs>
  <Slides>27</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27</vt:i4>
      </vt:variant>
    </vt:vector>
  </HeadingPairs>
  <TitlesOfParts>
    <vt:vector size="40" baseType="lpstr">
      <vt:lpstr>Arial</vt:lpstr>
      <vt:lpstr>Calibri</vt:lpstr>
      <vt:lpstr>Calibri Light</vt:lpstr>
      <vt:lpstr>Calibri-Light</vt:lpstr>
      <vt:lpstr>D-DIN-Bold</vt:lpstr>
      <vt:lpstr>DIN-Medium</vt:lpstr>
      <vt:lpstr>Lucida Bright</vt:lpstr>
      <vt:lpstr>Segoe UI</vt:lpstr>
      <vt:lpstr>Times New Roman</vt:lpstr>
      <vt:lpstr>Wingdings</vt:lpstr>
      <vt:lpstr>Custom Design</vt:lpstr>
      <vt:lpstr>footer graphic</vt:lpstr>
      <vt:lpstr>Office Theme</vt:lpstr>
      <vt:lpstr>PowerPoint Presentation</vt:lpstr>
      <vt:lpstr>Worksheet Approval Process</vt:lpstr>
      <vt:lpstr>Agreement Approval Process</vt:lpstr>
      <vt:lpstr>Creating and Submitting the Agreement</vt:lpstr>
      <vt:lpstr>Creating and Submitting the Agreement</vt:lpstr>
      <vt:lpstr>Creating and Submitting the Agreement</vt:lpstr>
      <vt:lpstr>Creating and Submitting the Agreement</vt:lpstr>
      <vt:lpstr>State Level Approval</vt:lpstr>
      <vt:lpstr>Invoice Approval Process</vt:lpstr>
      <vt:lpstr>Invoicing for Reimbursement</vt:lpstr>
      <vt:lpstr>Invoicing for Reimbursement</vt:lpstr>
      <vt:lpstr>Invoicing for Reimbursement</vt:lpstr>
      <vt:lpstr>Invoicing for Reimbursement</vt:lpstr>
      <vt:lpstr>Invoicing for Reimbursement</vt:lpstr>
      <vt:lpstr>Invoicing for Reimbursement</vt:lpstr>
      <vt:lpstr>Invoicing for Reimbursement</vt:lpstr>
      <vt:lpstr>Invoicing for Reimbursement</vt:lpstr>
      <vt:lpstr>Change Request or Budget Adjustment?</vt:lpstr>
      <vt:lpstr>Steps 1-3 – Change Request Process</vt:lpstr>
      <vt:lpstr>Step 4-6 – Budget Adjustment Process</vt:lpstr>
      <vt:lpstr>Step 7 – Budget Adjustment Process</vt:lpstr>
      <vt:lpstr>Steps 7(continued)  – Budget Adjustment Process</vt:lpstr>
      <vt:lpstr>Steps 8-9 – Budget Adjustment Process</vt:lpstr>
      <vt:lpstr>Step 10-11 – Budget Adjustment Process</vt:lpstr>
      <vt:lpstr>Budget Adjustment After an Invoice is Started</vt:lpstr>
      <vt:lpstr>Budget Adjustment After an Invoice is Started</vt:lpstr>
      <vt:lpstr>Perkins Administration Staff</vt:lpstr>
    </vt:vector>
  </TitlesOfParts>
  <Company>State of Oklahoma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Janet Cooper</dc:creator>
  <cp:lastModifiedBy>Deborah Swafford</cp:lastModifiedBy>
  <cp:revision>185</cp:revision>
  <dcterms:created xsi:type="dcterms:W3CDTF">2020-04-20T16:00:30Z</dcterms:created>
  <dcterms:modified xsi:type="dcterms:W3CDTF">2020-05-12T13:05:09Z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0x010100136B9D81B2A2E04A95E21B89672E1F57</vt:lpwstr>
  </property>
</Properties>
</file>