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1" r:id="rId6"/>
    <p:sldId id="262" r:id="rId7"/>
    <p:sldId id="265" r:id="rId8"/>
    <p:sldId id="267" r:id="rId9"/>
    <p:sldId id="271" r:id="rId10"/>
    <p:sldId id="272" r:id="rId11"/>
    <p:sldId id="264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8A0"/>
    <a:srgbClr val="344529"/>
    <a:srgbClr val="2B3922"/>
    <a:srgbClr val="2E3722"/>
    <a:srgbClr val="FCF7F1"/>
    <a:srgbClr val="B8D233"/>
    <a:srgbClr val="5CC6D6"/>
    <a:srgbClr val="F8D22F"/>
    <a:srgbClr val="F03F2B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33" d="100"/>
          <a:sy n="33" d="100"/>
        </p:scale>
        <p:origin x="6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presentation  of financial  Information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Management  Discussion and Analysis (MD&amp;A)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Capital  Assets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 RTL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 dirty="0"/>
            <a:t>presentation  of financial  Information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 dirty="0"/>
            <a:t>Management  Discussion and Analysis (MD&amp;A)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 dirty="0"/>
            <a:t>Capital  Assets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GASB 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Kerry John Patten, CPA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May 13, 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GASB 34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77840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E985E-D298-4CCB-A2F2-3DC6E862649B}"/>
              </a:ext>
            </a:extLst>
          </p:cNvPr>
          <p:cNvSpPr txBox="1"/>
          <p:nvPr/>
        </p:nvSpPr>
        <p:spPr>
          <a:xfrm>
            <a:off x="3106271" y="1196788"/>
            <a:ext cx="813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Annual Financial Report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3106271" y="2702859"/>
            <a:ext cx="81354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Independent Auditor’s Report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Management’s Discussion and Analysis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Basic Financial Statements &amp; Notes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Government-wide on Accrual Basis of Accounting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Fund financials on Modified Accrual Basis of Accounting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Required Supplementary Information &amp; Notes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Supplementary Information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Reports Required by Government Auditing Standards</a:t>
            </a:r>
          </a:p>
          <a:p>
            <a:endParaRPr lang="en-US" dirty="0"/>
          </a:p>
        </p:txBody>
      </p:sp>
      <p:sp>
        <p:nvSpPr>
          <p:cNvPr id="10" name="Rectangle 9" descr="List">
            <a:extLst>
              <a:ext uri="{FF2B5EF4-FFF2-40B4-BE49-F238E27FC236}">
                <a16:creationId xmlns:a16="http://schemas.microsoft.com/office/drawing/2014/main" id="{71C76126-7506-4338-9BB5-B63592AD2F66}"/>
              </a:ext>
            </a:extLst>
          </p:cNvPr>
          <p:cNvSpPr/>
          <p:nvPr/>
        </p:nvSpPr>
        <p:spPr>
          <a:xfrm>
            <a:off x="1454998" y="1300357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7826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E985E-D298-4CCB-A2F2-3DC6E862649B}"/>
              </a:ext>
            </a:extLst>
          </p:cNvPr>
          <p:cNvSpPr txBox="1"/>
          <p:nvPr/>
        </p:nvSpPr>
        <p:spPr>
          <a:xfrm>
            <a:off x="3106271" y="1196788"/>
            <a:ext cx="813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Management Discussion &amp;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3106271" y="2702859"/>
            <a:ext cx="81354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Management’s explanation of the financial statements based on the </a:t>
            </a:r>
            <a:r>
              <a:rPr lang="en-US" u="sng" dirty="0">
                <a:solidFill>
                  <a:prstClr val="black"/>
                </a:solidFill>
                <a:latin typeface="Century Gothic" panose="020F0302020204030204"/>
              </a:rPr>
              <a:t>government-wide information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.  What does the information mean?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Issues that affected 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or will affect the financial health of the government institution.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Analysis of the results of operations.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Significant budget variances.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Capital Asset and Long-Term Debt activity.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Rectangle 5" descr="Customer review RTL">
            <a:extLst>
              <a:ext uri="{FF2B5EF4-FFF2-40B4-BE49-F238E27FC236}">
                <a16:creationId xmlns:a16="http://schemas.microsoft.com/office/drawing/2014/main" id="{20C17B5D-ACA8-47FB-AEDC-4FE888FE3A44}"/>
              </a:ext>
            </a:extLst>
          </p:cNvPr>
          <p:cNvSpPr/>
          <p:nvPr/>
        </p:nvSpPr>
        <p:spPr>
          <a:xfrm>
            <a:off x="1454998" y="1300357"/>
            <a:ext cx="1043437" cy="104343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68180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3106271" y="2126787"/>
            <a:ext cx="78573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Government “taken as a whole” rather than by fund.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Accrual Basis of Accounting.</a:t>
            </a:r>
          </a:p>
          <a:p>
            <a:pPr lvl="0"/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u="sng" dirty="0">
                <a:solidFill>
                  <a:prstClr val="black"/>
                </a:solidFill>
                <a:latin typeface="Century Gothic" panose="020F0302020204030204"/>
              </a:rPr>
              <a:t>Statement of Net Assets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  includes: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Capital Assets, Restricted, Unrestricted.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Long-term Liabilities, including Long-term debt.</a:t>
            </a:r>
          </a:p>
          <a:p>
            <a:pPr lvl="1"/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Statement of Activities</a:t>
            </a:r>
            <a:r>
              <a:rPr kumimoji="0" lang="en-US" sz="1800" b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 includes: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0" u="none" dirty="0">
                <a:solidFill>
                  <a:prstClr val="black"/>
                </a:solidFill>
                <a:latin typeface="Century Gothic" panose="020F0302020204030204"/>
              </a:rPr>
              <a:t>D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epreciation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expense on the assets.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Measures “net (expense) revenue” for each function.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General Revenue (ad valorem taxes, special &amp; extraordinary items) should be reported separately.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Fiduciar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y activities are not included here.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Graphic 2" descr="Mathematics">
            <a:extLst>
              <a:ext uri="{FF2B5EF4-FFF2-40B4-BE49-F238E27FC236}">
                <a16:creationId xmlns:a16="http://schemas.microsoft.com/office/drawing/2014/main" id="{14CA8145-D859-4603-85F2-3C6A730B9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19517" y="1364876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399C3-4046-4E08-B62F-AB06E3A42A1C}"/>
              </a:ext>
            </a:extLst>
          </p:cNvPr>
          <p:cNvSpPr txBox="1"/>
          <p:nvPr/>
        </p:nvSpPr>
        <p:spPr>
          <a:xfrm>
            <a:off x="3106271" y="921639"/>
            <a:ext cx="8135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Government-wide Financial Statements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1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3106271" y="2126787"/>
            <a:ext cx="785738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Reporting emphasis on General Fund and other individual </a:t>
            </a:r>
            <a:r>
              <a:rPr lang="en-US" u="sng" dirty="0">
                <a:solidFill>
                  <a:prstClr val="black"/>
                </a:solidFill>
                <a:latin typeface="Century Gothic" panose="020F0302020204030204"/>
              </a:rPr>
              <a:t>major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 or </a:t>
            </a:r>
            <a:r>
              <a:rPr lang="en-US" u="sng" dirty="0">
                <a:solidFill>
                  <a:prstClr val="black"/>
                </a:solidFill>
                <a:latin typeface="Century Gothic" panose="020F0302020204030204"/>
              </a:rPr>
              <a:t>important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 funds.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Modified Accrual Basis of Accounting.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Summary of Reconciliation to the Government-wide funds is required.  Common reconciling items include Capital Assets and Long-term Liabilities.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GASB 54 – Fund classification clarification and notes requirements.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Graphic 2" descr="Mathematics">
            <a:extLst>
              <a:ext uri="{FF2B5EF4-FFF2-40B4-BE49-F238E27FC236}">
                <a16:creationId xmlns:a16="http://schemas.microsoft.com/office/drawing/2014/main" id="{14CA8145-D859-4603-85F2-3C6A730B9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19517" y="1364876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399C3-4046-4E08-B62F-AB06E3A42A1C}"/>
              </a:ext>
            </a:extLst>
          </p:cNvPr>
          <p:cNvSpPr txBox="1"/>
          <p:nvPr/>
        </p:nvSpPr>
        <p:spPr>
          <a:xfrm>
            <a:off x="3106271" y="921639"/>
            <a:ext cx="8135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Fund Financial Statements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4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2923391" y="2611992"/>
            <a:ext cx="78573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Must be presented immediately after the Notes to the Financial </a:t>
            </a: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S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tatements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Required Supplementary Information (RSI) other than MD&amp;A includes: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Budgetary Comparison Schedules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entury Gothic" panose="020F0302020204030204"/>
              </a:rPr>
              <a:t>Newly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required information is often placed here, i.e. pension information.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entury Gothic" panose="020F03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Graphic 2" descr="Mathematics">
            <a:extLst>
              <a:ext uri="{FF2B5EF4-FFF2-40B4-BE49-F238E27FC236}">
                <a16:creationId xmlns:a16="http://schemas.microsoft.com/office/drawing/2014/main" id="{14CA8145-D859-4603-85F2-3C6A730B9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19517" y="1364876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399C3-4046-4E08-B62F-AB06E3A42A1C}"/>
              </a:ext>
            </a:extLst>
          </p:cNvPr>
          <p:cNvSpPr txBox="1"/>
          <p:nvPr/>
        </p:nvSpPr>
        <p:spPr>
          <a:xfrm>
            <a:off x="3106271" y="921639"/>
            <a:ext cx="8135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Required Supplementary Information (RSI)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75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E985E-D298-4CCB-A2F2-3DC6E862649B}"/>
              </a:ext>
            </a:extLst>
          </p:cNvPr>
          <p:cNvSpPr txBox="1"/>
          <p:nvPr/>
        </p:nvSpPr>
        <p:spPr>
          <a:xfrm>
            <a:off x="3106271" y="1196788"/>
            <a:ext cx="813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Capital Assets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73C63-5D56-4196-AA97-F44618417E53}"/>
              </a:ext>
            </a:extLst>
          </p:cNvPr>
          <p:cNvSpPr txBox="1"/>
          <p:nvPr/>
        </p:nvSpPr>
        <p:spPr>
          <a:xfrm>
            <a:off x="3106271" y="2702859"/>
            <a:ext cx="813547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Include all Capital Assets (within policy threshold) and Depreciation.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Infrastructure Assets  - depreciation not required if preserved.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Rectangle 5" descr="Stopwatch">
            <a:extLst>
              <a:ext uri="{FF2B5EF4-FFF2-40B4-BE49-F238E27FC236}">
                <a16:creationId xmlns:a16="http://schemas.microsoft.com/office/drawing/2014/main" id="{C39D6254-EFB2-4C31-8846-1199CA161A47}"/>
              </a:ext>
            </a:extLst>
          </p:cNvPr>
          <p:cNvSpPr/>
          <p:nvPr/>
        </p:nvSpPr>
        <p:spPr>
          <a:xfrm>
            <a:off x="1454998" y="1300357"/>
            <a:ext cx="1043437" cy="1043437"/>
          </a:xfrm>
          <a:prstGeom prst="rect">
            <a:avLst/>
          </a:prstGeom>
          <a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0938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4CE056D-D3CD-44E4-8AA6-E0831401EB1C}"/>
              </a:ext>
            </a:extLst>
          </p:cNvPr>
          <p:cNvSpPr/>
          <p:nvPr/>
        </p:nvSpPr>
        <p:spPr>
          <a:xfrm>
            <a:off x="1102659" y="968188"/>
            <a:ext cx="1748117" cy="170777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2399C3-4046-4E08-B62F-AB06E3A42A1C}"/>
              </a:ext>
            </a:extLst>
          </p:cNvPr>
          <p:cNvSpPr txBox="1"/>
          <p:nvPr/>
        </p:nvSpPr>
        <p:spPr>
          <a:xfrm>
            <a:off x="3106271" y="1196788"/>
            <a:ext cx="8135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Thank you for your attentiveness!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entury Gothic" panose="020F0302020204030204"/>
              </a:rPr>
              <a:t>If there aren’t any questions, we can break for lunch!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4" name="Graphic 3" descr="Chicken leg">
            <a:extLst>
              <a:ext uri="{FF2B5EF4-FFF2-40B4-BE49-F238E27FC236}">
                <a16:creationId xmlns:a16="http://schemas.microsoft.com/office/drawing/2014/main" id="{CAD25ED7-7B94-4AEA-99F5-ABC281310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19517" y="13397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6de5d38b-7683-469e-9223-28741497dd17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B9D81B2A2E04A95E21B89672E1F57" ma:contentTypeVersion="14" ma:contentTypeDescription="Create a new document." ma:contentTypeScope="" ma:versionID="c3c6e2e9f125541e57a2c26b4135bdbe">
  <xsd:schema xmlns:xsd="http://www.w3.org/2001/XMLSchema" xmlns:xs="http://www.w3.org/2001/XMLSchema" xmlns:p="http://schemas.microsoft.com/office/2006/metadata/properties" xmlns:ns1="http://schemas.microsoft.com/sharepoint/v3" xmlns:ns3="6de5d38b-7683-469e-9223-28741497dd17" xmlns:ns4="b62cd909-e9f7-4f5a-99df-ca339e5dbf90" targetNamespace="http://schemas.microsoft.com/office/2006/metadata/properties" ma:root="true" ma:fieldsID="9a1a34e8ffe36e892e0ff2e249e8cc72" ns1:_="" ns3:_="" ns4:_="">
    <xsd:import namespace="http://schemas.microsoft.com/sharepoint/v3"/>
    <xsd:import namespace="6de5d38b-7683-469e-9223-28741497dd17"/>
    <xsd:import namespace="b62cd909-e9f7-4f5a-99df-ca339e5dbf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5d38b-7683-469e-9223-28741497dd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d909-e9f7-4f5a-99df-ca339e5dbf9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6de5d38b-7683-469e-9223-28741497dd17"/>
    <ds:schemaRef ds:uri="b62cd909-e9f7-4f5a-99df-ca339e5dbf9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4BA8AF-5996-40E7-8228-EAE3B0540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e5d38b-7683-469e-9223-28741497dd17"/>
    <ds:schemaRef ds:uri="b62cd909-e9f7-4f5a-99df-ca339e5db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{E69B60CC-4FDA-49F3-9A3E-2CF64E2019CD}tf78438558</Template>
  <TotalTime>0</TotalTime>
  <Words>347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Garamond</vt:lpstr>
      <vt:lpstr>SavonVTI</vt:lpstr>
      <vt:lpstr>GASB 34</vt:lpstr>
      <vt:lpstr>GASB 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2020-05-12T16:42:09Z</dcterms:created>
  <dcterms:modified xsi:type="dcterms:W3CDTF">2020-05-13T16:37:02Z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0x010100136B9D81B2A2E04A95E21B89672E1F57</vt:lpwstr>
  </property>
</Properties>
</file>