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0" r:id="rId5"/>
    <p:sldId id="296" r:id="rId6"/>
    <p:sldId id="305" r:id="rId7"/>
    <p:sldId id="306" r:id="rId8"/>
    <p:sldId id="307" r:id="rId9"/>
    <p:sldId id="308" r:id="rId10"/>
    <p:sldId id="285" r:id="rId11"/>
    <p:sldId id="301" r:id="rId12"/>
    <p:sldId id="277" r:id="rId13"/>
    <p:sldId id="311" r:id="rId14"/>
    <p:sldId id="287" r:id="rId15"/>
    <p:sldId id="309" r:id="rId16"/>
    <p:sldId id="297" r:id="rId17"/>
    <p:sldId id="303" r:id="rId18"/>
    <p:sldId id="310" r:id="rId19"/>
    <p:sldId id="302" r:id="rId20"/>
    <p:sldId id="304" r:id="rId21"/>
    <p:sldId id="294"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164"/>
    <a:srgbClr val="CCECFF"/>
    <a:srgbClr val="CCCCFF"/>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0220" autoAdjust="0"/>
  </p:normalViewPr>
  <p:slideViewPr>
    <p:cSldViewPr snapToGrid="0">
      <p:cViewPr varScale="1">
        <p:scale>
          <a:sx n="84" d="100"/>
          <a:sy n="84" d="100"/>
        </p:scale>
        <p:origin x="918" y="90"/>
      </p:cViewPr>
      <p:guideLst>
        <p:guide orient="horz" pos="2160"/>
        <p:guide pos="3840"/>
      </p:guideLst>
    </p:cSldViewPr>
  </p:slideViewPr>
  <p:notesTextViewPr>
    <p:cViewPr>
      <p:scale>
        <a:sx n="1" d="1"/>
        <a:sy n="1" d="1"/>
      </p:scale>
      <p:origin x="0" y="0"/>
    </p:cViewPr>
  </p:notesTextViewPr>
  <p:sorterViewPr>
    <p:cViewPr>
      <p:scale>
        <a:sx n="44" d="100"/>
        <a:sy n="44" d="100"/>
      </p:scale>
      <p:origin x="0" y="0"/>
    </p:cViewPr>
  </p:sorterViewPr>
  <p:notesViewPr>
    <p:cSldViewPr snapToGrid="0">
      <p:cViewPr>
        <p:scale>
          <a:sx n="80" d="100"/>
          <a:sy n="80" d="100"/>
        </p:scale>
        <p:origin x="-193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7BBBD0-9479-4B89-B52C-8BDDCFD7C3E2}" type="datetimeFigureOut">
              <a:rPr lang="en-US" smtClean="0"/>
              <a:t>6/19/2020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4E3DB07-84D8-420B-9D09-81EB3C0ACFD3}" type="slidenum">
              <a:rPr lang="en-US" smtClean="0"/>
              <a:t>‹#›</a:t>
            </a:fld>
            <a:endParaRPr lang="en-US"/>
          </a:p>
        </p:txBody>
      </p:sp>
    </p:spTree>
    <p:extLst>
      <p:ext uri="{BB962C8B-B14F-4D97-AF65-F5344CB8AC3E}">
        <p14:creationId xmlns:p14="http://schemas.microsoft.com/office/powerpoint/2010/main" val="1451996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kalumni.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696913"/>
            <a:ext cx="2413000" cy="1357312"/>
          </a:xfrm>
        </p:spPr>
      </p:sp>
      <p:sp>
        <p:nvSpPr>
          <p:cNvPr id="3" name="Notes Placeholder 2"/>
          <p:cNvSpPr>
            <a:spLocks noGrp="1"/>
          </p:cNvSpPr>
          <p:nvPr>
            <p:ph type="body" idx="1"/>
          </p:nvPr>
        </p:nvSpPr>
        <p:spPr>
          <a:xfrm>
            <a:off x="415636" y="2078182"/>
            <a:ext cx="6198920" cy="6520988"/>
          </a:xfrm>
        </p:spPr>
        <p:txBody>
          <a:bodyPr/>
          <a:lstStyle/>
          <a:p>
            <a:r>
              <a:rPr lang="en-US" sz="2800" dirty="0"/>
              <a:t>[8:55 AM-Rebecca</a:t>
            </a:r>
            <a:r>
              <a:rPr lang="en-US" sz="2800" baseline="0" dirty="0"/>
              <a:t> Ingram</a:t>
            </a:r>
            <a:r>
              <a:rPr lang="en-US" sz="2800" dirty="0"/>
              <a:t>]:  The opening session will begin in 5 minutes.  Please take your seats.</a:t>
            </a:r>
          </a:p>
          <a:p>
            <a:endParaRPr lang="en-US" sz="2800" dirty="0"/>
          </a:p>
          <a:p>
            <a:r>
              <a:rPr lang="en-US" sz="2800" dirty="0"/>
              <a:t>[9:00 AM -Hannah] Good Morning. Welcome to the North District 2 FCCLA District Conference. As district officers we are excited about todays events! Let get started by introducing ourselves.   </a:t>
            </a:r>
            <a:r>
              <a:rPr lang="en-US" sz="2800" b="1" dirty="0"/>
              <a:t>{play videos}</a:t>
            </a:r>
            <a:r>
              <a:rPr lang="en-US" sz="2800" dirty="0"/>
              <a:t> </a:t>
            </a:r>
          </a:p>
          <a:p>
            <a:endParaRPr lang="en-US" sz="2800" dirty="0"/>
          </a:p>
        </p:txBody>
      </p:sp>
      <p:sp>
        <p:nvSpPr>
          <p:cNvPr id="4" name="Slide Number Placeholder 3"/>
          <p:cNvSpPr>
            <a:spLocks noGrp="1"/>
          </p:cNvSpPr>
          <p:nvPr>
            <p:ph type="sldNum" sz="quarter" idx="10"/>
          </p:nvPr>
        </p:nvSpPr>
        <p:spPr/>
        <p:txBody>
          <a:bodyPr/>
          <a:lstStyle/>
          <a:p>
            <a:fld id="{B4E3DB07-84D8-420B-9D09-81EB3C0ACFD3}" type="slidenum">
              <a:rPr lang="en-US" smtClean="0"/>
              <a:t>1</a:t>
            </a:fld>
            <a:endParaRPr lang="en-US" dirty="0"/>
          </a:p>
        </p:txBody>
      </p:sp>
    </p:spTree>
    <p:extLst>
      <p:ext uri="{BB962C8B-B14F-4D97-AF65-F5344CB8AC3E}">
        <p14:creationId xmlns:p14="http://schemas.microsoft.com/office/powerpoint/2010/main" val="406144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5688" y="446088"/>
            <a:ext cx="2057400" cy="1157287"/>
          </a:xfrm>
        </p:spPr>
      </p:sp>
      <p:sp>
        <p:nvSpPr>
          <p:cNvPr id="3" name="Notes Placeholder 2"/>
          <p:cNvSpPr>
            <a:spLocks noGrp="1"/>
          </p:cNvSpPr>
          <p:nvPr>
            <p:ph type="body" idx="1"/>
          </p:nvPr>
        </p:nvSpPr>
        <p:spPr>
          <a:xfrm>
            <a:off x="368135" y="1555668"/>
            <a:ext cx="6103917" cy="7407357"/>
          </a:xfrm>
        </p:spPr>
        <p:txBody>
          <a:bodyPr/>
          <a:lstStyle/>
          <a:p>
            <a:endParaRPr lang="en-US" baseline="0" dirty="0">
              <a:latin typeface="Times New Roman"/>
              <a:ea typeface="Times New Roman"/>
            </a:endParaRPr>
          </a:p>
          <a:p>
            <a:r>
              <a:rPr lang="en-US" sz="2800" dirty="0"/>
              <a:t>Good morning, my name is Gabriella </a:t>
            </a:r>
            <a:r>
              <a:rPr lang="en-US" sz="2800" dirty="0" err="1"/>
              <a:t>Cutruzzula</a:t>
            </a:r>
            <a:r>
              <a:rPr lang="en-US" sz="2800" dirty="0"/>
              <a:t> and it is truly an honor to be serving as the National Vice President of Community Service.  Today I am so excited to have the opportunity to bring you greetings from the National Executive Council.  National Leadership conference was held July 5</a:t>
            </a:r>
            <a:r>
              <a:rPr lang="en-US" sz="2800" baseline="30000" dirty="0"/>
              <a:t>th</a:t>
            </a:r>
            <a:r>
              <a:rPr lang="en-US" sz="2800" dirty="0"/>
              <a:t> through 11</a:t>
            </a:r>
            <a:r>
              <a:rPr lang="en-US" sz="2800" baseline="30000" dirty="0"/>
              <a:t>th</a:t>
            </a:r>
            <a:r>
              <a:rPr lang="en-US" sz="2800" dirty="0"/>
              <a:t> in Washington DC where we assumed our titles, took official photos, and were formally installed. </a:t>
            </a:r>
          </a:p>
          <a:p>
            <a:r>
              <a:rPr lang="en-US" sz="2800" dirty="0"/>
              <a:t> </a:t>
            </a:r>
          </a:p>
          <a:p>
            <a:r>
              <a:rPr lang="en-US" sz="2800" dirty="0"/>
              <a:t>This past week, we attended our September planning meeting at our National Headquarters in Reston, Virginia. We had a busy week of planning this year’s upcoming events, completing our program of work and were able to meet with the Department of Education and the Department of Agriculture. </a:t>
            </a:r>
          </a:p>
          <a:p>
            <a:r>
              <a:rPr lang="en-US" sz="2800" dirty="0"/>
              <a:t> </a:t>
            </a:r>
          </a:p>
          <a:p>
            <a:r>
              <a:rPr lang="en-US" sz="2800" dirty="0"/>
              <a:t>National FCCLA “Go For The Red” is a new membership campaign that encourages members to recruit, retain, and recognize members for their achievements. With the new membership campaign comes a brand new membership kit, full of promotional posters, DVD's, and a new Lead2Feed course advertisement. With the Go For The Red campaign, members across the nation are encouraged to recruit their peers and fellow students. It's time to #</a:t>
            </a:r>
            <a:r>
              <a:rPr lang="en-US" sz="2800" dirty="0" err="1"/>
              <a:t>GoForTheRed</a:t>
            </a:r>
            <a:r>
              <a:rPr lang="en-US" sz="2800" dirty="0"/>
              <a:t> for the 2015-2016 School year!</a:t>
            </a:r>
          </a:p>
          <a:p>
            <a:r>
              <a:rPr lang="en-US" sz="2800" dirty="0"/>
              <a:t> </a:t>
            </a:r>
          </a:p>
          <a:p>
            <a:r>
              <a:rPr lang="en-US" sz="2800" dirty="0"/>
              <a:t>We also have a new national outreach project called “Lead2Feed” which is a service learning program fir advisers to teach to their students about how they can create their own service project and target the needs in their own communities. </a:t>
            </a:r>
          </a:p>
          <a:p>
            <a:r>
              <a:rPr lang="en-US" sz="2800" dirty="0"/>
              <a:t> </a:t>
            </a:r>
          </a:p>
          <a:p>
            <a:r>
              <a:rPr lang="en-US" sz="2800" dirty="0"/>
              <a:t>National FCCLA also just revamped our National Program “student body”. The new 4 units of student body are: the healthy, the fit you, the real you, and resilient you. National Cluster Meetings are just around the corner and will be held in Dallas and Indianapolis this November!! </a:t>
            </a:r>
          </a:p>
          <a:p>
            <a:r>
              <a:rPr lang="en-US" sz="2800" dirty="0"/>
              <a:t> </a:t>
            </a:r>
          </a:p>
          <a:p>
            <a:r>
              <a:rPr lang="en-US" sz="2800" dirty="0"/>
              <a:t>On behalf of the Family, Career and Community Leaders of America’s 2015-2016 National Executive Council good luck and have a fabulous FCCLA filled year! </a:t>
            </a:r>
          </a:p>
          <a:p>
            <a:endParaRPr lang="en-US" dirty="0">
              <a:latin typeface="Times New Roman"/>
              <a:ea typeface="Times New Roman"/>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10</a:t>
            </a:fld>
            <a:endParaRPr lang="en-US" dirty="0"/>
          </a:p>
        </p:txBody>
      </p:sp>
    </p:spTree>
    <p:extLst>
      <p:ext uri="{BB962C8B-B14F-4D97-AF65-F5344CB8AC3E}">
        <p14:creationId xmlns:p14="http://schemas.microsoft.com/office/powerpoint/2010/main" val="78530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0010" y="446088"/>
            <a:ext cx="5949538" cy="1157287"/>
          </a:xfrm>
        </p:spPr>
      </p:sp>
      <p:sp>
        <p:nvSpPr>
          <p:cNvPr id="3" name="Notes Placeholder 2"/>
          <p:cNvSpPr>
            <a:spLocks noGrp="1"/>
          </p:cNvSpPr>
          <p:nvPr>
            <p:ph type="body" idx="1"/>
          </p:nvPr>
        </p:nvSpPr>
        <p:spPr>
          <a:xfrm>
            <a:off x="368135" y="1555668"/>
            <a:ext cx="6103917" cy="7407357"/>
          </a:xfrm>
        </p:spPr>
        <p:txBody>
          <a:bodyPr/>
          <a:lstStyle/>
          <a:p>
            <a:endParaRPr lang="en-US" baseline="0" dirty="0">
              <a:latin typeface="Times New Roman"/>
              <a:ea typeface="Times New Roman"/>
            </a:endParaRPr>
          </a:p>
          <a:p>
            <a:r>
              <a:rPr lang="en-US" sz="2800" dirty="0"/>
              <a:t>Good morning, my name is Gabriella </a:t>
            </a:r>
            <a:r>
              <a:rPr lang="en-US" sz="2800" dirty="0" err="1"/>
              <a:t>Cutruzzula</a:t>
            </a:r>
            <a:r>
              <a:rPr lang="en-US" sz="2800" dirty="0"/>
              <a:t> and it is truly an honor to be serving as the National Vice President of Community Service.  Today I am so excited to have the opportunity to bring you greetings from the National Executive Council.  National Leadership conference was held July 5</a:t>
            </a:r>
            <a:r>
              <a:rPr lang="en-US" sz="2800" baseline="30000" dirty="0"/>
              <a:t>th</a:t>
            </a:r>
            <a:r>
              <a:rPr lang="en-US" sz="2800" dirty="0"/>
              <a:t> through 11</a:t>
            </a:r>
            <a:r>
              <a:rPr lang="en-US" sz="2800" baseline="30000" dirty="0"/>
              <a:t>th</a:t>
            </a:r>
            <a:r>
              <a:rPr lang="en-US" sz="2800" dirty="0"/>
              <a:t> in Washington DC where we assumed our titles, took official photos, and were formally installed. </a:t>
            </a:r>
          </a:p>
          <a:p>
            <a:r>
              <a:rPr lang="en-US" sz="2800" dirty="0"/>
              <a:t> </a:t>
            </a:r>
          </a:p>
          <a:p>
            <a:r>
              <a:rPr lang="en-US" sz="2800" dirty="0"/>
              <a:t>This past week, we attended our September planning meeting at our National Headquarters in Reston, Virginia. We had a busy week of planning this year’s upcoming events, completing our program of work and were able to meet with the Department of Education and the Department of Agriculture. </a:t>
            </a:r>
          </a:p>
          <a:p>
            <a:r>
              <a:rPr lang="en-US" sz="2800" dirty="0"/>
              <a:t> </a:t>
            </a:r>
          </a:p>
          <a:p>
            <a:r>
              <a:rPr lang="en-US" sz="2800" dirty="0"/>
              <a:t>National FCCLA “Go For The Red” is a new membership campaign that encourages members to recruit, retain, and recognize members for their achievements. With the new membership campaign comes a brand new membership kit, full of promotional posters, DVD's, and a new Lead2Feed course advertisement. With the Go For The Red campaign, members across the nation are encouraged to recruit their peers and fellow students. It's time to #</a:t>
            </a:r>
            <a:r>
              <a:rPr lang="en-US" sz="2800" dirty="0" err="1"/>
              <a:t>GoForTheRed</a:t>
            </a:r>
            <a:r>
              <a:rPr lang="en-US" sz="2800" dirty="0"/>
              <a:t> for the 2015-2016 School year!</a:t>
            </a:r>
          </a:p>
          <a:p>
            <a:r>
              <a:rPr lang="en-US" sz="2800" dirty="0"/>
              <a:t> </a:t>
            </a:r>
          </a:p>
          <a:p>
            <a:r>
              <a:rPr lang="en-US" sz="2800" dirty="0"/>
              <a:t>We also have a new national outreach project called “Lead2Feed” which is a service learning program fir advisers to teach to their students about how they can create their own service project and target the needs in their own communities. </a:t>
            </a:r>
          </a:p>
          <a:p>
            <a:r>
              <a:rPr lang="en-US" sz="2800" dirty="0"/>
              <a:t> </a:t>
            </a:r>
          </a:p>
          <a:p>
            <a:r>
              <a:rPr lang="en-US" sz="2800" dirty="0"/>
              <a:t>National FCCLA also just revamped our National Program “student body”. The new 4 units of student body are: the healthy, the fit you, the real you, and resilient you. National Cluster Meetings are just around the corner and will be held in Dallas and Indianapolis this November!! </a:t>
            </a:r>
          </a:p>
          <a:p>
            <a:r>
              <a:rPr lang="en-US" sz="2800" dirty="0"/>
              <a:t> </a:t>
            </a:r>
          </a:p>
          <a:p>
            <a:r>
              <a:rPr lang="en-US" sz="2800" dirty="0"/>
              <a:t>On behalf of the Family, Career and Community Leaders of America’s 2015-2016 National Executive Council good luck and have a fabulous FCCLA filled year! </a:t>
            </a:r>
          </a:p>
          <a:p>
            <a:endParaRPr lang="en-US" dirty="0">
              <a:latin typeface="Times New Roman"/>
              <a:ea typeface="Times New Roman"/>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11</a:t>
            </a:fld>
            <a:endParaRPr lang="en-US" dirty="0"/>
          </a:p>
        </p:txBody>
      </p:sp>
    </p:spTree>
    <p:extLst>
      <p:ext uri="{BB962C8B-B14F-4D97-AF65-F5344CB8AC3E}">
        <p14:creationId xmlns:p14="http://schemas.microsoft.com/office/powerpoint/2010/main" val="785304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5688" y="446088"/>
            <a:ext cx="2057400" cy="1157287"/>
          </a:xfrm>
        </p:spPr>
      </p:sp>
      <p:sp>
        <p:nvSpPr>
          <p:cNvPr id="3" name="Notes Placeholder 2"/>
          <p:cNvSpPr>
            <a:spLocks noGrp="1"/>
          </p:cNvSpPr>
          <p:nvPr>
            <p:ph type="body" idx="1"/>
          </p:nvPr>
        </p:nvSpPr>
        <p:spPr>
          <a:xfrm>
            <a:off x="368135" y="1555668"/>
            <a:ext cx="6103917" cy="7407357"/>
          </a:xfrm>
        </p:spPr>
        <p:txBody>
          <a:bodyPr/>
          <a:lstStyle/>
          <a:p>
            <a:endParaRPr lang="en-US" baseline="0" dirty="0">
              <a:latin typeface="Times New Roman"/>
              <a:ea typeface="Times New Roman"/>
            </a:endParaRPr>
          </a:p>
          <a:p>
            <a:r>
              <a:rPr lang="en-US" sz="2800" dirty="0"/>
              <a:t>Good morning, my name is Gabriella </a:t>
            </a:r>
            <a:r>
              <a:rPr lang="en-US" sz="2800" dirty="0" err="1"/>
              <a:t>Cutruzzula</a:t>
            </a:r>
            <a:r>
              <a:rPr lang="en-US" sz="2800" dirty="0"/>
              <a:t> and it is truly an honor to be serving as the National Vice President of Community Service.  Today I am so excited to have the opportunity to bring you greetings from the National Executive Council.  National Leadership conference was held July 5</a:t>
            </a:r>
            <a:r>
              <a:rPr lang="en-US" sz="2800" baseline="30000" dirty="0"/>
              <a:t>th</a:t>
            </a:r>
            <a:r>
              <a:rPr lang="en-US" sz="2800" dirty="0"/>
              <a:t> through 11</a:t>
            </a:r>
            <a:r>
              <a:rPr lang="en-US" sz="2800" baseline="30000" dirty="0"/>
              <a:t>th</a:t>
            </a:r>
            <a:r>
              <a:rPr lang="en-US" sz="2800" dirty="0"/>
              <a:t> in Washington DC where we assumed our titles, took official photos, and were formally installed. </a:t>
            </a:r>
          </a:p>
          <a:p>
            <a:r>
              <a:rPr lang="en-US" sz="2800" dirty="0"/>
              <a:t> </a:t>
            </a:r>
          </a:p>
          <a:p>
            <a:r>
              <a:rPr lang="en-US" sz="2800" dirty="0"/>
              <a:t>This past week, we attended our September planning meeting at our National Headquarters in Reston, Virginia. We had a busy week of planning this year’s upcoming events, completing our program of work and were able to meet with the Department of Education and the Department of Agriculture. </a:t>
            </a:r>
          </a:p>
          <a:p>
            <a:r>
              <a:rPr lang="en-US" sz="2800" dirty="0"/>
              <a:t> </a:t>
            </a:r>
          </a:p>
          <a:p>
            <a:r>
              <a:rPr lang="en-US" sz="2800" dirty="0"/>
              <a:t>National FCCLA “Go For The Red” is a new membership campaign that encourages members to recruit, retain, and recognize members for their achievements. With the new membership campaign comes a brand new membership kit, full of promotional posters, DVD's, and a new Lead2Feed course advertisement. With the Go For The Red campaign, members across the nation are encouraged to recruit their peers and fellow students. It's time to #</a:t>
            </a:r>
            <a:r>
              <a:rPr lang="en-US" sz="2800" dirty="0" err="1"/>
              <a:t>GoForTheRed</a:t>
            </a:r>
            <a:r>
              <a:rPr lang="en-US" sz="2800" dirty="0"/>
              <a:t> for the 2015-2016 School year!</a:t>
            </a:r>
          </a:p>
          <a:p>
            <a:r>
              <a:rPr lang="en-US" sz="2800" dirty="0"/>
              <a:t> </a:t>
            </a:r>
          </a:p>
          <a:p>
            <a:r>
              <a:rPr lang="en-US" sz="2800" dirty="0"/>
              <a:t>We also have a new national outreach project called “Lead2Feed” which is a service learning program fir advisers to teach to their students about how they can create their own service project and target the needs in their own communities. </a:t>
            </a:r>
          </a:p>
          <a:p>
            <a:r>
              <a:rPr lang="en-US" sz="2800" dirty="0"/>
              <a:t> </a:t>
            </a:r>
          </a:p>
          <a:p>
            <a:r>
              <a:rPr lang="en-US" sz="2800" dirty="0"/>
              <a:t>National FCCLA also just revamped our National Program “student body”. The new 4 units of student body are: the healthy, the fit you, the real you, and resilient you. National Cluster Meetings are just around the corner and will be held in Dallas and Indianapolis this November!! </a:t>
            </a:r>
          </a:p>
          <a:p>
            <a:r>
              <a:rPr lang="en-US" sz="2800" dirty="0"/>
              <a:t> </a:t>
            </a:r>
          </a:p>
          <a:p>
            <a:r>
              <a:rPr lang="en-US" sz="2800" dirty="0"/>
              <a:t>On behalf of the Family, Career and Community Leaders of America’s 2015-2016 National Executive Council good luck and have a fabulous FCCLA filled year! </a:t>
            </a:r>
          </a:p>
          <a:p>
            <a:endParaRPr lang="en-US" dirty="0">
              <a:latin typeface="Times New Roman"/>
              <a:ea typeface="Times New Roman"/>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12</a:t>
            </a:fld>
            <a:endParaRPr lang="en-US" dirty="0"/>
          </a:p>
        </p:txBody>
      </p:sp>
    </p:spTree>
    <p:extLst>
      <p:ext uri="{BB962C8B-B14F-4D97-AF65-F5344CB8AC3E}">
        <p14:creationId xmlns:p14="http://schemas.microsoft.com/office/powerpoint/2010/main" val="78530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r>
            <a:r>
              <a:rPr lang="en-US" sz="2800" b="1" dirty="0">
                <a:latin typeface="Arial" panose="020B0604020202020204" pitchFamily="34" charset="0"/>
                <a:cs typeface="Arial" panose="020B0604020202020204" pitchFamily="34" charset="0"/>
              </a:rPr>
              <a:t>HANNAH]</a:t>
            </a:r>
            <a:r>
              <a:rPr lang="en-US" sz="2800" b="1" baseline="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Thank</a:t>
            </a:r>
            <a:r>
              <a:rPr lang="en-US" sz="2800" baseline="0" dirty="0">
                <a:latin typeface="Arial" panose="020B0604020202020204" pitchFamily="34" charset="0"/>
                <a:cs typeface="Arial" panose="020B0604020202020204" pitchFamily="34" charset="0"/>
              </a:rPr>
              <a:t> you Mrs. </a:t>
            </a:r>
            <a:r>
              <a:rPr lang="en-US" sz="2800" baseline="0" dirty="0" err="1">
                <a:latin typeface="Arial" panose="020B0604020202020204" pitchFamily="34" charset="0"/>
                <a:cs typeface="Arial" panose="020B0604020202020204" pitchFamily="34" charset="0"/>
              </a:rPr>
              <a:t>Grantz</a:t>
            </a:r>
            <a:r>
              <a:rPr lang="en-US" sz="2800" baseline="0" dirty="0">
                <a:latin typeface="Arial" panose="020B0604020202020204" pitchFamily="34" charset="0"/>
                <a:cs typeface="Arial" panose="020B0604020202020204" pitchFamily="34" charset="0"/>
              </a:rPr>
              <a:t> </a:t>
            </a:r>
          </a:p>
          <a:p>
            <a:endParaRPr lang="en-US" sz="2800" baseline="0" dirty="0">
              <a:latin typeface="Arial" panose="020B0604020202020204" pitchFamily="34" charset="0"/>
              <a:cs typeface="Arial" panose="020B0604020202020204" pitchFamily="34" charset="0"/>
            </a:endParaRPr>
          </a:p>
          <a:p>
            <a:r>
              <a:rPr lang="en-US" sz="2800" baseline="0" dirty="0">
                <a:latin typeface="Arial" panose="020B0604020202020204" pitchFamily="34" charset="0"/>
                <a:cs typeface="Arial" panose="020B0604020202020204" pitchFamily="34" charset="0"/>
              </a:rPr>
              <a:t>Its time to do HOT SPOTS!! We are doing this different this year. Each adviser has selected one member from their chapter. Could those members from the following chapter please join us on the stage at this time.</a:t>
            </a:r>
          </a:p>
          <a:p>
            <a:r>
              <a:rPr lang="en-US" sz="2800" baseline="0" dirty="0">
                <a:latin typeface="Arial" panose="020B0604020202020204" pitchFamily="34" charset="0"/>
                <a:cs typeface="Arial" panose="020B0604020202020204" pitchFamily="34" charset="0"/>
              </a:rPr>
              <a:t>Blackwell High School</a:t>
            </a:r>
          </a:p>
          <a:p>
            <a:r>
              <a:rPr lang="en-US" sz="2800" baseline="0" dirty="0">
                <a:latin typeface="Arial" panose="020B0604020202020204" pitchFamily="34" charset="0"/>
                <a:cs typeface="Arial" panose="020B0604020202020204" pitchFamily="34" charset="0"/>
              </a:rPr>
              <a:t>Cimarron</a:t>
            </a:r>
          </a:p>
          <a:p>
            <a:r>
              <a:rPr lang="en-US" sz="2800" baseline="0" dirty="0">
                <a:latin typeface="Arial" panose="020B0604020202020204" pitchFamily="34" charset="0"/>
                <a:cs typeface="Arial" panose="020B0604020202020204" pitchFamily="34" charset="0"/>
              </a:rPr>
              <a:t>Covington-Douglass</a:t>
            </a:r>
          </a:p>
          <a:p>
            <a:r>
              <a:rPr lang="en-US" sz="2800" baseline="0" dirty="0">
                <a:latin typeface="Arial" panose="020B0604020202020204" pitchFamily="34" charset="0"/>
                <a:cs typeface="Arial" panose="020B0604020202020204" pitchFamily="34" charset="0"/>
              </a:rPr>
              <a:t>Crescent</a:t>
            </a:r>
          </a:p>
          <a:p>
            <a:r>
              <a:rPr lang="en-US" sz="2800" baseline="0" dirty="0">
                <a:latin typeface="Arial" panose="020B0604020202020204" pitchFamily="34" charset="0"/>
                <a:cs typeface="Arial" panose="020B0604020202020204" pitchFamily="34" charset="0"/>
              </a:rPr>
              <a:t>Drummond</a:t>
            </a:r>
          </a:p>
          <a:p>
            <a:r>
              <a:rPr lang="en-US" sz="2800" baseline="0" dirty="0">
                <a:latin typeface="Arial" panose="020B0604020202020204" pitchFamily="34" charset="0"/>
                <a:cs typeface="Arial" panose="020B0604020202020204" pitchFamily="34" charset="0"/>
              </a:rPr>
              <a:t>Enid</a:t>
            </a:r>
          </a:p>
          <a:p>
            <a:r>
              <a:rPr lang="en-US" sz="2800" baseline="0" dirty="0">
                <a:latin typeface="Arial" panose="020B0604020202020204" pitchFamily="34" charset="0"/>
                <a:cs typeface="Arial" panose="020B0604020202020204" pitchFamily="34" charset="0"/>
              </a:rPr>
              <a:t>Frontier</a:t>
            </a:r>
          </a:p>
          <a:p>
            <a:r>
              <a:rPr lang="en-US" sz="2800" baseline="0" dirty="0">
                <a:latin typeface="Arial" panose="020B0604020202020204" pitchFamily="34" charset="0"/>
                <a:cs typeface="Arial" panose="020B0604020202020204" pitchFamily="34" charset="0"/>
              </a:rPr>
              <a:t>Garber</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its your turn speak into the microphone and tell us your</a:t>
            </a:r>
            <a:r>
              <a:rPr lang="en-US" sz="2800" baseline="0" dirty="0">
                <a:latin typeface="Arial" panose="020B0604020202020204" pitchFamily="34" charset="0"/>
                <a:cs typeface="Arial" panose="020B0604020202020204" pitchFamily="34" charset="0"/>
              </a:rPr>
              <a:t> name, what grade your in, what school you are from , and name something interesting about yourself</a:t>
            </a:r>
          </a:p>
          <a:p>
            <a:endParaRPr lang="en-US" dirty="0"/>
          </a:p>
        </p:txBody>
      </p:sp>
      <p:sp>
        <p:nvSpPr>
          <p:cNvPr id="4" name="Slide Number Placeholder 3"/>
          <p:cNvSpPr>
            <a:spLocks noGrp="1"/>
          </p:cNvSpPr>
          <p:nvPr>
            <p:ph type="sldNum" sz="quarter" idx="10"/>
          </p:nvPr>
        </p:nvSpPr>
        <p:spPr/>
        <p:txBody>
          <a:bodyPr/>
          <a:lstStyle/>
          <a:p>
            <a:fld id="{B4E3DB07-84D8-420B-9D09-81EB3C0ACFD3}" type="slidenum">
              <a:rPr lang="en-US" smtClean="0"/>
              <a:t>13</a:t>
            </a:fld>
            <a:endParaRPr lang="en-US"/>
          </a:p>
        </p:txBody>
      </p:sp>
    </p:spTree>
    <p:extLst>
      <p:ext uri="{BB962C8B-B14F-4D97-AF65-F5344CB8AC3E}">
        <p14:creationId xmlns:p14="http://schemas.microsoft.com/office/powerpoint/2010/main" val="32821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434975"/>
            <a:ext cx="4187825" cy="2355850"/>
          </a:xfrm>
        </p:spPr>
      </p:sp>
      <p:sp>
        <p:nvSpPr>
          <p:cNvPr id="3" name="Notes Placeholder 2"/>
          <p:cNvSpPr>
            <a:spLocks noGrp="1"/>
          </p:cNvSpPr>
          <p:nvPr>
            <p:ph type="body" idx="1"/>
          </p:nvPr>
        </p:nvSpPr>
        <p:spPr>
          <a:xfrm>
            <a:off x="368135" y="2790701"/>
            <a:ext cx="6246421" cy="6172324"/>
          </a:xfrm>
        </p:spPr>
        <p:txBody>
          <a:bodyPr/>
          <a:lstStyle/>
          <a:p>
            <a:r>
              <a:rPr lang="en-US" sz="2800" b="1" dirty="0">
                <a:latin typeface="Arial" panose="020B0604020202020204" pitchFamily="34" charset="0"/>
                <a:ea typeface="Times New Roman"/>
                <a:cs typeface="Arial" panose="020B0604020202020204" pitchFamily="34" charset="0"/>
              </a:rPr>
              <a:t>Cimarron1:</a:t>
            </a:r>
            <a:r>
              <a:rPr lang="en-US" sz="2800" dirty="0">
                <a:latin typeface="Arial" panose="020B0604020202020204" pitchFamily="34" charset="0"/>
                <a:ea typeface="Times New Roman"/>
                <a:cs typeface="Arial" panose="020B0604020202020204" pitchFamily="34" charset="0"/>
              </a:rPr>
              <a:t>	Good Morning, My name is </a:t>
            </a:r>
            <a:r>
              <a:rPr lang="en-US" sz="2800" dirty="0">
                <a:solidFill>
                  <a:prstClr val="black"/>
                </a:solidFill>
                <a:latin typeface="Arial" panose="020B0604020202020204" pitchFamily="34" charset="0"/>
                <a:ea typeface="Times New Roman"/>
                <a:cs typeface="Arial" panose="020B0604020202020204" pitchFamily="34" charset="0"/>
              </a:rPr>
              <a:t>Kallie Jones and I am from Cimarron FCCLA.</a:t>
            </a:r>
            <a:endParaRPr lang="en-US" sz="2800" b="1" dirty="0">
              <a:solidFill>
                <a:prstClr val="black"/>
              </a:solidFill>
              <a:latin typeface="Arial" panose="020B0604020202020204" pitchFamily="34" charset="0"/>
              <a:ea typeface="Times New Roman"/>
              <a:cs typeface="Arial" panose="020B0604020202020204" pitchFamily="34" charset="0"/>
            </a:endParaRPr>
          </a:p>
          <a:p>
            <a:r>
              <a:rPr lang="en-US" sz="2800" b="1" dirty="0">
                <a:latin typeface="Arial" panose="020B0604020202020204" pitchFamily="34" charset="0"/>
                <a:ea typeface="Times New Roman"/>
                <a:cs typeface="Arial" panose="020B0604020202020204" pitchFamily="34" charset="0"/>
              </a:rPr>
              <a:t>Drummond1:</a:t>
            </a:r>
            <a:r>
              <a:rPr lang="en-US" sz="2800" dirty="0">
                <a:latin typeface="Arial" panose="020B0604020202020204" pitchFamily="34" charset="0"/>
                <a:ea typeface="Times New Roman"/>
                <a:cs typeface="Arial" panose="020B0604020202020204" pitchFamily="34" charset="0"/>
              </a:rPr>
              <a:t> I am </a:t>
            </a:r>
            <a:r>
              <a:rPr lang="en-US" sz="2800" dirty="0" err="1">
                <a:latin typeface="Arial" panose="020B0604020202020204" pitchFamily="34" charset="0"/>
                <a:cs typeface="Arial" panose="020B0604020202020204" pitchFamily="34" charset="0"/>
              </a:rPr>
              <a:t>Malynn</a:t>
            </a:r>
            <a:r>
              <a:rPr lang="en-US" sz="2800" dirty="0">
                <a:latin typeface="Arial" panose="020B0604020202020204" pitchFamily="34" charset="0"/>
                <a:cs typeface="Arial" panose="020B0604020202020204" pitchFamily="34" charset="0"/>
              </a:rPr>
              <a:t> Broomfield</a:t>
            </a:r>
          </a:p>
          <a:p>
            <a:r>
              <a:rPr lang="en-US" sz="2800" b="1" dirty="0">
                <a:latin typeface="Arial" panose="020B0604020202020204" pitchFamily="34" charset="0"/>
                <a:ea typeface="Times New Roman"/>
                <a:cs typeface="Arial" panose="020B0604020202020204" pitchFamily="34" charset="0"/>
              </a:rPr>
              <a:t>Drummond2: </a:t>
            </a:r>
            <a:r>
              <a:rPr lang="en-US" sz="2800" dirty="0">
                <a:latin typeface="Arial" panose="020B0604020202020204" pitchFamily="34" charset="0"/>
                <a:cs typeface="Arial" panose="020B0604020202020204" pitchFamily="34" charset="0"/>
              </a:rPr>
              <a:t>and I am Carson Rutledge. We are </a:t>
            </a:r>
            <a:r>
              <a:rPr lang="en-US" sz="2800" dirty="0">
                <a:latin typeface="Arial" panose="020B0604020202020204" pitchFamily="34" charset="0"/>
                <a:ea typeface="Times New Roman"/>
                <a:cs typeface="Arial" panose="020B0604020202020204" pitchFamily="34" charset="0"/>
              </a:rPr>
              <a:t>from the Drummond FCCLA. </a:t>
            </a:r>
          </a:p>
          <a:p>
            <a:endParaRPr lang="en-US" sz="2800" dirty="0">
              <a:latin typeface="Arial" panose="020B0604020202020204" pitchFamily="34" charset="0"/>
              <a:ea typeface="Times New Roman"/>
              <a:cs typeface="Arial" panose="020B0604020202020204" pitchFamily="34" charset="0"/>
            </a:endParaRPr>
          </a:p>
          <a:p>
            <a:pPr defTabSz="931774"/>
            <a:r>
              <a:rPr lang="en-US" sz="2800" b="1" dirty="0">
                <a:latin typeface="Arial" panose="020B0604020202020204" pitchFamily="34" charset="0"/>
                <a:ea typeface="Times New Roman"/>
                <a:cs typeface="Arial" panose="020B0604020202020204" pitchFamily="34" charset="0"/>
              </a:rPr>
              <a:t>Drummond2</a:t>
            </a:r>
            <a:r>
              <a:rPr lang="en-US" sz="2800" b="1" dirty="0">
                <a:solidFill>
                  <a:prstClr val="black"/>
                </a:solidFill>
                <a:latin typeface="Arial" panose="020B0604020202020204" pitchFamily="34" charset="0"/>
                <a:ea typeface="Times New Roman"/>
                <a:cs typeface="Arial" panose="020B0604020202020204" pitchFamily="34" charset="0"/>
              </a:rPr>
              <a:t>: </a:t>
            </a:r>
            <a:r>
              <a:rPr lang="en-US" sz="2800" dirty="0">
                <a:latin typeface="Arial" panose="020B0604020202020204" pitchFamily="34" charset="0"/>
                <a:ea typeface="Times New Roman"/>
                <a:cs typeface="Arial" panose="020B0604020202020204" pitchFamily="34" charset="0"/>
              </a:rPr>
              <a:t>This last June we attended Oklahoma FCCLA Rookie Camp which was held in June at Camp </a:t>
            </a:r>
            <a:r>
              <a:rPr lang="en-US" sz="2800" dirty="0" err="1">
                <a:latin typeface="Arial" panose="020B0604020202020204" pitchFamily="34" charset="0"/>
                <a:ea typeface="Times New Roman"/>
                <a:cs typeface="Arial" panose="020B0604020202020204" pitchFamily="34" charset="0"/>
              </a:rPr>
              <a:t>Tulakogee</a:t>
            </a:r>
            <a:r>
              <a:rPr lang="en-US" sz="2800" dirty="0">
                <a:latin typeface="Arial" panose="020B0604020202020204" pitchFamily="34" charset="0"/>
                <a:ea typeface="Times New Roman"/>
                <a:cs typeface="Arial" panose="020B0604020202020204" pitchFamily="34" charset="0"/>
              </a:rPr>
              <a:t> in </a:t>
            </a:r>
            <a:r>
              <a:rPr lang="en-US" sz="2800" dirty="0" err="1">
                <a:latin typeface="Arial" panose="020B0604020202020204" pitchFamily="34" charset="0"/>
                <a:ea typeface="Times New Roman"/>
                <a:cs typeface="Arial" panose="020B0604020202020204" pitchFamily="34" charset="0"/>
              </a:rPr>
              <a:t>Wagnorer</a:t>
            </a:r>
            <a:r>
              <a:rPr lang="en-US" sz="2800" dirty="0">
                <a:latin typeface="Arial" panose="020B0604020202020204" pitchFamily="34" charset="0"/>
                <a:ea typeface="Times New Roman"/>
                <a:cs typeface="Arial" panose="020B0604020202020204" pitchFamily="34" charset="0"/>
              </a:rPr>
              <a:t>, Oklahoma. Rookie camp exposes FCCLA members to the numerous opportunities found with membership in FCCLA. </a:t>
            </a:r>
          </a:p>
          <a:p>
            <a:pPr defTabSz="931774"/>
            <a:endParaRPr lang="en-US" sz="2800" b="1" dirty="0">
              <a:solidFill>
                <a:prstClr val="black"/>
              </a:solidFill>
              <a:latin typeface="Arial" panose="020B0604020202020204" pitchFamily="34" charset="0"/>
              <a:ea typeface="Times New Roman"/>
              <a:cs typeface="Arial" panose="020B0604020202020204" pitchFamily="34" charset="0"/>
            </a:endParaRPr>
          </a:p>
          <a:p>
            <a:pPr defTabSz="931774"/>
            <a:r>
              <a:rPr lang="en-US" sz="2800" b="1" dirty="0">
                <a:solidFill>
                  <a:prstClr val="black"/>
                </a:solidFill>
                <a:latin typeface="Arial" panose="020B0604020202020204" pitchFamily="34" charset="0"/>
                <a:ea typeface="Times New Roman"/>
                <a:cs typeface="Arial" panose="020B0604020202020204" pitchFamily="34" charset="0"/>
              </a:rPr>
              <a:t>Drummond1: </a:t>
            </a:r>
            <a:r>
              <a:rPr lang="en-US" sz="2800" dirty="0">
                <a:latin typeface="Arial" panose="020B0604020202020204" pitchFamily="34" charset="0"/>
                <a:ea typeface="Times New Roman"/>
                <a:cs typeface="Arial" panose="020B0604020202020204" pitchFamily="34" charset="0"/>
              </a:rPr>
              <a:t>58 FCCLA members from across the state of Oklahoma attended Rookie Camp this year. </a:t>
            </a:r>
            <a:r>
              <a:rPr lang="en-US" sz="2800" dirty="0">
                <a:latin typeface="Arial" panose="020B0604020202020204" pitchFamily="34" charset="0"/>
                <a:cs typeface="Arial" panose="020B0604020202020204" pitchFamily="34" charset="0"/>
              </a:rPr>
              <a:t>Brittani Parker of Four16 Training Solutions facilitated the camp. </a:t>
            </a:r>
            <a:r>
              <a:rPr lang="en-US" sz="2800" dirty="0">
                <a:latin typeface="Arial" panose="020B0604020202020204" pitchFamily="34" charset="0"/>
                <a:ea typeface="Times New Roman"/>
                <a:cs typeface="Arial" panose="020B0604020202020204" pitchFamily="34" charset="0"/>
              </a:rPr>
              <a:t>This year’s focus was on team building. Members participated in indoor and outdoor, leadership and team building activities while learning what leadership means to the organization. </a:t>
            </a:r>
          </a:p>
          <a:p>
            <a:pPr defTabSz="931774"/>
            <a:endParaRPr lang="en-US" sz="2800" dirty="0">
              <a:latin typeface="Arial" panose="020B0604020202020204" pitchFamily="34" charset="0"/>
              <a:cs typeface="Arial" panose="020B0604020202020204" pitchFamily="34" charset="0"/>
            </a:endParaRPr>
          </a:p>
          <a:p>
            <a:pPr defTabSz="931774"/>
            <a:r>
              <a:rPr lang="en-US" sz="2800" b="1" dirty="0">
                <a:solidFill>
                  <a:prstClr val="black"/>
                </a:solidFill>
                <a:latin typeface="Arial" panose="020B0604020202020204" pitchFamily="34" charset="0"/>
                <a:ea typeface="Times New Roman"/>
                <a:cs typeface="Arial" panose="020B0604020202020204" pitchFamily="34" charset="0"/>
              </a:rPr>
              <a:t>Cimarron1</a:t>
            </a:r>
            <a:r>
              <a:rPr lang="en-US" sz="2800" b="1" dirty="0">
                <a:latin typeface="Arial" panose="020B0604020202020204" pitchFamily="34" charset="0"/>
                <a:ea typeface="Times New Roman"/>
                <a:cs typeface="Arial" panose="020B0604020202020204" pitchFamily="34" charset="0"/>
              </a:rPr>
              <a:t>:</a:t>
            </a:r>
            <a:r>
              <a:rPr lang="en-US" sz="2800" dirty="0">
                <a:latin typeface="Arial" panose="020B0604020202020204" pitchFamily="34" charset="0"/>
                <a:ea typeface="Times New Roman"/>
                <a:cs typeface="Arial" panose="020B0604020202020204" pitchFamily="34" charset="0"/>
              </a:rPr>
              <a:t> The state executive council serves as camp counselors allowing members to interact and get to know them. We highly encourage every chapter to send @ least one member to Rookie Camp this coming summer. You may register now at </a:t>
            </a:r>
            <a:r>
              <a:rPr lang="en-US" sz="2800" u="sng" dirty="0">
                <a:solidFill>
                  <a:srgbClr val="0000FF"/>
                </a:solidFill>
                <a:latin typeface="Arial" panose="020B0604020202020204" pitchFamily="34" charset="0"/>
                <a:ea typeface="Times New Roman"/>
                <a:cs typeface="Arial" panose="020B0604020202020204" pitchFamily="34" charset="0"/>
                <a:hlinkClick r:id="rId3"/>
              </a:rPr>
              <a:t>www.okalumni.org</a:t>
            </a:r>
            <a:r>
              <a:rPr lang="en-US" sz="2800" dirty="0">
                <a:latin typeface="Arial" panose="020B0604020202020204" pitchFamily="34" charset="0"/>
                <a:ea typeface="Times New Roman"/>
                <a:cs typeface="Arial" panose="020B0604020202020204" pitchFamily="34" charset="0"/>
              </a:rPr>
              <a:t>. Thank you!</a:t>
            </a:r>
          </a:p>
        </p:txBody>
      </p:sp>
      <p:sp>
        <p:nvSpPr>
          <p:cNvPr id="4" name="Slide Number Placeholder 3"/>
          <p:cNvSpPr>
            <a:spLocks noGrp="1"/>
          </p:cNvSpPr>
          <p:nvPr>
            <p:ph type="sldNum" sz="quarter" idx="10"/>
          </p:nvPr>
        </p:nvSpPr>
        <p:spPr/>
        <p:txBody>
          <a:bodyPr/>
          <a:lstStyle/>
          <a:p>
            <a:fld id="{B4E3DB07-84D8-420B-9D09-81EB3C0ACFD3}" type="slidenum">
              <a:rPr lang="en-US" smtClean="0"/>
              <a:t>14</a:t>
            </a:fld>
            <a:endParaRPr lang="en-US" dirty="0"/>
          </a:p>
        </p:txBody>
      </p:sp>
    </p:spTree>
    <p:extLst>
      <p:ext uri="{BB962C8B-B14F-4D97-AF65-F5344CB8AC3E}">
        <p14:creationId xmlns:p14="http://schemas.microsoft.com/office/powerpoint/2010/main" val="785304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Thank you everyone and we will do the rest of the chapters Hot Spots in a little bit. P</a:t>
            </a:r>
            <a:r>
              <a:rPr lang="en-US" sz="2800" baseline="0" dirty="0"/>
              <a:t>lease join us on the stage or in the isles to DANCE!</a:t>
            </a:r>
            <a:endParaRPr lang="en-US" sz="2800" dirty="0"/>
          </a:p>
        </p:txBody>
      </p:sp>
      <p:sp>
        <p:nvSpPr>
          <p:cNvPr id="4" name="Slide Number Placeholder 3"/>
          <p:cNvSpPr>
            <a:spLocks noGrp="1"/>
          </p:cNvSpPr>
          <p:nvPr>
            <p:ph type="sldNum" sz="quarter" idx="10"/>
          </p:nvPr>
        </p:nvSpPr>
        <p:spPr/>
        <p:txBody>
          <a:bodyPr/>
          <a:lstStyle/>
          <a:p>
            <a:fld id="{B4E3DB07-84D8-420B-9D09-81EB3C0ACFD3}" type="slidenum">
              <a:rPr lang="en-US" smtClean="0"/>
              <a:t>15</a:t>
            </a:fld>
            <a:endParaRPr lang="en-US"/>
          </a:p>
        </p:txBody>
      </p:sp>
    </p:spTree>
    <p:extLst>
      <p:ext uri="{BB962C8B-B14F-4D97-AF65-F5344CB8AC3E}">
        <p14:creationId xmlns:p14="http://schemas.microsoft.com/office/powerpoint/2010/main" val="328212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Thank you everyone and we will do the rest of the chapters Hot Spots in a little bit. P</a:t>
            </a:r>
            <a:r>
              <a:rPr lang="en-US" sz="2800" baseline="0" dirty="0"/>
              <a:t>lease join us on the stage or in the isles to DANCE!</a:t>
            </a:r>
            <a:endParaRPr lang="en-US" sz="2800" dirty="0"/>
          </a:p>
        </p:txBody>
      </p:sp>
      <p:sp>
        <p:nvSpPr>
          <p:cNvPr id="4" name="Slide Number Placeholder 3"/>
          <p:cNvSpPr>
            <a:spLocks noGrp="1"/>
          </p:cNvSpPr>
          <p:nvPr>
            <p:ph type="sldNum" sz="quarter" idx="10"/>
          </p:nvPr>
        </p:nvSpPr>
        <p:spPr/>
        <p:txBody>
          <a:bodyPr/>
          <a:lstStyle/>
          <a:p>
            <a:fld id="{B4E3DB07-84D8-420B-9D09-81EB3C0ACFD3}" type="slidenum">
              <a:rPr lang="en-US" smtClean="0"/>
              <a:t>16</a:t>
            </a:fld>
            <a:endParaRPr lang="en-US"/>
          </a:p>
        </p:txBody>
      </p:sp>
    </p:spTree>
    <p:extLst>
      <p:ext uri="{BB962C8B-B14F-4D97-AF65-F5344CB8AC3E}">
        <p14:creationId xmlns:p14="http://schemas.microsoft.com/office/powerpoint/2010/main" val="328212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1120012"/>
          </a:xfrm>
        </p:spPr>
      </p:sp>
      <p:sp>
        <p:nvSpPr>
          <p:cNvPr id="4" name="Slide Number Placeholder 3"/>
          <p:cNvSpPr>
            <a:spLocks noGrp="1"/>
          </p:cNvSpPr>
          <p:nvPr>
            <p:ph type="sldNum" sz="quarter" idx="10"/>
          </p:nvPr>
        </p:nvSpPr>
        <p:spPr/>
        <p:txBody>
          <a:bodyPr/>
          <a:lstStyle/>
          <a:p>
            <a:fld id="{B4E3DB07-84D8-420B-9D09-81EB3C0ACFD3}" type="slidenum">
              <a:rPr lang="en-US" smtClean="0"/>
              <a:t>17</a:t>
            </a:fld>
            <a:endParaRPr lang="en-US"/>
          </a:p>
        </p:txBody>
      </p:sp>
      <p:sp>
        <p:nvSpPr>
          <p:cNvPr id="5" name="Notes Placeholder 2"/>
          <p:cNvSpPr>
            <a:spLocks noGrp="1"/>
          </p:cNvSpPr>
          <p:nvPr>
            <p:ph type="body" idx="3"/>
          </p:nvPr>
        </p:nvSpPr>
        <p:spPr>
          <a:xfrm>
            <a:off x="380011" y="1816925"/>
            <a:ext cx="6246420" cy="6863937"/>
          </a:xfrm>
        </p:spPr>
        <p:txBody>
          <a:bodyPr/>
          <a:lstStyle/>
          <a:p>
            <a:pPr marL="0" marR="0">
              <a:lnSpc>
                <a:spcPct val="115000"/>
              </a:lnSpc>
              <a:spcBef>
                <a:spcPts val="0"/>
              </a:spcBef>
              <a:spcAft>
                <a:spcPts val="0"/>
              </a:spcAft>
            </a:pPr>
            <a:r>
              <a:rPr lang="en-US" sz="2800" b="1" dirty="0">
                <a:effectLst/>
                <a:latin typeface="Arial" panose="020B0604020202020204" pitchFamily="34" charset="0"/>
                <a:ea typeface="Times New Roman"/>
                <a:cs typeface="Arial" panose="020B0604020202020204" pitchFamily="34" charset="0"/>
              </a:rPr>
              <a:t>[Hannah] </a:t>
            </a:r>
            <a:r>
              <a:rPr lang="en-US" sz="2800" dirty="0">
                <a:effectLst/>
                <a:latin typeface="Arial" panose="020B0604020202020204" pitchFamily="34" charset="0"/>
                <a:ea typeface="Times New Roman"/>
                <a:cs typeface="Arial" panose="020B0604020202020204" pitchFamily="34" charset="0"/>
              </a:rPr>
              <a:t>Please stand and join in the Closing Ceremony. </a:t>
            </a:r>
          </a:p>
          <a:p>
            <a:pPr marL="0" marR="0">
              <a:lnSpc>
                <a:spcPct val="115000"/>
              </a:lnSpc>
              <a:spcBef>
                <a:spcPts val="0"/>
              </a:spcBef>
              <a:spcAft>
                <a:spcPts val="0"/>
              </a:spcAft>
            </a:pPr>
            <a:r>
              <a:rPr lang="en-US" sz="2800" dirty="0">
                <a:effectLst/>
                <a:latin typeface="Arial" panose="020B0604020202020204" pitchFamily="34" charset="0"/>
                <a:ea typeface="Times New Roman"/>
                <a:cs typeface="Arial" panose="020B0604020202020204" pitchFamily="34" charset="0"/>
              </a:rPr>
              <a:t>“Family, Career and Community Leaders of America, we are challenged to accept the responsibility of making today’s decisions that affect our lives and the world in which we live. Let us repeat our Creed.”</a:t>
            </a:r>
          </a:p>
          <a:p>
            <a:pPr marL="0" marR="0">
              <a:lnSpc>
                <a:spcPct val="115000"/>
              </a:lnSpc>
              <a:spcBef>
                <a:spcPts val="0"/>
              </a:spcBef>
              <a:spcAft>
                <a:spcPts val="0"/>
              </a:spcAft>
            </a:pPr>
            <a:endParaRPr lang="en-US" sz="2800" dirty="0">
              <a:effectLst/>
              <a:latin typeface="Arial" panose="020B0604020202020204" pitchFamily="34" charset="0"/>
              <a:ea typeface="Times New Roman"/>
              <a:cs typeface="Arial" panose="020B0604020202020204" pitchFamily="34" charset="0"/>
            </a:endParaRPr>
          </a:p>
          <a:p>
            <a:pPr marL="0" marR="0">
              <a:lnSpc>
                <a:spcPct val="115000"/>
              </a:lnSpc>
              <a:spcBef>
                <a:spcPts val="0"/>
              </a:spcBef>
              <a:spcAft>
                <a:spcPts val="0"/>
              </a:spcAft>
            </a:pPr>
            <a:r>
              <a:rPr lang="en-US" sz="2800" b="1" dirty="0">
                <a:effectLst/>
                <a:latin typeface="Arial" panose="020B0604020202020204" pitchFamily="34" charset="0"/>
                <a:ea typeface="Times New Roman"/>
                <a:cs typeface="Arial" panose="020B0604020202020204" pitchFamily="34" charset="0"/>
              </a:rPr>
              <a:t>[Everyone]</a:t>
            </a:r>
          </a:p>
          <a:p>
            <a:pPr marL="0" marR="0">
              <a:lnSpc>
                <a:spcPct val="115000"/>
              </a:lnSpc>
              <a:spcBef>
                <a:spcPts val="0"/>
              </a:spcBef>
              <a:spcAft>
                <a:spcPts val="0"/>
              </a:spcAft>
            </a:pPr>
            <a:r>
              <a:rPr lang="en-US" sz="2800" dirty="0">
                <a:effectLst/>
                <a:latin typeface="Arial" panose="020B0604020202020204" pitchFamily="34" charset="0"/>
                <a:ea typeface="Times New Roman"/>
                <a:cs typeface="Arial" panose="020B0604020202020204" pitchFamily="34" charset="0"/>
              </a:rPr>
              <a:t>“We are the Family, Career and Community Leaders of America. We face the future with warm courage and high hope.</a:t>
            </a:r>
          </a:p>
          <a:p>
            <a:pPr marL="0" marR="0">
              <a:lnSpc>
                <a:spcPct val="115000"/>
              </a:lnSpc>
              <a:spcBef>
                <a:spcPts val="0"/>
              </a:spcBef>
              <a:spcAft>
                <a:spcPts val="0"/>
              </a:spcAft>
            </a:pPr>
            <a:r>
              <a:rPr lang="en-US" sz="2800" dirty="0">
                <a:effectLst/>
                <a:latin typeface="Arial" panose="020B0604020202020204" pitchFamily="34" charset="0"/>
                <a:ea typeface="Times New Roman"/>
                <a:cs typeface="Arial" panose="020B0604020202020204" pitchFamily="34" charset="0"/>
              </a:rPr>
              <a:t> For we have the clear consciousness of seeking old and precious values.</a:t>
            </a:r>
          </a:p>
          <a:p>
            <a:pPr marL="342900" marR="0" lvl="0" indent="-342900">
              <a:lnSpc>
                <a:spcPct val="115000"/>
              </a:lnSpc>
              <a:spcBef>
                <a:spcPts val="0"/>
              </a:spcBef>
              <a:spcAft>
                <a:spcPts val="0"/>
              </a:spcAft>
              <a:buFont typeface="Symbol"/>
              <a:buChar char=""/>
            </a:pPr>
            <a:r>
              <a:rPr lang="en-US" sz="2800" dirty="0">
                <a:effectLst/>
                <a:latin typeface="Arial" panose="020B0604020202020204" pitchFamily="34" charset="0"/>
                <a:ea typeface="Times New Roman"/>
                <a:cs typeface="Arial" panose="020B0604020202020204" pitchFamily="34" charset="0"/>
              </a:rPr>
              <a:t>For we are the builders of homes,</a:t>
            </a:r>
          </a:p>
          <a:p>
            <a:pPr marL="342900" marR="0" lvl="0" indent="-342900">
              <a:lnSpc>
                <a:spcPct val="115000"/>
              </a:lnSpc>
              <a:spcBef>
                <a:spcPts val="0"/>
              </a:spcBef>
              <a:spcAft>
                <a:spcPts val="0"/>
              </a:spcAft>
              <a:buFont typeface="Symbol"/>
              <a:buChar char=""/>
            </a:pPr>
            <a:r>
              <a:rPr lang="en-US" sz="2800" dirty="0">
                <a:effectLst/>
                <a:latin typeface="Arial" panose="020B0604020202020204" pitchFamily="34" charset="0"/>
                <a:ea typeface="Times New Roman"/>
                <a:cs typeface="Arial" panose="020B0604020202020204" pitchFamily="34" charset="0"/>
              </a:rPr>
              <a:t>Homes for America’s future,</a:t>
            </a:r>
          </a:p>
          <a:p>
            <a:pPr marL="342900" marR="0" lvl="0" indent="-342900">
              <a:lnSpc>
                <a:spcPct val="115000"/>
              </a:lnSpc>
              <a:spcBef>
                <a:spcPts val="0"/>
              </a:spcBef>
              <a:spcAft>
                <a:spcPts val="0"/>
              </a:spcAft>
              <a:buFont typeface="Symbol"/>
              <a:buChar char=""/>
            </a:pPr>
            <a:r>
              <a:rPr lang="en-US" sz="2800" dirty="0">
                <a:effectLst/>
                <a:latin typeface="Arial" panose="020B0604020202020204" pitchFamily="34" charset="0"/>
                <a:ea typeface="Times New Roman"/>
                <a:cs typeface="Arial" panose="020B0604020202020204" pitchFamily="34" charset="0"/>
              </a:rPr>
              <a:t>Homes where living will be the expression of everything that is good and fair,</a:t>
            </a:r>
          </a:p>
          <a:p>
            <a:pPr marL="342900" marR="0" lvl="0" indent="-342900">
              <a:lnSpc>
                <a:spcPct val="115000"/>
              </a:lnSpc>
              <a:spcBef>
                <a:spcPts val="0"/>
              </a:spcBef>
              <a:spcAft>
                <a:spcPts val="0"/>
              </a:spcAft>
              <a:buFont typeface="Symbol"/>
              <a:buChar char=""/>
            </a:pPr>
            <a:r>
              <a:rPr lang="en-US" sz="2800" dirty="0">
                <a:effectLst/>
                <a:latin typeface="Arial" panose="020B0604020202020204" pitchFamily="34" charset="0"/>
                <a:ea typeface="Times New Roman"/>
                <a:cs typeface="Arial" panose="020B0604020202020204" pitchFamily="34" charset="0"/>
              </a:rPr>
              <a:t>Homes where truth and love, and security and faith, will be realities, not dreams.</a:t>
            </a:r>
          </a:p>
          <a:p>
            <a:pPr marL="0" marR="0">
              <a:lnSpc>
                <a:spcPct val="115000"/>
              </a:lnSpc>
              <a:spcBef>
                <a:spcPts val="0"/>
              </a:spcBef>
              <a:spcAft>
                <a:spcPts val="0"/>
              </a:spcAft>
            </a:pPr>
            <a:r>
              <a:rPr lang="en-US" sz="2800" dirty="0">
                <a:effectLst/>
                <a:latin typeface="Arial" panose="020B0604020202020204" pitchFamily="34" charset="0"/>
                <a:ea typeface="Times New Roman"/>
                <a:cs typeface="Arial" panose="020B0604020202020204" pitchFamily="34" charset="0"/>
              </a:rPr>
              <a:t>We are the Family, Career and Community Leaders of America. We face the future with warm courage and high hope.”</a:t>
            </a:r>
          </a:p>
          <a:p>
            <a:pPr marL="0" marR="0">
              <a:lnSpc>
                <a:spcPct val="115000"/>
              </a:lnSpc>
              <a:spcBef>
                <a:spcPts val="0"/>
              </a:spcBef>
              <a:spcAft>
                <a:spcPts val="0"/>
              </a:spcAft>
            </a:pPr>
            <a:endParaRPr lang="en-US" sz="2800" dirty="0">
              <a:effectLst/>
              <a:latin typeface="Arial" panose="020B0604020202020204" pitchFamily="34" charset="0"/>
              <a:ea typeface="Times New Roman"/>
              <a:cs typeface="Arial" panose="020B0604020202020204" pitchFamily="34" charset="0"/>
            </a:endParaRPr>
          </a:p>
          <a:p>
            <a:endParaRPr lang="en-US" dirty="0"/>
          </a:p>
        </p:txBody>
      </p:sp>
    </p:spTree>
    <p:extLst>
      <p:ext uri="{BB962C8B-B14F-4D97-AF65-F5344CB8AC3E}">
        <p14:creationId xmlns:p14="http://schemas.microsoft.com/office/powerpoint/2010/main" val="3161933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2519" y="696913"/>
            <a:ext cx="5676406" cy="3194894"/>
          </a:xfrm>
        </p:spPr>
      </p:sp>
      <p:sp>
        <p:nvSpPr>
          <p:cNvPr id="4" name="Slide Number Placeholder 3"/>
          <p:cNvSpPr>
            <a:spLocks noGrp="1"/>
          </p:cNvSpPr>
          <p:nvPr>
            <p:ph type="sldNum" sz="quarter" idx="10"/>
          </p:nvPr>
        </p:nvSpPr>
        <p:spPr/>
        <p:txBody>
          <a:bodyPr/>
          <a:lstStyle/>
          <a:p>
            <a:fld id="{B4E3DB07-84D8-420B-9D09-81EB3C0ACFD3}" type="slidenum">
              <a:rPr lang="en-US" smtClean="0"/>
              <a:t>18</a:t>
            </a:fld>
            <a:endParaRPr lang="en-US"/>
          </a:p>
        </p:txBody>
      </p:sp>
      <p:sp>
        <p:nvSpPr>
          <p:cNvPr id="5" name="Notes Placeholder 4"/>
          <p:cNvSpPr>
            <a:spLocks noGrp="1"/>
          </p:cNvSpPr>
          <p:nvPr>
            <p:ph type="body" sz="quarter" idx="11"/>
          </p:nvPr>
        </p:nvSpPr>
        <p:spPr/>
        <p:txBody>
          <a:bodyPr/>
          <a:lstStyle/>
          <a:p>
            <a:r>
              <a:rPr lang="en-US" sz="2800" b="1" dirty="0">
                <a:latin typeface="Arial" panose="020B0604020202020204" pitchFamily="34" charset="0"/>
                <a:ea typeface="Times New Roman"/>
                <a:cs typeface="Arial" panose="020B0604020202020204" pitchFamily="34" charset="0"/>
              </a:rPr>
              <a:t>[Hannah] </a:t>
            </a:r>
            <a:r>
              <a:rPr lang="en-US" sz="2800" dirty="0">
                <a:latin typeface="Arial" panose="020B0604020202020204" pitchFamily="34" charset="0"/>
                <a:ea typeface="Times New Roman"/>
                <a:cs typeface="Arial" panose="020B0604020202020204" pitchFamily="34" charset="0"/>
              </a:rPr>
              <a:t>Thank you all very much. Great things are ahead for each and every one of you. As we go our separate ways today, let’s remember our unique opportunity to Be…..Know…. and Do in our chapters, schools and communities. Safe travels to you all! </a:t>
            </a:r>
          </a:p>
          <a:p>
            <a:endParaRPr lang="en-US" dirty="0"/>
          </a:p>
        </p:txBody>
      </p:sp>
    </p:spTree>
    <p:extLst>
      <p:ext uri="{BB962C8B-B14F-4D97-AF65-F5344CB8AC3E}">
        <p14:creationId xmlns:p14="http://schemas.microsoft.com/office/powerpoint/2010/main" val="5266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511" y="4156365"/>
            <a:ext cx="6163293" cy="4442806"/>
          </a:xfrm>
        </p:spPr>
        <p:txBody>
          <a:bodyPr/>
          <a:lstStyle/>
          <a:p>
            <a:r>
              <a:rPr lang="en-US" sz="2800" b="1" dirty="0">
                <a:latin typeface="Arial" panose="020B0604020202020204" pitchFamily="34" charset="0"/>
                <a:cs typeface="Arial" panose="020B0604020202020204" pitchFamily="34" charset="0"/>
              </a:rPr>
              <a:t>[GABI] </a:t>
            </a:r>
            <a:r>
              <a:rPr lang="en-US" sz="2800" dirty="0">
                <a:latin typeface="Arial" panose="020B0604020202020204" pitchFamily="34" charset="0"/>
                <a:cs typeface="Arial" panose="020B0604020202020204" pitchFamily="34" charset="0"/>
              </a:rPr>
              <a:t>Once again this is your</a:t>
            </a:r>
            <a:r>
              <a:rPr lang="en-US" sz="2800" baseline="0" dirty="0">
                <a:latin typeface="Arial" panose="020B0604020202020204" pitchFamily="34" charset="0"/>
                <a:cs typeface="Arial" panose="020B0604020202020204" pitchFamily="34" charset="0"/>
              </a:rPr>
              <a:t> district officers North two </a:t>
            </a: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2</a:t>
            </a:fld>
            <a:endParaRPr lang="en-US"/>
          </a:p>
        </p:txBody>
      </p:sp>
    </p:spTree>
    <p:extLst>
      <p:ext uri="{BB962C8B-B14F-4D97-AF65-F5344CB8AC3E}">
        <p14:creationId xmlns:p14="http://schemas.microsoft.com/office/powerpoint/2010/main" val="204882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511" y="4156365"/>
            <a:ext cx="6163293" cy="4442806"/>
          </a:xfrm>
        </p:spPr>
        <p:txBody>
          <a:bodyPr/>
          <a:lstStyle/>
          <a:p>
            <a:r>
              <a:rPr lang="en-US" sz="2800" b="1" dirty="0">
                <a:latin typeface="Arial" panose="020B0604020202020204" pitchFamily="34" charset="0"/>
                <a:cs typeface="Arial" panose="020B0604020202020204" pitchFamily="34" charset="0"/>
              </a:rPr>
              <a:t>[GABI] </a:t>
            </a:r>
            <a:r>
              <a:rPr lang="en-US" sz="2800" dirty="0">
                <a:latin typeface="Arial" panose="020B0604020202020204" pitchFamily="34" charset="0"/>
                <a:cs typeface="Arial" panose="020B0604020202020204" pitchFamily="34" charset="0"/>
              </a:rPr>
              <a:t>Once again this is your</a:t>
            </a:r>
            <a:r>
              <a:rPr lang="en-US" sz="2800" baseline="0" dirty="0">
                <a:latin typeface="Arial" panose="020B0604020202020204" pitchFamily="34" charset="0"/>
                <a:cs typeface="Arial" panose="020B0604020202020204" pitchFamily="34" charset="0"/>
              </a:rPr>
              <a:t> district officers North two </a:t>
            </a: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3</a:t>
            </a:fld>
            <a:endParaRPr lang="en-US"/>
          </a:p>
        </p:txBody>
      </p:sp>
    </p:spTree>
    <p:extLst>
      <p:ext uri="{BB962C8B-B14F-4D97-AF65-F5344CB8AC3E}">
        <p14:creationId xmlns:p14="http://schemas.microsoft.com/office/powerpoint/2010/main" val="20488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511" y="4156365"/>
            <a:ext cx="6163293" cy="4442806"/>
          </a:xfrm>
        </p:spPr>
        <p:txBody>
          <a:bodyPr/>
          <a:lstStyle/>
          <a:p>
            <a:r>
              <a:rPr lang="en-US" sz="2800" b="1" dirty="0">
                <a:latin typeface="Arial" panose="020B0604020202020204" pitchFamily="34" charset="0"/>
                <a:cs typeface="Arial" panose="020B0604020202020204" pitchFamily="34" charset="0"/>
              </a:rPr>
              <a:t>[GABI] </a:t>
            </a:r>
            <a:r>
              <a:rPr lang="en-US" sz="2800" dirty="0">
                <a:latin typeface="Arial" panose="020B0604020202020204" pitchFamily="34" charset="0"/>
                <a:cs typeface="Arial" panose="020B0604020202020204" pitchFamily="34" charset="0"/>
              </a:rPr>
              <a:t>Once again this is your</a:t>
            </a:r>
            <a:r>
              <a:rPr lang="en-US" sz="2800" baseline="0" dirty="0">
                <a:latin typeface="Arial" panose="020B0604020202020204" pitchFamily="34" charset="0"/>
                <a:cs typeface="Arial" panose="020B0604020202020204" pitchFamily="34" charset="0"/>
              </a:rPr>
              <a:t> district officers North two </a:t>
            </a: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4</a:t>
            </a:fld>
            <a:endParaRPr lang="en-US"/>
          </a:p>
        </p:txBody>
      </p:sp>
    </p:spTree>
    <p:extLst>
      <p:ext uri="{BB962C8B-B14F-4D97-AF65-F5344CB8AC3E}">
        <p14:creationId xmlns:p14="http://schemas.microsoft.com/office/powerpoint/2010/main" val="20488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511" y="4156365"/>
            <a:ext cx="6163293" cy="4442806"/>
          </a:xfrm>
        </p:spPr>
        <p:txBody>
          <a:bodyPr/>
          <a:lstStyle/>
          <a:p>
            <a:r>
              <a:rPr lang="en-US" sz="2800" b="1" dirty="0">
                <a:latin typeface="Arial" panose="020B0604020202020204" pitchFamily="34" charset="0"/>
                <a:cs typeface="Arial" panose="020B0604020202020204" pitchFamily="34" charset="0"/>
              </a:rPr>
              <a:t>[GABI] </a:t>
            </a:r>
            <a:r>
              <a:rPr lang="en-US" sz="2800" dirty="0">
                <a:latin typeface="Arial" panose="020B0604020202020204" pitchFamily="34" charset="0"/>
                <a:cs typeface="Arial" panose="020B0604020202020204" pitchFamily="34" charset="0"/>
              </a:rPr>
              <a:t>Once again this is your</a:t>
            </a:r>
            <a:r>
              <a:rPr lang="en-US" sz="2800" baseline="0" dirty="0">
                <a:latin typeface="Arial" panose="020B0604020202020204" pitchFamily="34" charset="0"/>
                <a:cs typeface="Arial" panose="020B0604020202020204" pitchFamily="34" charset="0"/>
              </a:rPr>
              <a:t> district officers North two </a:t>
            </a: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5</a:t>
            </a:fld>
            <a:endParaRPr lang="en-US"/>
          </a:p>
        </p:txBody>
      </p:sp>
    </p:spTree>
    <p:extLst>
      <p:ext uri="{BB962C8B-B14F-4D97-AF65-F5344CB8AC3E}">
        <p14:creationId xmlns:p14="http://schemas.microsoft.com/office/powerpoint/2010/main" val="20488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511" y="4156365"/>
            <a:ext cx="6163293" cy="4442806"/>
          </a:xfrm>
        </p:spPr>
        <p:txBody>
          <a:bodyPr/>
          <a:lstStyle/>
          <a:p>
            <a:r>
              <a:rPr lang="en-US" sz="2800" b="1" dirty="0">
                <a:latin typeface="Arial" panose="020B0604020202020204" pitchFamily="34" charset="0"/>
                <a:cs typeface="Arial" panose="020B0604020202020204" pitchFamily="34" charset="0"/>
              </a:rPr>
              <a:t>[GABI] </a:t>
            </a:r>
            <a:r>
              <a:rPr lang="en-US" sz="2800" dirty="0">
                <a:latin typeface="Arial" panose="020B0604020202020204" pitchFamily="34" charset="0"/>
                <a:cs typeface="Arial" panose="020B0604020202020204" pitchFamily="34" charset="0"/>
              </a:rPr>
              <a:t>Once again this is your</a:t>
            </a:r>
            <a:r>
              <a:rPr lang="en-US" sz="2800" baseline="0" dirty="0">
                <a:latin typeface="Arial" panose="020B0604020202020204" pitchFamily="34" charset="0"/>
                <a:cs typeface="Arial" panose="020B0604020202020204" pitchFamily="34" charset="0"/>
              </a:rPr>
              <a:t> district officers North two </a:t>
            </a: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6</a:t>
            </a:fld>
            <a:endParaRPr lang="en-US"/>
          </a:p>
        </p:txBody>
      </p:sp>
    </p:spTree>
    <p:extLst>
      <p:ext uri="{BB962C8B-B14F-4D97-AF65-F5344CB8AC3E}">
        <p14:creationId xmlns:p14="http://schemas.microsoft.com/office/powerpoint/2010/main" val="20488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1429599"/>
          </a:xfrm>
        </p:spPr>
      </p:sp>
      <p:sp>
        <p:nvSpPr>
          <p:cNvPr id="3" name="Notes Placeholder 2"/>
          <p:cNvSpPr>
            <a:spLocks noGrp="1"/>
          </p:cNvSpPr>
          <p:nvPr>
            <p:ph type="body" idx="1"/>
          </p:nvPr>
        </p:nvSpPr>
        <p:spPr>
          <a:xfrm>
            <a:off x="372139" y="2126511"/>
            <a:ext cx="6276697" cy="6791857"/>
          </a:xfrm>
        </p:spPr>
        <p:txBody>
          <a:bodyPr/>
          <a:lstStyle/>
          <a:p>
            <a:r>
              <a:rPr lang="en-US" sz="2800" dirty="0"/>
              <a:t>[GABI]</a:t>
            </a:r>
          </a:p>
          <a:p>
            <a:r>
              <a:rPr lang="en-US" sz="2800" dirty="0"/>
              <a:t>Gabriella – At this time we would like to focus our attention on leadership.  Good leaders are special people; they view the situation, recognize the need, and encourage the necessary action.  They understand the importance of teamwork and cooperation and the fulfillment of responsibilities.</a:t>
            </a:r>
          </a:p>
          <a:p>
            <a:r>
              <a:rPr lang="en-US" sz="2800" dirty="0"/>
              <a:t> </a:t>
            </a:r>
          </a:p>
          <a:p>
            <a:r>
              <a:rPr lang="en-US" sz="2800" dirty="0"/>
              <a:t>Each year symbolizes one more step in the process of individual growth.  The installation of newly elected officers is both a joyful and solemn occasion.  We congratulate them and look forward to their new vision.  Will each officer elect please come forward as I call your name.</a:t>
            </a:r>
          </a:p>
          <a:p>
            <a:r>
              <a:rPr lang="en-US" sz="2800" dirty="0"/>
              <a:t>(as you state the duties of their office hand them a rose)</a:t>
            </a:r>
          </a:p>
          <a:p>
            <a:r>
              <a:rPr lang="en-US" sz="2800" b="1" i="1" u="sng" dirty="0"/>
              <a:t>President</a:t>
            </a:r>
            <a:r>
              <a:rPr lang="en-US" sz="2800" dirty="0"/>
              <a:t>:  </a:t>
            </a:r>
            <a:r>
              <a:rPr lang="en-US" sz="2800" b="1" i="1" u="dbl" dirty="0"/>
              <a:t>Hannah Buller</a:t>
            </a:r>
            <a:r>
              <a:rPr lang="en-US" sz="2800" dirty="0"/>
              <a:t>– The office of president is one of great responsibility.  You will want to be firm, impartial, considerate, and a friend to all members.  You shall preside over all meetings of North District 2 FCCLA.</a:t>
            </a:r>
          </a:p>
          <a:p>
            <a:r>
              <a:rPr lang="en-US" sz="2800" b="1" i="1" dirty="0"/>
              <a:t> </a:t>
            </a:r>
            <a:endParaRPr lang="en-US" sz="2800" dirty="0"/>
          </a:p>
          <a:p>
            <a:r>
              <a:rPr lang="en-US" sz="2800" b="1" i="1" u="sng" dirty="0"/>
              <a:t> First Vice-President of Community Service</a:t>
            </a:r>
            <a:r>
              <a:rPr lang="en-US" sz="2800" u="sng" dirty="0"/>
              <a:t>:</a:t>
            </a:r>
            <a:r>
              <a:rPr lang="en-US" sz="2800" u="dbl" dirty="0"/>
              <a:t> </a:t>
            </a:r>
            <a:r>
              <a:rPr lang="en-US" sz="2800" b="1" i="1" u="dbl" dirty="0"/>
              <a:t> Alexis Peeper</a:t>
            </a:r>
            <a:r>
              <a:rPr lang="en-US" sz="2800" dirty="0"/>
              <a:t>- You shall assume responsibility in the absence of the president.  You will also work with members to develop and plan projects and activities that will meet the needs of the chapter, school, and community.</a:t>
            </a:r>
          </a:p>
          <a:p>
            <a:r>
              <a:rPr lang="en-US" sz="2800" dirty="0"/>
              <a:t> </a:t>
            </a:r>
          </a:p>
          <a:p>
            <a:r>
              <a:rPr lang="en-US" sz="2800" b="1" i="1" u="sng" dirty="0"/>
              <a:t>Vice-President of Membership</a:t>
            </a:r>
            <a:r>
              <a:rPr lang="en-US" sz="2800" dirty="0"/>
              <a:t>:  </a:t>
            </a:r>
            <a:r>
              <a:rPr lang="en-US" sz="2800" b="1" i="1" u="dbl" dirty="0"/>
              <a:t>Rebecca Ingram</a:t>
            </a:r>
            <a:r>
              <a:rPr lang="en-US" sz="2800" dirty="0"/>
              <a:t> – You shall provide leadership in planning and implementing programs for membership promotion and development.</a:t>
            </a:r>
          </a:p>
          <a:p>
            <a:r>
              <a:rPr lang="en-US" sz="2800" b="1" i="1" dirty="0"/>
              <a:t> </a:t>
            </a:r>
            <a:endParaRPr lang="en-US" sz="2800" dirty="0"/>
          </a:p>
          <a:p>
            <a:r>
              <a:rPr lang="en-US" sz="2800" b="1" i="1" u="sng" dirty="0"/>
              <a:t>Vice-President of STAR Events:  </a:t>
            </a:r>
            <a:r>
              <a:rPr lang="en-US" sz="2800" b="1" i="1" u="dbl" dirty="0"/>
              <a:t>Branch Hibbitt </a:t>
            </a:r>
            <a:r>
              <a:rPr lang="en-US" sz="2800" dirty="0"/>
              <a:t>– You shall provide leadership in planning and implementing the organization's public relations programs.</a:t>
            </a:r>
          </a:p>
          <a:p>
            <a:endParaRPr lang="en-US" sz="2800" dirty="0"/>
          </a:p>
          <a:p>
            <a:r>
              <a:rPr lang="en-US" sz="2800" dirty="0"/>
              <a:t>These officers have been elected to serve the North District 2 2015 - 2016 school year.  As incoming officers, the highest honors of the organization are being bestowed on you.  North District 2 has faith and confidence in your ability to lead the organization forward.  </a:t>
            </a:r>
          </a:p>
          <a:p>
            <a:endParaRPr lang="en-US" sz="2800" dirty="0"/>
          </a:p>
          <a:p>
            <a:r>
              <a:rPr lang="en-US" sz="2800" dirty="0"/>
              <a:t>The pledge of your office signifies your willingness to do this.  Please repeat after me……</a:t>
            </a:r>
          </a:p>
          <a:p>
            <a:r>
              <a:rPr lang="en-US" sz="2800" i="1" dirty="0"/>
              <a:t>“I will, to the best of my ability……………faithfully perform all the duties………….of the office to which I have been elected.”</a:t>
            </a:r>
          </a:p>
          <a:p>
            <a:endParaRPr lang="en-US" sz="2800" dirty="0"/>
          </a:p>
          <a:p>
            <a:r>
              <a:rPr lang="en-US" sz="2800" dirty="0"/>
              <a:t>As incoming officers, we ask you to remember that real leadership strength comes through cooperative efforts.  We are confident the organization will continue to grow under the leadership these new officers will provide.</a:t>
            </a:r>
          </a:p>
          <a:p>
            <a:r>
              <a:rPr lang="en-US" sz="2800" dirty="0"/>
              <a:t>(Hands gavel to President elect Hannah)  “By giving you this gavel, I place in your hands the responsibilities of President of North District 2 Family, Career, and Community Leaders of America.  Congratulations! </a:t>
            </a:r>
          </a:p>
        </p:txBody>
      </p:sp>
      <p:sp>
        <p:nvSpPr>
          <p:cNvPr id="4" name="Slide Number Placeholder 3"/>
          <p:cNvSpPr>
            <a:spLocks noGrp="1"/>
          </p:cNvSpPr>
          <p:nvPr>
            <p:ph type="sldNum" sz="quarter" idx="10"/>
          </p:nvPr>
        </p:nvSpPr>
        <p:spPr/>
        <p:txBody>
          <a:bodyPr/>
          <a:lstStyle/>
          <a:p>
            <a:fld id="{B4E3DB07-84D8-420B-9D09-81EB3C0ACFD3}" type="slidenum">
              <a:rPr lang="en-US" smtClean="0"/>
              <a:t>7</a:t>
            </a:fld>
            <a:endParaRPr lang="en-US"/>
          </a:p>
        </p:txBody>
      </p:sp>
    </p:spTree>
    <p:extLst>
      <p:ext uri="{BB962C8B-B14F-4D97-AF65-F5344CB8AC3E}">
        <p14:creationId xmlns:p14="http://schemas.microsoft.com/office/powerpoint/2010/main" val="1686133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1488147"/>
          </a:xfrm>
        </p:spPr>
      </p:sp>
      <p:sp>
        <p:nvSpPr>
          <p:cNvPr id="3" name="Notes Placeholder 2"/>
          <p:cNvSpPr>
            <a:spLocks noGrp="1"/>
          </p:cNvSpPr>
          <p:nvPr>
            <p:ph type="body" idx="1"/>
          </p:nvPr>
        </p:nvSpPr>
        <p:spPr>
          <a:xfrm>
            <a:off x="403761" y="2161309"/>
            <a:ext cx="6175169" cy="6437861"/>
          </a:xfrm>
        </p:spPr>
        <p:txBody>
          <a:bodyPr/>
          <a:lstStyle/>
          <a:p>
            <a:pPr lvl="0"/>
            <a:r>
              <a:rPr lang="en-US" sz="2800" b="1" dirty="0">
                <a:latin typeface="Arial" panose="020B0604020202020204" pitchFamily="34" charset="0"/>
                <a:cs typeface="Arial" panose="020B0604020202020204" pitchFamily="34" charset="0"/>
              </a:rPr>
              <a:t>[HANNAH] </a:t>
            </a:r>
            <a:r>
              <a:rPr lang="en-US" sz="2800" dirty="0">
                <a:latin typeface="Arial" panose="020B0604020202020204" pitchFamily="34" charset="0"/>
                <a:cs typeface="Arial" panose="020B0604020202020204" pitchFamily="34" charset="0"/>
              </a:rPr>
              <a:t>Thank you Holly.</a:t>
            </a:r>
          </a:p>
          <a:p>
            <a:pPr lvl="0"/>
            <a:r>
              <a:rPr lang="en-US" sz="2800" dirty="0">
                <a:latin typeface="Arial" panose="020B0604020202020204" pitchFamily="34" charset="0"/>
                <a:cs typeface="Arial" panose="020B0604020202020204" pitchFamily="34" charset="0"/>
              </a:rPr>
              <a:t>We will now begin with our FCCLA Opening Ceremony. Please stand.</a:t>
            </a:r>
          </a:p>
          <a:p>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&lt;President gives a rap of the gavel&gt;</a:t>
            </a:r>
          </a:p>
          <a:p>
            <a:pPr lvl="0"/>
            <a:endParaRPr lang="en-US" sz="2800" dirty="0">
              <a:latin typeface="Arial" panose="020B0604020202020204" pitchFamily="34" charset="0"/>
              <a:cs typeface="Arial" panose="020B0604020202020204" pitchFamily="34" charset="0"/>
            </a:endParaRPr>
          </a:p>
          <a:p>
            <a:pPr lvl="0"/>
            <a:r>
              <a:rPr lang="en-US" sz="2800" dirty="0">
                <a:latin typeface="Arial" panose="020B0604020202020204" pitchFamily="34" charset="0"/>
                <a:cs typeface="Arial" panose="020B0604020202020204" pitchFamily="34" charset="0"/>
              </a:rPr>
              <a:t>[President:] We are members of Family, Career and Community Leaders of America.  Our mission is to promote personal growth and leadership development through Family and Consumer Sciences Education.</a:t>
            </a:r>
          </a:p>
          <a:p>
            <a:pPr lvl="0"/>
            <a:endParaRPr lang="en-US" sz="2800" dirty="0">
              <a:latin typeface="Arial" panose="020B0604020202020204" pitchFamily="34" charset="0"/>
              <a:cs typeface="Arial" panose="020B0604020202020204" pitchFamily="34" charset="0"/>
            </a:endParaRPr>
          </a:p>
          <a:p>
            <a:pPr lvl="0"/>
            <a:r>
              <a:rPr lang="en-US" sz="2800" dirty="0">
                <a:latin typeface="Arial" panose="020B0604020202020204" pitchFamily="34" charset="0"/>
                <a:cs typeface="Arial" panose="020B0604020202020204" pitchFamily="34" charset="0"/>
              </a:rPr>
              <a:t>[Officers:] Focusing on the multiple rolls of Family members, wage earner, community leader, members develop skills for life through character development, creative and critical thinking, interpersonal communications, practical knowledge, and career preparation.</a:t>
            </a:r>
          </a:p>
          <a:p>
            <a:pPr lvl="0"/>
            <a:endParaRPr lang="en-US" sz="2800" dirty="0">
              <a:latin typeface="Arial" panose="020B0604020202020204" pitchFamily="34" charset="0"/>
              <a:cs typeface="Arial" panose="020B0604020202020204" pitchFamily="34" charset="0"/>
            </a:endParaRPr>
          </a:p>
          <a:p>
            <a:pPr lvl="0"/>
            <a:r>
              <a:rPr lang="en-US" sz="2800" dirty="0">
                <a:latin typeface="Arial" panose="020B0604020202020204" pitchFamily="34" charset="0"/>
                <a:cs typeface="Arial" panose="020B0604020202020204" pitchFamily="34" charset="0"/>
              </a:rPr>
              <a:t>[Everyone:] As we work toward the accomplishment of our goals, we learn cooperation, take responsibility, develop leadership, and give service.</a:t>
            </a:r>
          </a:p>
          <a:p>
            <a:pPr lvl="0"/>
            <a:endParaRPr lang="en-US" sz="2800" dirty="0">
              <a:latin typeface="Arial" panose="020B0604020202020204" pitchFamily="34" charset="0"/>
              <a:cs typeface="Arial" panose="020B0604020202020204" pitchFamily="34" charset="0"/>
            </a:endParaRPr>
          </a:p>
          <a:p>
            <a:pPr lvl="0"/>
            <a:r>
              <a:rPr lang="en-US" sz="2800" dirty="0">
                <a:latin typeface="Arial" panose="020B0604020202020204" pitchFamily="34" charset="0"/>
                <a:cs typeface="Arial" panose="020B0604020202020204" pitchFamily="34" charset="0"/>
              </a:rPr>
              <a:t>[President:] This meeting of the FCCLA North 2 District is now in session     </a:t>
            </a:r>
            <a:r>
              <a:rPr lang="en-US" sz="2800" b="1" dirty="0">
                <a:latin typeface="Arial" panose="020B0604020202020204" pitchFamily="34" charset="0"/>
                <a:cs typeface="Arial" panose="020B0604020202020204" pitchFamily="34" charset="0"/>
              </a:rPr>
              <a:t>&lt;Give a rap with the gavel&gt;</a:t>
            </a:r>
            <a:r>
              <a:rPr lang="en-US" sz="2800" dirty="0">
                <a:latin typeface="Arial" panose="020B0604020202020204" pitchFamily="34" charset="0"/>
                <a:cs typeface="Arial" panose="020B0604020202020204" pitchFamily="34" charset="0"/>
              </a:rPr>
              <a:t>You may be seated!</a:t>
            </a:r>
          </a:p>
          <a:p>
            <a:pPr lvl="0"/>
            <a:endParaRPr lang="en-US" sz="2800" dirty="0">
              <a:latin typeface="Arial" panose="020B0604020202020204" pitchFamily="34" charset="0"/>
              <a:cs typeface="Arial" panose="020B0604020202020204" pitchFamily="34" charset="0"/>
            </a:endParaRPr>
          </a:p>
          <a:p>
            <a:pPr>
              <a:lnSpc>
                <a:spcPct val="150000"/>
              </a:lnSpc>
            </a:pPr>
            <a:r>
              <a:rPr lang="en-US" sz="2800" b="1" dirty="0">
                <a:latin typeface="Arial" panose="020B0604020202020204" pitchFamily="34" charset="0"/>
                <a:ea typeface="Times New Roman"/>
                <a:cs typeface="Arial" panose="020B0604020202020204" pitchFamily="34" charset="0"/>
              </a:rPr>
              <a:t>&lt;Officers leave stage while members are sitting&gt;</a:t>
            </a:r>
            <a:endParaRPr lang="en-US" sz="2800" dirty="0">
              <a:latin typeface="Arial" panose="020B0604020202020204" pitchFamily="34" charset="0"/>
              <a:ea typeface="Times New Roman"/>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4E3DB07-84D8-420B-9D09-81EB3C0ACFD3}" type="slidenum">
              <a:rPr lang="en-US" smtClean="0"/>
              <a:t>8</a:t>
            </a:fld>
            <a:endParaRPr lang="en-US"/>
          </a:p>
        </p:txBody>
      </p:sp>
    </p:spTree>
    <p:extLst>
      <p:ext uri="{BB962C8B-B14F-4D97-AF65-F5344CB8AC3E}">
        <p14:creationId xmlns:p14="http://schemas.microsoft.com/office/powerpoint/2010/main" val="303308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1333768"/>
          </a:xfrm>
        </p:spPr>
      </p:sp>
      <p:sp>
        <p:nvSpPr>
          <p:cNvPr id="3" name="Notes Placeholder 2"/>
          <p:cNvSpPr>
            <a:spLocks noGrp="1"/>
          </p:cNvSpPr>
          <p:nvPr>
            <p:ph type="body" idx="1"/>
          </p:nvPr>
        </p:nvSpPr>
        <p:spPr>
          <a:xfrm>
            <a:off x="403761" y="2042556"/>
            <a:ext cx="6210795" cy="6556614"/>
          </a:xfrm>
        </p:spPr>
        <p:txBody>
          <a:bodyPr/>
          <a:lstStyle/>
          <a:p>
            <a:r>
              <a:rPr lang="en-US" sz="2800" b="1" dirty="0">
                <a:latin typeface="Arial" panose="020B0604020202020204" pitchFamily="34" charset="0"/>
                <a:cs typeface="Arial" panose="020B0604020202020204" pitchFamily="34" charset="0"/>
              </a:rPr>
              <a:t>[Alexis] </a:t>
            </a:r>
            <a:r>
              <a:rPr lang="en-US" sz="2800" dirty="0">
                <a:latin typeface="Arial" panose="020B0604020202020204" pitchFamily="34" charset="0"/>
                <a:cs typeface="Arial" panose="020B0604020202020204" pitchFamily="34" charset="0"/>
              </a:rPr>
              <a:t>Thank You Mr. </a:t>
            </a:r>
            <a:r>
              <a:rPr lang="en-US" sz="2800" dirty="0" err="1">
                <a:latin typeface="Arial" panose="020B0604020202020204" pitchFamily="34" charset="0"/>
                <a:cs typeface="Arial" panose="020B0604020202020204" pitchFamily="34" charset="0"/>
              </a:rPr>
              <a:t>Beierschmitt</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It is my privilege to introduce Holly Barrow a senior from Kingfisher Chapter.</a:t>
            </a:r>
            <a:r>
              <a:rPr lang="en-US" sz="2800" baseline="0" dirty="0">
                <a:latin typeface="Arial" panose="020B0604020202020204" pitchFamily="34" charset="0"/>
                <a:cs typeface="Arial" panose="020B0604020202020204" pitchFamily="34" charset="0"/>
              </a:rPr>
              <a:t> She will be singing our national anthem, could everyone please stand?</a:t>
            </a:r>
          </a:p>
          <a:p>
            <a:endParaRPr lang="en-US" sz="2800" baseline="0" dirty="0">
              <a:latin typeface="Arial" panose="020B0604020202020204" pitchFamily="34" charset="0"/>
              <a:cs typeface="Arial" panose="020B0604020202020204" pitchFamily="34" charset="0"/>
            </a:endParaRPr>
          </a:p>
          <a:p>
            <a:r>
              <a:rPr lang="en-US" sz="2800" baseline="0" dirty="0">
                <a:latin typeface="Arial" panose="020B0604020202020204" pitchFamily="34" charset="0"/>
                <a:cs typeface="Arial" panose="020B0604020202020204" pitchFamily="34" charset="0"/>
              </a:rPr>
              <a:t>SING</a:t>
            </a:r>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4E3DB07-84D8-420B-9D09-81EB3C0ACFD3}" type="slidenum">
              <a:rPr lang="en-US" smtClean="0"/>
              <a:t>9</a:t>
            </a:fld>
            <a:endParaRPr lang="en-US"/>
          </a:p>
        </p:txBody>
      </p:sp>
    </p:spTree>
    <p:extLst>
      <p:ext uri="{BB962C8B-B14F-4D97-AF65-F5344CB8AC3E}">
        <p14:creationId xmlns:p14="http://schemas.microsoft.com/office/powerpoint/2010/main" val="3452110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46F6A2-3793-4606-A09A-184A860EC6C9}" type="datetimeFigureOut">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182077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6F6A2-3793-4606-A09A-184A860EC6C9}" type="datetimeFigureOut">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159472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6F6A2-3793-4606-A09A-184A860EC6C9}" type="datetimeFigureOut">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281377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6F6A2-3793-4606-A09A-184A860EC6C9}" type="datetimeFigureOut">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215280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46F6A2-3793-4606-A09A-184A860EC6C9}" type="datetimeFigureOut">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73867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46F6A2-3793-4606-A09A-184A860EC6C9}" type="datetimeFigureOut">
              <a:rPr lang="en-US" smtClean="0"/>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2808217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46F6A2-3793-4606-A09A-184A860EC6C9}" type="datetimeFigureOut">
              <a:rPr lang="en-US" smtClean="0"/>
              <a:t>6/19/2020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1195969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46F6A2-3793-4606-A09A-184A860EC6C9}" type="datetimeFigureOut">
              <a:rPr lang="en-US" smtClean="0"/>
              <a:t>6/19/2020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419116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6F6A2-3793-4606-A09A-184A860EC6C9}" type="datetimeFigureOut">
              <a:rPr lang="en-US" smtClean="0"/>
              <a:t>6/19/2020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1425490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46F6A2-3793-4606-A09A-184A860EC6C9}" type="datetimeFigureOut">
              <a:rPr lang="en-US" smtClean="0"/>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136426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46F6A2-3793-4606-A09A-184A860EC6C9}" type="datetimeFigureOut">
              <a:rPr lang="en-US" smtClean="0"/>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77077-3BC5-4BE5-93BD-EF3F48668EC6}" type="slidenum">
              <a:rPr lang="en-US" smtClean="0"/>
              <a:t>‹#›</a:t>
            </a:fld>
            <a:endParaRPr lang="en-US"/>
          </a:p>
        </p:txBody>
      </p:sp>
    </p:spTree>
    <p:extLst>
      <p:ext uri="{BB962C8B-B14F-4D97-AF65-F5344CB8AC3E}">
        <p14:creationId xmlns:p14="http://schemas.microsoft.com/office/powerpoint/2010/main" val="411919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6F6A2-3793-4606-A09A-184A860EC6C9}" type="datetimeFigureOut">
              <a:rPr lang="en-US" smtClean="0"/>
              <a:t>6/19/2020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77077-3BC5-4BE5-93BD-EF3F48668EC6}" type="slidenum">
              <a:rPr lang="en-US" smtClean="0"/>
              <a:t>‹#›</a:t>
            </a:fld>
            <a:endParaRPr lang="en-US"/>
          </a:p>
        </p:txBody>
      </p:sp>
    </p:spTree>
    <p:extLst>
      <p:ext uri="{BB962C8B-B14F-4D97-AF65-F5344CB8AC3E}">
        <p14:creationId xmlns:p14="http://schemas.microsoft.com/office/powerpoint/2010/main" val="1241670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OV"/><Relationship Id="rId1" Type="http://schemas.microsoft.com/office/2007/relationships/media" Target="../media/media1.MOV"/><Relationship Id="rId6" Type="http://schemas.microsoft.com/office/2007/relationships/hdphoto" Target="../media/hdphoto2.wdp"/><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okalumni.org/" TargetMode="External"/><Relationship Id="rId5" Type="http://schemas.openxmlformats.org/officeDocument/2006/relationships/hyperlink" Target="https://animoto.com/play/K0weISNS0yc0ROAwIVo3VQ" TargetMode="Externa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437623" y="1459231"/>
            <a:ext cx="9607137" cy="3939540"/>
          </a:xfrm>
          <a:prstGeom prst="rect">
            <a:avLst/>
          </a:prstGeom>
          <a:noFill/>
        </p:spPr>
        <p:txBody>
          <a:bodyPr wrap="square" rtlCol="0">
            <a:spAutoFit/>
          </a:bodyPr>
          <a:lstStyle/>
          <a:p>
            <a:pPr algn="ctr"/>
            <a:r>
              <a:rPr lang="en-US" sz="12500" b="1" spc="300" dirty="0">
                <a:latin typeface="Arial Rounded MT Bold" panose="020F0704030504030204" pitchFamily="34" charset="0"/>
                <a:ea typeface="AmbersCuteness" panose="02000603000000000000" pitchFamily="2" charset="0"/>
              </a:rPr>
              <a:t>WELCOME</a:t>
            </a:r>
          </a:p>
          <a:p>
            <a:pPr algn="ctr"/>
            <a:r>
              <a:rPr lang="en-US" sz="12500" b="1" spc="300" dirty="0">
                <a:latin typeface="Arial Rounded MT Bold" panose="020F0704030504030204" pitchFamily="34" charset="0"/>
                <a:ea typeface="AmbersCuteness" panose="02000603000000000000" pitchFamily="2" charset="0"/>
              </a:rPr>
              <a:t>Central 4</a:t>
            </a:r>
          </a:p>
        </p:txBody>
      </p:sp>
    </p:spTree>
    <p:extLst>
      <p:ext uri="{BB962C8B-B14F-4D97-AF65-F5344CB8AC3E}">
        <p14:creationId xmlns:p14="http://schemas.microsoft.com/office/powerpoint/2010/main" val="3565967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y-smashing.smashingapps.netdna-cdn.com/wp-content/uploads/2013/08/vectortreesdesign1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023209" y="2321929"/>
            <a:ext cx="8950816" cy="1938992"/>
          </a:xfrm>
          <a:prstGeom prst="rect">
            <a:avLst/>
          </a:prstGeom>
          <a:noFill/>
        </p:spPr>
        <p:txBody>
          <a:bodyPr wrap="square" rtlCol="0">
            <a:spAutoFit/>
          </a:bodyPr>
          <a:lstStyle/>
          <a:p>
            <a:pPr algn="ctr"/>
            <a:r>
              <a:rPr lang="en-US" sz="12000" dirty="0">
                <a:latin typeface="Arial Rounded MT Bold" panose="020F0704030504030204" pitchFamily="34" charset="0"/>
              </a:rPr>
              <a:t>Roll Call</a:t>
            </a:r>
          </a:p>
        </p:txBody>
      </p:sp>
    </p:spTree>
    <p:extLst>
      <p:ext uri="{BB962C8B-B14F-4D97-AF65-F5344CB8AC3E}">
        <p14:creationId xmlns:p14="http://schemas.microsoft.com/office/powerpoint/2010/main" val="311448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y-smashing.smashingapps.netdna-cdn.com/wp-content/uploads/2013/08/vectortreesdesign1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240924" y="888643"/>
            <a:ext cx="8950816" cy="5632311"/>
          </a:xfrm>
          <a:prstGeom prst="rect">
            <a:avLst/>
          </a:prstGeom>
          <a:noFill/>
        </p:spPr>
        <p:txBody>
          <a:bodyPr wrap="square" rtlCol="0">
            <a:spAutoFit/>
          </a:bodyPr>
          <a:lstStyle/>
          <a:p>
            <a:pPr algn="ctr"/>
            <a:r>
              <a:rPr lang="en-US" sz="12000" dirty="0">
                <a:latin typeface="Arial Rounded MT Bold" panose="020F0704030504030204" pitchFamily="34" charset="0"/>
              </a:rPr>
              <a:t>National</a:t>
            </a:r>
          </a:p>
          <a:p>
            <a:pPr algn="ctr"/>
            <a:r>
              <a:rPr lang="en-US" sz="12000" dirty="0">
                <a:latin typeface="Arial Rounded MT Bold" panose="020F0704030504030204" pitchFamily="34" charset="0"/>
              </a:rPr>
              <a:t>Officer</a:t>
            </a:r>
          </a:p>
          <a:p>
            <a:pPr algn="ctr"/>
            <a:r>
              <a:rPr lang="en-US" sz="12000" dirty="0">
                <a:latin typeface="Arial Rounded MT Bold" panose="020F0704030504030204" pitchFamily="34" charset="0"/>
              </a:rPr>
              <a:t>Update</a:t>
            </a:r>
          </a:p>
        </p:txBody>
      </p:sp>
      <p:pic>
        <p:nvPicPr>
          <p:cNvPr id="1026" name="Picture 2" descr="http://fcclainc.org/membership/images/GOfortheRed-01_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9906">
            <a:off x="406846" y="4016617"/>
            <a:ext cx="3214006" cy="16712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4437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y-smashing.smashingapps.netdna-cdn.com/wp-content/uploads/2013/08/vectortreesdesign18.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IMG_186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2286" y="448205"/>
            <a:ext cx="10087428" cy="5683058"/>
          </a:xfrm>
          <a:prstGeom prst="rect">
            <a:avLst/>
          </a:prstGeom>
        </p:spPr>
      </p:pic>
    </p:spTree>
    <p:extLst>
      <p:ext uri="{BB962C8B-B14F-4D97-AF65-F5344CB8AC3E}">
        <p14:creationId xmlns:p14="http://schemas.microsoft.com/office/powerpoint/2010/main" val="166856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285" y="1133929"/>
            <a:ext cx="5789386" cy="4655800"/>
          </a:xfrm>
          <a:prstGeom prst="rect">
            <a:avLst/>
          </a:prstGeom>
        </p:spPr>
      </p:pic>
    </p:spTree>
    <p:extLst>
      <p:ext uri="{BB962C8B-B14F-4D97-AF65-F5344CB8AC3E}">
        <p14:creationId xmlns:p14="http://schemas.microsoft.com/office/powerpoint/2010/main" val="4150602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y-smashing.smashingapps.netdna-cdn.com/wp-content/uploads/2013/08/vectortreesdesign1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341281" y="2905736"/>
            <a:ext cx="6129290" cy="861774"/>
          </a:xfrm>
          <a:prstGeom prst="rect">
            <a:avLst/>
          </a:prstGeom>
        </p:spPr>
        <p:txBody>
          <a:bodyPr wrap="square">
            <a:spAutoFit/>
          </a:bodyPr>
          <a:lstStyle/>
          <a:p>
            <a:r>
              <a:rPr lang="en-US" sz="5000" dirty="0">
                <a:hlinkClick r:id="rId5"/>
              </a:rPr>
              <a:t>Rookie Camp Video</a:t>
            </a:r>
            <a:endParaRPr lang="en-US" sz="5000" dirty="0"/>
          </a:p>
        </p:txBody>
      </p:sp>
      <p:sp>
        <p:nvSpPr>
          <p:cNvPr id="4" name="Rectangle 3"/>
          <p:cNvSpPr/>
          <p:nvPr/>
        </p:nvSpPr>
        <p:spPr>
          <a:xfrm>
            <a:off x="2497540" y="6035343"/>
            <a:ext cx="7997587" cy="830997"/>
          </a:xfrm>
          <a:prstGeom prst="rect">
            <a:avLst/>
          </a:prstGeom>
          <a:solidFill>
            <a:schemeClr val="accent6">
              <a:lumMod val="60000"/>
              <a:lumOff val="40000"/>
            </a:schemeClr>
          </a:solidFill>
        </p:spPr>
        <p:txBody>
          <a:bodyPr wrap="square" anchor="ctr">
            <a:spAutoFit/>
          </a:bodyPr>
          <a:lstStyle/>
          <a:p>
            <a:pPr algn="ctr"/>
            <a:r>
              <a:rPr lang="en-US" sz="4800" u="sng" dirty="0">
                <a:solidFill>
                  <a:srgbClr val="0000FF"/>
                </a:solidFill>
                <a:latin typeface="Rockwell Extra Bold" panose="02060903040505020403" pitchFamily="18" charset="0"/>
                <a:ea typeface="Times New Roman"/>
                <a:hlinkClick r:id="rId6"/>
              </a:rPr>
              <a:t>www.okalumni.org</a:t>
            </a:r>
            <a:endParaRPr lang="en-US" sz="4800" dirty="0">
              <a:latin typeface="Rockwell Extra Bold" panose="02060903040505020403" pitchFamily="18" charset="0"/>
            </a:endParaRPr>
          </a:p>
        </p:txBody>
      </p:sp>
    </p:spTree>
    <p:extLst>
      <p:ext uri="{BB962C8B-B14F-4D97-AF65-F5344CB8AC3E}">
        <p14:creationId xmlns:p14="http://schemas.microsoft.com/office/powerpoint/2010/main" val="77990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828143" y="2434363"/>
            <a:ext cx="9543141" cy="1815882"/>
          </a:xfrm>
          <a:prstGeom prst="rect">
            <a:avLst/>
          </a:prstGeom>
          <a:noFill/>
        </p:spPr>
        <p:txBody>
          <a:bodyPr wrap="square" rtlCol="0">
            <a:spAutoFit/>
          </a:bodyPr>
          <a:lstStyle/>
          <a:p>
            <a:pPr algn="ctr"/>
            <a:r>
              <a:rPr lang="en-US" sz="5600" dirty="0">
                <a:latin typeface="Arial Rounded MT Bold" panose="020F0704030504030204" pitchFamily="34" charset="0"/>
              </a:rPr>
              <a:t>Patrick Grady</a:t>
            </a:r>
          </a:p>
          <a:p>
            <a:pPr algn="ctr"/>
            <a:r>
              <a:rPr lang="en-US" sz="5600" dirty="0">
                <a:latin typeface="Arial Rounded MT Bold" panose="020F0704030504030204" pitchFamily="34" charset="0"/>
              </a:rPr>
              <a:t>Keynote Speaker</a:t>
            </a:r>
          </a:p>
        </p:txBody>
      </p:sp>
      <p:pic>
        <p:nvPicPr>
          <p:cNvPr id="4" name="Picture 3" descr="Patri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573" y="160668"/>
            <a:ext cx="4100284" cy="6175074"/>
          </a:xfrm>
          <a:prstGeom prst="rect">
            <a:avLst/>
          </a:prstGeom>
        </p:spPr>
      </p:pic>
    </p:spTree>
    <p:extLst>
      <p:ext uri="{BB962C8B-B14F-4D97-AF65-F5344CB8AC3E}">
        <p14:creationId xmlns:p14="http://schemas.microsoft.com/office/powerpoint/2010/main" val="169540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451429" y="1146220"/>
            <a:ext cx="9543141" cy="3785652"/>
          </a:xfrm>
          <a:prstGeom prst="rect">
            <a:avLst/>
          </a:prstGeom>
          <a:noFill/>
        </p:spPr>
        <p:txBody>
          <a:bodyPr wrap="square" rtlCol="0">
            <a:spAutoFit/>
          </a:bodyPr>
          <a:lstStyle/>
          <a:p>
            <a:pPr algn="ctr"/>
            <a:r>
              <a:rPr lang="en-US" sz="12000" dirty="0">
                <a:latin typeface="Arial Rounded MT Bold" panose="020F0704030504030204" pitchFamily="34" charset="0"/>
              </a:rPr>
              <a:t>Membership Awards</a:t>
            </a:r>
          </a:p>
        </p:txBody>
      </p:sp>
    </p:spTree>
    <p:extLst>
      <p:ext uri="{BB962C8B-B14F-4D97-AF65-F5344CB8AC3E}">
        <p14:creationId xmlns:p14="http://schemas.microsoft.com/office/powerpoint/2010/main" val="1828724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12193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98037" y="1049090"/>
            <a:ext cx="11559652" cy="5354543"/>
          </a:xfrm>
          <a:prstGeom prst="rect">
            <a:avLst/>
          </a:prstGeom>
          <a:noFill/>
        </p:spPr>
        <p:txBody>
          <a:bodyPr wrap="square" rtlCol="0">
            <a:spAutoFit/>
          </a:bodyPr>
          <a:lstStyle/>
          <a:p>
            <a:pPr>
              <a:lnSpc>
                <a:spcPct val="115000"/>
              </a:lnSpc>
            </a:pPr>
            <a:r>
              <a:rPr lang="en-US" sz="3000" dirty="0">
                <a:latin typeface="Arial Narrow" panose="020B0606020202030204" pitchFamily="34" charset="0"/>
                <a:ea typeface="Times New Roman"/>
                <a:cs typeface="Arial" panose="020B0604020202020204" pitchFamily="34" charset="0"/>
              </a:rPr>
              <a:t>“We are the Family, Career and Community Leaders of America. We face the future with warm courage and high hope.</a:t>
            </a:r>
          </a:p>
          <a:p>
            <a:pPr>
              <a:lnSpc>
                <a:spcPct val="115000"/>
              </a:lnSpc>
            </a:pPr>
            <a:r>
              <a:rPr lang="en-US" sz="3000" dirty="0">
                <a:latin typeface="Arial Narrow" panose="020B0606020202030204" pitchFamily="34" charset="0"/>
                <a:ea typeface="Times New Roman"/>
                <a:cs typeface="Arial" panose="020B0604020202020204" pitchFamily="34" charset="0"/>
              </a:rPr>
              <a:t> For we have the clear consciousness of seeking old and precious values.</a:t>
            </a:r>
          </a:p>
          <a:p>
            <a:pPr marL="342900" marR="0" lvl="0" indent="-342900">
              <a:lnSpc>
                <a:spcPct val="115000"/>
              </a:lnSpc>
              <a:spcBef>
                <a:spcPts val="0"/>
              </a:spcBef>
              <a:spcAft>
                <a:spcPts val="0"/>
              </a:spcAft>
              <a:buFont typeface="Symbol"/>
              <a:buChar char=""/>
            </a:pPr>
            <a:r>
              <a:rPr lang="en-US" sz="3000" dirty="0">
                <a:latin typeface="Arial Narrow" panose="020B0606020202030204" pitchFamily="34" charset="0"/>
                <a:ea typeface="Times New Roman"/>
                <a:cs typeface="Arial" panose="020B0604020202020204" pitchFamily="34" charset="0"/>
              </a:rPr>
              <a:t>For we are the builders of homes,</a:t>
            </a:r>
          </a:p>
          <a:p>
            <a:pPr marL="342900" marR="0" lvl="0" indent="-342900">
              <a:lnSpc>
                <a:spcPct val="115000"/>
              </a:lnSpc>
              <a:spcBef>
                <a:spcPts val="0"/>
              </a:spcBef>
              <a:spcAft>
                <a:spcPts val="0"/>
              </a:spcAft>
              <a:buFont typeface="Symbol"/>
              <a:buChar char=""/>
            </a:pPr>
            <a:r>
              <a:rPr lang="en-US" sz="3000" dirty="0">
                <a:latin typeface="Arial Narrow" panose="020B0606020202030204" pitchFamily="34" charset="0"/>
                <a:ea typeface="Times New Roman"/>
                <a:cs typeface="Arial" panose="020B0604020202020204" pitchFamily="34" charset="0"/>
              </a:rPr>
              <a:t>Homes for America’s future,</a:t>
            </a:r>
          </a:p>
          <a:p>
            <a:pPr marL="342900" marR="0" lvl="0" indent="-342900">
              <a:lnSpc>
                <a:spcPct val="115000"/>
              </a:lnSpc>
              <a:spcBef>
                <a:spcPts val="0"/>
              </a:spcBef>
              <a:spcAft>
                <a:spcPts val="0"/>
              </a:spcAft>
              <a:buFont typeface="Symbol"/>
              <a:buChar char=""/>
            </a:pPr>
            <a:r>
              <a:rPr lang="en-US" sz="3000" dirty="0">
                <a:latin typeface="Arial Narrow" panose="020B0606020202030204" pitchFamily="34" charset="0"/>
                <a:ea typeface="Times New Roman"/>
                <a:cs typeface="Arial" panose="020B0604020202020204" pitchFamily="34" charset="0"/>
              </a:rPr>
              <a:t>Homes where living will be the expression of everything that is good and fair,</a:t>
            </a:r>
          </a:p>
          <a:p>
            <a:pPr marL="342900" marR="0" lvl="0" indent="-342900">
              <a:lnSpc>
                <a:spcPct val="115000"/>
              </a:lnSpc>
              <a:spcBef>
                <a:spcPts val="0"/>
              </a:spcBef>
              <a:spcAft>
                <a:spcPts val="0"/>
              </a:spcAft>
              <a:buFont typeface="Symbol"/>
              <a:buChar char=""/>
            </a:pPr>
            <a:r>
              <a:rPr lang="en-US" sz="3000" dirty="0">
                <a:latin typeface="Arial Narrow" panose="020B0606020202030204" pitchFamily="34" charset="0"/>
                <a:ea typeface="Times New Roman"/>
                <a:cs typeface="Arial" panose="020B0604020202020204" pitchFamily="34" charset="0"/>
              </a:rPr>
              <a:t>Homes where truth and love, and security and faith, will be realities, not dreams.</a:t>
            </a:r>
          </a:p>
          <a:p>
            <a:pPr>
              <a:lnSpc>
                <a:spcPct val="115000"/>
              </a:lnSpc>
            </a:pPr>
            <a:r>
              <a:rPr lang="en-US" sz="3000" dirty="0">
                <a:latin typeface="Arial Narrow" panose="020B0606020202030204" pitchFamily="34" charset="0"/>
                <a:ea typeface="Times New Roman"/>
                <a:cs typeface="Arial" panose="020B0604020202020204" pitchFamily="34" charset="0"/>
              </a:rPr>
              <a:t>We are the Family, Career and Community Leaders of America. We face the future with warm courage and high hope.”</a:t>
            </a:r>
          </a:p>
        </p:txBody>
      </p:sp>
      <p:sp>
        <p:nvSpPr>
          <p:cNvPr id="4" name="TextBox 3"/>
          <p:cNvSpPr txBox="1"/>
          <p:nvPr/>
        </p:nvSpPr>
        <p:spPr>
          <a:xfrm>
            <a:off x="498037" y="313899"/>
            <a:ext cx="11191164" cy="830997"/>
          </a:xfrm>
          <a:prstGeom prst="rect">
            <a:avLst/>
          </a:prstGeom>
          <a:noFill/>
          <a:effectLst/>
        </p:spPr>
        <p:txBody>
          <a:bodyPr wrap="square" rtlCol="0">
            <a:spAutoFit/>
          </a:bodyPr>
          <a:lstStyle/>
          <a:p>
            <a:pPr algn="ctr"/>
            <a:r>
              <a:rPr lang="en-US" sz="4800" dirty="0">
                <a:solidFill>
                  <a:prstClr val="black"/>
                </a:solidFill>
                <a:latin typeface="Arial Rounded MT Bold" panose="020F0704030504030204" pitchFamily="34" charset="0"/>
              </a:rPr>
              <a:t>Closing Ceremony</a:t>
            </a:r>
          </a:p>
        </p:txBody>
      </p:sp>
    </p:spTree>
    <p:extLst>
      <p:ext uri="{BB962C8B-B14F-4D97-AF65-F5344CB8AC3E}">
        <p14:creationId xmlns:p14="http://schemas.microsoft.com/office/powerpoint/2010/main" val="28243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freevectors.me/wp-content/uploads/2013/06/forest-landscap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533933" y="981334"/>
            <a:ext cx="8807356" cy="3785652"/>
          </a:xfrm>
          <a:prstGeom prst="rect">
            <a:avLst/>
          </a:prstGeom>
          <a:noFill/>
          <a:effectLst/>
        </p:spPr>
        <p:txBody>
          <a:bodyPr wrap="square" rtlCol="0">
            <a:spAutoFit/>
          </a:bodyPr>
          <a:lstStyle/>
          <a:p>
            <a:pPr algn="ctr"/>
            <a:r>
              <a:rPr lang="en-US" sz="12000" dirty="0">
                <a:solidFill>
                  <a:prstClr val="black"/>
                </a:solidFill>
                <a:latin typeface="Arial Rounded MT Bold" panose="020F0704030504030204" pitchFamily="34" charset="0"/>
              </a:rPr>
              <a:t>Have a great year!</a:t>
            </a:r>
          </a:p>
        </p:txBody>
      </p:sp>
    </p:spTree>
    <p:extLst>
      <p:ext uri="{BB962C8B-B14F-4D97-AF65-F5344CB8AC3E}">
        <p14:creationId xmlns:p14="http://schemas.microsoft.com/office/powerpoint/2010/main" val="352760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193960" y="1254445"/>
            <a:ext cx="6593983" cy="923330"/>
          </a:xfrm>
          <a:prstGeom prst="rect">
            <a:avLst/>
          </a:prstGeom>
          <a:noFill/>
        </p:spPr>
        <p:txBody>
          <a:bodyPr wrap="square" lIns="91440" tIns="45720" rIns="91440" bIns="45720">
            <a:spAutoFit/>
          </a:bodyPr>
          <a:lstStyle/>
          <a:p>
            <a:pPr algn="ctr"/>
            <a:endParaRPr lang="en-US" sz="5400" b="1" cap="none" spc="0"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Rounded MT Bold" panose="020F0704030504030204" pitchFamily="34" charset="0"/>
            </a:endParaRPr>
          </a:p>
        </p:txBody>
      </p:sp>
      <p:pic>
        <p:nvPicPr>
          <p:cNvPr id="4" name="Picture 3" descr="Peyton%20Jon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58" y="453573"/>
            <a:ext cx="4476748" cy="5968998"/>
          </a:xfrm>
          <a:prstGeom prst="rect">
            <a:avLst/>
          </a:prstGeom>
          <a:ln w="57150" cmpd="sng">
            <a:solidFill>
              <a:schemeClr val="tx1"/>
            </a:solidFill>
          </a:ln>
        </p:spPr>
      </p:pic>
      <p:sp>
        <p:nvSpPr>
          <p:cNvPr id="5" name="TextBox 4"/>
          <p:cNvSpPr txBox="1"/>
          <p:nvPr/>
        </p:nvSpPr>
        <p:spPr>
          <a:xfrm>
            <a:off x="6114142" y="1578429"/>
            <a:ext cx="6077857" cy="2677656"/>
          </a:xfrm>
          <a:prstGeom prst="rect">
            <a:avLst/>
          </a:prstGeom>
          <a:noFill/>
        </p:spPr>
        <p:txBody>
          <a:bodyPr wrap="square" rtlCol="0">
            <a:spAutoFit/>
          </a:bodyPr>
          <a:lstStyle/>
          <a:p>
            <a:pPr algn="ctr"/>
            <a:r>
              <a:rPr lang="en-US" sz="5600" dirty="0">
                <a:latin typeface="Arial Rounded MT Bold"/>
                <a:cs typeface="Arial Rounded MT Bold"/>
              </a:rPr>
              <a:t>Peyton Jones</a:t>
            </a:r>
          </a:p>
          <a:p>
            <a:pPr algn="ctr"/>
            <a:r>
              <a:rPr lang="en-US" sz="5600" dirty="0">
                <a:latin typeface="Arial Rounded MT Bold"/>
                <a:cs typeface="Arial Rounded MT Bold"/>
              </a:rPr>
              <a:t>Vice President of STAR Events</a:t>
            </a:r>
          </a:p>
        </p:txBody>
      </p:sp>
    </p:spTree>
    <p:extLst>
      <p:ext uri="{BB962C8B-B14F-4D97-AF65-F5344CB8AC3E}">
        <p14:creationId xmlns:p14="http://schemas.microsoft.com/office/powerpoint/2010/main" val="1151981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193960" y="1254445"/>
            <a:ext cx="6593983" cy="923330"/>
          </a:xfrm>
          <a:prstGeom prst="rect">
            <a:avLst/>
          </a:prstGeom>
          <a:noFill/>
        </p:spPr>
        <p:txBody>
          <a:bodyPr wrap="square" lIns="91440" tIns="45720" rIns="91440" bIns="45720">
            <a:spAutoFit/>
          </a:bodyPr>
          <a:lstStyle/>
          <a:p>
            <a:pPr algn="ctr"/>
            <a:endParaRPr lang="en-US" sz="5400" b="1" cap="none" spc="0"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Rounded MT Bold" panose="020F0704030504030204" pitchFamily="34" charset="0"/>
            </a:endParaRPr>
          </a:p>
        </p:txBody>
      </p:sp>
      <p:pic>
        <p:nvPicPr>
          <p:cNvPr id="5" name="Picture 4" descr="Destin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185" y="544286"/>
            <a:ext cx="4490357" cy="5987143"/>
          </a:xfrm>
          <a:prstGeom prst="rect">
            <a:avLst/>
          </a:prstGeom>
          <a:ln w="57150" cmpd="sng">
            <a:solidFill>
              <a:schemeClr val="tx1"/>
            </a:solidFill>
          </a:ln>
        </p:spPr>
      </p:pic>
      <p:sp>
        <p:nvSpPr>
          <p:cNvPr id="6" name="TextBox 5"/>
          <p:cNvSpPr txBox="1"/>
          <p:nvPr/>
        </p:nvSpPr>
        <p:spPr>
          <a:xfrm>
            <a:off x="6114142" y="1578429"/>
            <a:ext cx="6077857" cy="2677656"/>
          </a:xfrm>
          <a:prstGeom prst="rect">
            <a:avLst/>
          </a:prstGeom>
          <a:noFill/>
        </p:spPr>
        <p:txBody>
          <a:bodyPr wrap="square" rtlCol="0">
            <a:spAutoFit/>
          </a:bodyPr>
          <a:lstStyle/>
          <a:p>
            <a:pPr algn="ctr"/>
            <a:r>
              <a:rPr lang="en-US" sz="5600" dirty="0">
                <a:latin typeface="Arial Rounded MT Bold"/>
                <a:cs typeface="Arial Rounded MT Bold"/>
              </a:rPr>
              <a:t>Destiny Henry</a:t>
            </a:r>
          </a:p>
          <a:p>
            <a:pPr algn="ctr"/>
            <a:r>
              <a:rPr lang="en-US" sz="5600" dirty="0">
                <a:latin typeface="Arial Rounded MT Bold"/>
                <a:cs typeface="Arial Rounded MT Bold"/>
              </a:rPr>
              <a:t>Vice President of Public Relations</a:t>
            </a:r>
          </a:p>
        </p:txBody>
      </p:sp>
    </p:spTree>
    <p:extLst>
      <p:ext uri="{BB962C8B-B14F-4D97-AF65-F5344CB8AC3E}">
        <p14:creationId xmlns:p14="http://schemas.microsoft.com/office/powerpoint/2010/main" val="1503134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193960" y="1254445"/>
            <a:ext cx="6593983" cy="923330"/>
          </a:xfrm>
          <a:prstGeom prst="rect">
            <a:avLst/>
          </a:prstGeom>
          <a:noFill/>
        </p:spPr>
        <p:txBody>
          <a:bodyPr wrap="square" lIns="91440" tIns="45720" rIns="91440" bIns="45720">
            <a:spAutoFit/>
          </a:bodyPr>
          <a:lstStyle/>
          <a:p>
            <a:pPr algn="ctr"/>
            <a:endParaRPr lang="en-US" sz="5400" b="1" cap="none" spc="0"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Rounded MT Bold" panose="020F0704030504030204" pitchFamily="34" charset="0"/>
            </a:endParaRPr>
          </a:p>
        </p:txBody>
      </p:sp>
      <p:pic>
        <p:nvPicPr>
          <p:cNvPr id="4" name="Picture 3" descr="Kat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57" y="417286"/>
            <a:ext cx="4572000" cy="6096000"/>
          </a:xfrm>
          <a:prstGeom prst="rect">
            <a:avLst/>
          </a:prstGeom>
          <a:ln w="57150" cmpd="sng">
            <a:solidFill>
              <a:schemeClr val="tx1"/>
            </a:solidFill>
          </a:ln>
        </p:spPr>
      </p:pic>
      <p:sp>
        <p:nvSpPr>
          <p:cNvPr id="6" name="TextBox 5"/>
          <p:cNvSpPr txBox="1"/>
          <p:nvPr/>
        </p:nvSpPr>
        <p:spPr>
          <a:xfrm>
            <a:off x="6114142" y="1578429"/>
            <a:ext cx="6077857" cy="2677656"/>
          </a:xfrm>
          <a:prstGeom prst="rect">
            <a:avLst/>
          </a:prstGeom>
          <a:noFill/>
        </p:spPr>
        <p:txBody>
          <a:bodyPr wrap="square" rtlCol="0">
            <a:spAutoFit/>
          </a:bodyPr>
          <a:lstStyle/>
          <a:p>
            <a:pPr algn="ctr"/>
            <a:r>
              <a:rPr lang="en-US" sz="5600" dirty="0">
                <a:latin typeface="Arial Rounded MT Bold"/>
                <a:cs typeface="Arial Rounded MT Bold"/>
              </a:rPr>
              <a:t>Katie Day</a:t>
            </a:r>
          </a:p>
          <a:p>
            <a:pPr algn="ctr"/>
            <a:r>
              <a:rPr lang="en-US" sz="5600" dirty="0">
                <a:latin typeface="Arial Rounded MT Bold"/>
                <a:cs typeface="Arial Rounded MT Bold"/>
              </a:rPr>
              <a:t>Vice President of Membership</a:t>
            </a:r>
          </a:p>
        </p:txBody>
      </p:sp>
    </p:spTree>
    <p:extLst>
      <p:ext uri="{BB962C8B-B14F-4D97-AF65-F5344CB8AC3E}">
        <p14:creationId xmlns:p14="http://schemas.microsoft.com/office/powerpoint/2010/main" val="120521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193960" y="1254445"/>
            <a:ext cx="6593983" cy="923330"/>
          </a:xfrm>
          <a:prstGeom prst="rect">
            <a:avLst/>
          </a:prstGeom>
          <a:noFill/>
        </p:spPr>
        <p:txBody>
          <a:bodyPr wrap="square" lIns="91440" tIns="45720" rIns="91440" bIns="45720">
            <a:spAutoFit/>
          </a:bodyPr>
          <a:lstStyle/>
          <a:p>
            <a:pPr algn="ctr"/>
            <a:endParaRPr lang="en-US" sz="5400" b="1" cap="none" spc="0"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Rounded MT Bold" panose="020F0704030504030204" pitchFamily="34" charset="0"/>
            </a:endParaRPr>
          </a:p>
        </p:txBody>
      </p:sp>
      <p:pic>
        <p:nvPicPr>
          <p:cNvPr id="5" name="Picture 4" descr="Timothy%20Vin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471714"/>
            <a:ext cx="4307114" cy="5742819"/>
          </a:xfrm>
          <a:prstGeom prst="rect">
            <a:avLst/>
          </a:prstGeom>
          <a:ln w="57150" cmpd="sng">
            <a:solidFill>
              <a:schemeClr val="tx1"/>
            </a:solidFill>
          </a:ln>
        </p:spPr>
      </p:pic>
      <p:sp>
        <p:nvSpPr>
          <p:cNvPr id="6" name="TextBox 5"/>
          <p:cNvSpPr txBox="1"/>
          <p:nvPr/>
        </p:nvSpPr>
        <p:spPr>
          <a:xfrm>
            <a:off x="5715000" y="1578429"/>
            <a:ext cx="6476999" cy="3539430"/>
          </a:xfrm>
          <a:prstGeom prst="rect">
            <a:avLst/>
          </a:prstGeom>
          <a:noFill/>
        </p:spPr>
        <p:txBody>
          <a:bodyPr wrap="square" rtlCol="0">
            <a:spAutoFit/>
          </a:bodyPr>
          <a:lstStyle/>
          <a:p>
            <a:pPr algn="ctr"/>
            <a:r>
              <a:rPr lang="en-US" sz="5600" dirty="0">
                <a:latin typeface="Arial Rounded MT Bold"/>
                <a:cs typeface="Arial Rounded MT Bold"/>
              </a:rPr>
              <a:t>Timothy Vines</a:t>
            </a:r>
          </a:p>
          <a:p>
            <a:pPr algn="ctr"/>
            <a:r>
              <a:rPr lang="en-US" sz="5600" dirty="0">
                <a:latin typeface="Arial Rounded MT Bold"/>
                <a:cs typeface="Arial Rounded MT Bold"/>
              </a:rPr>
              <a:t>Vice President of Community Service</a:t>
            </a:r>
          </a:p>
        </p:txBody>
      </p:sp>
    </p:spTree>
    <p:extLst>
      <p:ext uri="{BB962C8B-B14F-4D97-AF65-F5344CB8AC3E}">
        <p14:creationId xmlns:p14="http://schemas.microsoft.com/office/powerpoint/2010/main" val="266758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ilovekidschurch.com/wp-content/uploads/2012/08/Jungl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7"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193960" y="1254445"/>
            <a:ext cx="6593983" cy="923330"/>
          </a:xfrm>
          <a:prstGeom prst="rect">
            <a:avLst/>
          </a:prstGeom>
          <a:noFill/>
        </p:spPr>
        <p:txBody>
          <a:bodyPr wrap="square" lIns="91440" tIns="45720" rIns="91440" bIns="45720">
            <a:spAutoFit/>
          </a:bodyPr>
          <a:lstStyle/>
          <a:p>
            <a:pPr algn="ctr"/>
            <a:endParaRPr lang="en-US" sz="5400" b="1" cap="none" spc="0"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Rounded MT Bold" panose="020F0704030504030204" pitchFamily="34" charset="0"/>
            </a:endParaRPr>
          </a:p>
        </p:txBody>
      </p:sp>
      <p:pic>
        <p:nvPicPr>
          <p:cNvPr id="4" name="Picture 3" descr="Abbey%20Claunc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857" y="453571"/>
            <a:ext cx="4579257" cy="6105676"/>
          </a:xfrm>
          <a:prstGeom prst="rect">
            <a:avLst/>
          </a:prstGeom>
          <a:ln w="57150" cmpd="sng">
            <a:solidFill>
              <a:srgbClr val="000000"/>
            </a:solidFill>
          </a:ln>
        </p:spPr>
      </p:pic>
      <p:sp>
        <p:nvSpPr>
          <p:cNvPr id="6" name="TextBox 5"/>
          <p:cNvSpPr txBox="1"/>
          <p:nvPr/>
        </p:nvSpPr>
        <p:spPr>
          <a:xfrm>
            <a:off x="6114142" y="1578429"/>
            <a:ext cx="6077857" cy="1815882"/>
          </a:xfrm>
          <a:prstGeom prst="rect">
            <a:avLst/>
          </a:prstGeom>
          <a:noFill/>
        </p:spPr>
        <p:txBody>
          <a:bodyPr wrap="square" rtlCol="0">
            <a:spAutoFit/>
          </a:bodyPr>
          <a:lstStyle/>
          <a:p>
            <a:pPr algn="ctr"/>
            <a:r>
              <a:rPr lang="en-US" sz="5600" dirty="0">
                <a:latin typeface="Arial Rounded MT Bold"/>
                <a:cs typeface="Arial Rounded MT Bold"/>
              </a:rPr>
              <a:t>Abbey </a:t>
            </a:r>
            <a:r>
              <a:rPr lang="en-US" sz="5600" dirty="0" err="1">
                <a:latin typeface="Arial Rounded MT Bold"/>
                <a:cs typeface="Arial Rounded MT Bold"/>
              </a:rPr>
              <a:t>Claunch</a:t>
            </a:r>
            <a:endParaRPr lang="en-US" sz="5600" dirty="0">
              <a:latin typeface="Arial Rounded MT Bold"/>
              <a:cs typeface="Arial Rounded MT Bold"/>
            </a:endParaRPr>
          </a:p>
          <a:p>
            <a:pPr algn="ctr"/>
            <a:r>
              <a:rPr lang="en-US" sz="5600" dirty="0">
                <a:latin typeface="Arial Rounded MT Bold"/>
                <a:cs typeface="Arial Rounded MT Bold"/>
              </a:rPr>
              <a:t>President</a:t>
            </a:r>
          </a:p>
        </p:txBody>
      </p:sp>
    </p:spTree>
    <p:extLst>
      <p:ext uri="{BB962C8B-B14F-4D97-AF65-F5344CB8AC3E}">
        <p14:creationId xmlns:p14="http://schemas.microsoft.com/office/powerpoint/2010/main" val="3049184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orig09.deviantart.net/ab4e/f/2012/123/1/6/jungle_vector_by_hicodycod3s-d4ygynj.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12185366"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771264" y="1536173"/>
            <a:ext cx="9157649" cy="3785652"/>
          </a:xfrm>
          <a:prstGeom prst="rect">
            <a:avLst/>
          </a:prstGeom>
          <a:noFill/>
        </p:spPr>
        <p:txBody>
          <a:bodyPr wrap="square" rtlCol="0">
            <a:spAutoFit/>
          </a:bodyPr>
          <a:lstStyle/>
          <a:p>
            <a:pPr algn="ctr"/>
            <a:r>
              <a:rPr lang="en-US" sz="12000" dirty="0">
                <a:latin typeface="Arial Rounded MT Bold" panose="020F0704030504030204" pitchFamily="34" charset="0"/>
              </a:rPr>
              <a:t>Officer</a:t>
            </a:r>
          </a:p>
          <a:p>
            <a:pPr algn="ctr"/>
            <a:r>
              <a:rPr lang="en-US" sz="12000" dirty="0">
                <a:latin typeface="Arial Rounded MT Bold" panose="020F0704030504030204" pitchFamily="34" charset="0"/>
              </a:rPr>
              <a:t>Installation</a:t>
            </a:r>
          </a:p>
        </p:txBody>
      </p:sp>
    </p:spTree>
    <p:extLst>
      <p:ext uri="{BB962C8B-B14F-4D97-AF65-F5344CB8AC3E}">
        <p14:creationId xmlns:p14="http://schemas.microsoft.com/office/powerpoint/2010/main" val="3334549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pptbackgrounds.net/uploads/river-jungle-backgrounds-wallpap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838200" y="365125"/>
            <a:ext cx="10515600" cy="1051551"/>
          </a:xfrm>
        </p:spPr>
        <p:txBody>
          <a:bodyPr/>
          <a:lstStyle/>
          <a:p>
            <a:r>
              <a:rPr lang="en-US" dirty="0">
                <a:latin typeface="Arial Rounded MT Bold" panose="020F0704030504030204" pitchFamily="34" charset="0"/>
              </a:rPr>
              <a:t>Opening Ceremony</a:t>
            </a:r>
          </a:p>
        </p:txBody>
      </p:sp>
      <p:sp>
        <p:nvSpPr>
          <p:cNvPr id="3" name="Content Placeholder 2"/>
          <p:cNvSpPr>
            <a:spLocks noGrp="1"/>
          </p:cNvSpPr>
          <p:nvPr>
            <p:ph idx="1"/>
          </p:nvPr>
        </p:nvSpPr>
        <p:spPr>
          <a:xfrm>
            <a:off x="450761" y="1223492"/>
            <a:ext cx="11307650" cy="5267459"/>
          </a:xfrm>
        </p:spPr>
        <p:txBody>
          <a:bodyPr>
            <a:normAutofit lnSpcReduction="10000"/>
          </a:bodyPr>
          <a:lstStyle/>
          <a:p>
            <a:pPr lvl="0"/>
            <a:r>
              <a:rPr lang="en-US" dirty="0">
                <a:latin typeface="Arial Rounded MT Bold" panose="020F0704030504030204" pitchFamily="34" charset="0"/>
              </a:rPr>
              <a:t>[President:] We are members of Family, Career and Community Leaders of America.  Our mission is to promote personal growth and leadership development through Family and Consumer Sciences Education.</a:t>
            </a:r>
            <a:endParaRPr lang="en-US" sz="1100" dirty="0">
              <a:latin typeface="Arial Rounded MT Bold" panose="020F0704030504030204" pitchFamily="34" charset="0"/>
            </a:endParaRPr>
          </a:p>
          <a:p>
            <a:pPr marL="0" lvl="0" indent="0">
              <a:buNone/>
            </a:pPr>
            <a:endParaRPr lang="en-US" sz="1100" dirty="0">
              <a:latin typeface="Arial Rounded MT Bold" panose="020F0704030504030204" pitchFamily="34" charset="0"/>
            </a:endParaRPr>
          </a:p>
          <a:p>
            <a:pPr lvl="0"/>
            <a:r>
              <a:rPr lang="en-US" dirty="0">
                <a:latin typeface="Arial Rounded MT Bold" panose="020F0704030504030204" pitchFamily="34" charset="0"/>
              </a:rPr>
              <a:t>[Officers:] Focusing on the multiple rolls of Family members, wage earner, community leader, members develop skills for life through character development, creative and critical thinking, interpersonal communications, practical knowledge, and career preparation.</a:t>
            </a:r>
            <a:endParaRPr lang="en-US" sz="1000" dirty="0">
              <a:latin typeface="Arial Rounded MT Bold" panose="020F0704030504030204" pitchFamily="34" charset="0"/>
            </a:endParaRPr>
          </a:p>
          <a:p>
            <a:pPr lvl="0"/>
            <a:endParaRPr lang="en-US" sz="1000" dirty="0">
              <a:latin typeface="Arial Rounded MT Bold" panose="020F0704030504030204" pitchFamily="34" charset="0"/>
            </a:endParaRPr>
          </a:p>
          <a:p>
            <a:pPr lvl="0"/>
            <a:r>
              <a:rPr lang="en-US" dirty="0">
                <a:latin typeface="Arial Rounded MT Bold" panose="020F0704030504030204" pitchFamily="34" charset="0"/>
              </a:rPr>
              <a:t>[Everyone:] As we work toward the accomplishment of our goals, we learn cooperation, take responsibility, develop leadership, and give service.</a:t>
            </a:r>
          </a:p>
          <a:p>
            <a:endParaRPr lang="en-US" dirty="0"/>
          </a:p>
        </p:txBody>
      </p:sp>
    </p:spTree>
    <p:extLst>
      <p:ext uri="{BB962C8B-B14F-4D97-AF65-F5344CB8AC3E}">
        <p14:creationId xmlns:p14="http://schemas.microsoft.com/office/powerpoint/2010/main" val="41774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2.wikia.nocookie.net/__cb20141206103549/someordinarygamers/images/3/38/American-flag-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29465"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66406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2C39CE4FCC3F4ABA3B92CDDFC704B5" ma:contentTypeVersion="7" ma:contentTypeDescription="Create a new document." ma:contentTypeScope="" ma:versionID="988d85cd7dc176d0b0a1583733c1de33">
  <xsd:schema xmlns:xsd="http://www.w3.org/2001/XMLSchema" xmlns:xs="http://www.w3.org/2001/XMLSchema" xmlns:p="http://schemas.microsoft.com/office/2006/metadata/properties" xmlns:ns3="90a9b8ad-51db-4cde-9f5a-ce20a2976b7e" targetNamespace="http://schemas.microsoft.com/office/2006/metadata/properties" ma:root="true" ma:fieldsID="d0592c416336e5d25202e9b5103ed082" ns3:_="">
    <xsd:import namespace="90a9b8ad-51db-4cde-9f5a-ce20a2976b7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9b8ad-51db-4cde-9f5a-ce20a2976b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AAF6BE-D24F-49D7-9236-F42B4458CA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a9b8ad-51db-4cde-9f5a-ce20a2976b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7E0937-13BC-4916-BE80-2947622F23C4}">
  <ds:schemaRefs>
    <ds:schemaRef ds:uri="http://schemas.microsoft.com/sharepoint/v3/contenttype/forms"/>
  </ds:schemaRefs>
</ds:datastoreItem>
</file>

<file path=customXml/itemProps3.xml><?xml version="1.0" encoding="utf-8"?>
<ds:datastoreItem xmlns:ds="http://schemas.openxmlformats.org/officeDocument/2006/customXml" ds:itemID="{E3CDE2EC-DE33-4D84-848B-8127A972BEE4}">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90a9b8ad-51db-4cde-9f5a-ce20a2976b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27674</TotalTime>
  <Words>941</Words>
  <Application>Microsoft Office PowerPoint</Application>
  <PresentationFormat>Widescreen</PresentationFormat>
  <Paragraphs>174</Paragraphs>
  <Slides>18</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Narrow</vt:lpstr>
      <vt:lpstr>Arial Rounded MT Bold</vt:lpstr>
      <vt:lpstr>Calibri</vt:lpstr>
      <vt:lpstr>Calibri Light</vt:lpstr>
      <vt:lpstr>Rockwell Extra Bold</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Opening Ceremony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 User</dc:creator>
  <cp:lastModifiedBy>Brittani Phillips</cp:lastModifiedBy>
  <cp:revision>129</cp:revision>
  <cp:lastPrinted>2015-09-30T01:51:18Z</cp:lastPrinted>
  <dcterms:created xsi:type="dcterms:W3CDTF">2015-08-13T02:02:10Z</dcterms:created>
  <dcterms:modified xsi:type="dcterms:W3CDTF">2020-06-19T18:20:28Z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0x010100D32C39CE4FCC3F4ABA3B92CDDFC704B5</vt:lpwstr>
  </property>
</Properties>
</file>