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26" r:id="rId5"/>
  </p:sldMasterIdLst>
  <p:notesMasterIdLst>
    <p:notesMasterId r:id="rId35"/>
  </p:notesMasterIdLst>
  <p:sldIdLst>
    <p:sldId id="256" r:id="rId6"/>
    <p:sldId id="260" r:id="rId7"/>
    <p:sldId id="285" r:id="rId8"/>
    <p:sldId id="259" r:id="rId9"/>
    <p:sldId id="276" r:id="rId10"/>
    <p:sldId id="261" r:id="rId11"/>
    <p:sldId id="267" r:id="rId12"/>
    <p:sldId id="268" r:id="rId13"/>
    <p:sldId id="271" r:id="rId14"/>
    <p:sldId id="269" r:id="rId15"/>
    <p:sldId id="274" r:id="rId16"/>
    <p:sldId id="281" r:id="rId17"/>
    <p:sldId id="265" r:id="rId18"/>
    <p:sldId id="283" r:id="rId19"/>
    <p:sldId id="291" r:id="rId20"/>
    <p:sldId id="280" r:id="rId21"/>
    <p:sldId id="278" r:id="rId22"/>
    <p:sldId id="293" r:id="rId23"/>
    <p:sldId id="294" r:id="rId24"/>
    <p:sldId id="273" r:id="rId25"/>
    <p:sldId id="279" r:id="rId26"/>
    <p:sldId id="284" r:id="rId27"/>
    <p:sldId id="296" r:id="rId28"/>
    <p:sldId id="275" r:id="rId29"/>
    <p:sldId id="295" r:id="rId30"/>
    <p:sldId id="290" r:id="rId31"/>
    <p:sldId id="262" r:id="rId32"/>
    <p:sldId id="297" r:id="rId33"/>
    <p:sldId id="26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5206CA-DDAA-48B5-944B-3BA60A685924}">
          <p14:sldIdLst>
            <p14:sldId id="256"/>
            <p14:sldId id="260"/>
            <p14:sldId id="285"/>
            <p14:sldId id="259"/>
            <p14:sldId id="276"/>
            <p14:sldId id="261"/>
            <p14:sldId id="267"/>
            <p14:sldId id="268"/>
            <p14:sldId id="271"/>
            <p14:sldId id="269"/>
            <p14:sldId id="274"/>
            <p14:sldId id="281"/>
            <p14:sldId id="265"/>
            <p14:sldId id="283"/>
            <p14:sldId id="291"/>
            <p14:sldId id="280"/>
            <p14:sldId id="278"/>
            <p14:sldId id="293"/>
            <p14:sldId id="294"/>
            <p14:sldId id="273"/>
            <p14:sldId id="279"/>
            <p14:sldId id="284"/>
            <p14:sldId id="296"/>
            <p14:sldId id="275"/>
            <p14:sldId id="295"/>
            <p14:sldId id="290"/>
            <p14:sldId id="262"/>
            <p14:sldId id="29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91EFE-FB25-460A-B6EA-143017F0F9F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77ACF-B23C-4DE3-A137-DDAC7330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DF29-86F5-431A-9A91-8448799ED3C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FC8-61A9-4192-AB96-29C4AC72AA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4254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DF29-86F5-431A-9A91-8448799ED3C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FC8-61A9-4192-AB96-29C4AC7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2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DF29-86F5-431A-9A91-8448799ED3C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FC8-61A9-4192-AB96-29C4AC7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5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03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0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4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6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3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6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63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DF29-86F5-431A-9A91-8448799ED3C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FC8-61A9-4192-AB96-29C4AC7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4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7/19/2020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69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06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0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DF29-86F5-431A-9A91-8448799ED3C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FC8-61A9-4192-AB96-29C4AC72AA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474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DF29-86F5-431A-9A91-8448799ED3C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FC8-61A9-4192-AB96-29C4AC7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7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DF29-86F5-431A-9A91-8448799ED3C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FC8-61A9-4192-AB96-29C4AC7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8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DF29-86F5-431A-9A91-8448799ED3C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FC8-61A9-4192-AB96-29C4AC7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DF29-86F5-431A-9A91-8448799ED3C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FC8-61A9-4192-AB96-29C4AC7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5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DF29-86F5-431A-9A91-8448799ED3C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FC8-61A9-4192-AB96-29C4AC7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8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DF29-86F5-431A-9A91-8448799ED3C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FC8-61A9-4192-AB96-29C4AC7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99EDF29-86F5-431A-9A91-8448799ED3C0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81B1DFC8-61A9-4192-AB96-29C4AC7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classroommagazines.scholastic.com/all-magazines.html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ac9af7d5-4c10-419f-b8d9-ec75b09e6b76@namprd09.prod.outlook.com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ingindustry.com/321-free-tools-for-teachers-free-educational-technology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time quote by william penn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time quote by william penn"/>
          <p:cNvSpPr>
            <a:spLocks noChangeAspect="1" noChangeArrowheads="1"/>
          </p:cNvSpPr>
          <p:nvPr/>
        </p:nvSpPr>
        <p:spPr bwMode="auto">
          <a:xfrm>
            <a:off x="307975" y="-5794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0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2274" y="221742"/>
            <a:ext cx="765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Poster Problems?</a:t>
            </a:r>
            <a:endParaRPr lang="en-US" sz="4800" b="1" dirty="0">
              <a:solidFill>
                <a:schemeClr val="accent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C42A642B-080F-488C-9ACB-85B4A1B9C974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89" y="1315628"/>
            <a:ext cx="4638261" cy="54770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9412A203-60DB-4019-A65A-B61C06FBD491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159" y="1315629"/>
            <a:ext cx="4623426" cy="54770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285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5511800"/>
            <a:ext cx="9397492" cy="10160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8800" b="1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Phone Issues?</a:t>
            </a:r>
            <a:endParaRPr lang="en-US" sz="28800" b="1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1" y="499812"/>
            <a:ext cx="3200400" cy="512879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5" y="192505"/>
            <a:ext cx="3556829" cy="543610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63" y="1585913"/>
            <a:ext cx="3340768" cy="4042694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257820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Help students stay organized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5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7BFED4B3-11B0-456D-BC40-322AF2649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753726"/>
            <a:ext cx="3213100" cy="564707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93" y="372980"/>
            <a:ext cx="4474243" cy="282741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3" y="3348791"/>
            <a:ext cx="3400925" cy="34009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43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Drawer organization</a:t>
            </a:r>
            <a:endParaRPr lang="en-US" sz="6600" dirty="0">
              <a:solidFill>
                <a:schemeClr val="accent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32" y="758952"/>
            <a:ext cx="5227320" cy="3920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" y="758952"/>
            <a:ext cx="5040630" cy="39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8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91737"/>
            <a:ext cx="9418320" cy="3462453"/>
          </a:xfrm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dirty="0" smtClean="0"/>
              <a:t>Require students to replace items in the correct location </a:t>
            </a:r>
            <a:br>
              <a:rPr lang="en-US" dirty="0" smtClean="0"/>
            </a:br>
            <a:endParaRPr lang="en-US" sz="20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109224"/>
            <a:ext cx="9744382" cy="2383016"/>
          </a:xfrm>
        </p:spPr>
        <p:txBody>
          <a:bodyPr>
            <a:normAutofit lnSpcReduction="10000"/>
          </a:bodyPr>
          <a:lstStyle/>
          <a:p>
            <a:r>
              <a:rPr lang="en-US" sz="2400" i="1" dirty="0"/>
              <a:t>(this should be a part of classroom routines at the end of the hour – allow the </a:t>
            </a:r>
            <a:r>
              <a:rPr lang="en-US" sz="2400" i="1" dirty="0" smtClean="0"/>
              <a:t>final 2-3 </a:t>
            </a:r>
            <a:r>
              <a:rPr lang="en-US" sz="2400" i="1" dirty="0"/>
              <a:t>minutes of class to be cleanup and restore room as they found it</a:t>
            </a:r>
            <a:r>
              <a:rPr lang="en-US" sz="2400" i="1" dirty="0" smtClean="0"/>
              <a:t>)</a:t>
            </a:r>
          </a:p>
          <a:p>
            <a:endParaRPr lang="en-US" sz="2400" i="1" dirty="0" smtClean="0"/>
          </a:p>
          <a:p>
            <a:r>
              <a:rPr lang="en-US" sz="2400" dirty="0" smtClean="0">
                <a:latin typeface="Berlin Sans FB" panose="020E0602020502020306" pitchFamily="34" charset="0"/>
              </a:rPr>
              <a:t>Hint:  if you allow too much time for this procedure, you can end up with chaos for the last minutes.  Don’t lose control of your class!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8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Theme</a:t>
            </a:r>
            <a:br>
              <a:rPr lang="en-US" dirty="0" smtClean="0"/>
            </a:br>
            <a:r>
              <a:rPr lang="en-US" sz="1800" i="1" dirty="0" smtClean="0">
                <a:solidFill>
                  <a:schemeClr val="tx1"/>
                </a:solidFill>
              </a:rPr>
              <a:t>Use a theme to brighten and enhance your classroom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7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2" y="383358"/>
            <a:ext cx="5097780" cy="5852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70" y="383358"/>
            <a:ext cx="5146130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37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97" y="162426"/>
            <a:ext cx="3946849" cy="6617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97" y="84221"/>
            <a:ext cx="4540519" cy="67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37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&amp; Wall Decor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be decorative and functional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give directions or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be relaxing or subject 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0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5064" y="1572768"/>
            <a:ext cx="9354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Lucida Sans Typewriter" panose="020B0509030504030204" pitchFamily="49" charset="0"/>
              </a:rPr>
              <a:t>Classroom </a:t>
            </a:r>
            <a:r>
              <a:rPr lang="en-US" sz="9600" i="1" dirty="0" smtClean="0">
                <a:latin typeface="Lucida Sans Typewriter" panose="020B0509030504030204" pitchFamily="49" charset="0"/>
              </a:rPr>
              <a:t>ORGANIZATION</a:t>
            </a:r>
            <a:endParaRPr lang="en-US" sz="9600" i="1" dirty="0"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7" y="409075"/>
            <a:ext cx="7282989" cy="633520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855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" y="394335"/>
            <a:ext cx="5143500" cy="616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4335"/>
            <a:ext cx="4571999" cy="61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6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0" y="758952"/>
            <a:ext cx="8564880" cy="5378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9797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53683"/>
            <a:ext cx="9418320" cy="3510951"/>
          </a:xfrm>
        </p:spPr>
        <p:txBody>
          <a:bodyPr/>
          <a:lstStyle/>
          <a:p>
            <a:r>
              <a:rPr lang="en-US" dirty="0" smtClean="0"/>
              <a:t>Several FCS teachers</a:t>
            </a:r>
            <a:br>
              <a:rPr lang="en-US" dirty="0" smtClean="0"/>
            </a:br>
            <a:r>
              <a:rPr lang="en-US" sz="4000" dirty="0" smtClean="0">
                <a:solidFill>
                  <a:schemeClr val="tx1"/>
                </a:solidFill>
              </a:rPr>
              <a:t>are starting to use alternative seating in their classrooms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002657"/>
            <a:ext cx="9418320" cy="24895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Bean bag chairs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Dining room tables and chairs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Large floor pillows on soft floor 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44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2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3298"/>
            <a:ext cx="9418320" cy="3735238"/>
          </a:xfrm>
        </p:spPr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226943"/>
            <a:ext cx="9418320" cy="2265297"/>
          </a:xfrm>
        </p:spPr>
        <p:txBody>
          <a:bodyPr/>
          <a:lstStyle/>
          <a:p>
            <a:r>
              <a:rPr lang="en-US" dirty="0" smtClean="0"/>
              <a:t>Excellent magazine to use with for substitutes</a:t>
            </a:r>
          </a:p>
          <a:p>
            <a:r>
              <a:rPr lang="en-US" dirty="0" smtClean="0"/>
              <a:t>Excellent book for ideas on activities, classroom management, discipline and much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02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903" y="973778"/>
            <a:ext cx="5225143" cy="27907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Print magazine</a:t>
            </a:r>
            <a:br>
              <a:rPr lang="en-US" sz="4800" dirty="0" smtClean="0"/>
            </a:br>
            <a:r>
              <a:rPr lang="en-US" sz="4800" dirty="0" smtClean="0"/>
              <a:t>Online resources</a:t>
            </a:r>
            <a:br>
              <a:rPr lang="en-US" sz="4800" dirty="0" smtClean="0"/>
            </a:br>
            <a:r>
              <a:rPr lang="en-US" sz="4800" dirty="0" smtClean="0"/>
              <a:t>Teaching Support</a:t>
            </a:r>
            <a:br>
              <a:rPr lang="en-US" sz="4800" dirty="0" smtClean="0"/>
            </a:br>
            <a:r>
              <a:rPr lang="en-US" sz="4800" dirty="0" smtClean="0"/>
              <a:t>Standards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https://classroommagazines.scholastic.com/all-magazines.html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47" y="583049"/>
            <a:ext cx="2920635" cy="39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63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02536" y="502920"/>
            <a:ext cx="141366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id:ac9af7d5-4c10-419f-b8d9-ec75b09e6b76@namprd09.prod.outlook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16" y="749808"/>
            <a:ext cx="7068312" cy="5276088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hlinkClick r:id="rId2"/>
              </a:rPr>
              <a:t>https://elearningindustry.com/321-free-tools-for-teachers-free-educational-technology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57112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186" y="2392475"/>
            <a:ext cx="4532935" cy="2700068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endParaRPr lang="en-US" sz="2800" b="1" i="1" dirty="0">
              <a:latin typeface="Lucida Handwriting" panose="03010101010101010101" pitchFamily="66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sz="2800" b="1" i="1" dirty="0" smtClean="0">
                <a:latin typeface="Lucida Handwriting" panose="03010101010101010101" pitchFamily="66" charset="0"/>
                <a:ea typeface="Ebrima" panose="02000000000000000000" pitchFamily="2" charset="0"/>
                <a:cs typeface="Ebrima" panose="02000000000000000000" pitchFamily="2" charset="0"/>
              </a:rPr>
              <a:t>Thank you for being a teacher! </a:t>
            </a:r>
          </a:p>
          <a:p>
            <a:pPr algn="ctr"/>
            <a:endParaRPr lang="en-US" sz="2800" b="1" i="1" dirty="0">
              <a:latin typeface="Lucida Handwriting" panose="03010101010101010101" pitchFamily="66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sz="2800" b="1" i="1" dirty="0" smtClean="0">
                <a:latin typeface="Lucida Handwriting" panose="03010101010101010101" pitchFamily="66" charset="0"/>
                <a:ea typeface="Ebrima" panose="02000000000000000000" pitchFamily="2" charset="0"/>
                <a:cs typeface="Ebrima" panose="02000000000000000000" pitchFamily="2" charset="0"/>
              </a:rPr>
              <a:t> You make a difference.</a:t>
            </a:r>
            <a:endParaRPr lang="en-US" sz="2800" b="1" i="1" dirty="0">
              <a:latin typeface="Lucida Handwriting" panose="03010101010101010101" pitchFamily="66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26" y="0"/>
            <a:ext cx="489218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2033" y="5708468"/>
            <a:ext cx="430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ary</a:t>
            </a:r>
            <a:r>
              <a:rPr lang="en-US" dirty="0" smtClean="0"/>
              <a:t> jane.grayson@careertech.ok.gov</a:t>
            </a:r>
          </a:p>
          <a:p>
            <a:r>
              <a:rPr lang="en-US" dirty="0" smtClean="0"/>
              <a:t>405.743.5469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2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throwing items 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Check with your administration on the local school’s surplus policy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2075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80" y="228600"/>
            <a:ext cx="8128000" cy="5430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2459" y="5726151"/>
            <a:ext cx="985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Just a little humor!  Most teacher’s use hall passes and this was one that was actually used by a FCS teacher!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8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 coding your classroom can help you work more effectively. Here, this teacher has color-coded her whiteboard schedule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11428"/>
            <a:ext cx="6735064" cy="51988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51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Have a </a:t>
            </a:r>
            <a:r>
              <a:rPr lang="en-US" sz="3200" dirty="0">
                <a:latin typeface="Lucida Fax" panose="02060602050505020204" pitchFamily="18" charset="0"/>
              </a:rPr>
              <a:t>place for everything; label everything</a:t>
            </a:r>
            <a:br>
              <a:rPr lang="en-US" sz="3200" dirty="0">
                <a:latin typeface="Lucida Fax" panose="02060602050505020204" pitchFamily="18" charset="0"/>
              </a:rPr>
            </a:br>
            <a:endParaRPr lang="en-US" sz="3200" dirty="0">
              <a:latin typeface="Lucida Fax" panose="02060602050505020204" pitchFamily="18" charset="0"/>
            </a:endParaRPr>
          </a:p>
        </p:txBody>
      </p:sp>
      <p:pic>
        <p:nvPicPr>
          <p:cNvPr id="6" name="Picture Placeholder 5" descr="Even if you only have a few bins to label, like this stack of staples, paper clips, and binder clips, having each clearly marked will help you find what you need immediately. 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8" b="23998"/>
          <a:stretch>
            <a:fillRect/>
          </a:stretch>
        </p:blipFill>
        <p:spPr bwMode="auto">
          <a:xfrm>
            <a:off x="1252728" y="621793"/>
            <a:ext cx="8833104" cy="39044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609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7">
            <a:extLst>
              <a:ext uri="{FF2B5EF4-FFF2-40B4-BE49-F238E27FC236}">
                <a16:creationId xmlns:a16="http://schemas.microsoft.com/office/drawing/2014/main" id="{9A9B801D-F459-459C-B5E6-C4243CEEE4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141" b="19141"/>
          <a:stretch>
            <a:fillRect/>
          </a:stretch>
        </p:blipFill>
        <p:spPr>
          <a:xfrm>
            <a:off x="272287" y="1159239"/>
            <a:ext cx="4507992" cy="409856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6D9E36-7673-4998-8087-7197560D3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398" y="2013231"/>
            <a:ext cx="2539323" cy="38225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Content Placeholder 50">
            <a:extLst>
              <a:ext uri="{FF2B5EF4-FFF2-40B4-BE49-F238E27FC236}">
                <a16:creationId xmlns:a16="http://schemas.microsoft.com/office/drawing/2014/main" id="{F21905B2-F9DC-4492-9D04-E002EB9248A4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0" y="1641031"/>
            <a:ext cx="3315715" cy="36167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0" y="6146800"/>
            <a:ext cx="1140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Teen Times, FCCLA Magazine; Connections, Oklahoma FCCLA Magazine; Choices – Scholastic Magazine</a:t>
            </a:r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6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9" y="979337"/>
            <a:ext cx="4775206" cy="48739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979337"/>
            <a:ext cx="5638800" cy="48739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33188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2DA609EF2B2419E824A52CE151980" ma:contentTypeVersion="14" ma:contentTypeDescription="Create a new document." ma:contentTypeScope="" ma:versionID="e0be3c02e74c99669c9a950ab2772e7a">
  <xsd:schema xmlns:xsd="http://www.w3.org/2001/XMLSchema" xmlns:xs="http://www.w3.org/2001/XMLSchema" xmlns:p="http://schemas.microsoft.com/office/2006/metadata/properties" xmlns:ns1="http://schemas.microsoft.com/sharepoint/v3" xmlns:ns3="c0175d40-5756-4482-923d-4f81b4f61f8e" xmlns:ns4="bdc32801-864b-493b-96db-7ea36ca23694" targetNamespace="http://schemas.microsoft.com/office/2006/metadata/properties" ma:root="true" ma:fieldsID="c2bcbc18d8d032f336e7b298906d3e45" ns1:_="" ns3:_="" ns4:_="">
    <xsd:import namespace="http://schemas.microsoft.com/sharepoint/v3"/>
    <xsd:import namespace="c0175d40-5756-4482-923d-4f81b4f61f8e"/>
    <xsd:import namespace="bdc32801-864b-493b-96db-7ea36ca236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75d40-5756-4482-923d-4f81b4f61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32801-864b-493b-96db-7ea36ca23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2E339E-B975-422D-AE85-00C6AC7A5D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FFD86-AA55-40E6-9961-11D02863CD63}">
  <ds:schemaRefs>
    <ds:schemaRef ds:uri="http://purl.org/dc/elements/1.1/"/>
    <ds:schemaRef ds:uri="http://schemas.microsoft.com/office/2006/metadata/properties"/>
    <ds:schemaRef ds:uri="c0175d40-5756-4482-923d-4f81b4f61f8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bdc32801-864b-493b-96db-7ea36ca23694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A7E304-CCA4-4449-9CDF-203E83DD2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175d40-5756-4482-923d-4f81b4f61f8e"/>
    <ds:schemaRef ds:uri="bdc32801-864b-493b-96db-7ea36ca236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1210</TotalTime>
  <Words>267</Words>
  <Application>Microsoft Office PowerPoint</Application>
  <PresentationFormat>Widescreen</PresentationFormat>
  <Paragraphs>38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Arial Black</vt:lpstr>
      <vt:lpstr>Berlin Sans FB</vt:lpstr>
      <vt:lpstr>Calibri</vt:lpstr>
      <vt:lpstr>Century Schoolbook</vt:lpstr>
      <vt:lpstr>Ebrima</vt:lpstr>
      <vt:lpstr>Lucida Fax</vt:lpstr>
      <vt:lpstr>Lucida Handwriting</vt:lpstr>
      <vt:lpstr>Lucida Sans Typewriter</vt:lpstr>
      <vt:lpstr>Wingdings</vt:lpstr>
      <vt:lpstr>Wingdings 2</vt:lpstr>
      <vt:lpstr>View</vt:lpstr>
      <vt:lpstr>Wood Type</vt:lpstr>
      <vt:lpstr>PowerPoint Presentation</vt:lpstr>
      <vt:lpstr>PowerPoint Presentation</vt:lpstr>
      <vt:lpstr>Before throwing items out</vt:lpstr>
      <vt:lpstr>PowerPoint Presentation</vt:lpstr>
      <vt:lpstr>PowerPoint Presentation</vt:lpstr>
      <vt:lpstr>PowerPoint Presentation</vt:lpstr>
      <vt:lpstr>Have a place for everything; label everything </vt:lpstr>
      <vt:lpstr>PowerPoint Presentation</vt:lpstr>
      <vt:lpstr>PowerPoint Presentation</vt:lpstr>
      <vt:lpstr>PowerPoint Presentation</vt:lpstr>
      <vt:lpstr>PowerPoint Presentation</vt:lpstr>
      <vt:lpstr>Help students stay organized</vt:lpstr>
      <vt:lpstr>PowerPoint Presentation</vt:lpstr>
      <vt:lpstr>PowerPoint Presentation</vt:lpstr>
      <vt:lpstr>Require students to replace items in the correct location  </vt:lpstr>
      <vt:lpstr>Classroom Theme Use a theme to brighten and enhance your classroom</vt:lpstr>
      <vt:lpstr>PowerPoint Presentation</vt:lpstr>
      <vt:lpstr>PowerPoint Presentation</vt:lpstr>
      <vt:lpstr>Posters &amp; Wall Decor</vt:lpstr>
      <vt:lpstr>PowerPoint Presentation</vt:lpstr>
      <vt:lpstr>PowerPoint Presentation</vt:lpstr>
      <vt:lpstr>PowerPoint Presentation</vt:lpstr>
      <vt:lpstr>Several FCS teachers are starting to use alternative seating in their classrooms</vt:lpstr>
      <vt:lpstr>PowerPoint Presentation</vt:lpstr>
      <vt:lpstr>Other resources</vt:lpstr>
      <vt:lpstr>Print magazine Online resources Teaching Support Standards</vt:lpstr>
      <vt:lpstr>PowerPoint Presentation</vt:lpstr>
      <vt:lpstr>https://elearningindustry.com/321-free-tools-for-teachers-free-educational-technology</vt:lpstr>
      <vt:lpstr>PowerPoint Presentation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Jane Grayson</dc:creator>
  <cp:lastModifiedBy>Holly Hanan</cp:lastModifiedBy>
  <cp:revision>28</cp:revision>
  <dcterms:created xsi:type="dcterms:W3CDTF">2019-08-20T21:12:41Z</dcterms:created>
  <dcterms:modified xsi:type="dcterms:W3CDTF">2020-07-19T23:23:07Z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0x01010070C2DA609EF2B2419E824A52CE151980</vt:lpwstr>
  </property>
</Properties>
</file>