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sldIdLst>
    <p:sldId id="264" r:id="rId6"/>
    <p:sldId id="266" r:id="rId7"/>
    <p:sldId id="256" r:id="rId8"/>
    <p:sldId id="261" r:id="rId9"/>
    <p:sldId id="260" r:id="rId10"/>
    <p:sldId id="262" r:id="rId11"/>
    <p:sldId id="259"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6386" autoAdjust="0"/>
  </p:normalViewPr>
  <p:slideViewPr>
    <p:cSldViewPr snapToGrid="0">
      <p:cViewPr varScale="1">
        <p:scale>
          <a:sx n="96" d="100"/>
          <a:sy n="96" d="100"/>
        </p:scale>
        <p:origin x="4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4A55B-7A50-4E03-B371-A0CAD9DC5A02}" type="datetimeFigureOut">
              <a:rPr lang="en-US" smtClean="0"/>
              <a:t>7/19/2020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A964C-6549-4C88-A68C-548BD1D751DC}" type="slidenum">
              <a:rPr lang="en-US" smtClean="0"/>
              <a:t>‹#›</a:t>
            </a:fld>
            <a:endParaRPr lang="en-US"/>
          </a:p>
        </p:txBody>
      </p:sp>
    </p:spTree>
    <p:extLst>
      <p:ext uri="{BB962C8B-B14F-4D97-AF65-F5344CB8AC3E}">
        <p14:creationId xmlns:p14="http://schemas.microsoft.com/office/powerpoint/2010/main" val="275638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cap="all" dirty="0" smtClean="0">
                <a:solidFill>
                  <a:schemeClr val="tx1"/>
                </a:solidFill>
                <a:effectLst/>
                <a:latin typeface="+mn-lt"/>
                <a:ea typeface="+mn-ea"/>
                <a:cs typeface="+mn-cs"/>
              </a:rPr>
              <a:t>THE DRAW MY PICTURE GAME</a:t>
            </a:r>
          </a:p>
          <a:p>
            <a:r>
              <a:rPr lang="en-US" sz="1200" b="1" i="0" kern="1200" dirty="0" smtClean="0">
                <a:solidFill>
                  <a:schemeClr val="tx1"/>
                </a:solidFill>
                <a:effectLst/>
                <a:latin typeface="+mn-lt"/>
                <a:ea typeface="+mn-ea"/>
                <a:cs typeface="+mn-cs"/>
              </a:rPr>
              <a:t>Materials: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Pencils or crayons</a:t>
            </a:r>
          </a:p>
          <a:p>
            <a:r>
              <a:rPr lang="en-US" sz="1200" b="0" i="0" kern="1200" dirty="0" smtClean="0">
                <a:solidFill>
                  <a:schemeClr val="tx1"/>
                </a:solidFill>
                <a:effectLst/>
                <a:latin typeface="+mn-lt"/>
                <a:ea typeface="+mn-ea"/>
                <a:cs typeface="+mn-cs"/>
              </a:rPr>
              <a:t>White paper</a:t>
            </a:r>
          </a:p>
          <a:p>
            <a:r>
              <a:rPr lang="en-US" sz="1200" b="0" i="0" kern="1200" dirty="0" smtClean="0">
                <a:solidFill>
                  <a:schemeClr val="tx1"/>
                </a:solidFill>
                <a:effectLst/>
                <a:latin typeface="+mn-lt"/>
                <a:ea typeface="+mn-ea"/>
                <a:cs typeface="+mn-cs"/>
              </a:rPr>
              <a:t>Clipboards</a:t>
            </a:r>
          </a:p>
          <a:p>
            <a:r>
              <a:rPr lang="en-US" sz="1200" b="0" i="0" kern="1200" dirty="0" smtClean="0">
                <a:solidFill>
                  <a:schemeClr val="tx1"/>
                </a:solidFill>
                <a:effectLst/>
                <a:latin typeface="+mn-lt"/>
                <a:ea typeface="+mn-ea"/>
                <a:cs typeface="+mn-cs"/>
              </a:rPr>
              <a:t>Ears (Available on the heads of most children though not always used)</a:t>
            </a:r>
          </a:p>
          <a:p>
            <a:r>
              <a:rPr lang="en-US" sz="1200" b="1" i="0" kern="1200" dirty="0" smtClean="0">
                <a:solidFill>
                  <a:schemeClr val="tx1"/>
                </a:solidFill>
                <a:effectLst/>
                <a:latin typeface="+mn-lt"/>
                <a:ea typeface="+mn-ea"/>
                <a:cs typeface="+mn-cs"/>
              </a:rPr>
              <a:t>Directions: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Have each player partner up with another player. Give each person a piece of paper, a writing utensil, and a clipboard. Tell the players to sit back-to-back with their partners. Explain that one person (the Artist) will draw a picture using only simple shapes and lines. The other player (the Apprentice) cannot look while he is doing it. When the Artist is done, he must give the Apprentice verbal directions on how to draw his picture. The Artist may not look at the Apprentice’s work while he is drawing. When the Apprentice is finished, the two players compare their drawings. They can then switch roles and play again.</a:t>
            </a:r>
          </a:p>
          <a:p>
            <a:r>
              <a:rPr lang="en-US" sz="1200" b="0" i="0" kern="1200" cap="all" dirty="0" smtClean="0">
                <a:solidFill>
                  <a:schemeClr val="tx1"/>
                </a:solidFill>
                <a:effectLst/>
                <a:latin typeface="+mn-lt"/>
                <a:ea typeface="+mn-ea"/>
                <a:cs typeface="+mn-cs"/>
              </a:rPr>
              <a:t>EXAMPLE</a:t>
            </a:r>
          </a:p>
          <a:p>
            <a:r>
              <a:rPr lang="en-US" sz="1200" b="0" i="0" kern="1200" dirty="0" smtClean="0">
                <a:solidFill>
                  <a:schemeClr val="tx1"/>
                </a:solidFill>
                <a:effectLst/>
                <a:latin typeface="+mn-lt"/>
                <a:ea typeface="+mn-ea"/>
                <a:cs typeface="+mn-cs"/>
              </a:rPr>
              <a:t>Here’s your chance to try </a:t>
            </a:r>
            <a:r>
              <a:rPr lang="en-US" sz="1200" b="0" i="1" kern="1200" dirty="0" smtClean="0">
                <a:solidFill>
                  <a:schemeClr val="tx1"/>
                </a:solidFill>
                <a:effectLst/>
                <a:latin typeface="+mn-lt"/>
                <a:ea typeface="+mn-ea"/>
                <a:cs typeface="+mn-cs"/>
              </a:rPr>
              <a:t>The Draw My Picture Game</a:t>
            </a:r>
            <a:r>
              <a:rPr lang="en-US" sz="1200" b="0" i="0" kern="1200" dirty="0" smtClean="0">
                <a:solidFill>
                  <a:schemeClr val="tx1"/>
                </a:solidFill>
                <a:effectLst/>
                <a:latin typeface="+mn-lt"/>
                <a:ea typeface="+mn-ea"/>
                <a:cs typeface="+mn-cs"/>
              </a:rPr>
              <a:t>. Grab a piece of paper and a pencil and follow the directions below.</a:t>
            </a:r>
          </a:p>
          <a:p>
            <a:r>
              <a:rPr lang="en-US" sz="1200" b="0" i="0" kern="1200" dirty="0" smtClean="0">
                <a:solidFill>
                  <a:schemeClr val="tx1"/>
                </a:solidFill>
                <a:effectLst/>
                <a:latin typeface="+mn-lt"/>
                <a:ea typeface="+mn-ea"/>
                <a:cs typeface="+mn-cs"/>
              </a:rPr>
              <a:t>First, your paper should be situated vertically on your desk.</a:t>
            </a:r>
          </a:p>
          <a:p>
            <a:r>
              <a:rPr lang="en-US" sz="1200" b="0" i="0" kern="1200" dirty="0" smtClean="0">
                <a:solidFill>
                  <a:schemeClr val="tx1"/>
                </a:solidFill>
                <a:effectLst/>
                <a:latin typeface="+mn-lt"/>
                <a:ea typeface="+mn-ea"/>
                <a:cs typeface="+mn-cs"/>
              </a:rPr>
              <a:t>Draw a medium-sized circle in the middle of your paper.</a:t>
            </a:r>
          </a:p>
          <a:p>
            <a:r>
              <a:rPr lang="en-US" sz="1200" b="0" i="0" kern="1200" dirty="0" smtClean="0">
                <a:solidFill>
                  <a:schemeClr val="tx1"/>
                </a:solidFill>
                <a:effectLst/>
                <a:latin typeface="+mn-lt"/>
                <a:ea typeface="+mn-ea"/>
                <a:cs typeface="+mn-cs"/>
              </a:rPr>
              <a:t>Draw a medium-sized square below the circle but have the top of it touch the bottom of the circle.</a:t>
            </a:r>
          </a:p>
          <a:p>
            <a:r>
              <a:rPr lang="en-US" sz="1200" b="0" i="0" kern="1200" dirty="0" smtClean="0">
                <a:solidFill>
                  <a:schemeClr val="tx1"/>
                </a:solidFill>
                <a:effectLst/>
                <a:latin typeface="+mn-lt"/>
                <a:ea typeface="+mn-ea"/>
                <a:cs typeface="+mn-cs"/>
              </a:rPr>
              <a:t>Draw a medium-sized heart in the square.</a:t>
            </a:r>
          </a:p>
          <a:p>
            <a:r>
              <a:rPr lang="en-US" sz="1200" b="0" i="0" kern="1200" dirty="0" smtClean="0">
                <a:solidFill>
                  <a:schemeClr val="tx1"/>
                </a:solidFill>
                <a:effectLst/>
                <a:latin typeface="+mn-lt"/>
                <a:ea typeface="+mn-ea"/>
                <a:cs typeface="+mn-cs"/>
              </a:rPr>
              <a:t>Draw two smaller rectangles, one on each side of the square. They should go the wide way not the tall way and they should touch the sides of the square. Also, the top of each rectangle should line up with the top of the square.</a:t>
            </a:r>
          </a:p>
          <a:p>
            <a:r>
              <a:rPr lang="en-US" sz="1200" b="0" i="0" kern="1200" dirty="0" smtClean="0">
                <a:solidFill>
                  <a:schemeClr val="tx1"/>
                </a:solidFill>
                <a:effectLst/>
                <a:latin typeface="+mn-lt"/>
                <a:ea typeface="+mn-ea"/>
                <a:cs typeface="+mn-cs"/>
              </a:rPr>
              <a:t>Draw a medium-sized triangle above the circle. The bottom of the triangle should touch the top of the circle.</a:t>
            </a:r>
          </a:p>
          <a:p>
            <a:r>
              <a:rPr lang="en-US" sz="1200" b="0" i="0" kern="1200" dirty="0" smtClean="0">
                <a:solidFill>
                  <a:schemeClr val="tx1"/>
                </a:solidFill>
                <a:effectLst/>
                <a:latin typeface="+mn-lt"/>
                <a:ea typeface="+mn-ea"/>
                <a:cs typeface="+mn-cs"/>
              </a:rPr>
              <a:t>Draw three small stars anywhere inside the triangle.</a:t>
            </a:r>
          </a:p>
          <a:p>
            <a:r>
              <a:rPr lang="en-US" sz="1200" b="0" i="0" kern="1200" dirty="0" smtClean="0">
                <a:solidFill>
                  <a:schemeClr val="tx1"/>
                </a:solidFill>
                <a:effectLst/>
                <a:latin typeface="+mn-lt"/>
                <a:ea typeface="+mn-ea"/>
                <a:cs typeface="+mn-cs"/>
              </a:rPr>
              <a:t>Draw a small triangle in the center of the medium-sized circle.</a:t>
            </a:r>
          </a:p>
          <a:p>
            <a:r>
              <a:rPr lang="en-US" sz="1200" b="0" i="0" kern="1200" dirty="0" smtClean="0">
                <a:solidFill>
                  <a:schemeClr val="tx1"/>
                </a:solidFill>
                <a:effectLst/>
                <a:latin typeface="+mn-lt"/>
                <a:ea typeface="+mn-ea"/>
                <a:cs typeface="+mn-cs"/>
              </a:rPr>
              <a:t>Draw an arc which curves up below the small triangle.</a:t>
            </a:r>
          </a:p>
          <a:p>
            <a:r>
              <a:rPr lang="en-US" sz="1200" b="0" i="0" kern="1200" dirty="0" smtClean="0">
                <a:solidFill>
                  <a:schemeClr val="tx1"/>
                </a:solidFill>
                <a:effectLst/>
                <a:latin typeface="+mn-lt"/>
                <a:ea typeface="+mn-ea"/>
                <a:cs typeface="+mn-cs"/>
              </a:rPr>
              <a:t>Draw two small circles above the small triangle, one slightly to the right and one slightly to the left.</a:t>
            </a:r>
          </a:p>
          <a:p>
            <a:r>
              <a:rPr lang="en-US" sz="1200" b="0" i="0" kern="1200" dirty="0" smtClean="0">
                <a:solidFill>
                  <a:schemeClr val="tx1"/>
                </a:solidFill>
                <a:effectLst/>
                <a:latin typeface="+mn-lt"/>
                <a:ea typeface="+mn-ea"/>
                <a:cs typeface="+mn-cs"/>
              </a:rPr>
              <a:t>Done.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Here it is.</a:t>
            </a:r>
          </a:p>
          <a:p>
            <a:endParaRPr lang="en-US" dirty="0"/>
          </a:p>
        </p:txBody>
      </p:sp>
      <p:sp>
        <p:nvSpPr>
          <p:cNvPr id="4" name="Slide Number Placeholder 3"/>
          <p:cNvSpPr>
            <a:spLocks noGrp="1"/>
          </p:cNvSpPr>
          <p:nvPr>
            <p:ph type="sldNum" sz="quarter" idx="10"/>
          </p:nvPr>
        </p:nvSpPr>
        <p:spPr/>
        <p:txBody>
          <a:bodyPr/>
          <a:lstStyle/>
          <a:p>
            <a:fld id="{F1AA964C-6549-4C88-A68C-548BD1D751DC}" type="slidenum">
              <a:rPr lang="en-US" smtClean="0"/>
              <a:t>5</a:t>
            </a:fld>
            <a:endParaRPr lang="en-US"/>
          </a:p>
        </p:txBody>
      </p:sp>
    </p:spTree>
    <p:extLst>
      <p:ext uri="{BB962C8B-B14F-4D97-AF65-F5344CB8AC3E}">
        <p14:creationId xmlns:p14="http://schemas.microsoft.com/office/powerpoint/2010/main" val="18677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ADE7C4-13C4-4AC7-BE1B-F5E4D01681E1}"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60F04-32DC-4F6E-AC25-5C590AE91BE6}" type="slidenum">
              <a:rPr lang="en-US" smtClean="0"/>
              <a:t>‹#›</a:t>
            </a:fld>
            <a:endParaRPr lang="en-US"/>
          </a:p>
        </p:txBody>
      </p:sp>
    </p:spTree>
    <p:extLst>
      <p:ext uri="{BB962C8B-B14F-4D97-AF65-F5344CB8AC3E}">
        <p14:creationId xmlns:p14="http://schemas.microsoft.com/office/powerpoint/2010/main" val="2633832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DE7C4-13C4-4AC7-BE1B-F5E4D01681E1}"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60F04-32DC-4F6E-AC25-5C590AE91BE6}" type="slidenum">
              <a:rPr lang="en-US" smtClean="0"/>
              <a:t>‹#›</a:t>
            </a:fld>
            <a:endParaRPr lang="en-US"/>
          </a:p>
        </p:txBody>
      </p:sp>
    </p:spTree>
    <p:extLst>
      <p:ext uri="{BB962C8B-B14F-4D97-AF65-F5344CB8AC3E}">
        <p14:creationId xmlns:p14="http://schemas.microsoft.com/office/powerpoint/2010/main" val="176128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DE7C4-13C4-4AC7-BE1B-F5E4D01681E1}"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60F04-32DC-4F6E-AC25-5C590AE91BE6}" type="slidenum">
              <a:rPr lang="en-US" smtClean="0"/>
              <a:t>‹#›</a:t>
            </a:fld>
            <a:endParaRPr lang="en-US"/>
          </a:p>
        </p:txBody>
      </p:sp>
    </p:spTree>
    <p:extLst>
      <p:ext uri="{BB962C8B-B14F-4D97-AF65-F5344CB8AC3E}">
        <p14:creationId xmlns:p14="http://schemas.microsoft.com/office/powerpoint/2010/main" val="3664520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07484B-1089-4A3A-89C2-A1EBC9088824}"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1C2FE-2546-4560-821F-27FC4803252E}" type="slidenum">
              <a:rPr lang="en-US" smtClean="0"/>
              <a:t>‹#›</a:t>
            </a:fld>
            <a:endParaRPr lang="en-US"/>
          </a:p>
        </p:txBody>
      </p:sp>
    </p:spTree>
    <p:extLst>
      <p:ext uri="{BB962C8B-B14F-4D97-AF65-F5344CB8AC3E}">
        <p14:creationId xmlns:p14="http://schemas.microsoft.com/office/powerpoint/2010/main" val="4024642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7484B-1089-4A3A-89C2-A1EBC9088824}"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1C2FE-2546-4560-821F-27FC4803252E}" type="slidenum">
              <a:rPr lang="en-US" smtClean="0"/>
              <a:t>‹#›</a:t>
            </a:fld>
            <a:endParaRPr lang="en-US"/>
          </a:p>
        </p:txBody>
      </p:sp>
    </p:spTree>
    <p:extLst>
      <p:ext uri="{BB962C8B-B14F-4D97-AF65-F5344CB8AC3E}">
        <p14:creationId xmlns:p14="http://schemas.microsoft.com/office/powerpoint/2010/main" val="4084880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07484B-1089-4A3A-89C2-A1EBC9088824}"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1C2FE-2546-4560-821F-27FC4803252E}" type="slidenum">
              <a:rPr lang="en-US" smtClean="0"/>
              <a:t>‹#›</a:t>
            </a:fld>
            <a:endParaRPr lang="en-US"/>
          </a:p>
        </p:txBody>
      </p:sp>
    </p:spTree>
    <p:extLst>
      <p:ext uri="{BB962C8B-B14F-4D97-AF65-F5344CB8AC3E}">
        <p14:creationId xmlns:p14="http://schemas.microsoft.com/office/powerpoint/2010/main" val="3735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07484B-1089-4A3A-89C2-A1EBC9088824}"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1C2FE-2546-4560-821F-27FC4803252E}" type="slidenum">
              <a:rPr lang="en-US" smtClean="0"/>
              <a:t>‹#›</a:t>
            </a:fld>
            <a:endParaRPr lang="en-US"/>
          </a:p>
        </p:txBody>
      </p:sp>
    </p:spTree>
    <p:extLst>
      <p:ext uri="{BB962C8B-B14F-4D97-AF65-F5344CB8AC3E}">
        <p14:creationId xmlns:p14="http://schemas.microsoft.com/office/powerpoint/2010/main" val="2075127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07484B-1089-4A3A-89C2-A1EBC9088824}" type="datetimeFigureOut">
              <a:rPr lang="en-US" smtClean="0"/>
              <a:t>7/19/2020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01C2FE-2546-4560-821F-27FC4803252E}" type="slidenum">
              <a:rPr lang="en-US" smtClean="0"/>
              <a:t>‹#›</a:t>
            </a:fld>
            <a:endParaRPr lang="en-US"/>
          </a:p>
        </p:txBody>
      </p:sp>
    </p:spTree>
    <p:extLst>
      <p:ext uri="{BB962C8B-B14F-4D97-AF65-F5344CB8AC3E}">
        <p14:creationId xmlns:p14="http://schemas.microsoft.com/office/powerpoint/2010/main" val="2421895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07484B-1089-4A3A-89C2-A1EBC9088824}" type="datetimeFigureOut">
              <a:rPr lang="en-US" smtClean="0"/>
              <a:t>7/19/2020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01C2FE-2546-4560-821F-27FC4803252E}" type="slidenum">
              <a:rPr lang="en-US" smtClean="0"/>
              <a:t>‹#›</a:t>
            </a:fld>
            <a:endParaRPr lang="en-US"/>
          </a:p>
        </p:txBody>
      </p:sp>
    </p:spTree>
    <p:extLst>
      <p:ext uri="{BB962C8B-B14F-4D97-AF65-F5344CB8AC3E}">
        <p14:creationId xmlns:p14="http://schemas.microsoft.com/office/powerpoint/2010/main" val="4188587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7484B-1089-4A3A-89C2-A1EBC9088824}" type="datetimeFigureOut">
              <a:rPr lang="en-US" smtClean="0"/>
              <a:t>7/19/2020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01C2FE-2546-4560-821F-27FC4803252E}" type="slidenum">
              <a:rPr lang="en-US" smtClean="0"/>
              <a:t>‹#›</a:t>
            </a:fld>
            <a:endParaRPr lang="en-US"/>
          </a:p>
        </p:txBody>
      </p:sp>
    </p:spTree>
    <p:extLst>
      <p:ext uri="{BB962C8B-B14F-4D97-AF65-F5344CB8AC3E}">
        <p14:creationId xmlns:p14="http://schemas.microsoft.com/office/powerpoint/2010/main" val="1175270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07484B-1089-4A3A-89C2-A1EBC9088824}"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1C2FE-2546-4560-821F-27FC4803252E}" type="slidenum">
              <a:rPr lang="en-US" smtClean="0"/>
              <a:t>‹#›</a:t>
            </a:fld>
            <a:endParaRPr lang="en-US"/>
          </a:p>
        </p:txBody>
      </p:sp>
    </p:spTree>
    <p:extLst>
      <p:ext uri="{BB962C8B-B14F-4D97-AF65-F5344CB8AC3E}">
        <p14:creationId xmlns:p14="http://schemas.microsoft.com/office/powerpoint/2010/main" val="1186199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DE7C4-13C4-4AC7-BE1B-F5E4D01681E1}"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60F04-32DC-4F6E-AC25-5C590AE91BE6}" type="slidenum">
              <a:rPr lang="en-US" smtClean="0"/>
              <a:t>‹#›</a:t>
            </a:fld>
            <a:endParaRPr lang="en-US"/>
          </a:p>
        </p:txBody>
      </p:sp>
    </p:spTree>
    <p:extLst>
      <p:ext uri="{BB962C8B-B14F-4D97-AF65-F5344CB8AC3E}">
        <p14:creationId xmlns:p14="http://schemas.microsoft.com/office/powerpoint/2010/main" val="533077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07484B-1089-4A3A-89C2-A1EBC9088824}"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1C2FE-2546-4560-821F-27FC4803252E}" type="slidenum">
              <a:rPr lang="en-US" smtClean="0"/>
              <a:t>‹#›</a:t>
            </a:fld>
            <a:endParaRPr lang="en-US"/>
          </a:p>
        </p:txBody>
      </p:sp>
    </p:spTree>
    <p:extLst>
      <p:ext uri="{BB962C8B-B14F-4D97-AF65-F5344CB8AC3E}">
        <p14:creationId xmlns:p14="http://schemas.microsoft.com/office/powerpoint/2010/main" val="2531834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7484B-1089-4A3A-89C2-A1EBC9088824}"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1C2FE-2546-4560-821F-27FC4803252E}" type="slidenum">
              <a:rPr lang="en-US" smtClean="0"/>
              <a:t>‹#›</a:t>
            </a:fld>
            <a:endParaRPr lang="en-US"/>
          </a:p>
        </p:txBody>
      </p:sp>
    </p:spTree>
    <p:extLst>
      <p:ext uri="{BB962C8B-B14F-4D97-AF65-F5344CB8AC3E}">
        <p14:creationId xmlns:p14="http://schemas.microsoft.com/office/powerpoint/2010/main" val="2638247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7484B-1089-4A3A-89C2-A1EBC9088824}"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1C2FE-2546-4560-821F-27FC4803252E}" type="slidenum">
              <a:rPr lang="en-US" smtClean="0"/>
              <a:t>‹#›</a:t>
            </a:fld>
            <a:endParaRPr lang="en-US"/>
          </a:p>
        </p:txBody>
      </p:sp>
    </p:spTree>
    <p:extLst>
      <p:ext uri="{BB962C8B-B14F-4D97-AF65-F5344CB8AC3E}">
        <p14:creationId xmlns:p14="http://schemas.microsoft.com/office/powerpoint/2010/main" val="4062859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ADE7C4-13C4-4AC7-BE1B-F5E4D01681E1}"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60F04-32DC-4F6E-AC25-5C590AE91BE6}" type="slidenum">
              <a:rPr lang="en-US" smtClean="0"/>
              <a:t>‹#›</a:t>
            </a:fld>
            <a:endParaRPr lang="en-US"/>
          </a:p>
        </p:txBody>
      </p:sp>
    </p:spTree>
    <p:extLst>
      <p:ext uri="{BB962C8B-B14F-4D97-AF65-F5344CB8AC3E}">
        <p14:creationId xmlns:p14="http://schemas.microsoft.com/office/powerpoint/2010/main" val="353302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ADE7C4-13C4-4AC7-BE1B-F5E4D01681E1}"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60F04-32DC-4F6E-AC25-5C590AE91BE6}" type="slidenum">
              <a:rPr lang="en-US" smtClean="0"/>
              <a:t>‹#›</a:t>
            </a:fld>
            <a:endParaRPr lang="en-US"/>
          </a:p>
        </p:txBody>
      </p:sp>
    </p:spTree>
    <p:extLst>
      <p:ext uri="{BB962C8B-B14F-4D97-AF65-F5344CB8AC3E}">
        <p14:creationId xmlns:p14="http://schemas.microsoft.com/office/powerpoint/2010/main" val="1179153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ADE7C4-13C4-4AC7-BE1B-F5E4D01681E1}" type="datetimeFigureOut">
              <a:rPr lang="en-US" smtClean="0"/>
              <a:t>7/19/2020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360F04-32DC-4F6E-AC25-5C590AE91BE6}" type="slidenum">
              <a:rPr lang="en-US" smtClean="0"/>
              <a:t>‹#›</a:t>
            </a:fld>
            <a:endParaRPr lang="en-US"/>
          </a:p>
        </p:txBody>
      </p:sp>
    </p:spTree>
    <p:extLst>
      <p:ext uri="{BB962C8B-B14F-4D97-AF65-F5344CB8AC3E}">
        <p14:creationId xmlns:p14="http://schemas.microsoft.com/office/powerpoint/2010/main" val="2287201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ADE7C4-13C4-4AC7-BE1B-F5E4D01681E1}" type="datetimeFigureOut">
              <a:rPr lang="en-US" smtClean="0"/>
              <a:t>7/19/2020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360F04-32DC-4F6E-AC25-5C590AE91BE6}" type="slidenum">
              <a:rPr lang="en-US" smtClean="0"/>
              <a:t>‹#›</a:t>
            </a:fld>
            <a:endParaRPr lang="en-US"/>
          </a:p>
        </p:txBody>
      </p:sp>
    </p:spTree>
    <p:extLst>
      <p:ext uri="{BB962C8B-B14F-4D97-AF65-F5344CB8AC3E}">
        <p14:creationId xmlns:p14="http://schemas.microsoft.com/office/powerpoint/2010/main" val="130655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DE7C4-13C4-4AC7-BE1B-F5E4D01681E1}" type="datetimeFigureOut">
              <a:rPr lang="en-US" smtClean="0"/>
              <a:t>7/19/2020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360F04-32DC-4F6E-AC25-5C590AE91BE6}" type="slidenum">
              <a:rPr lang="en-US" smtClean="0"/>
              <a:t>‹#›</a:t>
            </a:fld>
            <a:endParaRPr lang="en-US"/>
          </a:p>
        </p:txBody>
      </p:sp>
    </p:spTree>
    <p:extLst>
      <p:ext uri="{BB962C8B-B14F-4D97-AF65-F5344CB8AC3E}">
        <p14:creationId xmlns:p14="http://schemas.microsoft.com/office/powerpoint/2010/main" val="108451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ADE7C4-13C4-4AC7-BE1B-F5E4D01681E1}"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60F04-32DC-4F6E-AC25-5C590AE91BE6}" type="slidenum">
              <a:rPr lang="en-US" smtClean="0"/>
              <a:t>‹#›</a:t>
            </a:fld>
            <a:endParaRPr lang="en-US"/>
          </a:p>
        </p:txBody>
      </p:sp>
    </p:spTree>
    <p:extLst>
      <p:ext uri="{BB962C8B-B14F-4D97-AF65-F5344CB8AC3E}">
        <p14:creationId xmlns:p14="http://schemas.microsoft.com/office/powerpoint/2010/main" val="355879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ADE7C4-13C4-4AC7-BE1B-F5E4D01681E1}"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60F04-32DC-4F6E-AC25-5C590AE91BE6}" type="slidenum">
              <a:rPr lang="en-US" smtClean="0"/>
              <a:t>‹#›</a:t>
            </a:fld>
            <a:endParaRPr lang="en-US"/>
          </a:p>
        </p:txBody>
      </p:sp>
    </p:spTree>
    <p:extLst>
      <p:ext uri="{BB962C8B-B14F-4D97-AF65-F5344CB8AC3E}">
        <p14:creationId xmlns:p14="http://schemas.microsoft.com/office/powerpoint/2010/main" val="12887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DE7C4-13C4-4AC7-BE1B-F5E4D01681E1}" type="datetimeFigureOut">
              <a:rPr lang="en-US" smtClean="0"/>
              <a:t>7/19/2020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60F04-32DC-4F6E-AC25-5C590AE91BE6}" type="slidenum">
              <a:rPr lang="en-US" smtClean="0"/>
              <a:t>‹#›</a:t>
            </a:fld>
            <a:endParaRPr lang="en-US"/>
          </a:p>
        </p:txBody>
      </p:sp>
    </p:spTree>
    <p:extLst>
      <p:ext uri="{BB962C8B-B14F-4D97-AF65-F5344CB8AC3E}">
        <p14:creationId xmlns:p14="http://schemas.microsoft.com/office/powerpoint/2010/main" val="1243857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7484B-1089-4A3A-89C2-A1EBC9088824}" type="datetimeFigureOut">
              <a:rPr lang="en-US" smtClean="0"/>
              <a:t>7/19/2020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1C2FE-2546-4560-821F-27FC4803252E}" type="slidenum">
              <a:rPr lang="en-US" smtClean="0"/>
              <a:t>‹#›</a:t>
            </a:fld>
            <a:endParaRPr lang="en-US"/>
          </a:p>
        </p:txBody>
      </p:sp>
    </p:spTree>
    <p:extLst>
      <p:ext uri="{BB962C8B-B14F-4D97-AF65-F5344CB8AC3E}">
        <p14:creationId xmlns:p14="http://schemas.microsoft.com/office/powerpoint/2010/main" val="2133169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heelofnames.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Holly.Hanan@careertech.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a:xfrm>
            <a:off x="239368" y="43934"/>
            <a:ext cx="534228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North</a:t>
            </a:r>
            <a:endParaRPr kumimoji="0" lang="en-US" sz="3200" b="1"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6" name="Rectangle 5"/>
          <p:cNvSpPr/>
          <p:nvPr/>
        </p:nvSpPr>
        <p:spPr>
          <a:xfrm>
            <a:off x="6554443" y="43934"/>
            <a:ext cx="534228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Northeast</a:t>
            </a:r>
            <a:endParaRPr kumimoji="0" lang="en-US" sz="3200" b="1"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7" name="Rectangle 6"/>
          <p:cNvSpPr/>
          <p:nvPr/>
        </p:nvSpPr>
        <p:spPr>
          <a:xfrm>
            <a:off x="239368" y="3549134"/>
            <a:ext cx="534228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South</a:t>
            </a:r>
            <a:endParaRPr kumimoji="0" lang="en-US" sz="3200" b="1"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8" name="Rectangle 7"/>
          <p:cNvSpPr/>
          <p:nvPr/>
        </p:nvSpPr>
        <p:spPr>
          <a:xfrm>
            <a:off x="6554443" y="3549134"/>
            <a:ext cx="534228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Southeast</a:t>
            </a:r>
            <a:endParaRPr kumimoji="0" lang="en-US" sz="3200" b="1"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0255788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67498" y="0"/>
            <a:ext cx="10526400" cy="805452"/>
          </a:xfrm>
        </p:spPr>
        <p:txBody>
          <a:bodyPr/>
          <a:lstStyle/>
          <a:p>
            <a:pPr algn="ctr"/>
            <a:r>
              <a:rPr lang="en-US" b="1" u="sng" dirty="0" smtClean="0"/>
              <a:t>Virtual Meeting Etiquette</a:t>
            </a:r>
            <a:endParaRPr lang="en-US" b="1" u="sng" dirty="0"/>
          </a:p>
        </p:txBody>
      </p:sp>
      <p:sp>
        <p:nvSpPr>
          <p:cNvPr id="7" name="TextBox 6"/>
          <p:cNvSpPr txBox="1"/>
          <p:nvPr/>
        </p:nvSpPr>
        <p:spPr>
          <a:xfrm>
            <a:off x="174802" y="931183"/>
            <a:ext cx="11811252" cy="5693866"/>
          </a:xfrm>
          <a:prstGeom prst="rect">
            <a:avLst/>
          </a:prstGeom>
          <a:solidFill>
            <a:schemeClr val="accent6">
              <a:lumMod val="40000"/>
              <a:lumOff val="60000"/>
            </a:schemeClr>
          </a:solidFill>
        </p:spPr>
        <p:txBody>
          <a:bodyPr wrap="square" rtlCol="0">
            <a:spAutoFit/>
          </a:bodyPr>
          <a:lstStyle/>
          <a:p>
            <a:pPr marL="457200" indent="-457200">
              <a:buFont typeface="Arial" panose="020B0604020202020204" pitchFamily="34" charset="0"/>
              <a:buChar char="•"/>
            </a:pPr>
            <a:r>
              <a:rPr lang="en-US" sz="2800" b="1" dirty="0" smtClean="0"/>
              <a:t>Name</a:t>
            </a:r>
            <a:r>
              <a:rPr lang="en-US" sz="2800" dirty="0" smtClean="0"/>
              <a:t>- make sure your name and region are on the screen</a:t>
            </a:r>
            <a:endParaRPr lang="en-US" sz="2800" b="1" dirty="0" smtClean="0"/>
          </a:p>
          <a:p>
            <a:pPr marL="457200" indent="-457200">
              <a:buFont typeface="Arial" panose="020B0604020202020204" pitchFamily="34" charset="0"/>
              <a:buChar char="•"/>
            </a:pPr>
            <a:r>
              <a:rPr lang="en-US" sz="2800" b="1" dirty="0" smtClean="0"/>
              <a:t>Dress appropriately</a:t>
            </a:r>
          </a:p>
          <a:p>
            <a:pPr marL="457200" indent="-457200">
              <a:buFont typeface="Arial" panose="020B0604020202020204" pitchFamily="34" charset="0"/>
              <a:buChar char="•"/>
            </a:pPr>
            <a:r>
              <a:rPr lang="en-US" sz="2800" b="1" dirty="0" smtClean="0"/>
              <a:t>Be aware of surroundings</a:t>
            </a:r>
            <a:r>
              <a:rPr lang="en-US" sz="2800" dirty="0" smtClean="0"/>
              <a:t>- background, other family members can be distracting</a:t>
            </a:r>
          </a:p>
          <a:p>
            <a:pPr marL="457200" indent="-457200">
              <a:buFont typeface="Arial" panose="020B0604020202020204" pitchFamily="34" charset="0"/>
              <a:buChar char="•"/>
            </a:pPr>
            <a:r>
              <a:rPr lang="en-US" sz="2800" b="1" dirty="0" smtClean="0"/>
              <a:t>Mute microphone-</a:t>
            </a:r>
            <a:r>
              <a:rPr lang="en-US" sz="2800" dirty="0" smtClean="0"/>
              <a:t> prevents background noises from interfering with presentations</a:t>
            </a:r>
          </a:p>
          <a:p>
            <a:pPr marL="457200" indent="-457200">
              <a:buFont typeface="Arial" panose="020B0604020202020204" pitchFamily="34" charset="0"/>
              <a:buChar char="•"/>
            </a:pPr>
            <a:r>
              <a:rPr lang="en-US" sz="2800" b="1" dirty="0" smtClean="0"/>
              <a:t>Be present</a:t>
            </a:r>
            <a:r>
              <a:rPr lang="en-US" sz="2800" dirty="0" smtClean="0"/>
              <a:t>- avoid doing other things during the meeting</a:t>
            </a:r>
          </a:p>
          <a:p>
            <a:pPr marL="457200" indent="-457200">
              <a:buFont typeface="Arial" panose="020B0604020202020204" pitchFamily="34" charset="0"/>
              <a:buChar char="•"/>
            </a:pPr>
            <a:r>
              <a:rPr lang="en-US" sz="2800" b="1" dirty="0" smtClean="0"/>
              <a:t>Video should remain on-</a:t>
            </a:r>
            <a:r>
              <a:rPr lang="en-US" sz="2800" dirty="0" smtClean="0"/>
              <a:t> Look at camera when speaking</a:t>
            </a:r>
            <a:endParaRPr lang="en-US" sz="2800" b="1" dirty="0" smtClean="0"/>
          </a:p>
          <a:p>
            <a:pPr marL="457200" indent="-457200">
              <a:buFont typeface="Arial" panose="020B0604020202020204" pitchFamily="34" charset="0"/>
              <a:buChar char="•"/>
            </a:pPr>
            <a:r>
              <a:rPr lang="en-US" sz="2800" b="1" dirty="0"/>
              <a:t>Listen</a:t>
            </a:r>
            <a:r>
              <a:rPr lang="en-US" sz="2800" dirty="0"/>
              <a:t>- listen actively to what the speakers have to say</a:t>
            </a:r>
          </a:p>
          <a:p>
            <a:pPr marL="457200" indent="-457200">
              <a:buFont typeface="Arial" panose="020B0604020202020204" pitchFamily="34" charset="0"/>
              <a:buChar char="•"/>
            </a:pPr>
            <a:r>
              <a:rPr lang="en-US" sz="2800" b="1" dirty="0" smtClean="0"/>
              <a:t>Take Notes- </a:t>
            </a:r>
            <a:r>
              <a:rPr lang="en-US" sz="2800" dirty="0" smtClean="0"/>
              <a:t>helps you to concentrate and process information</a:t>
            </a:r>
          </a:p>
          <a:p>
            <a:pPr marL="457200" indent="-457200">
              <a:buFont typeface="Arial" panose="020B0604020202020204" pitchFamily="34" charset="0"/>
              <a:buChar char="•"/>
            </a:pPr>
            <a:r>
              <a:rPr lang="en-US" sz="2800" b="1" dirty="0" smtClean="0"/>
              <a:t>Be prepared- </a:t>
            </a:r>
            <a:r>
              <a:rPr lang="en-US" sz="2800" dirty="0" smtClean="0"/>
              <a:t>be on time when the meeting begins</a:t>
            </a:r>
            <a:endParaRPr lang="en-US" sz="2800" b="1" dirty="0"/>
          </a:p>
          <a:p>
            <a:pPr marL="457200" indent="-457200">
              <a:buFont typeface="Arial" panose="020B0604020202020204" pitchFamily="34" charset="0"/>
              <a:buChar char="•"/>
            </a:pPr>
            <a:r>
              <a:rPr lang="en-US" sz="2800" b="1" dirty="0" smtClean="0"/>
              <a:t>Ask questions-</a:t>
            </a:r>
            <a:r>
              <a:rPr lang="en-US" sz="2800" dirty="0" smtClean="0"/>
              <a:t>  Jot down questions/use chat feature to make sure they are answered at appropriate time</a:t>
            </a:r>
          </a:p>
        </p:txBody>
      </p:sp>
    </p:spTree>
    <p:extLst>
      <p:ext uri="{BB962C8B-B14F-4D97-AF65-F5344CB8AC3E}">
        <p14:creationId xmlns:p14="http://schemas.microsoft.com/office/powerpoint/2010/main" val="2404977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80271" y="1346887"/>
            <a:ext cx="7673546" cy="4524315"/>
          </a:xfrm>
          <a:prstGeom prst="rect">
            <a:avLst/>
          </a:prstGeom>
          <a:solidFill>
            <a:schemeClr val="bg1">
              <a:lumMod val="95000"/>
              <a:alpha val="89000"/>
            </a:schemeClr>
          </a:solidFill>
          <a:ln w="50800" cap="rnd">
            <a:solidFill>
              <a:schemeClr val="tx1"/>
            </a:solidFill>
          </a:ln>
        </p:spPr>
        <p:txBody>
          <a:bodyPr wrap="square" rtlCol="0">
            <a:spAutoFit/>
          </a:bodyPr>
          <a:lstStyle/>
          <a:p>
            <a:pPr algn="ctr"/>
            <a:r>
              <a:rPr lang="en-US" sz="7200" dirty="0" smtClean="0"/>
              <a:t>Icebreakers,</a:t>
            </a:r>
          </a:p>
          <a:p>
            <a:pPr algn="ctr"/>
            <a:r>
              <a:rPr lang="en-US" sz="7200" dirty="0" smtClean="0"/>
              <a:t>Games and </a:t>
            </a:r>
          </a:p>
          <a:p>
            <a:pPr algn="ctr"/>
            <a:r>
              <a:rPr lang="en-US" sz="7200" dirty="0" smtClean="0"/>
              <a:t>Team-Building Activities</a:t>
            </a:r>
            <a:endParaRPr lang="en-US" sz="7200" dirty="0"/>
          </a:p>
        </p:txBody>
      </p:sp>
    </p:spTree>
    <p:extLst>
      <p:ext uri="{BB962C8B-B14F-4D97-AF65-F5344CB8AC3E}">
        <p14:creationId xmlns:p14="http://schemas.microsoft.com/office/powerpoint/2010/main" val="238387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alpha val="70000"/>
          </a:srgbClr>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645258" y="587547"/>
            <a:ext cx="5167423" cy="6728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*Participant Introductions*</a:t>
            </a:r>
            <a:endParaRPr lang="en-US" sz="3600" b="1" dirty="0"/>
          </a:p>
        </p:txBody>
      </p:sp>
      <p:sp>
        <p:nvSpPr>
          <p:cNvPr id="3" name="Content Placeholder 2"/>
          <p:cNvSpPr txBox="1">
            <a:spLocks/>
          </p:cNvSpPr>
          <p:nvPr/>
        </p:nvSpPr>
        <p:spPr>
          <a:xfrm>
            <a:off x="472263" y="1690687"/>
            <a:ext cx="5178056" cy="45407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Share the following information</a:t>
            </a:r>
          </a:p>
          <a:p>
            <a:endParaRPr lang="en-US" sz="2000" dirty="0" smtClean="0"/>
          </a:p>
          <a:p>
            <a:pPr lvl="1"/>
            <a:r>
              <a:rPr lang="en-US" sz="3600" dirty="0" smtClean="0"/>
              <a:t>Name</a:t>
            </a:r>
          </a:p>
          <a:p>
            <a:pPr lvl="1"/>
            <a:r>
              <a:rPr lang="en-US" sz="3600" dirty="0" smtClean="0"/>
              <a:t>School</a:t>
            </a:r>
          </a:p>
          <a:p>
            <a:pPr lvl="1"/>
            <a:r>
              <a:rPr lang="en-US" sz="3600" dirty="0" smtClean="0"/>
              <a:t>Number of years teaching</a:t>
            </a:r>
          </a:p>
          <a:p>
            <a:pPr lvl="1"/>
            <a:r>
              <a:rPr lang="en-US" sz="3600" dirty="0" smtClean="0"/>
              <a:t>An interesting fact about yourself</a:t>
            </a:r>
            <a:endParaRPr lang="en-US" sz="3600" dirty="0"/>
          </a:p>
        </p:txBody>
      </p:sp>
      <p:pic>
        <p:nvPicPr>
          <p:cNvPr id="4" name="Picture 3">
            <a:hlinkClick r:id="rId2"/>
          </p:cNvPr>
          <p:cNvPicPr>
            <a:picLocks noChangeAspect="1"/>
          </p:cNvPicPr>
          <p:nvPr/>
        </p:nvPicPr>
        <p:blipFill rotWithShape="1">
          <a:blip r:embed="rId3"/>
          <a:srcRect t="2523" b="-4"/>
          <a:stretch/>
        </p:blipFill>
        <p:spPr>
          <a:xfrm>
            <a:off x="6491582" y="1260390"/>
            <a:ext cx="4991797" cy="4596713"/>
          </a:xfrm>
          <a:prstGeom prst="rect">
            <a:avLst/>
          </a:prstGeom>
        </p:spPr>
      </p:pic>
    </p:spTree>
    <p:extLst>
      <p:ext uri="{BB962C8B-B14F-4D97-AF65-F5344CB8AC3E}">
        <p14:creationId xmlns:p14="http://schemas.microsoft.com/office/powerpoint/2010/main" val="4242367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alpha val="6600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168055" y="203801"/>
            <a:ext cx="4693304" cy="6257739"/>
          </a:xfrm>
          <a:prstGeom prst="rect">
            <a:avLst/>
          </a:prstGeom>
        </p:spPr>
      </p:pic>
      <p:sp>
        <p:nvSpPr>
          <p:cNvPr id="3" name="Rectangle 2"/>
          <p:cNvSpPr/>
          <p:nvPr/>
        </p:nvSpPr>
        <p:spPr>
          <a:xfrm>
            <a:off x="980759" y="344715"/>
            <a:ext cx="4864666" cy="923330"/>
          </a:xfrm>
          <a:prstGeom prst="rect">
            <a:avLst/>
          </a:prstGeom>
          <a:noFill/>
        </p:spPr>
        <p:txBody>
          <a:bodyPr wrap="none" lIns="91440" tIns="45720" rIns="91440" bIns="45720">
            <a:spAutoFit/>
          </a:bodyPr>
          <a:lstStyle/>
          <a:p>
            <a:pPr algn="ctr"/>
            <a:r>
              <a:rPr lang="en-US" sz="5400" b="0" i="0" kern="1200" cap="none" spc="0" dirty="0" smtClean="0">
                <a:ln w="0"/>
                <a:solidFill>
                  <a:schemeClr val="tx1"/>
                </a:solidFill>
                <a:effectLst>
                  <a:outerShdw blurRad="38100" dist="19050" dir="2700000" algn="tl" rotWithShape="0">
                    <a:schemeClr val="dk1">
                      <a:alpha val="40000"/>
                    </a:schemeClr>
                  </a:outerShdw>
                </a:effectLst>
                <a:latin typeface="+mn-lt"/>
                <a:ea typeface="+mn-ea"/>
                <a:cs typeface="+mn-cs"/>
              </a:rPr>
              <a:t>Draw My Picture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743578" y="1617785"/>
            <a:ext cx="5807947" cy="2308324"/>
          </a:xfrm>
          <a:prstGeom prst="rect">
            <a:avLst/>
          </a:prstGeom>
          <a:noFill/>
        </p:spPr>
        <p:txBody>
          <a:bodyPr wrap="square" rtlCol="0">
            <a:spAutoFit/>
          </a:bodyPr>
          <a:lstStyle/>
          <a:p>
            <a:r>
              <a:rPr lang="en-US" dirty="0" smtClean="0"/>
              <a:t>What you will need:	</a:t>
            </a:r>
          </a:p>
          <a:p>
            <a:pPr marL="285750" indent="-285750">
              <a:buFont typeface="Arial" panose="020B0604020202020204" pitchFamily="34" charset="0"/>
              <a:buChar char="•"/>
            </a:pPr>
            <a:r>
              <a:rPr lang="en-US" dirty="0" smtClean="0"/>
              <a:t>Paper</a:t>
            </a:r>
          </a:p>
          <a:p>
            <a:pPr marL="285750" indent="-285750">
              <a:buFont typeface="Arial" panose="020B0604020202020204" pitchFamily="34" charset="0"/>
              <a:buChar char="•"/>
            </a:pPr>
            <a:r>
              <a:rPr lang="en-US" dirty="0"/>
              <a:t>P</a:t>
            </a:r>
            <a:r>
              <a:rPr lang="en-US" dirty="0" smtClean="0"/>
              <a:t>en/pencil</a:t>
            </a:r>
          </a:p>
          <a:p>
            <a:pPr marL="285750" indent="-285750">
              <a:buFont typeface="Arial" panose="020B0604020202020204" pitchFamily="34" charset="0"/>
              <a:buChar char="•"/>
            </a:pPr>
            <a:r>
              <a:rPr lang="en-US" dirty="0" smtClean="0"/>
              <a:t>Ears</a:t>
            </a:r>
          </a:p>
          <a:p>
            <a:endParaRPr lang="en-US" dirty="0"/>
          </a:p>
          <a:p>
            <a:r>
              <a:rPr lang="en-US" dirty="0" smtClean="0"/>
              <a:t>Listen to the directions and follow them the best you can</a:t>
            </a:r>
          </a:p>
          <a:p>
            <a:endParaRPr lang="en-US" dirty="0"/>
          </a:p>
          <a:p>
            <a:r>
              <a:rPr lang="en-US" dirty="0" smtClean="0"/>
              <a:t>Let’s see if we all end up with the same picture.</a:t>
            </a:r>
            <a:endParaRPr lang="en-US" dirty="0"/>
          </a:p>
        </p:txBody>
      </p:sp>
      <p:pic>
        <p:nvPicPr>
          <p:cNvPr id="5" name="Picture 4" descr="Question Mark PNG Transparent Images | PNG Al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359" y="1888735"/>
            <a:ext cx="7357241" cy="4904827"/>
          </a:xfrm>
          <a:prstGeom prst="rect">
            <a:avLst/>
          </a:prstGeom>
        </p:spPr>
      </p:pic>
    </p:spTree>
    <p:extLst>
      <p:ext uri="{BB962C8B-B14F-4D97-AF65-F5344CB8AC3E}">
        <p14:creationId xmlns:p14="http://schemas.microsoft.com/office/powerpoint/2010/main" val="10536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Rectangle 1"/>
          <p:cNvSpPr/>
          <p:nvPr/>
        </p:nvSpPr>
        <p:spPr>
          <a:xfrm>
            <a:off x="1162593" y="631763"/>
            <a:ext cx="3937553" cy="646331"/>
          </a:xfrm>
          <a:prstGeom prst="rect">
            <a:avLst/>
          </a:prstGeom>
          <a:solidFill>
            <a:schemeClr val="bg2"/>
          </a:solidFill>
        </p:spPr>
        <p:txBody>
          <a:bodyPr wrap="none">
            <a:spAutoFit/>
          </a:bodyPr>
          <a:lstStyle/>
          <a:p>
            <a:r>
              <a:rPr lang="en-US" sz="3600" dirty="0" smtClean="0"/>
              <a:t>*2 </a:t>
            </a:r>
            <a:r>
              <a:rPr lang="en-US" sz="3600" dirty="0"/>
              <a:t>Truths and 1 </a:t>
            </a:r>
            <a:r>
              <a:rPr lang="en-US" sz="3600" dirty="0" smtClean="0"/>
              <a:t>Lie*</a:t>
            </a:r>
            <a:endParaRPr lang="en-US" sz="3600" dirty="0"/>
          </a:p>
        </p:txBody>
      </p:sp>
      <p:sp>
        <p:nvSpPr>
          <p:cNvPr id="3" name="TextBox 2"/>
          <p:cNvSpPr txBox="1"/>
          <p:nvPr/>
        </p:nvSpPr>
        <p:spPr>
          <a:xfrm>
            <a:off x="1413164" y="1900052"/>
            <a:ext cx="3657600" cy="3693319"/>
          </a:xfrm>
          <a:prstGeom prst="rect">
            <a:avLst/>
          </a:prstGeom>
          <a:solidFill>
            <a:schemeClr val="bg2"/>
          </a:solidFill>
        </p:spPr>
        <p:txBody>
          <a:bodyPr wrap="square" rtlCol="0">
            <a:spAutoFit/>
          </a:bodyPr>
          <a:lstStyle/>
          <a:p>
            <a:r>
              <a:rPr lang="en-US" dirty="0" smtClean="0"/>
              <a:t>Icebreaker:</a:t>
            </a:r>
          </a:p>
          <a:p>
            <a:endParaRPr lang="en-US" dirty="0"/>
          </a:p>
          <a:p>
            <a:pPr marL="285750" indent="-285750">
              <a:buFont typeface="Arial" panose="020B0604020202020204" pitchFamily="34" charset="0"/>
              <a:buChar char="•"/>
            </a:pPr>
            <a:r>
              <a:rPr lang="en-US" dirty="0" smtClean="0"/>
              <a:t>Email your answers to </a:t>
            </a:r>
            <a:r>
              <a:rPr lang="en-US" dirty="0" smtClean="0">
                <a:hlinkClick r:id="rId2"/>
              </a:rPr>
              <a:t>Holly.Hanan@careertech.org</a:t>
            </a:r>
            <a:endParaRPr lang="en-US" dirty="0" smtClean="0"/>
          </a:p>
          <a:p>
            <a:pPr marL="285750" indent="-285750">
              <a:buFont typeface="Arial" panose="020B0604020202020204" pitchFamily="34" charset="0"/>
              <a:buChar char="•"/>
            </a:pPr>
            <a:r>
              <a:rPr lang="en-US" dirty="0" smtClean="0"/>
              <a:t>Be sure your name is on the email.</a:t>
            </a:r>
          </a:p>
          <a:p>
            <a:pPr marL="285750" indent="-285750">
              <a:buFont typeface="Arial" panose="020B0604020202020204" pitchFamily="34" charset="0"/>
              <a:buChar char="•"/>
            </a:pPr>
            <a:r>
              <a:rPr lang="en-US" dirty="0" smtClean="0"/>
              <a:t>Write down 2 true items about yourself and 1 item that is a lie.</a:t>
            </a:r>
          </a:p>
          <a:p>
            <a:pPr marL="285750" indent="-285750">
              <a:buFont typeface="Arial" panose="020B0604020202020204" pitchFamily="34" charset="0"/>
              <a:buChar char="•"/>
            </a:pPr>
            <a:r>
              <a:rPr lang="en-US" dirty="0" smtClean="0"/>
              <a:t>You don’t have to tell me which is which.</a:t>
            </a:r>
          </a:p>
          <a:p>
            <a:pPr marL="285750" indent="-285750">
              <a:buFont typeface="Arial" panose="020B0604020202020204" pitchFamily="34" charset="0"/>
              <a:buChar char="•"/>
            </a:pPr>
            <a:r>
              <a:rPr lang="en-US" dirty="0" smtClean="0"/>
              <a:t>Later in the week we will have an activity to see if others can guess who each of these describe.</a:t>
            </a:r>
            <a:endParaRPr lang="en-US" dirty="0"/>
          </a:p>
        </p:txBody>
      </p:sp>
      <p:sp>
        <p:nvSpPr>
          <p:cNvPr id="4" name="TextBox 3"/>
          <p:cNvSpPr txBox="1"/>
          <p:nvPr/>
        </p:nvSpPr>
        <p:spPr>
          <a:xfrm>
            <a:off x="6313065" y="4341253"/>
            <a:ext cx="4983285" cy="2308324"/>
          </a:xfrm>
          <a:prstGeom prst="rect">
            <a:avLst/>
          </a:prstGeom>
          <a:solidFill>
            <a:schemeClr val="bg2"/>
          </a:solidFill>
        </p:spPr>
        <p:txBody>
          <a:bodyPr wrap="square" rtlCol="0">
            <a:spAutoFit/>
          </a:bodyPr>
          <a:lstStyle/>
          <a:p>
            <a:r>
              <a:rPr lang="en-US" i="1" dirty="0" smtClean="0"/>
              <a:t>Example:</a:t>
            </a:r>
          </a:p>
          <a:p>
            <a:endParaRPr lang="en-US" dirty="0"/>
          </a:p>
          <a:p>
            <a:r>
              <a:rPr lang="en-US" dirty="0" smtClean="0"/>
              <a:t>Holly Hanan</a:t>
            </a:r>
          </a:p>
          <a:p>
            <a:endParaRPr lang="en-US" dirty="0"/>
          </a:p>
          <a:p>
            <a:pPr marL="285750" indent="-285750">
              <a:buFont typeface="Arial" panose="020B0604020202020204" pitchFamily="34" charset="0"/>
              <a:buChar char="•"/>
            </a:pPr>
            <a:r>
              <a:rPr lang="en-US" dirty="0" smtClean="0"/>
              <a:t>My favorite ice cream is Cookies and Cream</a:t>
            </a:r>
          </a:p>
          <a:p>
            <a:pPr marL="285750" indent="-285750">
              <a:buFont typeface="Arial" panose="020B0604020202020204" pitchFamily="34" charset="0"/>
              <a:buChar char="•"/>
            </a:pPr>
            <a:r>
              <a:rPr lang="en-US" dirty="0" smtClean="0"/>
              <a:t>I live on a horse ranch</a:t>
            </a:r>
          </a:p>
          <a:p>
            <a:pPr marL="285750" indent="-285750">
              <a:buFont typeface="Arial" panose="020B0604020202020204" pitchFamily="34" charset="0"/>
              <a:buChar char="•"/>
            </a:pPr>
            <a:r>
              <a:rPr lang="en-US" dirty="0" smtClean="0"/>
              <a:t>My favorite vacation was to the Grand Canyon</a:t>
            </a:r>
          </a:p>
          <a:p>
            <a:pPr marL="285750" indent="-285750">
              <a:buFont typeface="Arial" panose="020B0604020202020204" pitchFamily="34" charset="0"/>
              <a:buChar char="•"/>
            </a:pPr>
            <a:endParaRPr lang="en-US" dirty="0"/>
          </a:p>
        </p:txBody>
      </p:sp>
      <p:pic>
        <p:nvPicPr>
          <p:cNvPr id="5" name="Picture 4" descr="Two Truths &amp; A Lie… | Random Musings From a Type-A Workahol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508" y="244561"/>
            <a:ext cx="5143843" cy="3857882"/>
          </a:xfrm>
          <a:prstGeom prst="rect">
            <a:avLst/>
          </a:prstGeom>
        </p:spPr>
      </p:pic>
    </p:spTree>
    <p:extLst>
      <p:ext uri="{BB962C8B-B14F-4D97-AF65-F5344CB8AC3E}">
        <p14:creationId xmlns:p14="http://schemas.microsoft.com/office/powerpoint/2010/main" val="2905318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68000"/>
          </a:srgbClr>
        </a:solidFill>
        <a:effectLst/>
      </p:bgPr>
    </p:bg>
    <p:spTree>
      <p:nvGrpSpPr>
        <p:cNvPr id="1" name=""/>
        <p:cNvGrpSpPr/>
        <p:nvPr/>
      </p:nvGrpSpPr>
      <p:grpSpPr>
        <a:xfrm>
          <a:off x="0" y="0"/>
          <a:ext cx="0" cy="0"/>
          <a:chOff x="0" y="0"/>
          <a:chExt cx="0" cy="0"/>
        </a:xfrm>
      </p:grpSpPr>
      <p:sp>
        <p:nvSpPr>
          <p:cNvPr id="2" name="Rectangle 1"/>
          <p:cNvSpPr/>
          <p:nvPr/>
        </p:nvSpPr>
        <p:spPr>
          <a:xfrm>
            <a:off x="487402" y="715622"/>
            <a:ext cx="5166351" cy="584775"/>
          </a:xfrm>
          <a:prstGeom prst="rect">
            <a:avLst/>
          </a:prstGeom>
        </p:spPr>
        <p:txBody>
          <a:bodyPr wrap="none">
            <a:spAutoFit/>
          </a:bodyPr>
          <a:lstStyle/>
          <a:p>
            <a:r>
              <a:rPr lang="en-US" sz="3200" b="1" dirty="0" smtClean="0"/>
              <a:t>*Rose</a:t>
            </a:r>
            <a:r>
              <a:rPr lang="en-US" sz="3200" b="1" dirty="0"/>
              <a:t>, Thorn, and </a:t>
            </a:r>
            <a:r>
              <a:rPr lang="en-US" sz="3200" b="1" dirty="0" smtClean="0"/>
              <a:t>Spaghetti*</a:t>
            </a:r>
            <a:endParaRPr lang="en-US" sz="3200" b="1" dirty="0"/>
          </a:p>
        </p:txBody>
      </p:sp>
      <p:sp>
        <p:nvSpPr>
          <p:cNvPr id="3" name="Rectangle 2"/>
          <p:cNvSpPr/>
          <p:nvPr/>
        </p:nvSpPr>
        <p:spPr>
          <a:xfrm>
            <a:off x="936978" y="1574927"/>
            <a:ext cx="4267200" cy="4770537"/>
          </a:xfrm>
          <a:prstGeom prst="rect">
            <a:avLst/>
          </a:prstGeom>
        </p:spPr>
        <p:txBody>
          <a:bodyPr wrap="square">
            <a:spAutoFit/>
          </a:bodyPr>
          <a:lstStyle/>
          <a:p>
            <a:endParaRPr lang="en-US" dirty="0" smtClean="0"/>
          </a:p>
          <a:p>
            <a:r>
              <a:rPr lang="en-US" sz="2200" dirty="0" smtClean="0"/>
              <a:t>This </a:t>
            </a:r>
            <a:r>
              <a:rPr lang="en-US" sz="2200" dirty="0"/>
              <a:t>is a great idea for groups who are a little more familiar with one another. Each participant shares three highlights from their day: </a:t>
            </a:r>
            <a:endParaRPr lang="en-US" sz="2200" dirty="0" smtClean="0"/>
          </a:p>
          <a:p>
            <a:endParaRPr lang="en-US" sz="2200" dirty="0" smtClean="0"/>
          </a:p>
          <a:p>
            <a:pPr marL="457200" indent="-457200">
              <a:buFont typeface="+mj-lt"/>
              <a:buAutoNum type="arabicPeriod"/>
            </a:pPr>
            <a:r>
              <a:rPr lang="en-US" sz="2200" b="1" u="sng" dirty="0"/>
              <a:t>R</a:t>
            </a:r>
            <a:r>
              <a:rPr lang="en-US" sz="2200" b="1" u="sng" dirty="0" smtClean="0"/>
              <a:t>ose</a:t>
            </a:r>
            <a:r>
              <a:rPr lang="en-US" sz="2200" dirty="0" smtClean="0"/>
              <a:t>: the </a:t>
            </a:r>
            <a:r>
              <a:rPr lang="en-US" sz="2200" dirty="0"/>
              <a:t>best thing that happened that </a:t>
            </a:r>
            <a:r>
              <a:rPr lang="en-US" sz="2200" dirty="0" smtClean="0"/>
              <a:t>day </a:t>
            </a:r>
          </a:p>
          <a:p>
            <a:pPr marL="457200" indent="-457200">
              <a:buFont typeface="+mj-lt"/>
              <a:buAutoNum type="arabicPeriod"/>
            </a:pPr>
            <a:r>
              <a:rPr lang="en-US" sz="2200" b="1" u="sng" dirty="0" smtClean="0"/>
              <a:t>Thorn</a:t>
            </a:r>
            <a:r>
              <a:rPr lang="en-US" sz="2200" dirty="0" smtClean="0"/>
              <a:t>:  something </a:t>
            </a:r>
            <a:r>
              <a:rPr lang="en-US" sz="2200" dirty="0"/>
              <a:t>the person wishes hadn’t happened or something unpleasant that </a:t>
            </a:r>
            <a:r>
              <a:rPr lang="en-US" sz="2200" dirty="0" smtClean="0"/>
              <a:t>happened</a:t>
            </a:r>
          </a:p>
          <a:p>
            <a:pPr marL="457200" indent="-457200">
              <a:buFont typeface="+mj-lt"/>
              <a:buAutoNum type="arabicPeriod"/>
            </a:pPr>
            <a:r>
              <a:rPr lang="en-US" sz="2200" b="1" u="sng" dirty="0"/>
              <a:t>S</a:t>
            </a:r>
            <a:r>
              <a:rPr lang="en-US" sz="2200" b="1" u="sng" dirty="0" smtClean="0"/>
              <a:t>paghetti</a:t>
            </a:r>
            <a:r>
              <a:rPr lang="en-US" sz="2200" dirty="0" smtClean="0"/>
              <a:t>:  something </a:t>
            </a:r>
            <a:r>
              <a:rPr lang="en-US" sz="2200" dirty="0"/>
              <a:t>funny or unexpected that </a:t>
            </a:r>
            <a:r>
              <a:rPr lang="en-US" sz="2200" dirty="0" smtClean="0"/>
              <a:t>happened</a:t>
            </a:r>
            <a:endParaRPr lang="en-US" sz="2200" dirty="0"/>
          </a:p>
        </p:txBody>
      </p:sp>
      <p:pic>
        <p:nvPicPr>
          <p:cNvPr id="4" name="Picture 3" descr="Rose PNG Transparent Images | PNG A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3465" y="404505"/>
            <a:ext cx="2128538" cy="2559279"/>
          </a:xfrm>
          <a:prstGeom prst="rect">
            <a:avLst/>
          </a:prstGeom>
        </p:spPr>
      </p:pic>
      <p:pic>
        <p:nvPicPr>
          <p:cNvPr id="5" name="Picture 2" descr="Thorn Clip Art - Thor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62723">
            <a:off x="8390656" y="2288999"/>
            <a:ext cx="1346551" cy="27258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ree vector graphic: Spaghetti, Meatballs, Meal, Pasta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8397" y="4176889"/>
            <a:ext cx="1921885" cy="2333978"/>
          </a:xfrm>
          <a:prstGeom prst="rect">
            <a:avLst/>
          </a:prstGeom>
        </p:spPr>
      </p:pic>
    </p:spTree>
    <p:extLst>
      <p:ext uri="{BB962C8B-B14F-4D97-AF65-F5344CB8AC3E}">
        <p14:creationId xmlns:p14="http://schemas.microsoft.com/office/powerpoint/2010/main" val="3737116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alpha val="87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889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C2DA609EF2B2419E824A52CE151980" ma:contentTypeVersion="15" ma:contentTypeDescription="Create a new document." ma:contentTypeScope="" ma:versionID="d2c21f71fe2e8f28b8f4c37cf307f190">
  <xsd:schema xmlns:xsd="http://www.w3.org/2001/XMLSchema" xmlns:xs="http://www.w3.org/2001/XMLSchema" xmlns:p="http://schemas.microsoft.com/office/2006/metadata/properties" xmlns:ns1="http://schemas.microsoft.com/sharepoint/v3" xmlns:ns3="bdc32801-864b-493b-96db-7ea36ca23694" xmlns:ns4="c0175d40-5756-4482-923d-4f81b4f61f8e" targetNamespace="http://schemas.microsoft.com/office/2006/metadata/properties" ma:root="true" ma:fieldsID="8130ef276e9f6a223e3c00c13f5df667" ns1:_="" ns3:_="" ns4:_="">
    <xsd:import namespace="http://schemas.microsoft.com/sharepoint/v3"/>
    <xsd:import namespace="bdc32801-864b-493b-96db-7ea36ca23694"/>
    <xsd:import namespace="c0175d40-5756-4482-923d-4f81b4f61f8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1:_ip_UnifiedCompliancePolicyProperties" minOccurs="0"/>
                <xsd:element ref="ns1:_ip_UnifiedCompliancePolicyUIAction"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c32801-864b-493b-96db-7ea36ca2369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75d40-5756-4482-923d-4f81b4f61f8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156526-6A56-4D34-9498-8D08B011D80B}">
  <ds:schemaRefs>
    <ds:schemaRef ds:uri="http://schemas.microsoft.com/office/2006/metadata/properties"/>
    <ds:schemaRef ds:uri="http://schemas.microsoft.com/office/infopath/2007/PartnerControls"/>
    <ds:schemaRef ds:uri="http://purl.org/dc/terms/"/>
    <ds:schemaRef ds:uri="bdc32801-864b-493b-96db-7ea36ca23694"/>
    <ds:schemaRef ds:uri="http://schemas.microsoft.com/office/2006/documentManagement/types"/>
    <ds:schemaRef ds:uri="http://schemas.microsoft.com/sharepoint/v3"/>
    <ds:schemaRef ds:uri="c0175d40-5756-4482-923d-4f81b4f61f8e"/>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2121BB2-2A7A-4475-8FA7-B0AAC6FA7DDD}">
  <ds:schemaRefs>
    <ds:schemaRef ds:uri="http://schemas.microsoft.com/sharepoint/v3/contenttype/forms"/>
  </ds:schemaRefs>
</ds:datastoreItem>
</file>

<file path=customXml/itemProps3.xml><?xml version="1.0" encoding="utf-8"?>
<ds:datastoreItem xmlns:ds="http://schemas.openxmlformats.org/officeDocument/2006/customXml" ds:itemID="{EB83E8AA-D869-4D28-A59A-1EBE3037E3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dc32801-864b-493b-96db-7ea36ca23694"/>
    <ds:schemaRef ds:uri="c0175d40-5756-4482-923d-4f81b4f61f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118</TotalTime>
  <Words>685</Words>
  <Application>Microsoft Office PowerPoint</Application>
  <PresentationFormat>Widescreen</PresentationFormat>
  <Paragraphs>79</Paragraphs>
  <Slides>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1_Office Theme</vt:lpstr>
      <vt:lpstr>PowerPoint Presentation</vt:lpstr>
      <vt:lpstr>Virtual Meeting Etiquette</vt:lpstr>
      <vt:lpstr>PowerPoint Presentation</vt:lpstr>
      <vt:lpstr>PowerPoint Presentation</vt:lpstr>
      <vt:lpstr>PowerPoint Presentation</vt:lpstr>
      <vt:lpstr>PowerPoint Presentation</vt:lpstr>
      <vt:lpstr>PowerPoint Presentation</vt:lpstr>
      <vt:lpstr>PowerPoint Presentation</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Hanan</dc:creator>
  <cp:lastModifiedBy>Holly Hanan</cp:lastModifiedBy>
  <cp:revision>13</cp:revision>
  <dcterms:created xsi:type="dcterms:W3CDTF">2020-07-15T20:09:36Z</dcterms:created>
  <dcterms:modified xsi:type="dcterms:W3CDTF">2020-07-20T01:00:35Z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0x01010070C2DA609EF2B2419E824A52CE151980</vt:lpwstr>
  </property>
</Properties>
</file>