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35"/>
  </p:notesMasterIdLst>
  <p:sldIdLst>
    <p:sldId id="257" r:id="rId5"/>
    <p:sldId id="266" r:id="rId6"/>
    <p:sldId id="284" r:id="rId7"/>
    <p:sldId id="271" r:id="rId8"/>
    <p:sldId id="298" r:id="rId9"/>
    <p:sldId id="274" r:id="rId10"/>
    <p:sldId id="261" r:id="rId11"/>
    <p:sldId id="263" r:id="rId12"/>
    <p:sldId id="265" r:id="rId13"/>
    <p:sldId id="268" r:id="rId14"/>
    <p:sldId id="264" r:id="rId15"/>
    <p:sldId id="299" r:id="rId16"/>
    <p:sldId id="302" r:id="rId17"/>
    <p:sldId id="289" r:id="rId18"/>
    <p:sldId id="288" r:id="rId19"/>
    <p:sldId id="300" r:id="rId20"/>
    <p:sldId id="275" r:id="rId21"/>
    <p:sldId id="279" r:id="rId22"/>
    <p:sldId id="280" r:id="rId23"/>
    <p:sldId id="281" r:id="rId24"/>
    <p:sldId id="282" r:id="rId25"/>
    <p:sldId id="277" r:id="rId26"/>
    <p:sldId id="273" r:id="rId27"/>
    <p:sldId id="294" r:id="rId28"/>
    <p:sldId id="295" r:id="rId29"/>
    <p:sldId id="296" r:id="rId30"/>
    <p:sldId id="297" r:id="rId31"/>
    <p:sldId id="301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CB4"/>
    <a:srgbClr val="FF6600"/>
    <a:srgbClr val="FF9933"/>
    <a:srgbClr val="24279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7C62-98A8-4C96-82E6-501601CE721F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A893-9B10-4E41-802C-B3D2C3D7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EFC9-0D43-49AB-8422-3EDDDFB45D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1DD96C-E7FF-43AA-8B2C-3ACC549FB54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endarlabs.com/school-calenda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yahoo.com/yhs/search?p=bloom's+taxonomy&amp;ei=UTF-8&amp;hspart=mozilla&amp;hsimp=yhs-00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ryjane.grayson@careertech.ok.gov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has a &lt;b&gt;teacher&lt;/b&gt; or mentor influenced your care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2" y="1828800"/>
            <a:ext cx="40481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206" y="1066800"/>
            <a:ext cx="8745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 Teacher Academy 2020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587" y="1371600"/>
            <a:ext cx="624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Assignment:</a:t>
            </a:r>
          </a:p>
          <a:p>
            <a:endParaRPr lang="en-US" b="1" dirty="0" smtClean="0"/>
          </a:p>
          <a:p>
            <a:r>
              <a:rPr lang="en-US" sz="2800" dirty="0" smtClean="0"/>
              <a:t>Using information for the curriculum: </a:t>
            </a:r>
            <a:r>
              <a:rPr lang="en-US" sz="2800" i="1" dirty="0" smtClean="0"/>
              <a:t>FACS Basics </a:t>
            </a:r>
            <a:r>
              <a:rPr lang="en-US" sz="2400" i="1" dirty="0" smtClean="0"/>
              <a:t>(or a course of your choice-use correct pacing guide)</a:t>
            </a:r>
          </a:p>
          <a:p>
            <a:endParaRPr lang="en-US" sz="28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i="1" dirty="0" smtClean="0"/>
              <a:t>Complete a School Year Instructional Plan of your choice</a:t>
            </a:r>
          </a:p>
          <a:p>
            <a:endParaRPr lang="en-US" sz="28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i="1" dirty="0" smtClean="0"/>
              <a:t>Map out which courses you will teach when and for how long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476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010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Suggestions for planning:</a:t>
            </a:r>
            <a:endParaRPr lang="en-US" b="1" dirty="0"/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Use your school calendar and block out days that you are not in school with an 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Put in test dates </a:t>
            </a:r>
            <a:r>
              <a:rPr lang="en-US" sz="2000" i="1" dirty="0" smtClean="0"/>
              <a:t>(i.e. 2 days for 9 weeks; 4 for 9 weeks and semester</a:t>
            </a:r>
            <a:r>
              <a:rPr lang="en-US" sz="3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Then select order of units to teach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8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ool Calendars 2020/2021 - free printable Word templ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2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Link to an editable school calendar: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22860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https://www.calendarlabs.com/school-calendar/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433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133600"/>
          <a:ext cx="6095997" cy="1695951"/>
        </p:xfrm>
        <a:graphic>
          <a:graphicData uri="http://schemas.openxmlformats.org/drawingml/2006/table">
            <a:tbl>
              <a:tblPr/>
              <a:tblGrid>
                <a:gridCol w="107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43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88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 Title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August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4191000"/>
          <a:ext cx="6095997" cy="1696968"/>
        </p:xfrm>
        <a:graphic>
          <a:graphicData uri="http://schemas.openxmlformats.org/drawingml/2006/table">
            <a:tbl>
              <a:tblPr/>
              <a:tblGrid>
                <a:gridCol w="108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8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 Title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57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School Year Instructional Plans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26563" r="25781" b="18750"/>
          <a:stretch>
            <a:fillRect/>
          </a:stretch>
        </p:blipFill>
        <p:spPr bwMode="auto">
          <a:xfrm>
            <a:off x="2819400" y="457200"/>
            <a:ext cx="4410075" cy="594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04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Other important information to assist in lesson planning: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8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143000"/>
            <a:ext cx="6019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How do I use the curriculum?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92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057400"/>
            <a:ext cx="716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Supplement it!</a:t>
            </a:r>
            <a:endParaRPr lang="en-US" sz="80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76601"/>
            <a:ext cx="5257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Localize it!</a:t>
            </a:r>
          </a:p>
          <a:p>
            <a:pPr algn="ctr"/>
            <a:endParaRPr lang="en-US" sz="80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Personalize it!</a:t>
            </a:r>
            <a:endParaRPr lang="en-US" sz="80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762000"/>
            <a:ext cx="64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/>
                <a:effectLst/>
              </a:rPr>
              <a:t>Organize it!</a:t>
            </a:r>
            <a:endParaRPr lang="en-US" sz="8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95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Supplement it</a:t>
            </a:r>
            <a:r>
              <a:rPr lang="en-US" sz="6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60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8288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/>
              <a:t>Textbooks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/>
              <a:t>Videos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/>
              <a:t>Websites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/>
              <a:t>Assignment sheets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/>
              <a:t>Unit projects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25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erlin Sans FB" panose="020E0602020502020306" pitchFamily="34" charset="0"/>
              </a:rPr>
              <a:t>How do I know which curriculum to use?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career </a:t>
            </a: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plans </a:t>
            </a: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 in place within your school</a:t>
            </a: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FCS Program of study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courses are to be taught?</a:t>
            </a:r>
            <a:endParaRPr lang="en-US" sz="4800" i="1" dirty="0" smtClean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77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Localize it</a:t>
            </a:r>
            <a:r>
              <a:rPr lang="en-US" sz="6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60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Relate topic to your community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Use persons within your community as </a:t>
            </a:r>
          </a:p>
          <a:p>
            <a:r>
              <a:rPr lang="en-US" sz="3600" dirty="0" smtClean="0"/>
              <a:t>    guest speakers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Help students to connect local jobs or </a:t>
            </a:r>
          </a:p>
          <a:p>
            <a:r>
              <a:rPr lang="en-US" sz="3600" dirty="0" smtClean="0"/>
              <a:t>    careers with current subject area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Relate to current events - </a:t>
            </a:r>
            <a:r>
              <a:rPr lang="en-US" sz="2000" dirty="0" smtClean="0"/>
              <a:t>newspapers, Internet, TV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8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Personalize it!</a:t>
            </a:r>
            <a:endParaRPr lang="en-US" sz="6000" b="1" u="sng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8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“Hook and hold” </a:t>
            </a:r>
          </a:p>
          <a:p>
            <a:r>
              <a:rPr lang="en-US" sz="2400" dirty="0" smtClean="0"/>
              <a:t>        </a:t>
            </a:r>
            <a:r>
              <a:rPr lang="en-US" sz="2400" i="1" dirty="0" smtClean="0"/>
              <a:t>(Integration of Learning Styles and Multiple Intelligences)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Tell a story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Share an </a:t>
            </a:r>
            <a:r>
              <a:rPr lang="en-US" sz="3600" b="1" i="1" u="sng" dirty="0" smtClean="0"/>
              <a:t>appropriate</a:t>
            </a:r>
            <a:r>
              <a:rPr lang="en-US" sz="3600" dirty="0" smtClean="0"/>
              <a:t> incident </a:t>
            </a:r>
          </a:p>
          <a:p>
            <a:r>
              <a:rPr lang="en-US" sz="3600" dirty="0" smtClean="0"/>
              <a:t>    from your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10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rgbClr val="FF6600"/>
                </a:solidFill>
              </a:rPr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Encourage students to discover or seek the answers on their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Encourage/offer assignment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00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Must have a DAILY lesson plan:</a:t>
            </a:r>
          </a:p>
          <a:p>
            <a:endParaRPr lang="en-US" sz="1400" b="1" dirty="0" smtClean="0"/>
          </a:p>
          <a:p>
            <a:r>
              <a:rPr lang="en-US" sz="2800" i="1" dirty="0" smtClean="0"/>
              <a:t>Recommendations to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Bell Ringers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Discovery /exploration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Learning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ui_3_10_0_1_1436880923231_1473" descr="Bloom’s taxonomy presents a classification of learning that help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80" y="976312"/>
            <a:ext cx="6009640" cy="490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ing with the Revised Bloom'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1"/>
            <a:ext cx="7620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ui_3_10_0_1_1436880923231_1917" descr="RELATED INFORM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43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67335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search.yahoo.com/yhs/search?p=bloom%27s+taxonomy&amp;ei=UTF-8&amp;hspart=mozilla&amp;hsimp=yhs-001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Website for the above Bloom’s taxonomy charts: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56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eacher Quote Notebook: Inspirational Teacher Appreciation Gift or ..."/>
          <p:cNvSpPr>
            <a:spLocks noChangeAspect="1" noChangeArrowheads="1"/>
          </p:cNvSpPr>
          <p:nvPr/>
        </p:nvSpPr>
        <p:spPr bwMode="auto">
          <a:xfrm>
            <a:off x="155575" y="-914400"/>
            <a:ext cx="1343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eacher Quote Notebook: Inspirational Teacher Appreciation Gift or ..."/>
          <p:cNvSpPr>
            <a:spLocks noChangeAspect="1" noChangeArrowheads="1"/>
          </p:cNvSpPr>
          <p:nvPr/>
        </p:nvSpPr>
        <p:spPr bwMode="auto">
          <a:xfrm>
            <a:off x="307975" y="-762000"/>
            <a:ext cx="1343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3333750" cy="475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029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maryjane.grayson@careertech.ok.gov</a:t>
            </a:r>
            <a:endParaRPr lang="en-US" sz="1400" dirty="0" smtClean="0"/>
          </a:p>
          <a:p>
            <a:r>
              <a:rPr lang="en-US" sz="1400" dirty="0" smtClean="0"/>
              <a:t>405.743.5469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786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06158"/>
              </p:ext>
            </p:extLst>
          </p:nvPr>
        </p:nvGraphicFramePr>
        <p:xfrm>
          <a:off x="2666999" y="762000"/>
          <a:ext cx="3187859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956042" imgH="8160992" progId="Word.Document.12">
                  <p:embed/>
                </p:oleObj>
              </mc:Choice>
              <mc:Fallback>
                <p:oleObj name="Document" r:id="rId3" imgW="5956042" imgH="8160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6999" y="762000"/>
                        <a:ext cx="3187859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SAMPLE: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0"/>
            <a:ext cx="655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Speak with administration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Talk with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37941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464097"/>
              </p:ext>
            </p:extLst>
          </p:nvPr>
        </p:nvGraphicFramePr>
        <p:xfrm>
          <a:off x="914400" y="1219199"/>
          <a:ext cx="7344791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9047814" imgH="5956042" progId="Word.Document.12">
                  <p:embed/>
                </p:oleObj>
              </mc:Choice>
              <mc:Fallback>
                <p:oleObj name="Document" r:id="rId3" imgW="9047814" imgH="5956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199"/>
                        <a:ext cx="7344791" cy="483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52500" y="91440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SAMPLE:  </a:t>
            </a:r>
          </a:p>
        </p:txBody>
      </p:sp>
    </p:spTree>
    <p:extLst>
      <p:ext uri="{BB962C8B-B14F-4D97-AF65-F5344CB8AC3E}">
        <p14:creationId xmlns:p14="http://schemas.microsoft.com/office/powerpoint/2010/main" val="167149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24279C"/>
                </a:solidFill>
              </a:rPr>
              <a:t>Why plan???</a:t>
            </a:r>
            <a:endParaRPr lang="en-US" sz="9600" dirty="0">
              <a:solidFill>
                <a:srgbClr val="242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914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Wide Latin" pitchFamily="18" charset="0"/>
            </a:endParaRPr>
          </a:p>
          <a:p>
            <a:r>
              <a:rPr lang="en-US" sz="4400" dirty="0" smtClean="0">
                <a:latin typeface="Wide Latin" pitchFamily="18" charset="0"/>
              </a:rPr>
              <a:t>P</a:t>
            </a:r>
          </a:p>
          <a:p>
            <a:endParaRPr lang="en-US" dirty="0" smtClean="0">
              <a:latin typeface="Wide Latin" pitchFamily="18" charset="0"/>
            </a:endParaRPr>
          </a:p>
          <a:p>
            <a:r>
              <a:rPr lang="en-US" sz="4400" dirty="0" smtClean="0">
                <a:latin typeface="Wide Latin" pitchFamily="18" charset="0"/>
              </a:rPr>
              <a:t>P</a:t>
            </a:r>
          </a:p>
          <a:p>
            <a:endParaRPr lang="en-US" sz="4400" dirty="0" smtClean="0">
              <a:latin typeface="Wide Latin" pitchFamily="18" charset="0"/>
            </a:endParaRPr>
          </a:p>
          <a:p>
            <a:r>
              <a:rPr lang="en-US" sz="4400" dirty="0" smtClean="0">
                <a:latin typeface="Wide Latin" pitchFamily="18" charset="0"/>
              </a:rPr>
              <a:t>P</a:t>
            </a:r>
          </a:p>
          <a:p>
            <a:endParaRPr lang="en-US" sz="4400" dirty="0" smtClean="0">
              <a:latin typeface="Wide Latin" pitchFamily="18" charset="0"/>
            </a:endParaRPr>
          </a:p>
          <a:p>
            <a:r>
              <a:rPr lang="en-US" sz="4400" dirty="0" smtClean="0">
                <a:latin typeface="Wide Latin" pitchFamily="18" charset="0"/>
              </a:rPr>
              <a:t>P</a:t>
            </a:r>
          </a:p>
          <a:p>
            <a:endParaRPr lang="en-US" sz="4400" dirty="0" smtClean="0">
              <a:latin typeface="Wide Latin" pitchFamily="18" charset="0"/>
            </a:endParaRPr>
          </a:p>
          <a:p>
            <a:r>
              <a:rPr lang="en-US" sz="4400" dirty="0" smtClean="0">
                <a:latin typeface="Wide Latin" pitchFamily="18" charset="0"/>
              </a:rPr>
              <a:t>P</a:t>
            </a:r>
            <a:r>
              <a:rPr lang="en-US" sz="3600" dirty="0" smtClean="0">
                <a:latin typeface="Broadway" pitchFamily="82" charset="0"/>
              </a:rPr>
              <a:t> 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8600"/>
            <a:ext cx="6477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Wide Latin" pitchFamily="18" charset="0"/>
            </a:endParaRPr>
          </a:p>
          <a:p>
            <a:r>
              <a:rPr lang="en-US" sz="4400" dirty="0" err="1" smtClean="0">
                <a:latin typeface="Wide Latin" pitchFamily="18" charset="0"/>
              </a:rPr>
              <a:t>rior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1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Wide Latin" pitchFamily="18" charset="0"/>
              </a:rPr>
              <a:t>lanning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823" y="264108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Wide Latin" pitchFamily="18" charset="0"/>
              </a:rPr>
              <a:t>revents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823" y="3962400"/>
            <a:ext cx="4029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Wide Latin" pitchFamily="18" charset="0"/>
              </a:rPr>
              <a:t>oor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1" y="53340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Wide Latin" pitchFamily="18" charset="0"/>
              </a:rPr>
              <a:t>erformance</a:t>
            </a:r>
            <a:endParaRPr lang="en-US" sz="4400" dirty="0">
              <a:latin typeface="Wide Latin" pitchFamily="18" charset="0"/>
            </a:endParaRPr>
          </a:p>
        </p:txBody>
      </p:sp>
      <p:pic>
        <p:nvPicPr>
          <p:cNvPr id="1029" name="Picture 5" descr="C:\Documents and Settings\mgray\Local Settings\Temporary Internet Files\Content.IE5\WY2BFEBU\MC900216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3622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86600" y="2025134"/>
            <a:ext cx="106680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PPPPP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239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/>
              <a:t>Standard 1 </a:t>
            </a:r>
            <a:r>
              <a:rPr lang="en-US" sz="3200" b="1" i="1" u="sng" dirty="0" smtClean="0"/>
              <a:t>(of program standards)</a:t>
            </a:r>
          </a:p>
          <a:p>
            <a:endParaRPr lang="en-US" sz="2400" b="1" dirty="0" smtClean="0"/>
          </a:p>
          <a:p>
            <a:r>
              <a:rPr lang="en-US" sz="3200" b="1" dirty="0" smtClean="0"/>
              <a:t>Learning activities are properly coordinated, planned, organized and are being sequentially implemented as evidenced by</a:t>
            </a:r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733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Course Syllabi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Integration of Core Academic Subjects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Year-Long Lesson Plans</a:t>
            </a:r>
            <a:endParaRPr lang="en-US" sz="3200" dirty="0"/>
          </a:p>
        </p:txBody>
      </p:sp>
      <p:pic>
        <p:nvPicPr>
          <p:cNvPr id="4098" name="Picture 2" descr="C:\Documents and Settings\mgray\Local Settings\Temporary Internet Files\Content.IE5\WY2BFEBU\MC900435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410200"/>
            <a:ext cx="21336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2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3914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100" b="1" dirty="0" smtClean="0">
                <a:solidFill>
                  <a:prstClr val="black"/>
                </a:solidFill>
              </a:rPr>
              <a:t>Where do I begin with curriculum planning?</a:t>
            </a:r>
            <a:endParaRPr lang="en-US" sz="31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76400"/>
            <a:ext cx="3733799" cy="24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2700" y="3276600"/>
            <a:ext cx="3733798" cy="750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212" y="1081238"/>
            <a:ext cx="71579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YEAR LONG PLANNING</a:t>
            </a:r>
          </a:p>
          <a:p>
            <a:r>
              <a:rPr lang="en-US" sz="3600" b="1" u="sng" dirty="0" smtClean="0"/>
              <a:t>Create a plan for the entire course</a:t>
            </a:r>
            <a:endParaRPr lang="en-US" b="1" u="sng" dirty="0" smtClean="0"/>
          </a:p>
          <a:p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Year long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Semester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Use Pacing Guides to determine how long to teach a unit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Plan foods units, sewing units, etc. at the same time if teaching same subject areas for more than one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38200"/>
            <a:ext cx="624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each curriculum, there are</a:t>
            </a:r>
          </a:p>
          <a:p>
            <a:endParaRPr lang="en-US" sz="3200" dirty="0"/>
          </a:p>
          <a:p>
            <a:r>
              <a:rPr lang="en-US" sz="3600" b="1" i="1" dirty="0" smtClean="0"/>
              <a:t>suggested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819400" y="1600200"/>
            <a:ext cx="579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Pacing Guides</a:t>
            </a:r>
            <a:r>
              <a:rPr lang="en-U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30971"/>
            <a:ext cx="7239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Covering all of the intended material is important, particularly for those courses that offer an end-of instruction (EOI) test.</a:t>
            </a:r>
          </a:p>
          <a:p>
            <a:endParaRPr lang="en-US" sz="3600" dirty="0"/>
          </a:p>
          <a:p>
            <a:r>
              <a:rPr lang="en-US" sz="2800" b="1" u="sng" dirty="0" smtClean="0">
                <a:solidFill>
                  <a:srgbClr val="140CB4"/>
                </a:solidFill>
                <a:latin typeface="Constantia" panose="02030602050306030303" pitchFamily="18" charset="0"/>
              </a:rPr>
              <a:t>Who remembers which courses have an EOI (end of instruction test)?</a:t>
            </a:r>
            <a:endParaRPr lang="en-US" sz="2800" b="1" u="sng" dirty="0">
              <a:solidFill>
                <a:srgbClr val="140CB4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2DA609EF2B2419E824A52CE151980" ma:contentTypeVersion="15" ma:contentTypeDescription="Create a new document." ma:contentTypeScope="" ma:versionID="d2c21f71fe2e8f28b8f4c37cf307f190">
  <xsd:schema xmlns:xsd="http://www.w3.org/2001/XMLSchema" xmlns:xs="http://www.w3.org/2001/XMLSchema" xmlns:p="http://schemas.microsoft.com/office/2006/metadata/properties" xmlns:ns1="http://schemas.microsoft.com/sharepoint/v3" xmlns:ns3="bdc32801-864b-493b-96db-7ea36ca23694" xmlns:ns4="c0175d40-5756-4482-923d-4f81b4f61f8e" targetNamespace="http://schemas.microsoft.com/office/2006/metadata/properties" ma:root="true" ma:fieldsID="8130ef276e9f6a223e3c00c13f5df667" ns1:_="" ns3:_="" ns4:_="">
    <xsd:import namespace="http://schemas.microsoft.com/sharepoint/v3"/>
    <xsd:import namespace="bdc32801-864b-493b-96db-7ea36ca23694"/>
    <xsd:import namespace="c0175d40-5756-4482-923d-4f81b4f61f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32801-864b-493b-96db-7ea36ca236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75d40-5756-4482-923d-4f81b4f61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8B4B90-54FD-42D6-A175-99C6BB96B5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c32801-864b-493b-96db-7ea36ca23694"/>
    <ds:schemaRef ds:uri="c0175d40-5756-4482-923d-4f81b4f61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826ACD-93C2-436D-8F95-BF0BA471E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EB950-EA89-4FDC-98CB-BF080E3A517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c0175d40-5756-4482-923d-4f81b4f61f8e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bdc32801-864b-493b-96db-7ea36ca2369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1564</TotalTime>
  <Words>780</Words>
  <Application>Microsoft Office PowerPoint</Application>
  <PresentationFormat>On-screen Show (4:3)</PresentationFormat>
  <Paragraphs>433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Arial Black</vt:lpstr>
      <vt:lpstr>Arial Unicode MS</vt:lpstr>
      <vt:lpstr>Berlin Sans FB</vt:lpstr>
      <vt:lpstr>Broadway</vt:lpstr>
      <vt:lpstr>Brush Script MT</vt:lpstr>
      <vt:lpstr>Calibri</vt:lpstr>
      <vt:lpstr>Constantia</vt:lpstr>
      <vt:lpstr>Corbel</vt:lpstr>
      <vt:lpstr>Franklin Gothic Book</vt:lpstr>
      <vt:lpstr>Rage Italic</vt:lpstr>
      <vt:lpstr>Times New Roman</vt:lpstr>
      <vt:lpstr>Wide Latin</vt:lpstr>
      <vt:lpstr>Wingdings</vt:lpstr>
      <vt:lpstr>Pushpin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OMES</dc:creator>
  <cp:lastModifiedBy>Holly Hanan</cp:lastModifiedBy>
  <cp:revision>49</cp:revision>
  <dcterms:created xsi:type="dcterms:W3CDTF">2015-07-06T19:59:54Z</dcterms:created>
  <dcterms:modified xsi:type="dcterms:W3CDTF">2020-07-21T20:26:38Z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0x01010070C2DA609EF2B2419E824A52CE151980</vt:lpwstr>
  </property>
</Properties>
</file>