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QOnCXwx2F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J7cRwKI-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LdEwYDDJB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ADULT LEARNERS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JR Polzien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0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Change it Up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Keep lessons fresh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Lectures – 20 minutes at a time and then do something different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Guest Speakers - students hear you everyday, they’ll enjoy hearing from an expert in the field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Student Presentations – this will allow you to see how they are processing information and help to build their confidence </a:t>
            </a:r>
            <a:r>
              <a:rPr lang="en-US" dirty="0" smtClean="0">
                <a:latin typeface="Arial Rounded MT Bold" panose="020F0704030504030204" pitchFamily="34" charset="0"/>
              </a:rPr>
              <a:t>in their knowledge and ability to speak to a group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Discussion – create questions, let them draw from a hat and discuss, you facilitate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Questioning – when lecturing, always ask questions.  Try to answer student questions with a (leading) question.  This helps them find the information on their own, in their own way.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Role </a:t>
            </a:r>
            <a:r>
              <a:rPr lang="en-US" dirty="0" smtClean="0">
                <a:latin typeface="Arial Rounded MT Bold" panose="020F0704030504030204" pitchFamily="34" charset="0"/>
              </a:rPr>
              <a:t>Play –  Provide lanyards </a:t>
            </a:r>
            <a:r>
              <a:rPr lang="en-US" dirty="0" smtClean="0">
                <a:latin typeface="Arial Rounded MT Bold" panose="020F0704030504030204" pitchFamily="34" charset="0"/>
              </a:rPr>
              <a:t>with role and description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Fun Engagement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Lecture – assign a student to serve as timer to keep you on track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Pictionary – Students turn what they have learned into a picture and other students have to identify (both have to know the information!)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What fun things do you do to “mix it up” and keep your adult students engaged and active learners?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www.youtube.com/watch?v=xQOnCXwx2FE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Reference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Meyer, L.A. (2005).  Teach!  The art of teaching adults.  </a:t>
            </a:r>
            <a:r>
              <a:rPr lang="en-US" dirty="0" err="1" smtClean="0">
                <a:latin typeface="Arial Rounded MT Bold" panose="020F0704030504030204" pitchFamily="34" charset="0"/>
              </a:rPr>
              <a:t>Hayword</a:t>
            </a:r>
            <a:r>
              <a:rPr lang="en-US" dirty="0" smtClean="0">
                <a:latin typeface="Arial Rounded MT Bold" panose="020F0704030504030204" pitchFamily="34" charset="0"/>
              </a:rPr>
              <a:t>, CA.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Objectives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Setting the stage for positive learning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Model </a:t>
            </a:r>
            <a:r>
              <a:rPr lang="en-US" dirty="0" smtClean="0">
                <a:latin typeface="Arial Rounded MT Bold" panose="020F0704030504030204" pitchFamily="34" charset="0"/>
              </a:rPr>
              <a:t>behaviors – Be a </a:t>
            </a:r>
            <a:r>
              <a:rPr lang="en-US" dirty="0" smtClean="0">
                <a:latin typeface="Arial Rounded MT Bold" panose="020F0704030504030204" pitchFamily="34" charset="0"/>
              </a:rPr>
              <a:t>Guide/Role Model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IPAT – Elements of Instruction</a:t>
            </a:r>
          </a:p>
          <a:p>
            <a:pPr lvl="2"/>
            <a:r>
              <a:rPr lang="en-US" dirty="0">
                <a:latin typeface="Arial Rounded MT Bold" panose="020F0704030504030204" pitchFamily="34" charset="0"/>
              </a:rPr>
              <a:t> (Introduce, Present, Apply, Test</a:t>
            </a:r>
            <a:r>
              <a:rPr lang="en-US" dirty="0" smtClean="0">
                <a:latin typeface="Arial Rounded MT Bold" panose="020F0704030504030204" pitchFamily="34" charset="0"/>
              </a:rPr>
              <a:t>)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Change it up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Engagement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Setting the Stage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Recognize the things out of your control, students will have: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Good days, bad days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Behavior problems (Yes! Even adults)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Ability – may have great ability and lack </a:t>
            </a:r>
            <a:r>
              <a:rPr lang="en-US" dirty="0" smtClean="0">
                <a:latin typeface="Arial Rounded MT Bold" panose="020F0704030504030204" pitchFamily="34" charset="0"/>
              </a:rPr>
              <a:t>motivation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Motivation – isn’t fixed --- What are some ways you use to </a:t>
            </a:r>
            <a:r>
              <a:rPr lang="en-US" dirty="0" smtClean="0">
                <a:latin typeface="Arial Rounded MT Bold" panose="020F0704030504030204" pitchFamily="34" charset="0"/>
              </a:rPr>
              <a:t>motivate </a:t>
            </a:r>
            <a:r>
              <a:rPr lang="en-US" dirty="0" smtClean="0">
                <a:latin typeface="Arial Rounded MT Bold" panose="020F0704030504030204" pitchFamily="34" charset="0"/>
              </a:rPr>
              <a:t>your students?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Attitude – isn’t fixed --- How can you help adjust </a:t>
            </a:r>
            <a:r>
              <a:rPr lang="en-US" dirty="0" smtClean="0">
                <a:latin typeface="Arial Rounded MT Bold" panose="020F0704030504030204" pitchFamily="34" charset="0"/>
              </a:rPr>
              <a:t>a student’s </a:t>
            </a:r>
            <a:r>
              <a:rPr lang="en-US" dirty="0" smtClean="0">
                <a:latin typeface="Arial Rounded MT Bold" panose="020F0704030504030204" pitchFamily="34" charset="0"/>
              </a:rPr>
              <a:t>attitude?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You </a:t>
            </a:r>
            <a:r>
              <a:rPr lang="en-US" b="1" u="sng" dirty="0">
                <a:latin typeface="Arial Rounded MT Bold" panose="020F0704030504030204" pitchFamily="34" charset="0"/>
              </a:rPr>
              <a:t>can</a:t>
            </a:r>
            <a:r>
              <a:rPr lang="en-US" dirty="0">
                <a:latin typeface="Arial Rounded MT Bold" panose="020F0704030504030204" pitchFamily="34" charset="0"/>
              </a:rPr>
              <a:t> control your attitude and the atmosphere you create for your </a:t>
            </a:r>
            <a:r>
              <a:rPr lang="en-US" dirty="0" smtClean="0">
                <a:latin typeface="Arial Rounded MT Bold" panose="020F0704030504030204" pitchFamily="34" charset="0"/>
              </a:rPr>
              <a:t>students!</a:t>
            </a:r>
          </a:p>
          <a:p>
            <a:pPr lvl="1"/>
            <a:r>
              <a:rPr lang="en-US" dirty="0" smtClean="0">
                <a:hlinkClick r:id="rId2"/>
              </a:rPr>
              <a:t>httpswww.youtube.com/</a:t>
            </a:r>
            <a:r>
              <a:rPr lang="en-US" dirty="0" err="1" smtClean="0">
                <a:hlinkClick r:id="rId2"/>
              </a:rPr>
              <a:t>watch?v</a:t>
            </a:r>
            <a:r>
              <a:rPr lang="en-US" dirty="0" smtClean="0">
                <a:hlinkClick r:id="rId2"/>
              </a:rPr>
              <a:t>=vLJ7cRwKI-I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Setting the Stage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Classroom Management:</a:t>
            </a:r>
          </a:p>
          <a:p>
            <a:pPr lvl="1"/>
            <a:r>
              <a:rPr lang="en-US" u="sng" dirty="0" smtClean="0">
                <a:latin typeface="Arial Rounded MT Bold" panose="020F0704030504030204" pitchFamily="34" charset="0"/>
              </a:rPr>
              <a:t>Expectations</a:t>
            </a:r>
            <a:r>
              <a:rPr lang="en-US" dirty="0" smtClean="0">
                <a:latin typeface="Arial Rounded MT Bold" panose="020F0704030504030204" pitchFamily="34" charset="0"/>
              </a:rPr>
              <a:t> – raise the bar to a high level and students will rise to </a:t>
            </a:r>
            <a:r>
              <a:rPr lang="en-US" dirty="0" smtClean="0">
                <a:latin typeface="Arial Rounded MT Bold" panose="020F0704030504030204" pitchFamily="34" charset="0"/>
              </a:rPr>
              <a:t>the </a:t>
            </a:r>
            <a:r>
              <a:rPr lang="en-US" dirty="0" smtClean="0">
                <a:latin typeface="Arial Rounded MT Bold" panose="020F0704030504030204" pitchFamily="34" charset="0"/>
              </a:rPr>
              <a:t>level you expect</a:t>
            </a:r>
          </a:p>
          <a:p>
            <a:pPr lvl="2"/>
            <a:r>
              <a:rPr lang="en-US" dirty="0" smtClean="0">
                <a:latin typeface="Arial Rounded MT Bold" panose="020F0704030504030204" pitchFamily="34" charset="0"/>
              </a:rPr>
              <a:t>Have students participate in identifying expectations </a:t>
            </a:r>
            <a:r>
              <a:rPr lang="en-US" dirty="0" smtClean="0">
                <a:latin typeface="Arial Rounded MT Bold" panose="020F0704030504030204" pitchFamily="34" charset="0"/>
              </a:rPr>
              <a:t>or classroom rules (being </a:t>
            </a:r>
            <a:r>
              <a:rPr lang="en-US" dirty="0" smtClean="0">
                <a:latin typeface="Arial Rounded MT Bold" panose="020F0704030504030204" pitchFamily="34" charset="0"/>
              </a:rPr>
              <a:t>respectful, being on time, do not talk over another speaker, etc.)</a:t>
            </a:r>
          </a:p>
          <a:p>
            <a:pPr lvl="1"/>
            <a:r>
              <a:rPr lang="en-US" u="sng" dirty="0" smtClean="0">
                <a:latin typeface="Arial Rounded MT Bold" panose="020F0704030504030204" pitchFamily="34" charset="0"/>
              </a:rPr>
              <a:t>Set clear goals </a:t>
            </a:r>
            <a:r>
              <a:rPr lang="en-US" dirty="0" smtClean="0">
                <a:latin typeface="Arial Rounded MT Bold" panose="020F0704030504030204" pitchFamily="34" charset="0"/>
              </a:rPr>
              <a:t>– be prepared for class, have all materials &amp; list objectives on board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Setting the Stage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Provide short bursts of information – research shows that we can only stay focused/retain information for 20 minutes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Change delivery every 20 </a:t>
            </a:r>
            <a:r>
              <a:rPr lang="en-US" dirty="0" smtClean="0">
                <a:latin typeface="Arial Rounded MT Bold" panose="020F0704030504030204" pitchFamily="34" charset="0"/>
              </a:rPr>
              <a:t>minutes “mix it up”:  </a:t>
            </a:r>
            <a:r>
              <a:rPr lang="en-US" dirty="0" smtClean="0">
                <a:latin typeface="Arial Rounded MT Bold" panose="020F0704030504030204" pitchFamily="34" charset="0"/>
              </a:rPr>
              <a:t>lecture, games, activities, videos</a:t>
            </a:r>
          </a:p>
          <a:p>
            <a:pPr lvl="1"/>
            <a:r>
              <a:rPr lang="en-US" dirty="0">
                <a:hlinkClick r:id="rId2"/>
              </a:rPr>
              <a:t>https://www.youtube.com/watch?v=3LdEwYDDJBg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Time management – schedule enough time for students to obtain the information and allow for discussions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IPAT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Introduce</a:t>
            </a:r>
            <a:r>
              <a:rPr lang="en-US" dirty="0" smtClean="0">
                <a:latin typeface="Arial Rounded MT Bold" panose="020F0704030504030204" pitchFamily="34" charset="0"/>
              </a:rPr>
              <a:t> – A great introduction to a lesson will hook them.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Start with a question or fact that will blow them away:</a:t>
            </a:r>
          </a:p>
          <a:p>
            <a:pPr lvl="2"/>
            <a:r>
              <a:rPr lang="en-US" dirty="0" smtClean="0">
                <a:latin typeface="Arial Rounded MT Bold" panose="020F0704030504030204" pitchFamily="34" charset="0"/>
              </a:rPr>
              <a:t>Nurse aide jobs were established during WWII – American Red Cross Volunteer Nurses’ Aide Service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Show your interest and love for the subject – if you are excited, they will be too</a:t>
            </a:r>
            <a:r>
              <a:rPr lang="en-US" dirty="0" smtClean="0">
                <a:latin typeface="Arial Rounded MT Bold" panose="020F0704030504030204" pitchFamily="34" charset="0"/>
              </a:rPr>
              <a:t>!</a:t>
            </a:r>
          </a:p>
          <a:p>
            <a:r>
              <a:rPr lang="en-US" b="1" dirty="0" smtClean="0">
                <a:latin typeface="Arial Rounded MT Bold" panose="020F0704030504030204" pitchFamily="34" charset="0"/>
              </a:rPr>
              <a:t>Present</a:t>
            </a:r>
            <a:r>
              <a:rPr lang="en-US" dirty="0" smtClean="0">
                <a:latin typeface="Arial Rounded MT Bold" panose="020F0704030504030204" pitchFamily="34" charset="0"/>
              </a:rPr>
              <a:t> – The classroom is the </a:t>
            </a:r>
            <a:r>
              <a:rPr lang="en-US" dirty="0" smtClean="0">
                <a:latin typeface="Arial Rounded MT Bold" panose="020F0704030504030204" pitchFamily="34" charset="0"/>
              </a:rPr>
              <a:t>stage and you, the </a:t>
            </a:r>
            <a:r>
              <a:rPr lang="en-US" dirty="0" smtClean="0">
                <a:latin typeface="Arial Rounded MT Bold" panose="020F0704030504030204" pitchFamily="34" charset="0"/>
              </a:rPr>
              <a:t>instructor </a:t>
            </a:r>
            <a:r>
              <a:rPr lang="en-US" dirty="0" smtClean="0">
                <a:latin typeface="Arial Rounded MT Bold" panose="020F0704030504030204" pitchFamily="34" charset="0"/>
              </a:rPr>
              <a:t>have </a:t>
            </a:r>
            <a:r>
              <a:rPr lang="en-US" dirty="0" smtClean="0">
                <a:latin typeface="Arial Rounded MT Bold" panose="020F0704030504030204" pitchFamily="34" charset="0"/>
              </a:rPr>
              <a:t>the leading role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Do not overdo use of PowerPoint, DVDs or Transparencies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Have places to stop, set up discussion questions and assess grasp of content being presented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IPAT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Apply</a:t>
            </a:r>
            <a:r>
              <a:rPr lang="en-US" dirty="0" smtClean="0">
                <a:latin typeface="Arial Rounded MT Bold" panose="020F0704030504030204" pitchFamily="34" charset="0"/>
              </a:rPr>
              <a:t> - Demonstrate what has been presented in the lessons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Labs/Hands on projects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Skill practice and check offs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This will be a time to identify understanding – may require additional teaching to touch different learning preferences.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Classroom is a Safe Place!  Students should know they can learn from failure, too!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IPAT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04661"/>
            <a:ext cx="9601196" cy="337120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Test</a:t>
            </a:r>
            <a:endParaRPr lang="en-US" b="1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Anxiety – Review games, songs, group study time, allow time for questions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Knowledge checks – pop quizzes, bell ringers, </a:t>
            </a:r>
            <a:r>
              <a:rPr lang="en-US" dirty="0" err="1" smtClean="0">
                <a:latin typeface="Arial Rounded MT Bold" panose="020F0704030504030204" pitchFamily="34" charset="0"/>
              </a:rPr>
              <a:t>Kahoot</a:t>
            </a:r>
            <a:r>
              <a:rPr lang="en-US" dirty="0" smtClean="0">
                <a:latin typeface="Arial Rounded MT Bold" panose="020F0704030504030204" pitchFamily="34" charset="0"/>
              </a:rPr>
              <a:t> (may not be for a grade, but will let you see where they are)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Be honest about what is on </a:t>
            </a:r>
            <a:r>
              <a:rPr lang="en-US" dirty="0" smtClean="0">
                <a:latin typeface="Arial Rounded MT Bold" panose="020F0704030504030204" pitchFamily="34" charset="0"/>
              </a:rPr>
              <a:t>the test</a:t>
            </a:r>
            <a:r>
              <a:rPr lang="en-US" dirty="0" smtClean="0">
                <a:latin typeface="Arial Rounded MT Bold" panose="020F0704030504030204" pitchFamily="34" charset="0"/>
              </a:rPr>
              <a:t>!  </a:t>
            </a:r>
          </a:p>
          <a:p>
            <a:pPr lvl="2"/>
            <a:r>
              <a:rPr lang="en-US" dirty="0" smtClean="0">
                <a:latin typeface="Arial Rounded MT Bold" panose="020F0704030504030204" pitchFamily="34" charset="0"/>
              </a:rPr>
              <a:t>Listen in class you’ll make a “C”.</a:t>
            </a:r>
          </a:p>
          <a:p>
            <a:pPr lvl="2"/>
            <a:r>
              <a:rPr lang="en-US" dirty="0" smtClean="0">
                <a:latin typeface="Arial Rounded MT Bold" panose="020F0704030504030204" pitchFamily="34" charset="0"/>
              </a:rPr>
              <a:t>Take notes and listen in class, you’ll make a “B”</a:t>
            </a:r>
          </a:p>
          <a:p>
            <a:pPr lvl="2"/>
            <a:r>
              <a:rPr lang="en-US" dirty="0" smtClean="0">
                <a:latin typeface="Arial Rounded MT Bold" panose="020F0704030504030204" pitchFamily="34" charset="0"/>
              </a:rPr>
              <a:t>Take notes, listen in class and read textbook, you’ll make an “A”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Learn to Be a Guide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Tell me about your teachers when you were young!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Be their Guide or Model: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If you are early, students will be early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If you do not want students to use cell </a:t>
            </a:r>
            <a:r>
              <a:rPr lang="en-US" dirty="0" smtClean="0">
                <a:latin typeface="Arial Rounded MT Bold" panose="020F0704030504030204" pitchFamily="34" charset="0"/>
              </a:rPr>
              <a:t>phones, </a:t>
            </a:r>
            <a:r>
              <a:rPr lang="en-US" dirty="0" smtClean="0">
                <a:latin typeface="Arial Rounded MT Bold" panose="020F0704030504030204" pitchFamily="34" charset="0"/>
              </a:rPr>
              <a:t>don’t use your cell phone.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Always be a leader!  Students look up to you and mimic your actions!  They want to please </a:t>
            </a:r>
            <a:r>
              <a:rPr lang="en-US" dirty="0" smtClean="0">
                <a:latin typeface="Arial Rounded MT Bold" panose="020F0704030504030204" pitchFamily="34" charset="0"/>
              </a:rPr>
              <a:t>their </a:t>
            </a:r>
            <a:r>
              <a:rPr lang="en-US" dirty="0" smtClean="0">
                <a:latin typeface="Arial Rounded MT Bold" panose="020F0704030504030204" pitchFamily="34" charset="0"/>
              </a:rPr>
              <a:t>instructor – model great behavior.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Student learning preferences vary – get to know your students.  Be flexible to promote student success.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1457</TotalTime>
  <Words>794</Words>
  <Application>Microsoft Office PowerPoint</Application>
  <PresentationFormat>Custom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ADULT LEARNERS</vt:lpstr>
      <vt:lpstr>Objectives</vt:lpstr>
      <vt:lpstr>Setting the Stage</vt:lpstr>
      <vt:lpstr>Setting the Stage</vt:lpstr>
      <vt:lpstr>Setting the Stage</vt:lpstr>
      <vt:lpstr>IPAT</vt:lpstr>
      <vt:lpstr>IPAT</vt:lpstr>
      <vt:lpstr>IPAT</vt:lpstr>
      <vt:lpstr>Learn to Be a Guide</vt:lpstr>
      <vt:lpstr>Change it Up</vt:lpstr>
      <vt:lpstr>Fun Engagement</vt:lpstr>
      <vt:lpstr>PowerPoint Presentation</vt:lpstr>
      <vt:lpstr>Reference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LEARNERS</dc:title>
  <dc:creator>J R. Polzien</dc:creator>
  <cp:lastModifiedBy>J R. Polzien</cp:lastModifiedBy>
  <cp:revision>24</cp:revision>
  <cp:lastPrinted>2019-06-04T14:13:20Z</cp:lastPrinted>
  <dcterms:created xsi:type="dcterms:W3CDTF">2019-06-03T19:17:39Z</dcterms:created>
  <dcterms:modified xsi:type="dcterms:W3CDTF">2019-06-12T03:19:54Z</dcterms:modified>
</cp:coreProperties>
</file>