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handoutMasterIdLst>
    <p:handoutMasterId r:id="rId55"/>
  </p:handoutMasterIdLst>
  <p:sldIdLst>
    <p:sldId id="256" r:id="rId2"/>
    <p:sldId id="257" r:id="rId3"/>
    <p:sldId id="303" r:id="rId4"/>
    <p:sldId id="258" r:id="rId5"/>
    <p:sldId id="260" r:id="rId6"/>
    <p:sldId id="304" r:id="rId7"/>
    <p:sldId id="259" r:id="rId8"/>
    <p:sldId id="261" r:id="rId9"/>
    <p:sldId id="262" r:id="rId10"/>
    <p:sldId id="263" r:id="rId11"/>
    <p:sldId id="267" r:id="rId12"/>
    <p:sldId id="305" r:id="rId13"/>
    <p:sldId id="296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6" r:id="rId22"/>
    <p:sldId id="275" r:id="rId23"/>
    <p:sldId id="266" r:id="rId24"/>
    <p:sldId id="306" r:id="rId25"/>
    <p:sldId id="307" r:id="rId26"/>
    <p:sldId id="308" r:id="rId27"/>
    <p:sldId id="309" r:id="rId28"/>
    <p:sldId id="310" r:id="rId29"/>
    <p:sldId id="311" r:id="rId30"/>
    <p:sldId id="277" r:id="rId31"/>
    <p:sldId id="297" r:id="rId32"/>
    <p:sldId id="298" r:id="rId33"/>
    <p:sldId id="299" r:id="rId34"/>
    <p:sldId id="300" r:id="rId35"/>
    <p:sldId id="301" r:id="rId36"/>
    <p:sldId id="288" r:id="rId37"/>
    <p:sldId id="289" r:id="rId38"/>
    <p:sldId id="302" r:id="rId39"/>
    <p:sldId id="290" r:id="rId40"/>
    <p:sldId id="320" r:id="rId41"/>
    <p:sldId id="321" r:id="rId42"/>
    <p:sldId id="292" r:id="rId43"/>
    <p:sldId id="312" r:id="rId44"/>
    <p:sldId id="313" r:id="rId45"/>
    <p:sldId id="314" r:id="rId46"/>
    <p:sldId id="315" r:id="rId47"/>
    <p:sldId id="316" r:id="rId48"/>
    <p:sldId id="317" r:id="rId49"/>
    <p:sldId id="318" r:id="rId50"/>
    <p:sldId id="319" r:id="rId51"/>
    <p:sldId id="295" r:id="rId52"/>
    <p:sldId id="294" r:id="rId5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2" autoAdjust="0"/>
    <p:restoredTop sz="94660"/>
  </p:normalViewPr>
  <p:slideViewPr>
    <p:cSldViewPr>
      <p:cViewPr varScale="1">
        <p:scale>
          <a:sx n="62" d="100"/>
          <a:sy n="62" d="100"/>
        </p:scale>
        <p:origin x="96" y="1140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3B725B-653D-4166-A8E9-72A38A1847CF}" type="datetimeFigureOut">
              <a:rPr lang="en-US"/>
              <a:t>2/13/2020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61E8E-D392-497B-BB21-122DD7C27CF3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08353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3F64CD-0576-4A9A-BD06-7889D6E60BDC}" type="datetimeFigureOut">
              <a:rPr lang="en-US"/>
              <a:t>2/13/2020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55D449-B875-4B8D-8E66-224D27E54C9A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49979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6225" y="1828800"/>
            <a:ext cx="4098175" cy="317738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6225" y="5181600"/>
            <a:ext cx="4098175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pic>
        <p:nvPicPr>
          <p:cNvPr id="7" name="Picture 6" descr="EKG lin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8688" y="-1"/>
            <a:ext cx="7000137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2/13/2020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Rectangle"/>
          <p:cNvSpPr/>
          <p:nvPr/>
        </p:nvSpPr>
        <p:spPr>
          <a:xfrm>
            <a:off x="9982200" y="0"/>
            <a:ext cx="22098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58399" y="457201"/>
            <a:ext cx="2057401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457200"/>
            <a:ext cx="9067800" cy="5943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2/13/2020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2/13/2020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Rectangle"/>
          <p:cNvSpPr/>
          <p:nvPr/>
        </p:nvSpPr>
        <p:spPr>
          <a:xfrm>
            <a:off x="265112" y="228600"/>
            <a:ext cx="116586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828800"/>
            <a:ext cx="7772400" cy="317738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5181600"/>
            <a:ext cx="7772400" cy="685800"/>
          </a:xfrm>
        </p:spPr>
        <p:txBody>
          <a:bodyPr>
            <a:normAutofit/>
          </a:bodyPr>
          <a:lstStyle>
            <a:lvl1pPr marL="0" indent="0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825624"/>
            <a:ext cx="4800600" cy="45751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5624"/>
            <a:ext cx="4800600" cy="45751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2/13/2020</a:t>
            </a:fld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828799"/>
            <a:ext cx="4800600" cy="762000"/>
          </a:xfrm>
        </p:spPr>
        <p:txBody>
          <a:bodyPr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2590799"/>
            <a:ext cx="4800600" cy="38100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828799"/>
            <a:ext cx="4800600" cy="762000"/>
          </a:xfrm>
        </p:spPr>
        <p:txBody>
          <a:bodyPr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590799"/>
            <a:ext cx="4800600" cy="38100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2/13/2020</a:t>
            </a:fld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2/13/2020</a:t>
            </a:fld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2/13/2020</a:t>
            </a:fld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descr="Rectangle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9" name="Rectangle 8" descr="Rectangle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2700" y="3200400"/>
            <a:ext cx="3932237" cy="1752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57201"/>
            <a:ext cx="5943600" cy="5943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32699" y="5029200"/>
            <a:ext cx="3932237" cy="13716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descr="Rectangle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9" name="Rectangle 8" descr="Rectangle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5240" y="3200400"/>
            <a:ext cx="3932237" cy="1752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" y="0"/>
            <a:ext cx="7008810" cy="6857999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35240" y="5029200"/>
            <a:ext cx="3932237" cy="137464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d bar" descr="Red bar"/>
          <p:cNvSpPr/>
          <p:nvPr/>
        </p:nvSpPr>
        <p:spPr>
          <a:xfrm>
            <a:off x="1" y="1"/>
            <a:ext cx="12188824" cy="1524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9144000" cy="4572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481760"/>
            <a:ext cx="78486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67800" y="6465885"/>
            <a:ext cx="10668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37CC0096-1860-4642-9CD2-0079EA5E7CD1}" type="datetimeFigureOut">
              <a:rPr lang="en-US" smtClean="0"/>
              <a:pPr/>
              <a:t>2/13/2020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481760"/>
            <a:ext cx="8382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68680" indent="-182563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5156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23444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41732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60020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8308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Teaching Adult Learners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pPr algn="ctr"/>
            <a:r>
              <a:rPr lang="en-US" i="1" dirty="0" smtClean="0">
                <a:solidFill>
                  <a:schemeClr val="tx1"/>
                </a:solidFill>
              </a:rPr>
              <a:t>Susie mceachern</a:t>
            </a:r>
            <a:r>
              <a:rPr lang="en-US" dirty="0" smtClean="0">
                <a:solidFill>
                  <a:schemeClr val="tx1"/>
                </a:solidFill>
              </a:rPr>
              <a:t>, odcte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HCE Program specialist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14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1981200"/>
            <a:ext cx="10744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Students want to participate in fun activities.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Enjoyment and engagement are vital to the learning process.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The attitude of the instructor can convey enjoyment.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Fun is contagious!!!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4710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Teamwork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95300" y="1676400"/>
            <a:ext cx="112014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Develops personal characteristics for success.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Being a team member is one of the many employability “soft skills” students will experience.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Involves collaboration.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Provides opportunities for teachable moments.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Real world simulation.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Energy, motivation and engagement.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05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1219200"/>
            <a:ext cx="7772400" cy="4267200"/>
          </a:xfrm>
        </p:spPr>
        <p:txBody>
          <a:bodyPr>
            <a:normAutofit/>
          </a:bodyPr>
          <a:lstStyle/>
          <a:p>
            <a:r>
              <a:rPr lang="en-US" dirty="0" smtClean="0"/>
              <a:t>Using the </a:t>
            </a:r>
            <a:r>
              <a:rPr lang="en-US" dirty="0" err="1" smtClean="0">
                <a:solidFill>
                  <a:srgbClr val="FFFF00"/>
                </a:solidFill>
              </a:rPr>
              <a:t>A,B,C,D</a:t>
            </a:r>
            <a:r>
              <a:rPr lang="en-US" dirty="0" smtClean="0"/>
              <a:t> cards on your table, answer the following questions by holding the letter up you believe is the correct answer.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830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answer is…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Multiple Choice Quiz</a:t>
            </a:r>
          </a:p>
          <a:p>
            <a:pPr marL="457200" indent="-457200">
              <a:buAutoNum type="arabicPeriod"/>
            </a:pPr>
            <a:r>
              <a:rPr lang="en-US" dirty="0" smtClean="0"/>
              <a:t>What do state and local agencies often use to help develop their health science education curricula?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a. HOPE curriculum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b. Federal Education Act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c. National Health Science   		Standards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d. School Health Policy and 	Programs Study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>
                <a:effectLst>
                  <a:reflection blurRad="6350" stA="60000" endA="900" endPos="60000" dist="29997" dir="5400000" sy="-100000" algn="bl" rotWithShape="0"/>
                </a:effectLst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41280956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answer is…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Multiple Choice Quiz</a:t>
            </a:r>
          </a:p>
          <a:p>
            <a:pPr marL="457200" indent="-457200">
              <a:buAutoNum type="arabicPeriod" startAt="2"/>
            </a:pPr>
            <a:r>
              <a:rPr lang="en-US" dirty="0" smtClean="0"/>
              <a:t>What kind of knowledge is critical for students in health promotion and disease prevention?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a. Standards-based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b. Goal driven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c. Functional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d. Instructional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>
                <a:effectLst>
                  <a:reflection blurRad="6350" stA="60000" endA="900" endPos="60000" dist="29997" dir="5400000" sy="-100000" algn="bl" rotWithShape="0"/>
                </a:effectLst>
              </a:rPr>
              <a:t>C</a:t>
            </a:r>
            <a:endParaRPr lang="en-US" sz="6000" dirty="0">
              <a:effectLst>
                <a:reflection blurRad="6350" stA="60000" endA="900" endPos="60000" dist="29997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706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answer is…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Multiple Choice Quiz</a:t>
            </a:r>
          </a:p>
          <a:p>
            <a:pPr marL="0" indent="0">
              <a:buNone/>
            </a:pPr>
            <a:r>
              <a:rPr lang="en-US" dirty="0" smtClean="0"/>
              <a:t>3.  Which of the following National Health Science Standards would include positive self-talk, personal health care, and stress management?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a. Health Maintenance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b. Goal setting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c. Core Concepts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d. Advocacy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>
                <a:effectLst>
                  <a:reflection blurRad="6350" stA="60000" endA="900" endPos="60000" dist="29997" dir="5400000" sy="-100000" algn="bl" rotWithShape="0"/>
                </a:effectLst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876736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answer is…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Multiple Choice Quiz</a:t>
            </a:r>
          </a:p>
          <a:p>
            <a:pPr marL="457200" indent="-457200">
              <a:buAutoNum type="arabicPeriod" startAt="4"/>
            </a:pPr>
            <a:r>
              <a:rPr lang="en-US" dirty="0" smtClean="0"/>
              <a:t>All of the following are examples of interpersonal communication skills EXCEPT? </a:t>
            </a:r>
            <a:r>
              <a:rPr lang="en-US" dirty="0"/>
              <a:t>	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a. “I”statements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b. Peer resistance skills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c. Listening skills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d. Anger management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>
                <a:effectLst>
                  <a:reflection blurRad="6350" stA="60000" endA="900" endPos="60000" dist="29997" dir="5400000" sy="-100000" algn="bl" rotWithShape="0"/>
                </a:effectLst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667300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answer is…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Multiple Choice Quiz</a:t>
            </a:r>
          </a:p>
          <a:p>
            <a:pPr marL="0" indent="0">
              <a:buNone/>
            </a:pPr>
            <a:r>
              <a:rPr lang="en-US" dirty="0" smtClean="0"/>
              <a:t>5.  Taking a stand to make a difference on a health-related issue describes?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a. Communication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b. Advocacy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c. Outreach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d. Debate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>
                <a:effectLst>
                  <a:reflection blurRad="6350" stA="60000" endA="900" endPos="60000" dist="29997" dir="5400000" sy="-100000" algn="bl" rotWithShape="0"/>
                </a:effectLst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237629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answer is…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Multiple Choice Quiz</a:t>
            </a:r>
          </a:p>
          <a:p>
            <a:pPr marL="0" indent="0">
              <a:buNone/>
            </a:pPr>
            <a:r>
              <a:rPr lang="en-US" dirty="0" smtClean="0"/>
              <a:t>6.  According to the text, health education lessons should show students how concepts and skills they learn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a. Benefit the community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b. Make them stronger students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c. Connect to their lives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d. Can make a difference today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>
                <a:effectLst>
                  <a:reflection blurRad="6350" stA="60000" endA="900" endPos="60000" dist="29997" dir="5400000" sy="-100000" algn="bl" rotWithShape="0"/>
                </a:effectLst>
              </a:rPr>
              <a:t>C</a:t>
            </a:r>
            <a:endParaRPr lang="en-US" sz="6000" dirty="0">
              <a:effectLst>
                <a:reflection blurRad="6350" stA="60000" endA="900" endPos="60000" dist="29997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97876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answer is…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Multiple Choice Quiz</a:t>
            </a:r>
          </a:p>
          <a:p>
            <a:pPr marL="0" indent="0">
              <a:buNone/>
            </a:pPr>
            <a:r>
              <a:rPr lang="en-US" dirty="0" smtClean="0"/>
              <a:t>7.  Which of the following is NOT one of the National </a:t>
            </a:r>
            <a:r>
              <a:rPr lang="en-US" smtClean="0"/>
              <a:t>Health Science </a:t>
            </a:r>
            <a:r>
              <a:rPr lang="en-US" dirty="0" smtClean="0"/>
              <a:t>Standards?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a. Academic Foundation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b. Communication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c. Evaluation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d. Ethics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>
                <a:effectLst>
                  <a:reflection blurRad="6350" stA="60000" endA="900" endPos="60000" dist="29997" dir="5400000" sy="-100000" algn="bl" rotWithShape="0"/>
                </a:effectLst>
              </a:rPr>
              <a:t>C</a:t>
            </a:r>
            <a:endParaRPr lang="en-US" sz="6000" dirty="0">
              <a:effectLst>
                <a:reflection blurRad="6350" stA="60000" endA="900" endPos="60000" dist="29997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33390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Positive learning environment</a:t>
            </a:r>
          </a:p>
          <a:p>
            <a:endParaRPr lang="en-US" dirty="0"/>
          </a:p>
          <a:p>
            <a:r>
              <a:rPr lang="en-US" dirty="0" smtClean="0"/>
              <a:t>Techniques to “Sell it”</a:t>
            </a:r>
          </a:p>
          <a:p>
            <a:endParaRPr lang="en-US" dirty="0" smtClean="0"/>
          </a:p>
          <a:p>
            <a:r>
              <a:rPr lang="en-US" dirty="0" smtClean="0"/>
              <a:t>Meaningful and engaging place to learn</a:t>
            </a:r>
          </a:p>
          <a:p>
            <a:endParaRPr lang="en-US" dirty="0" smtClean="0"/>
          </a:p>
          <a:p>
            <a:r>
              <a:rPr lang="en-US" dirty="0" smtClean="0"/>
              <a:t>Fun and games for instruction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969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answer is…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Multiple Choice Quiz</a:t>
            </a:r>
          </a:p>
          <a:p>
            <a:pPr marL="0" indent="0">
              <a:buNone/>
            </a:pPr>
            <a:r>
              <a:rPr lang="en-US" dirty="0" smtClean="0"/>
              <a:t>8.  Which of the following correctly orders the five steps of the decision making process?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a. problem, alternatives, pros/cons,  	choice, evaluate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b. choice, pros/cons, evaluate, 	alternatives, problem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c. problem, evaluate, pros/cons, 	alternatives, choice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d. alternatives, problem, evaluate, 	pros/cons, choice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>
                <a:effectLst>
                  <a:reflection blurRad="6350" stA="60000" endA="900" endPos="60000" dist="29997" dir="5400000" sy="-100000" algn="bl" rotWithShape="0"/>
                </a:effectLst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00948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answer is…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Multiple Choice Quiz</a:t>
            </a:r>
          </a:p>
          <a:p>
            <a:pPr marL="0" indent="0">
              <a:buNone/>
            </a:pPr>
            <a:r>
              <a:rPr lang="en-US" dirty="0" smtClean="0"/>
              <a:t>9.  Which of the following would include making a plan for improving health, identifying desired health practices, and making a commitment to improve health?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a. Self-management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b. Goal setting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c. Analyzing influences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d. Advocacy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>
                <a:effectLst>
                  <a:reflection blurRad="6350" stA="60000" endA="900" endPos="60000" dist="29997" dir="5400000" sy="-100000" algn="bl" rotWithShape="0"/>
                </a:effectLst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694567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answer is…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Multiple Choice Quiz</a:t>
            </a:r>
          </a:p>
          <a:p>
            <a:pPr marL="0" indent="0">
              <a:buNone/>
            </a:pPr>
            <a:r>
              <a:rPr lang="en-US" dirty="0" smtClean="0"/>
              <a:t>10.  Behavioral rehearsals are a key component of successfully learning the skills associated with which standard?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a. Core concepts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b. Accessing valid information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c. Decision Making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d. Self-management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>
                <a:effectLst>
                  <a:reflection blurRad="6350" stA="60000" endA="900" endPos="60000" dist="29997" dir="5400000" sy="-100000" algn="bl" rotWithShape="0"/>
                </a:effectLst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58179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6600" dirty="0" smtClean="0"/>
              <a:t>Rolling for clues</a:t>
            </a:r>
            <a:endParaRPr lang="en-US" sz="6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Each topic has at least 4 clues…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304800"/>
            <a:ext cx="6705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 smtClean="0"/>
              <a:t>Roll the dice for a clue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 smtClean="0"/>
              <a:t>You have 20 seconds to discuss/guess the topic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 smtClean="0"/>
              <a:t>If the team answers incorrectly, the next team rolls the dice and gets a clue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 smtClean="0"/>
              <a:t>You earn  a point for correctly guessing the topic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049232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2699" y="1066800"/>
            <a:ext cx="3932237" cy="1752600"/>
          </a:xfrm>
        </p:spPr>
        <p:txBody>
          <a:bodyPr/>
          <a:lstStyle/>
          <a:p>
            <a:pPr algn="ctr"/>
            <a:r>
              <a:rPr lang="en-US" dirty="0" smtClean="0"/>
              <a:t>Teaching Cranial Nerves</a:t>
            </a:r>
            <a:br>
              <a:rPr lang="en-US" dirty="0" smtClean="0"/>
            </a:br>
            <a:r>
              <a:rPr lang="en-US" dirty="0" smtClean="0"/>
              <a:t>(Pinterest)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16134" y="3429000"/>
            <a:ext cx="3932237" cy="13716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Draw this image on a piece of paper</a:t>
            </a:r>
            <a:endParaRPr lang="en-US" sz="32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342367"/>
            <a:ext cx="5943600" cy="4173266"/>
          </a:xfrm>
        </p:spPr>
      </p:pic>
    </p:spTree>
    <p:extLst>
      <p:ext uri="{BB962C8B-B14F-4D97-AF65-F5344CB8AC3E}">
        <p14:creationId xmlns:p14="http://schemas.microsoft.com/office/powerpoint/2010/main" val="2530347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0" y="1752600"/>
            <a:ext cx="3932237" cy="1752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Number your image 1-12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342367"/>
            <a:ext cx="5943600" cy="4173266"/>
          </a:xfrm>
        </p:spPr>
      </p:pic>
    </p:spTree>
    <p:extLst>
      <p:ext uri="{BB962C8B-B14F-4D97-AF65-F5344CB8AC3E}">
        <p14:creationId xmlns:p14="http://schemas.microsoft.com/office/powerpoint/2010/main" val="2040474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96200" y="914400"/>
            <a:ext cx="373141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List the 12 cranial nerves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6 on each side of the paper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533400"/>
            <a:ext cx="3664978" cy="65556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Olfactory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Optic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Oculomotor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Trochlear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Trigeminal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Abducens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Facial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Vestibulocochlear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Glossopharyngeal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Vagus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Accessory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Hypoglossal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8443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4049" y="457200"/>
            <a:ext cx="3216339" cy="685800"/>
          </a:xfrm>
        </p:spPr>
        <p:txBody>
          <a:bodyPr/>
          <a:lstStyle/>
          <a:p>
            <a:pPr algn="ctr"/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66099" y="1504950"/>
            <a:ext cx="3932237" cy="4895850"/>
          </a:xfrm>
        </p:spPr>
        <p:txBody>
          <a:bodyPr>
            <a:noAutofit/>
          </a:bodyPr>
          <a:lstStyle/>
          <a:p>
            <a:r>
              <a:rPr lang="en-US" sz="2800" dirty="0" smtClean="0"/>
              <a:t>What is the function of each nerve?</a:t>
            </a:r>
          </a:p>
          <a:p>
            <a:r>
              <a:rPr lang="en-US" sz="2800" dirty="0" smtClean="0"/>
              <a:t>What is the type of each nerve?</a:t>
            </a:r>
          </a:p>
          <a:p>
            <a:r>
              <a:rPr lang="en-US" sz="2800" dirty="0" smtClean="0"/>
              <a:t>Is it a sensory nerve?</a:t>
            </a:r>
          </a:p>
          <a:p>
            <a:r>
              <a:rPr lang="en-US" sz="2800" dirty="0" smtClean="0"/>
              <a:t>Is it a motor nerve?</a:t>
            </a:r>
          </a:p>
          <a:p>
            <a:r>
              <a:rPr lang="en-US" sz="2800" dirty="0" smtClean="0"/>
              <a:t>Or is it a combination of both (mixed)?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01" y="685801"/>
            <a:ext cx="5751806" cy="495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962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381001" y="228602"/>
          <a:ext cx="11430000" cy="633548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810000">
                  <a:extLst>
                    <a:ext uri="{9D8B030D-6E8A-4147-A177-3AD203B41FA5}">
                      <a16:colId xmlns:a16="http://schemas.microsoft.com/office/drawing/2014/main" val="1946747449"/>
                    </a:ext>
                  </a:extLst>
                </a:gridCol>
                <a:gridCol w="3810000">
                  <a:extLst>
                    <a:ext uri="{9D8B030D-6E8A-4147-A177-3AD203B41FA5}">
                      <a16:colId xmlns:a16="http://schemas.microsoft.com/office/drawing/2014/main" val="3127684708"/>
                    </a:ext>
                  </a:extLst>
                </a:gridCol>
                <a:gridCol w="3810000">
                  <a:extLst>
                    <a:ext uri="{9D8B030D-6E8A-4147-A177-3AD203B41FA5}">
                      <a16:colId xmlns:a16="http://schemas.microsoft.com/office/drawing/2014/main" val="2594008643"/>
                    </a:ext>
                  </a:extLst>
                </a:gridCol>
              </a:tblGrid>
              <a:tr h="903514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Nerve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Type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Function</a:t>
                      </a:r>
                      <a:endParaRPr 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5899079"/>
                  </a:ext>
                </a:extLst>
              </a:tr>
              <a:tr h="903514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dirty="0" smtClean="0"/>
                        <a:t>Olfactory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Sensory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Sense of smell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2540686"/>
                  </a:ext>
                </a:extLst>
              </a:tr>
              <a:tr h="903514">
                <a:tc>
                  <a:txBody>
                    <a:bodyPr/>
                    <a:lstStyle/>
                    <a:p>
                      <a:r>
                        <a:rPr lang="en-US" dirty="0" smtClean="0"/>
                        <a:t>2. Optic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Sensory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Vision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8887723"/>
                  </a:ext>
                </a:extLst>
              </a:tr>
              <a:tr h="903514">
                <a:tc>
                  <a:txBody>
                    <a:bodyPr/>
                    <a:lstStyle/>
                    <a:p>
                      <a:r>
                        <a:rPr lang="en-US" dirty="0" smtClean="0"/>
                        <a:t>3. Oculomotor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Raise eyelids, move eyes, regulate the size of pupils, focus of lenses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3718284"/>
                  </a:ext>
                </a:extLst>
              </a:tr>
              <a:tr h="903514">
                <a:tc>
                  <a:txBody>
                    <a:bodyPr/>
                    <a:lstStyle/>
                    <a:p>
                      <a:r>
                        <a:rPr lang="en-US" dirty="0" smtClean="0"/>
                        <a:t>4. Trochlear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Eye movements, proprioception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7519008"/>
                  </a:ext>
                </a:extLst>
              </a:tr>
              <a:tr h="903514">
                <a:tc>
                  <a:txBody>
                    <a:bodyPr/>
                    <a:lstStyle/>
                    <a:p>
                      <a:r>
                        <a:rPr lang="en-US" dirty="0" smtClean="0"/>
                        <a:t>5. Trigeminal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Mixed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Sensations</a:t>
                      </a:r>
                      <a:r>
                        <a:rPr lang="en-US" baseline="0" dirty="0" smtClean="0"/>
                        <a:t> of the head &amp; face, chewing movements, &amp; muscle sense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2026299"/>
                  </a:ext>
                </a:extLst>
              </a:tr>
              <a:tr h="903514">
                <a:tc>
                  <a:txBody>
                    <a:bodyPr/>
                    <a:lstStyle/>
                    <a:p>
                      <a:r>
                        <a:rPr lang="en-US" dirty="0" smtClean="0"/>
                        <a:t>6. </a:t>
                      </a:r>
                      <a:r>
                        <a:rPr lang="en-US" dirty="0" err="1" smtClean="0"/>
                        <a:t>Abducens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Produce movements of the eye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61218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8938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304800" y="236877"/>
          <a:ext cx="11430000" cy="658667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810000">
                  <a:extLst>
                    <a:ext uri="{9D8B030D-6E8A-4147-A177-3AD203B41FA5}">
                      <a16:colId xmlns:a16="http://schemas.microsoft.com/office/drawing/2014/main" val="1946747449"/>
                    </a:ext>
                  </a:extLst>
                </a:gridCol>
                <a:gridCol w="3810000">
                  <a:extLst>
                    <a:ext uri="{9D8B030D-6E8A-4147-A177-3AD203B41FA5}">
                      <a16:colId xmlns:a16="http://schemas.microsoft.com/office/drawing/2014/main" val="3127684708"/>
                    </a:ext>
                  </a:extLst>
                </a:gridCol>
                <a:gridCol w="3810000">
                  <a:extLst>
                    <a:ext uri="{9D8B030D-6E8A-4147-A177-3AD203B41FA5}">
                      <a16:colId xmlns:a16="http://schemas.microsoft.com/office/drawing/2014/main" val="2594008643"/>
                    </a:ext>
                  </a:extLst>
                </a:gridCol>
              </a:tblGrid>
              <a:tr h="755129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Nerve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Type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Function</a:t>
                      </a:r>
                      <a:endParaRPr 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5899079"/>
                  </a:ext>
                </a:extLst>
              </a:tr>
              <a:tr h="755129">
                <a:tc>
                  <a:txBody>
                    <a:bodyPr/>
                    <a:lstStyle/>
                    <a:p>
                      <a:r>
                        <a:rPr lang="en-US" dirty="0" smtClean="0"/>
                        <a:t>7. Facial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Mixed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Facial expressions, secretion of saliva, taste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2540686"/>
                  </a:ext>
                </a:extLst>
              </a:tr>
              <a:tr h="755129">
                <a:tc>
                  <a:txBody>
                    <a:bodyPr/>
                    <a:lstStyle/>
                    <a:p>
                      <a:r>
                        <a:rPr lang="en-US" dirty="0" smtClean="0"/>
                        <a:t>8. Vestibulocochlear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Sensory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Balance or equilibrium sense, hearing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8887723"/>
                  </a:ext>
                </a:extLst>
              </a:tr>
              <a:tr h="1101361">
                <a:tc>
                  <a:txBody>
                    <a:bodyPr/>
                    <a:lstStyle/>
                    <a:p>
                      <a:r>
                        <a:rPr lang="en-US" dirty="0" smtClean="0"/>
                        <a:t>9. Glossopharyngeal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Mixed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Taste &amp; other sensations of tongue, swallowing, secretion of saliva, aid in reflex control of blood pressure &amp; respirations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3718284"/>
                  </a:ext>
                </a:extLst>
              </a:tr>
              <a:tr h="1355521">
                <a:tc>
                  <a:txBody>
                    <a:bodyPr/>
                    <a:lstStyle/>
                    <a:p>
                      <a:r>
                        <a:rPr lang="en-US" dirty="0" smtClean="0"/>
                        <a:t>10. </a:t>
                      </a:r>
                      <a:r>
                        <a:rPr lang="en-US" dirty="0" err="1" smtClean="0"/>
                        <a:t>Vagus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Mixed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Transmit impulses to muscles associated w/speech, swallowing, the heart, smooth muscles of visceral organs in the thorax &amp; abdomen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7519008"/>
                  </a:ext>
                </a:extLst>
              </a:tr>
              <a:tr h="847201">
                <a:tc>
                  <a:txBody>
                    <a:bodyPr/>
                    <a:lstStyle/>
                    <a:p>
                      <a:r>
                        <a:rPr lang="en-US" dirty="0" smtClean="0"/>
                        <a:t>11. Accessory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Turning movements of the head, movements of the shoulder &amp; viscera, voice production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2026299"/>
                  </a:ext>
                </a:extLst>
              </a:tr>
              <a:tr h="755129">
                <a:tc>
                  <a:txBody>
                    <a:bodyPr/>
                    <a:lstStyle/>
                    <a:p>
                      <a:r>
                        <a:rPr lang="en-US" dirty="0" smtClean="0"/>
                        <a:t>12. Hypoglossal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Tongue movements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61218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0791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Questions to ask yourself…</a:t>
            </a:r>
            <a:endParaRPr lang="en-US" sz="4000" dirty="0"/>
          </a:p>
        </p:txBody>
      </p:sp>
      <p:pic>
        <p:nvPicPr>
          <p:cNvPr id="5" name="Content Placeholder 4" descr="C:\Users\326380\AppData\Local\Microsoft\Windows\INetCache\Content.Word\end in mind.png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600200"/>
            <a:ext cx="8153400" cy="5181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949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1988" y="990600"/>
            <a:ext cx="3932237" cy="1752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/>
              <a:t/>
            </a:r>
            <a:br>
              <a:rPr lang="en-US" sz="5400" dirty="0"/>
            </a:b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/>
              <a:t>Category Walk</a:t>
            </a:r>
            <a:br>
              <a:rPr lang="en-US" sz="5400" dirty="0" smtClean="0"/>
            </a:b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dirty="0" smtClean="0"/>
              <a:t>Blood Composition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/>
              <a:t>Take a folded slip of paper off your table…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228600"/>
            <a:ext cx="670560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dirty="0" smtClean="0"/>
              <a:t>Flip charts in four corners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4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dirty="0" smtClean="0"/>
              <a:t>Each has its own category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4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dirty="0" smtClean="0"/>
              <a:t>Red, White, Plasma, Platelets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4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dirty="0" smtClean="0"/>
              <a:t>Find folded paper with “blood” written on 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707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dirty="0" smtClean="0"/>
              <a:t>Blood Composition</a:t>
            </a:r>
            <a:br>
              <a:rPr lang="en-US" sz="4400" dirty="0" smtClean="0"/>
            </a:br>
            <a:endParaRPr lang="en-US" sz="4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Category Walk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381000"/>
            <a:ext cx="647700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Each team member takes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2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 slips of paper.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Tape it under the category that best fits the information on your paper.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800" dirty="0">
              <a:solidFill>
                <a:prstClr val="black"/>
              </a:solidFill>
              <a:latin typeface="Franklin Gothic Medium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Repeat the process until all blood composition words/phrases are on a chart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800" dirty="0">
              <a:solidFill>
                <a:prstClr val="black"/>
              </a:solidFill>
              <a:latin typeface="Franklin Gothic Medium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6072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800" dirty="0" smtClean="0"/>
              <a:t>Answer Key for Blood Cells</a:t>
            </a:r>
            <a:endParaRPr lang="en-US" sz="4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/>
              <a:t>Red Blood Cells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304800"/>
            <a:ext cx="64770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Erythrocyte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No nucleus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Doughnut-shaped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Oxyhemoglobin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Carbon dioxide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Rh antigen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Life expectancy 120 days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2.5 million produced every second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0562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800" dirty="0" smtClean="0"/>
              <a:t>Answer Key for Blood Cells</a:t>
            </a:r>
            <a:endParaRPr lang="en-US" sz="4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/>
              <a:t>White Blood Cells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304800"/>
            <a:ext cx="6477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Leukocyte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Phagocytosis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Basophils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Antibody production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Neutrophils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Diapedesis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0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800" dirty="0" smtClean="0"/>
              <a:t>Answer Key for Blood Cells</a:t>
            </a:r>
            <a:endParaRPr lang="en-US" sz="4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/>
              <a:t>Platelets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304800"/>
            <a:ext cx="6477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Thrombocyte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Clotting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Sticky when busted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Serotonin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Smallest formed element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From megakaryocyte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5442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800" dirty="0" smtClean="0"/>
              <a:t>Answer Key for Blood Cells</a:t>
            </a:r>
            <a:endParaRPr lang="en-US" sz="4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/>
              <a:t>Plasma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304800"/>
            <a:ext cx="64770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Water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Albumin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Fibrinogen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Hormones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Anti-A antibodies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Prothrombin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55% blood volume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Straw-colored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3766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5239" y="2133600"/>
            <a:ext cx="3932237" cy="1752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7200" dirty="0" smtClean="0"/>
              <a:t>PPE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Donning and Removing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381000"/>
            <a:ext cx="6400800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Groups of five</a:t>
            </a:r>
            <a:endParaRPr lang="en-US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Find the PPE slips with a “</a:t>
            </a:r>
            <a:r>
              <a:rPr lang="en-US" sz="3600" dirty="0" smtClean="0">
                <a:solidFill>
                  <a:srgbClr val="FF0000"/>
                </a:solidFill>
              </a:rPr>
              <a:t>D</a:t>
            </a:r>
            <a:r>
              <a:rPr lang="en-US" sz="3600" dirty="0" smtClean="0"/>
              <a:t>” on your table.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Choose five team members to compete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FF0000"/>
                </a:solidFill>
              </a:rPr>
              <a:t>DO NOT </a:t>
            </a:r>
            <a:r>
              <a:rPr lang="en-US" sz="3600" dirty="0" smtClean="0"/>
              <a:t>open the slips of paper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Each team member needs </a:t>
            </a:r>
            <a:r>
              <a:rPr lang="en-US" sz="3600" dirty="0" smtClean="0">
                <a:solidFill>
                  <a:srgbClr val="FF0000"/>
                </a:solidFill>
              </a:rPr>
              <a:t>1</a:t>
            </a:r>
            <a:r>
              <a:rPr lang="en-US" sz="3600" dirty="0" smtClean="0"/>
              <a:t> slip of paper.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Line up on the tape on the floor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154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 smtClean="0"/>
              <a:t>Answer Key for PPE</a:t>
            </a:r>
            <a:br>
              <a:rPr lang="en-US" sz="4800" dirty="0" smtClean="0"/>
            </a:b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 smtClean="0"/>
              <a:t/>
            </a:r>
            <a:br>
              <a:rPr lang="en-US" sz="4800" dirty="0" smtClean="0"/>
            </a:br>
            <a:endParaRPr lang="en-US" sz="4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/>
              <a:t>Donning</a:t>
            </a:r>
            <a:endParaRPr lang="en-US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381000"/>
            <a:ext cx="65532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Washed hands using antiseptic soap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Slipped arms into the sleeves of a gown, being careful to touch only the inside of gown.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Secured gown at neck and back of waist, covering clothing completely.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Donned mask.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Donned sterile gloves.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62554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5239" y="2133600"/>
            <a:ext cx="3932237" cy="1752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7200" dirty="0" smtClean="0"/>
              <a:t>PPE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Donning and Removing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381000"/>
            <a:ext cx="6400800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Groups of six</a:t>
            </a:r>
            <a:endParaRPr lang="en-US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Find the PPE slips with a “</a:t>
            </a:r>
            <a:r>
              <a:rPr lang="en-US" sz="3600" dirty="0" smtClean="0">
                <a:solidFill>
                  <a:srgbClr val="FF0000"/>
                </a:solidFill>
              </a:rPr>
              <a:t>R</a:t>
            </a:r>
            <a:r>
              <a:rPr lang="en-US" sz="3600" dirty="0" smtClean="0"/>
              <a:t>” on your table.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Choose six team members to compete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FF0000"/>
                </a:solidFill>
              </a:rPr>
              <a:t>DO NOT </a:t>
            </a:r>
            <a:r>
              <a:rPr lang="en-US" sz="3600" dirty="0" smtClean="0"/>
              <a:t>open the slips of paper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Each team member needs </a:t>
            </a:r>
            <a:r>
              <a:rPr lang="en-US" sz="3600" dirty="0" smtClean="0">
                <a:solidFill>
                  <a:srgbClr val="FF0000"/>
                </a:solidFill>
              </a:rPr>
              <a:t>1</a:t>
            </a:r>
            <a:r>
              <a:rPr lang="en-US" sz="3600" dirty="0" smtClean="0"/>
              <a:t> slip of paper.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Line up on the tape on the floor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498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 smtClean="0"/>
              <a:t>Answer Key for PPE</a:t>
            </a:r>
            <a:br>
              <a:rPr lang="en-US" sz="4800" dirty="0" smtClean="0"/>
            </a:b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 smtClean="0"/>
              <a:t/>
            </a:r>
            <a:br>
              <a:rPr lang="en-US" sz="4800" dirty="0" smtClean="0"/>
            </a:br>
            <a:endParaRPr lang="en-US" sz="4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/>
              <a:t>Removing</a:t>
            </a:r>
            <a:endParaRPr lang="en-US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381000"/>
            <a:ext cx="65532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 smtClean="0"/>
              <a:t>Removed the gloves by folding them down and turning them inside out, avoiding touching the outside of the gloves.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 smtClean="0"/>
              <a:t>Discarded gloves in biohazard container.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 smtClean="0"/>
              <a:t>Untied gown ties at neck and waist.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 smtClean="0"/>
              <a:t>Removed gown by pulling down from the neck and slipping hands back into gown sleeve, touching only the inside of the gown.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 smtClean="0"/>
              <a:t>Folded the gown down over the arms inside-out and discarded in biohazard container.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 smtClean="0"/>
              <a:t>Removed mask, touching only the ties and discarded in the biohazard receptacle</a:t>
            </a:r>
            <a:r>
              <a:rPr lang="en-US" sz="24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94090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Positive Learning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habits and behaviors your students develop in your classroom will translate to the workplace.</a:t>
            </a:r>
          </a:p>
          <a:p>
            <a:r>
              <a:rPr lang="en-US" dirty="0" smtClean="0"/>
              <a:t>The greater the challenge, the more meaningful the reward.</a:t>
            </a:r>
          </a:p>
          <a:p>
            <a:r>
              <a:rPr lang="en-US" dirty="0" smtClean="0"/>
              <a:t>Learning can be fun, fun can be motivating, and you are responsible for creating that environment.</a:t>
            </a:r>
          </a:p>
          <a:p>
            <a:r>
              <a:rPr lang="en-US" dirty="0" smtClean="0"/>
              <a:t>Students learn best when they are active participants in the learning process.</a:t>
            </a:r>
          </a:p>
          <a:p>
            <a:r>
              <a:rPr lang="en-US" dirty="0" smtClean="0"/>
              <a:t>It takes creativity!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620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/>
              <a:t>Medical Terminology</a:t>
            </a:r>
            <a:endParaRPr lang="en-US" sz="4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35239" y="1676400"/>
            <a:ext cx="3932237" cy="1374648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Dicey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381000"/>
            <a:ext cx="64770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Fold a sheet of paper in half vertically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Number your paper from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1-10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,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  </a:t>
            </a:r>
            <a:r>
              <a:rPr lang="en-US" sz="2800" dirty="0" smtClean="0">
                <a:solidFill>
                  <a:prstClr val="black"/>
                </a:solidFill>
                <a:latin typeface="Franklin Gothic Medium"/>
              </a:rPr>
              <a:t>L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abel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 it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Prefix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Number your paper from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1-10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,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dirty="0" smtClean="0">
                <a:solidFill>
                  <a:prstClr val="black"/>
                </a:solidFill>
                <a:latin typeface="Franklin Gothic Medium"/>
              </a:rPr>
              <a:t>   L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abel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 it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Root Word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9822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5239" y="609600"/>
            <a:ext cx="3932237" cy="1752600"/>
          </a:xfrm>
        </p:spPr>
        <p:txBody>
          <a:bodyPr/>
          <a:lstStyle/>
          <a:p>
            <a:pPr algn="ctr"/>
            <a:r>
              <a:rPr lang="en-US" dirty="0" smtClean="0"/>
              <a:t>Rules of the game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8613" y="3124200"/>
            <a:ext cx="3932237" cy="1374648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/>
              <a:t>Medical Terminology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381000"/>
            <a:ext cx="60960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In teams of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5-10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Franklin Gothic Medium"/>
                <a:ea typeface="+mn-ea"/>
                <a:cs typeface="+mn-cs"/>
              </a:rPr>
              <a:t>(by table)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Each team should have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1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 dice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When I say go…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One person rolls the dice until they get the number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Everyone else is writing as many answers as possible on their page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When the dice hits a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3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, you pass it to the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right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 and the same process repeats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5510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 smtClean="0"/>
              <a:t>Stand for True</a:t>
            </a:r>
            <a:br>
              <a:rPr lang="en-US" sz="4800" dirty="0" smtClean="0"/>
            </a:b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/>
              <a:t/>
            </a:r>
            <a:br>
              <a:rPr lang="en-US" sz="4800" dirty="0"/>
            </a:br>
            <a:endParaRPr lang="en-US" sz="4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True/False Review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304800"/>
            <a:ext cx="6553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 smtClean="0"/>
              <a:t>A review question will be asked.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 smtClean="0"/>
              <a:t>If you believe the answer is True, stand up.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 smtClean="0"/>
              <a:t>If you believe the answer is False, stay seated.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 smtClean="0"/>
              <a:t>If the answer is False, your table will give an explanation. </a:t>
            </a:r>
          </a:p>
        </p:txBody>
      </p:sp>
    </p:spTree>
    <p:extLst>
      <p:ext uri="{BB962C8B-B14F-4D97-AF65-F5344CB8AC3E}">
        <p14:creationId xmlns:p14="http://schemas.microsoft.com/office/powerpoint/2010/main" val="1208428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0" y="3276600"/>
            <a:ext cx="3932237" cy="1752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/>
              <a:t/>
            </a:r>
            <a:br>
              <a:rPr lang="en-US" sz="5400" dirty="0"/>
            </a:br>
            <a:r>
              <a:rPr lang="en-US" sz="5400" dirty="0" smtClean="0"/>
              <a:t>Match the description to the Profession</a:t>
            </a:r>
            <a:br>
              <a:rPr lang="en-US" sz="5400" dirty="0" smtClean="0"/>
            </a:br>
            <a:endParaRPr lang="en-US" sz="5400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228600"/>
            <a:ext cx="67056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On an index card write…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Dental Hygienist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EMT-P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Podiatrist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Nurse Midwife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Audiologist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Athletic Trainer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Optometrist</a:t>
            </a:r>
          </a:p>
        </p:txBody>
      </p:sp>
    </p:spTree>
    <p:extLst>
      <p:ext uri="{BB962C8B-B14F-4D97-AF65-F5344CB8AC3E}">
        <p14:creationId xmlns:p14="http://schemas.microsoft.com/office/powerpoint/2010/main" val="1416880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5240" y="1295400"/>
            <a:ext cx="3932237" cy="1752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Dental Hygienist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381000"/>
            <a:ext cx="6324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Fluoride application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Remove stains and deposits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Takes radiographs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Does preliminary exam of  the teeth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8912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5240" y="1295400"/>
            <a:ext cx="3932237" cy="17526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EMT-P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381000"/>
            <a:ext cx="63246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ACLS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Endotracheal Intubation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Transports victims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ECG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 interpretation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9094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5240" y="1295400"/>
            <a:ext cx="3932237" cy="17526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Podiatrist</a:t>
            </a:r>
            <a:br>
              <a:rPr lang="en-US" sz="4000" dirty="0" smtClean="0"/>
            </a:b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381000"/>
            <a:ext cx="63246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Can diagnose athlete’s foot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DPM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Plantar fasciitis treatment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Treats ingrown toenails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8530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5240" y="1295400"/>
            <a:ext cx="3932237" cy="17526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Nurse Midwife</a:t>
            </a:r>
            <a:br>
              <a:rPr lang="en-US" sz="4000" dirty="0" smtClean="0"/>
            </a:b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381000"/>
            <a:ext cx="632460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Total care for normal pregnancy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Newborn delivery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CNM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Teaches childbirth classes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7729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5240" y="1295400"/>
            <a:ext cx="3932237" cy="17526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Audiologist</a:t>
            </a:r>
            <a:br>
              <a:rPr lang="en-US" sz="4000" dirty="0" smtClean="0"/>
            </a:b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381000"/>
            <a:ext cx="63246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Can you hear me?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Adjusts hearing aids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Develops hearing protection programs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Tests noise levels in work places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5974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5240" y="1295400"/>
            <a:ext cx="3932237" cy="17526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Athletic Trainer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381000"/>
            <a:ext cx="6324600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ATC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Applies tape to protect body parts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Teaches proper sports nutrition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Gives strength and conditioning advice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70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Techniques to “Sell It”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atmosphere you create for students is key.</a:t>
            </a:r>
            <a:endParaRPr lang="en-US" dirty="0"/>
          </a:p>
          <a:p>
            <a:r>
              <a:rPr lang="en-US" dirty="0" smtClean="0"/>
              <a:t>Have clear goals and high expectations.</a:t>
            </a:r>
            <a:endParaRPr lang="en-US" dirty="0"/>
          </a:p>
          <a:p>
            <a:r>
              <a:rPr lang="en-US" dirty="0" smtClean="0"/>
              <a:t>Create lesson plans that are fresh and involve a variety of learning styles.</a:t>
            </a:r>
          </a:p>
          <a:p>
            <a:r>
              <a:rPr lang="en-US" dirty="0" smtClean="0"/>
              <a:t>Short bursts of information.</a:t>
            </a:r>
          </a:p>
          <a:p>
            <a:r>
              <a:rPr lang="en-US" dirty="0" smtClean="0"/>
              <a:t>Be passionate about the success of your students.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627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5240" y="1295400"/>
            <a:ext cx="3932237" cy="17526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Optometrist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381000"/>
            <a:ext cx="632460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Visual acuity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Prescribes contact lenses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Measures intraocular pressure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Treats conjunctivitis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0895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References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u="sng" dirty="0" smtClean="0"/>
              <a:t>Adult Learners, </a:t>
            </a:r>
            <a:r>
              <a:rPr lang="en-US" sz="4800" dirty="0" smtClean="0"/>
              <a:t>PowerPoint by Kari Gibson</a:t>
            </a:r>
          </a:p>
          <a:p>
            <a:r>
              <a:rPr lang="en-US" sz="4800" u="sng" dirty="0" smtClean="0"/>
              <a:t>Learning Games Health Science</a:t>
            </a:r>
            <a:r>
              <a:rPr lang="en-US" sz="4800" dirty="0" smtClean="0"/>
              <a:t>, 2</a:t>
            </a:r>
            <a:r>
              <a:rPr lang="en-US" sz="4800" baseline="30000" dirty="0" smtClean="0"/>
              <a:t>nd</a:t>
            </a:r>
            <a:r>
              <a:rPr lang="en-US" sz="4800" dirty="0" smtClean="0"/>
              <a:t> Edition by Kim Smith</a:t>
            </a:r>
            <a:endParaRPr lang="en-US" sz="4800" dirty="0"/>
          </a:p>
          <a:p>
            <a:r>
              <a:rPr lang="en-US" sz="4800" u="sng" dirty="0" smtClean="0"/>
              <a:t>Pinterest</a:t>
            </a:r>
            <a:r>
              <a:rPr lang="en-US" sz="4800" dirty="0" smtClean="0"/>
              <a:t>, Cranial Nerves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774368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36252" y="4549047"/>
            <a:ext cx="3932237" cy="1374648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/>
              <a:t>1500 W 7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Ave</a:t>
            </a:r>
          </a:p>
          <a:p>
            <a:pPr algn="ctr"/>
            <a:r>
              <a:rPr lang="en-US" sz="2400" dirty="0" smtClean="0"/>
              <a:t>Stillwater, OK 74074</a:t>
            </a:r>
          </a:p>
          <a:p>
            <a:pPr algn="ctr"/>
            <a:r>
              <a:rPr lang="en-US" sz="2400" dirty="0" smtClean="0"/>
              <a:t>405-377-2000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381000"/>
            <a:ext cx="6553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dirty="0" smtClean="0"/>
              <a:t>Thank you for your participation!</a:t>
            </a:r>
          </a:p>
          <a:p>
            <a:endParaRPr lang="en-US" sz="4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dirty="0" smtClean="0"/>
              <a:t>Certificates may be picked up on your way out.</a:t>
            </a:r>
            <a:endParaRPr lang="en-US" sz="4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086" y="3505200"/>
            <a:ext cx="3824446" cy="83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728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7708"/>
            <a:ext cx="8534400" cy="6830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373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 Meaningful and Engaging Place to Learn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Students can learn.</a:t>
            </a:r>
            <a:endParaRPr lang="en-US" dirty="0"/>
          </a:p>
          <a:p>
            <a:r>
              <a:rPr lang="en-US" dirty="0" smtClean="0"/>
              <a:t>Motivation has the greatest impact on student learning.</a:t>
            </a:r>
            <a:endParaRPr lang="en-US" dirty="0"/>
          </a:p>
          <a:p>
            <a:r>
              <a:rPr lang="en-US" dirty="0" smtClean="0"/>
              <a:t>It’s more than just delivering content. </a:t>
            </a:r>
          </a:p>
          <a:p>
            <a:r>
              <a:rPr lang="en-US" dirty="0" smtClean="0"/>
              <a:t>You are the expert and prime motivator.</a:t>
            </a:r>
          </a:p>
          <a:p>
            <a:r>
              <a:rPr lang="en-US" dirty="0" smtClean="0"/>
              <a:t>Create challenges that make students believe they can learn.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82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Fun and Games for Instruction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Content/motivation/teamwork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718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Must have a clear connection to the curriculum.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Can be used to introduce a lesson.</a:t>
            </a:r>
          </a:p>
          <a:p>
            <a:r>
              <a:rPr lang="en-US" dirty="0" smtClean="0"/>
              <a:t>Can be used as an instructional strategy.</a:t>
            </a:r>
          </a:p>
          <a:p>
            <a:r>
              <a:rPr lang="en-US" dirty="0" smtClean="0"/>
              <a:t>Can be used for review.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673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dical Design 16x9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001141.potx" id="{D7485564-6666-4DDB-B0D3-55F6E694D6E5}" vid="{6E950D30-6FC6-4411-BCFF-468AD9ECA787}"/>
    </a:ext>
  </a:extLst>
</a:theme>
</file>

<file path=ppt/theme/theme2.xml><?xml version="1.0" encoding="utf-8"?>
<a:theme xmlns:a="http://schemas.openxmlformats.org/drawingml/2006/main" name="Office Theme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Medical design presentation (widescreen)</Template>
  <TotalTime>2772</TotalTime>
  <Words>1876</Words>
  <Application>Microsoft Office PowerPoint</Application>
  <PresentationFormat>Widescreen</PresentationFormat>
  <Paragraphs>409</Paragraphs>
  <Slides>52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6" baseType="lpstr">
      <vt:lpstr>Arial</vt:lpstr>
      <vt:lpstr>Franklin Gothic Medium</vt:lpstr>
      <vt:lpstr>Wingdings</vt:lpstr>
      <vt:lpstr>Medical Design 16x9</vt:lpstr>
      <vt:lpstr>Teaching Adult Learners </vt:lpstr>
      <vt:lpstr>Objectives</vt:lpstr>
      <vt:lpstr>Questions to ask yourself…</vt:lpstr>
      <vt:lpstr>Positive Learning Environment</vt:lpstr>
      <vt:lpstr>Techniques to “Sell It”</vt:lpstr>
      <vt:lpstr>PowerPoint Presentation</vt:lpstr>
      <vt:lpstr>A Meaningful and Engaging Place to Learn</vt:lpstr>
      <vt:lpstr>Fun and Games for Instruction  </vt:lpstr>
      <vt:lpstr>Content</vt:lpstr>
      <vt:lpstr>Motivation</vt:lpstr>
      <vt:lpstr>Teamwork</vt:lpstr>
      <vt:lpstr>Using the A,B,C,D cards on your table, answer the following questions by holding the letter up you believe is the correct answer.</vt:lpstr>
      <vt:lpstr>The answer is…</vt:lpstr>
      <vt:lpstr>The answer is…</vt:lpstr>
      <vt:lpstr>The answer is…</vt:lpstr>
      <vt:lpstr>The answer is…</vt:lpstr>
      <vt:lpstr>The answer is…</vt:lpstr>
      <vt:lpstr>The answer is…</vt:lpstr>
      <vt:lpstr>The answer is…</vt:lpstr>
      <vt:lpstr>The answer is…</vt:lpstr>
      <vt:lpstr>The answer is…</vt:lpstr>
      <vt:lpstr>The answer is…</vt:lpstr>
      <vt:lpstr>Rolling for clues</vt:lpstr>
      <vt:lpstr>Teaching Cranial Nerves (Pinterest)</vt:lpstr>
      <vt:lpstr>  Number your image 1-12  </vt:lpstr>
      <vt:lpstr>PowerPoint Presentation</vt:lpstr>
      <vt:lpstr>Discussion</vt:lpstr>
      <vt:lpstr>PowerPoint Presentation</vt:lpstr>
      <vt:lpstr>PowerPoint Presentation</vt:lpstr>
      <vt:lpstr>   Category Walk  Blood Composition</vt:lpstr>
      <vt:lpstr>Blood Composition </vt:lpstr>
      <vt:lpstr>Answer Key for Blood Cells</vt:lpstr>
      <vt:lpstr>Answer Key for Blood Cells</vt:lpstr>
      <vt:lpstr>Answer Key for Blood Cells</vt:lpstr>
      <vt:lpstr>Answer Key for Blood Cells</vt:lpstr>
      <vt:lpstr>PPE  </vt:lpstr>
      <vt:lpstr>Answer Key for PPE   </vt:lpstr>
      <vt:lpstr>PPE  </vt:lpstr>
      <vt:lpstr>Answer Key for PPE   </vt:lpstr>
      <vt:lpstr>Medical Terminology</vt:lpstr>
      <vt:lpstr>Rules of the game</vt:lpstr>
      <vt:lpstr>Stand for True    </vt:lpstr>
      <vt:lpstr>  Match the description to the Profession </vt:lpstr>
      <vt:lpstr>Dental Hygienist</vt:lpstr>
      <vt:lpstr>EMT-P</vt:lpstr>
      <vt:lpstr>Podiatrist </vt:lpstr>
      <vt:lpstr>Nurse Midwife </vt:lpstr>
      <vt:lpstr>Audiologist </vt:lpstr>
      <vt:lpstr>Athletic Trainer</vt:lpstr>
      <vt:lpstr>Optometrist</vt:lpstr>
      <vt:lpstr>References</vt:lpstr>
      <vt:lpstr>PowerPoint Presentation</vt:lpstr>
    </vt:vector>
  </TitlesOfParts>
  <Company>State of Oklahoma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Teaching Adult Learners</dc:title>
  <dc:creator>Susie McEachern</dc:creator>
  <cp:lastModifiedBy>Susie McEachern</cp:lastModifiedBy>
  <cp:revision>50</cp:revision>
  <dcterms:created xsi:type="dcterms:W3CDTF">2018-06-06T19:19:18Z</dcterms:created>
  <dcterms:modified xsi:type="dcterms:W3CDTF">2020-02-13T20:18:42Z</dcterms:modified>
</cp:coreProperties>
</file>