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213" r:id="rId1"/>
  </p:sldMasterIdLst>
  <p:notesMasterIdLst>
    <p:notesMasterId r:id="rId35"/>
  </p:notesMasterIdLst>
  <p:handoutMasterIdLst>
    <p:handoutMasterId r:id="rId36"/>
  </p:handoutMasterIdLst>
  <p:sldIdLst>
    <p:sldId id="473" r:id="rId2"/>
    <p:sldId id="570" r:id="rId3"/>
    <p:sldId id="425" r:id="rId4"/>
    <p:sldId id="574" r:id="rId5"/>
    <p:sldId id="562" r:id="rId6"/>
    <p:sldId id="566" r:id="rId7"/>
    <p:sldId id="572" r:id="rId8"/>
    <p:sldId id="579" r:id="rId9"/>
    <p:sldId id="553" r:id="rId10"/>
    <p:sldId id="575" r:id="rId11"/>
    <p:sldId id="576" r:id="rId12"/>
    <p:sldId id="607" r:id="rId13"/>
    <p:sldId id="580" r:id="rId14"/>
    <p:sldId id="583" r:id="rId15"/>
    <p:sldId id="581" r:id="rId16"/>
    <p:sldId id="582" r:id="rId17"/>
    <p:sldId id="594" r:id="rId18"/>
    <p:sldId id="595" r:id="rId19"/>
    <p:sldId id="557" r:id="rId20"/>
    <p:sldId id="560" r:id="rId21"/>
    <p:sldId id="556" r:id="rId22"/>
    <p:sldId id="408" r:id="rId23"/>
    <p:sldId id="409" r:id="rId24"/>
    <p:sldId id="527" r:id="rId25"/>
    <p:sldId id="410" r:id="rId26"/>
    <p:sldId id="608" r:id="rId27"/>
    <p:sldId id="609" r:id="rId28"/>
    <p:sldId id="590" r:id="rId29"/>
    <p:sldId id="591" r:id="rId30"/>
    <p:sldId id="592" r:id="rId31"/>
    <p:sldId id="593" r:id="rId32"/>
    <p:sldId id="605" r:id="rId33"/>
    <p:sldId id="481" r:id="rId34"/>
  </p:sldIdLst>
  <p:sldSz cx="9144000" cy="6858000" type="screen4x3"/>
  <p:notesSz cx="7023100" cy="9309100"/>
  <p:defaultTextStyle>
    <a:defPPr>
      <a:defRPr lang="en-US"/>
    </a:defPPr>
    <a:lvl1pPr algn="ctr" rtl="0" fontAlgn="base">
      <a:spcBef>
        <a:spcPct val="0"/>
      </a:spcBef>
      <a:spcAft>
        <a:spcPct val="0"/>
      </a:spcAft>
      <a:defRPr sz="2400" kern="1200">
        <a:solidFill>
          <a:schemeClr val="tx1"/>
        </a:solidFill>
        <a:latin typeface="Times New Roman" pitchFamily="18" charset="0"/>
        <a:ea typeface="+mn-ea"/>
        <a:cs typeface="+mn-cs"/>
      </a:defRPr>
    </a:lvl1pPr>
    <a:lvl2pPr marL="457200" algn="ctr" rtl="0" fontAlgn="base">
      <a:spcBef>
        <a:spcPct val="0"/>
      </a:spcBef>
      <a:spcAft>
        <a:spcPct val="0"/>
      </a:spcAft>
      <a:defRPr sz="2400" kern="1200">
        <a:solidFill>
          <a:schemeClr val="tx1"/>
        </a:solidFill>
        <a:latin typeface="Times New Roman" pitchFamily="18" charset="0"/>
        <a:ea typeface="+mn-ea"/>
        <a:cs typeface="+mn-cs"/>
      </a:defRPr>
    </a:lvl2pPr>
    <a:lvl3pPr marL="914400" algn="ctr" rtl="0" fontAlgn="base">
      <a:spcBef>
        <a:spcPct val="0"/>
      </a:spcBef>
      <a:spcAft>
        <a:spcPct val="0"/>
      </a:spcAft>
      <a:defRPr sz="2400" kern="1200">
        <a:solidFill>
          <a:schemeClr val="tx1"/>
        </a:solidFill>
        <a:latin typeface="Times New Roman" pitchFamily="18" charset="0"/>
        <a:ea typeface="+mn-ea"/>
        <a:cs typeface="+mn-cs"/>
      </a:defRPr>
    </a:lvl3pPr>
    <a:lvl4pPr marL="1371600" algn="ctr" rtl="0" fontAlgn="base">
      <a:spcBef>
        <a:spcPct val="0"/>
      </a:spcBef>
      <a:spcAft>
        <a:spcPct val="0"/>
      </a:spcAft>
      <a:defRPr sz="2400" kern="1200">
        <a:solidFill>
          <a:schemeClr val="tx1"/>
        </a:solidFill>
        <a:latin typeface="Times New Roman" pitchFamily="18" charset="0"/>
        <a:ea typeface="+mn-ea"/>
        <a:cs typeface="+mn-cs"/>
      </a:defRPr>
    </a:lvl4pPr>
    <a:lvl5pPr marL="1828800" algn="ctr"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F9F4"/>
    <a:srgbClr val="F4FDEB"/>
    <a:srgbClr val="FBFAE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97" autoAdjust="0"/>
    <p:restoredTop sz="75000" autoAdjust="0"/>
  </p:normalViewPr>
  <p:slideViewPr>
    <p:cSldViewPr>
      <p:cViewPr varScale="1">
        <p:scale>
          <a:sx n="51" d="100"/>
          <a:sy n="51" d="100"/>
        </p:scale>
        <p:origin x="72" y="38"/>
      </p:cViewPr>
      <p:guideLst>
        <p:guide orient="horz" pos="2160"/>
        <p:guide pos="2880"/>
      </p:guideLst>
    </p:cSldViewPr>
  </p:slideViewPr>
  <p:outlineViewPr>
    <p:cViewPr>
      <p:scale>
        <a:sx n="50" d="100"/>
        <a:sy n="50" d="100"/>
      </p:scale>
      <p:origin x="0" y="28830"/>
    </p:cViewPr>
  </p:outlineViewPr>
  <p:notesTextViewPr>
    <p:cViewPr>
      <p:scale>
        <a:sx n="100" d="100"/>
        <a:sy n="100" d="100"/>
      </p:scale>
      <p:origin x="0" y="0"/>
    </p:cViewPr>
  </p:notesTextViewPr>
  <p:sorterViewPr>
    <p:cViewPr>
      <p:scale>
        <a:sx n="100" d="100"/>
        <a:sy n="100" d="100"/>
      </p:scale>
      <p:origin x="0" y="38304"/>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1778"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l" defTabSz="933450">
              <a:defRPr sz="1200"/>
            </a:lvl1pPr>
          </a:lstStyle>
          <a:p>
            <a:endParaRPr lang="en-US" dirty="0"/>
          </a:p>
        </p:txBody>
      </p:sp>
      <p:sp>
        <p:nvSpPr>
          <p:cNvPr id="331779" name="Rectangle 3"/>
          <p:cNvSpPr>
            <a:spLocks noGrp="1" noChangeArrowheads="1"/>
          </p:cNvSpPr>
          <p:nvPr>
            <p:ph type="dt" sz="quarter"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vl1pPr>
          </a:lstStyle>
          <a:p>
            <a:endParaRPr lang="en-US" dirty="0"/>
          </a:p>
        </p:txBody>
      </p:sp>
      <p:sp>
        <p:nvSpPr>
          <p:cNvPr id="331780" name="Rectangle 4"/>
          <p:cNvSpPr>
            <a:spLocks noGrp="1" noChangeArrowheads="1"/>
          </p:cNvSpPr>
          <p:nvPr>
            <p:ph type="ftr" sz="quarter" idx="2"/>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l" defTabSz="933450">
              <a:defRPr sz="1200"/>
            </a:lvl1pPr>
          </a:lstStyle>
          <a:p>
            <a:endParaRPr lang="en-US" dirty="0"/>
          </a:p>
        </p:txBody>
      </p:sp>
      <p:sp>
        <p:nvSpPr>
          <p:cNvPr id="331781" name="Rectangle 5"/>
          <p:cNvSpPr>
            <a:spLocks noGrp="1" noChangeArrowheads="1"/>
          </p:cNvSpPr>
          <p:nvPr>
            <p:ph type="sldNum" sz="quarter" idx="3"/>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vl1pPr>
          </a:lstStyle>
          <a:p>
            <a:fld id="{BFD9DB4F-1D89-47BF-9145-A4217CF571C9}" type="slidenum">
              <a:rPr lang="en-US"/>
              <a:pPr/>
              <a:t>‹#›</a:t>
            </a:fld>
            <a:endParaRPr lang="en-US" dirty="0"/>
          </a:p>
        </p:txBody>
      </p:sp>
    </p:spTree>
    <p:extLst>
      <p:ext uri="{BB962C8B-B14F-4D97-AF65-F5344CB8AC3E}">
        <p14:creationId xmlns:p14="http://schemas.microsoft.com/office/powerpoint/2010/main" val="14898020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0" y="0"/>
            <a:ext cx="3043238"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l" defTabSz="933450">
              <a:defRPr sz="1200"/>
            </a:lvl1pPr>
          </a:lstStyle>
          <a:p>
            <a:endParaRPr lang="en-US" dirty="0"/>
          </a:p>
        </p:txBody>
      </p:sp>
      <p:sp>
        <p:nvSpPr>
          <p:cNvPr id="25603" name="Rectangle 3"/>
          <p:cNvSpPr>
            <a:spLocks noGrp="1" noChangeArrowheads="1"/>
          </p:cNvSpPr>
          <p:nvPr>
            <p:ph type="dt" idx="1"/>
          </p:nvPr>
        </p:nvSpPr>
        <p:spPr bwMode="auto">
          <a:xfrm>
            <a:off x="3979863" y="0"/>
            <a:ext cx="3043237" cy="465138"/>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lvl1pPr algn="r" defTabSz="933450">
              <a:defRPr sz="1200"/>
            </a:lvl1pPr>
          </a:lstStyle>
          <a:p>
            <a:endParaRPr lang="en-US" dirty="0"/>
          </a:p>
        </p:txBody>
      </p:sp>
      <p:sp>
        <p:nvSpPr>
          <p:cNvPr id="25604" name="Rectangle 4"/>
          <p:cNvSpPr>
            <a:spLocks noGrp="1" noRot="1" noChangeAspect="1" noChangeArrowheads="1" noTextEdit="1"/>
          </p:cNvSpPr>
          <p:nvPr>
            <p:ph type="sldImg" idx="2"/>
          </p:nvPr>
        </p:nvSpPr>
        <p:spPr bwMode="auto">
          <a:xfrm>
            <a:off x="1184275" y="698500"/>
            <a:ext cx="4654550" cy="3490913"/>
          </a:xfrm>
          <a:prstGeom prst="rect">
            <a:avLst/>
          </a:prstGeom>
          <a:noFill/>
          <a:ln w="9525">
            <a:solidFill>
              <a:srgbClr val="000000"/>
            </a:solidFill>
            <a:miter lim="800000"/>
            <a:headEnd/>
            <a:tailEnd/>
          </a:ln>
          <a:effectLst/>
        </p:spPr>
      </p:sp>
      <p:sp>
        <p:nvSpPr>
          <p:cNvPr id="25605" name="Rectangle 5"/>
          <p:cNvSpPr>
            <a:spLocks noGrp="1" noChangeArrowheads="1"/>
          </p:cNvSpPr>
          <p:nvPr>
            <p:ph type="body" sz="quarter" idx="3"/>
          </p:nvPr>
        </p:nvSpPr>
        <p:spPr bwMode="auto">
          <a:xfrm>
            <a:off x="936625" y="4421188"/>
            <a:ext cx="5149850" cy="4189412"/>
          </a:xfrm>
          <a:prstGeom prst="rect">
            <a:avLst/>
          </a:prstGeom>
          <a:noFill/>
          <a:ln w="9525">
            <a:noFill/>
            <a:miter lim="800000"/>
            <a:headEnd/>
            <a:tailEnd/>
          </a:ln>
          <a:effectLst/>
        </p:spPr>
        <p:txBody>
          <a:bodyPr vert="horz" wrap="square" lIns="93324" tIns="46662" rIns="93324" bIns="46662"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5606" name="Rectangle 6"/>
          <p:cNvSpPr>
            <a:spLocks noGrp="1" noChangeArrowheads="1"/>
          </p:cNvSpPr>
          <p:nvPr>
            <p:ph type="ftr" sz="quarter" idx="4"/>
          </p:nvPr>
        </p:nvSpPr>
        <p:spPr bwMode="auto">
          <a:xfrm>
            <a:off x="0" y="8843963"/>
            <a:ext cx="3043238"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l" defTabSz="933450">
              <a:defRPr sz="1200"/>
            </a:lvl1pPr>
          </a:lstStyle>
          <a:p>
            <a:endParaRPr lang="en-US" dirty="0"/>
          </a:p>
        </p:txBody>
      </p:sp>
      <p:sp>
        <p:nvSpPr>
          <p:cNvPr id="25607" name="Rectangle 7"/>
          <p:cNvSpPr>
            <a:spLocks noGrp="1" noChangeArrowheads="1"/>
          </p:cNvSpPr>
          <p:nvPr>
            <p:ph type="sldNum" sz="quarter" idx="5"/>
          </p:nvPr>
        </p:nvSpPr>
        <p:spPr bwMode="auto">
          <a:xfrm>
            <a:off x="3979863" y="8843963"/>
            <a:ext cx="3043237" cy="465137"/>
          </a:xfrm>
          <a:prstGeom prst="rect">
            <a:avLst/>
          </a:prstGeom>
          <a:noFill/>
          <a:ln w="9525">
            <a:noFill/>
            <a:miter lim="800000"/>
            <a:headEnd/>
            <a:tailEnd/>
          </a:ln>
          <a:effectLst/>
        </p:spPr>
        <p:txBody>
          <a:bodyPr vert="horz" wrap="square" lIns="93324" tIns="46662" rIns="93324" bIns="46662" numCol="1" anchor="b" anchorCtr="0" compatLnSpc="1">
            <a:prstTxWarp prst="textNoShape">
              <a:avLst/>
            </a:prstTxWarp>
          </a:bodyPr>
          <a:lstStyle>
            <a:lvl1pPr algn="r" defTabSz="933450">
              <a:defRPr sz="1200"/>
            </a:lvl1pPr>
          </a:lstStyle>
          <a:p>
            <a:fld id="{5D0E3BD5-8C59-4FA2-B57A-61BD532F01F6}" type="slidenum">
              <a:rPr lang="en-US"/>
              <a:pPr/>
              <a:t>‹#›</a:t>
            </a:fld>
            <a:endParaRPr lang="en-US" dirty="0"/>
          </a:p>
        </p:txBody>
      </p:sp>
    </p:spTree>
    <p:extLst>
      <p:ext uri="{BB962C8B-B14F-4D97-AF65-F5344CB8AC3E}">
        <p14:creationId xmlns:p14="http://schemas.microsoft.com/office/powerpoint/2010/main" val="347354511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p>
            <a:fld id="{D79DC8C6-1BD3-4A52-9ED1-4733F825C5CA}" type="slidenum">
              <a:rPr lang="en-US" smtClean="0"/>
              <a:pPr/>
              <a:t>1</a:t>
            </a:fld>
            <a:endParaRPr lang="en-US" dirty="0" smtClean="0"/>
          </a:p>
        </p:txBody>
      </p:sp>
      <p:sp>
        <p:nvSpPr>
          <p:cNvPr id="14339" name="Rectangle 2"/>
          <p:cNvSpPr>
            <a:spLocks noGrp="1" noRot="1" noChangeAspect="1" noChangeArrowheads="1" noTextEdit="1"/>
          </p:cNvSpPr>
          <p:nvPr>
            <p:ph type="sldImg"/>
          </p:nvPr>
        </p:nvSpPr>
        <p:spPr>
          <a:solidFill>
            <a:srgbClr val="FFFFFF"/>
          </a:solidFill>
          <a:ln/>
        </p:spPr>
      </p:sp>
      <p:sp>
        <p:nvSpPr>
          <p:cNvPr id="14340" name="Rectangle 3"/>
          <p:cNvSpPr>
            <a:spLocks noGrp="1" noChangeArrowheads="1"/>
          </p:cNvSpPr>
          <p:nvPr>
            <p:ph type="body" idx="1"/>
          </p:nvPr>
        </p:nvSpPr>
        <p:spPr>
          <a:solidFill>
            <a:srgbClr val="FFFFFF"/>
          </a:solidFill>
          <a:ln>
            <a:solidFill>
              <a:srgbClr val="000000"/>
            </a:solidFill>
          </a:ln>
        </p:spPr>
        <p:txBody>
          <a:bodyPr lIns="93303" tIns="46651" rIns="93303" bIns="46651"/>
          <a:lstStyle/>
          <a:p>
            <a:pPr eaLnBrk="1" hangingPunct="1"/>
            <a:r>
              <a:rPr lang="en-US" b="1" dirty="0" smtClean="0">
                <a:solidFill>
                  <a:srgbClr val="000000"/>
                </a:solidFill>
                <a:latin typeface="Arial Unicode MS" charset="-128"/>
                <a:ea typeface="Arial Unicode MS" charset="-128"/>
                <a:cs typeface="Arial Unicode MS" charset="-128"/>
              </a:rPr>
              <a:t>Opening Remarks</a:t>
            </a:r>
            <a:endParaRPr lang="en-US" dirty="0" smtClean="0">
              <a:solidFill>
                <a:srgbClr val="000000"/>
              </a:solidFill>
              <a:latin typeface="Arial Unicode MS" charset="-128"/>
              <a:ea typeface="Arial Unicode MS" charset="-128"/>
              <a:cs typeface="Arial Unicode MS" charset="-128"/>
            </a:endParaRPr>
          </a:p>
          <a:p>
            <a:pPr eaLnBrk="1" hangingPunct="1"/>
            <a:endParaRPr lang="en-US" dirty="0" smtClean="0">
              <a:solidFill>
                <a:srgbClr val="000000"/>
              </a:solidFill>
              <a:latin typeface="Arial Unicode MS" charset="-128"/>
              <a:ea typeface="Arial Unicode MS" charset="-128"/>
              <a:cs typeface="Arial Unicode MS"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0E3BD5-8C59-4FA2-B57A-61BD532F01F6}"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D0E3BD5-8C59-4FA2-B57A-61BD532F01F6}" type="slidenum">
              <a:rPr lang="en-US" smtClean="0"/>
              <a:pPr/>
              <a:t>3</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888EE1F5-632D-4014-9D4F-03224BBA6B3F}" type="slidenum">
              <a:rPr lang="en-US" smtClean="0"/>
              <a:pPr/>
              <a:t>‹#›</a:t>
            </a:fld>
            <a:endParaRPr lang="en-US" dirty="0"/>
          </a:p>
        </p:txBody>
      </p:sp>
    </p:spTree>
  </p:cSld>
  <p:clrMapOvr>
    <a:masterClrMapping/>
  </p:clrMapOvr>
  <p:transition spd="slow">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B22C7C1-9F1C-4671-B10F-58AF5EC3EE89}" type="slidenum">
              <a:rPr lang="en-US" smtClean="0"/>
              <a:pPr/>
              <a:t>‹#›</a:t>
            </a:fld>
            <a:endParaRPr lang="en-US" dirty="0"/>
          </a:p>
        </p:txBody>
      </p:sp>
    </p:spTree>
  </p:cSld>
  <p:clrMapOvr>
    <a:masterClrMapping/>
  </p:clrMapOvr>
  <p:transition spd="slow">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083057-0ECC-442F-AC40-F180F66119AC}" type="slidenum">
              <a:rPr lang="en-US" smtClean="0"/>
              <a:pPr/>
              <a:t>‹#›</a:t>
            </a:fld>
            <a:endParaRPr lang="en-US" dirty="0"/>
          </a:p>
        </p:txBody>
      </p:sp>
    </p:spTree>
  </p:cSld>
  <p:clrMapOvr>
    <a:masterClrMapping/>
  </p:clrMapOvr>
  <p:transition spd="slow">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0DC9C1D-35F8-412C-A099-59B61EDA4664}" type="slidenum">
              <a:rPr lang="en-US" smtClean="0"/>
              <a:pPr/>
              <a:t>‹#›</a:t>
            </a:fld>
            <a:endParaRPr lang="en-US" dirty="0"/>
          </a:p>
        </p:txBody>
      </p:sp>
    </p:spTree>
  </p:cSld>
  <p:clrMapOvr>
    <a:masterClrMapping/>
  </p:clrMapOvr>
  <p:transition spd="slow">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8F76AB0-38F4-41E8-BE41-90B5FFDDCF46}" type="slidenum">
              <a:rPr lang="en-US" smtClean="0"/>
              <a:pPr/>
              <a:t>‹#›</a:t>
            </a:fld>
            <a:endParaRPr lang="en-US" dirty="0"/>
          </a:p>
        </p:txBody>
      </p:sp>
    </p:spTree>
  </p:cSld>
  <p:clrMapOvr>
    <a:masterClrMapping/>
  </p:clrMapOvr>
  <p:transition spd="slow">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4DECF5-CA85-4E2E-9DB9-33A8C5A79EDC}" type="slidenum">
              <a:rPr lang="en-US" smtClean="0"/>
              <a:pPr/>
              <a:t>‹#›</a:t>
            </a:fld>
            <a:endParaRPr lang="en-US" dirty="0"/>
          </a:p>
        </p:txBody>
      </p:sp>
    </p:spTree>
  </p:cSld>
  <p:clrMapOvr>
    <a:masterClrMapping/>
  </p:clrMapOvr>
  <p:transition spd="slow">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CFA244F8-9776-4F96-921D-FBE0D0DED87C}" type="slidenum">
              <a:rPr lang="en-US" smtClean="0"/>
              <a:pPr/>
              <a:t>‹#›</a:t>
            </a:fld>
            <a:endParaRPr lang="en-US" dirty="0"/>
          </a:p>
        </p:txBody>
      </p:sp>
    </p:spTree>
  </p:cSld>
  <p:clrMapOvr>
    <a:masterClrMapping/>
  </p:clrMapOvr>
  <p:transition spd="slow">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B26DAEB-8373-4E81-B064-B9100CFF99CA}" type="slidenum">
              <a:rPr lang="en-US" smtClean="0"/>
              <a:pPr/>
              <a:t>‹#›</a:t>
            </a:fld>
            <a:endParaRPr lang="en-US" dirty="0"/>
          </a:p>
        </p:txBody>
      </p:sp>
    </p:spTree>
  </p:cSld>
  <p:clrMapOvr>
    <a:masterClrMapping/>
  </p:clrMapOvr>
  <p:transition spd="slow">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8FB9F53-0AA4-47CB-AB74-02CA296F1E88}" type="slidenum">
              <a:rPr lang="en-US" smtClean="0"/>
              <a:pPr/>
              <a:t>‹#›</a:t>
            </a:fld>
            <a:endParaRPr lang="en-US" dirty="0"/>
          </a:p>
        </p:txBody>
      </p:sp>
    </p:spTree>
  </p:cSld>
  <p:clrMapOvr>
    <a:masterClrMapping/>
  </p:clrMapOvr>
  <p:transition spd="slow">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7434306-F11F-4F5F-B79B-38BB2334103D}" type="slidenum">
              <a:rPr lang="en-US" smtClean="0"/>
              <a:pPr/>
              <a:t>‹#›</a:t>
            </a:fld>
            <a:endParaRPr lang="en-US" dirty="0"/>
          </a:p>
        </p:txBody>
      </p:sp>
    </p:spTree>
  </p:cSld>
  <p:clrMapOvr>
    <a:masterClrMapping/>
  </p:clrMapOvr>
  <p:transition spd="slow">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AA76E2E0-6808-4D44-9686-3539CBCC37D8}" type="slidenum">
              <a:rPr lang="en-US" smtClean="0"/>
              <a:pPr/>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transition spd="slow">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812F96-CAB5-4143-AF99-B674720E69B9}" type="slidenum">
              <a:rPr lang="en-US" smtClean="0"/>
              <a:pPr/>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4214" r:id="rId1"/>
    <p:sldLayoutId id="2147484215" r:id="rId2"/>
    <p:sldLayoutId id="2147484216" r:id="rId3"/>
    <p:sldLayoutId id="2147484217" r:id="rId4"/>
    <p:sldLayoutId id="2147484218" r:id="rId5"/>
    <p:sldLayoutId id="2147484219" r:id="rId6"/>
    <p:sldLayoutId id="2147484220" r:id="rId7"/>
    <p:sldLayoutId id="2147484221" r:id="rId8"/>
    <p:sldLayoutId id="2147484222" r:id="rId9"/>
    <p:sldLayoutId id="2147484223" r:id="rId10"/>
    <p:sldLayoutId id="2147484224" r:id="rId11"/>
  </p:sldLayoutIdLst>
  <p:transition spd="slow">
    <p:wipe dir="d"/>
  </p:transition>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Master_Day_by_Day_Schedule_9-7-2016_jan.xlsx" TargetMode="External"/><Relationship Id="rId2" Type="http://schemas.openxmlformats.org/officeDocument/2006/relationships/hyperlink" Target="Master_Schedule_Page_1_(3)_9-7-2016_jan.xlsx" TargetMode="External"/><Relationship Id="rId1" Type="http://schemas.openxmlformats.org/officeDocument/2006/relationships/slideLayout" Target="../slideLayouts/slideLayout2.xml"/><Relationship Id="rId5" Type="http://schemas.openxmlformats.org/officeDocument/2006/relationships/hyperlink" Target="Corrective%20Action%20Plan%20Response%20Example.doc" TargetMode="External"/><Relationship Id="rId4" Type="http://schemas.openxmlformats.org/officeDocument/2006/relationships/hyperlink" Target="Trainee_Daily_Sign_In_Sheet_9-7-2016_jan.xlsx" TargetMode="Externa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JasonN@health.ok.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7.wmf"/><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hyperlink" Target="http://nar.ok.gov/"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phin.state.ok.us/NARSWBSearch/Views/LandingView.aspx?id=4409"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nar.health.ok.gov/"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mailto:Vickik@health.ok.gov" TargetMode="External"/><Relationship Id="rId2" Type="http://schemas.openxmlformats.org/officeDocument/2006/relationships/hyperlink" Target="mailto:JasonN@health.ok.gov"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mailto:JasonN@health.ok"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title"/>
          </p:nvPr>
        </p:nvSpPr>
        <p:spPr>
          <a:xfrm>
            <a:off x="457200" y="990600"/>
            <a:ext cx="8229600" cy="2133600"/>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600" b="1" dirty="0" smtClean="0"/>
              <a:t/>
            </a:r>
            <a:br>
              <a:rPr lang="en-US" sz="3600" b="1" dirty="0" smtClean="0"/>
            </a:br>
            <a:r>
              <a:rPr lang="en-US" sz="3400" b="1" i="1" dirty="0" smtClean="0">
                <a:solidFill>
                  <a:schemeClr val="tx2">
                    <a:lumMod val="50000"/>
                  </a:schemeClr>
                </a:solidFill>
              </a:rPr>
              <a:t>Long Term Care Certified Nurse Aide Instructor/Coordinator Certification Workshop</a:t>
            </a:r>
            <a:br>
              <a:rPr lang="en-US" sz="3400" b="1" i="1" dirty="0" smtClean="0">
                <a:solidFill>
                  <a:schemeClr val="tx2">
                    <a:lumMod val="50000"/>
                  </a:schemeClr>
                </a:solidFill>
              </a:rPr>
            </a:br>
            <a:r>
              <a:rPr lang="en-US" sz="3400" b="1" i="1" dirty="0" smtClean="0">
                <a:solidFill>
                  <a:schemeClr val="tx2">
                    <a:lumMod val="50000"/>
                  </a:schemeClr>
                </a:solidFill>
              </a:rPr>
              <a:t>Oklahoma Dept. of Career &amp; Technology Education </a:t>
            </a:r>
            <a:r>
              <a:rPr lang="en-US" sz="3400" i="1" dirty="0" smtClean="0">
                <a:solidFill>
                  <a:schemeClr val="tx2">
                    <a:lumMod val="50000"/>
                  </a:schemeClr>
                </a:solidFill>
              </a:rPr>
              <a:t/>
            </a:r>
            <a:br>
              <a:rPr lang="en-US" sz="3400" i="1" dirty="0" smtClean="0">
                <a:solidFill>
                  <a:schemeClr val="tx2">
                    <a:lumMod val="50000"/>
                  </a:schemeClr>
                </a:solidFill>
              </a:rPr>
            </a:br>
            <a:r>
              <a:rPr lang="en-US" sz="3400" b="1" i="1" dirty="0" smtClean="0">
                <a:solidFill>
                  <a:schemeClr val="tx2">
                    <a:lumMod val="50000"/>
                  </a:schemeClr>
                </a:solidFill>
              </a:rPr>
              <a:t>January 9, 2019</a:t>
            </a:r>
          </a:p>
        </p:txBody>
      </p:sp>
      <p:sp>
        <p:nvSpPr>
          <p:cNvPr id="5" name="Content Placeholder 4"/>
          <p:cNvSpPr>
            <a:spLocks noGrp="1"/>
          </p:cNvSpPr>
          <p:nvPr>
            <p:ph idx="1"/>
          </p:nvPr>
        </p:nvSpPr>
        <p:spPr>
          <a:xfrm>
            <a:off x="3733800" y="3581400"/>
            <a:ext cx="5105400" cy="2743200"/>
          </a:xfrm>
        </p:spPr>
        <p:txBody>
          <a:bodyPr>
            <a:normAutofit/>
          </a:bodyPr>
          <a:lstStyle/>
          <a:p>
            <a:pPr algn="ctr">
              <a:buNone/>
            </a:pPr>
            <a:r>
              <a:rPr lang="en-US" sz="4400" b="1" dirty="0" smtClean="0">
                <a:solidFill>
                  <a:schemeClr val="tx2">
                    <a:lumMod val="50000"/>
                  </a:schemeClr>
                </a:solidFill>
                <a:latin typeface="+mj-lt"/>
              </a:rPr>
              <a:t>Nurse Aide Registry</a:t>
            </a:r>
          </a:p>
          <a:p>
            <a:pPr algn="ctr">
              <a:buNone/>
            </a:pPr>
            <a:r>
              <a:rPr lang="en-US" sz="2800" b="1" i="1" dirty="0" smtClean="0">
                <a:solidFill>
                  <a:schemeClr val="tx2">
                    <a:lumMod val="50000"/>
                  </a:schemeClr>
                </a:solidFill>
                <a:latin typeface="+mj-lt"/>
              </a:rPr>
              <a:t>Vicki Kirtley, Adm. Program Mgr.</a:t>
            </a:r>
          </a:p>
          <a:p>
            <a:pPr algn="ctr">
              <a:buNone/>
            </a:pPr>
            <a:r>
              <a:rPr lang="en-US" sz="2800" b="1" i="1" dirty="0" smtClean="0">
                <a:solidFill>
                  <a:schemeClr val="tx2">
                    <a:lumMod val="50000"/>
                  </a:schemeClr>
                </a:solidFill>
                <a:latin typeface="+mj-lt"/>
              </a:rPr>
              <a:t>Jason Noreen, Health Facility Surveyor</a:t>
            </a:r>
          </a:p>
        </p:txBody>
      </p:sp>
      <p:pic>
        <p:nvPicPr>
          <p:cNvPr id="12" name="Picture 2" descr="L:\Logos\Color nursaideregis-cen-4c.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42376" y="3429000"/>
            <a:ext cx="2105623" cy="25146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spd="slow">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7239000" cy="838200"/>
          </a:xfrm>
        </p:spPr>
        <p:txBody>
          <a:bodyPr>
            <a:normAutofit fontScale="90000"/>
          </a:bodyPr>
          <a:lstStyle/>
          <a:p>
            <a:r>
              <a:rPr lang="en-US" b="1" i="1" dirty="0" smtClean="0"/>
              <a:t/>
            </a:r>
            <a:br>
              <a:rPr lang="en-US" b="1" i="1" dirty="0" smtClean="0"/>
            </a:br>
            <a:r>
              <a:rPr lang="en-US" b="1" i="1" dirty="0"/>
              <a:t/>
            </a:r>
            <a:br>
              <a:rPr lang="en-US" b="1" i="1" dirty="0"/>
            </a:br>
            <a:r>
              <a:rPr lang="en-US" b="1" i="1" dirty="0" smtClean="0"/>
              <a:t/>
            </a:r>
            <a:br>
              <a:rPr lang="en-US" b="1" i="1" dirty="0" smtClean="0"/>
            </a:br>
            <a:r>
              <a:rPr lang="en-US" b="1" i="1" dirty="0" smtClean="0"/>
              <a:t>Student Files Must Include:</a:t>
            </a:r>
            <a:endParaRPr lang="en-US" i="1" dirty="0"/>
          </a:p>
        </p:txBody>
      </p:sp>
      <p:sp>
        <p:nvSpPr>
          <p:cNvPr id="3" name="Content Placeholder 2"/>
          <p:cNvSpPr>
            <a:spLocks noGrp="1"/>
          </p:cNvSpPr>
          <p:nvPr>
            <p:ph idx="1"/>
          </p:nvPr>
        </p:nvSpPr>
        <p:spPr>
          <a:xfrm>
            <a:off x="762000" y="1676400"/>
            <a:ext cx="7467600" cy="5029200"/>
          </a:xfrm>
        </p:spPr>
        <p:txBody>
          <a:bodyPr>
            <a:noAutofit/>
          </a:bodyPr>
          <a:lstStyle/>
          <a:p>
            <a:pPr lvl="0"/>
            <a:r>
              <a:rPr lang="en-US" sz="3200" dirty="0" smtClean="0">
                <a:latin typeface="+mj-lt"/>
              </a:rPr>
              <a:t>Enrollment Application </a:t>
            </a:r>
            <a:r>
              <a:rPr lang="en-US" sz="2000" dirty="0" smtClean="0">
                <a:latin typeface="+mj-lt"/>
              </a:rPr>
              <a:t>(We know some HS will not have them in the file.)</a:t>
            </a:r>
          </a:p>
          <a:p>
            <a:pPr lvl="0"/>
            <a:r>
              <a:rPr lang="en-US" sz="3200" dirty="0" smtClean="0">
                <a:latin typeface="+mj-lt"/>
              </a:rPr>
              <a:t>Copy </a:t>
            </a:r>
            <a:r>
              <a:rPr lang="en-US" sz="3200" dirty="0">
                <a:latin typeface="+mj-lt"/>
              </a:rPr>
              <a:t>of </a:t>
            </a:r>
            <a:r>
              <a:rPr lang="en-US" sz="3200" dirty="0" smtClean="0">
                <a:latin typeface="+mj-lt"/>
              </a:rPr>
              <a:t>identification</a:t>
            </a:r>
          </a:p>
          <a:p>
            <a:pPr marL="0" lvl="0" indent="0">
              <a:buNone/>
            </a:pPr>
            <a:endParaRPr lang="en-US" sz="1600" dirty="0" smtClean="0">
              <a:latin typeface="+mj-lt"/>
            </a:endParaRPr>
          </a:p>
          <a:p>
            <a:pPr lvl="0"/>
            <a:r>
              <a:rPr lang="en-US" sz="3200" dirty="0" smtClean="0">
                <a:latin typeface="+mj-lt"/>
              </a:rPr>
              <a:t>Signature </a:t>
            </a:r>
            <a:r>
              <a:rPr lang="en-US" sz="3200" dirty="0">
                <a:latin typeface="+mj-lt"/>
              </a:rPr>
              <a:t>sheet from Student </a:t>
            </a:r>
            <a:r>
              <a:rPr lang="en-US" sz="3200" dirty="0" smtClean="0">
                <a:latin typeface="+mj-lt"/>
              </a:rPr>
              <a:t>Handbook</a:t>
            </a:r>
          </a:p>
          <a:p>
            <a:pPr marL="0" lvl="0" indent="0">
              <a:buNone/>
            </a:pPr>
            <a:endParaRPr lang="en-US" sz="1600" dirty="0">
              <a:latin typeface="+mj-lt"/>
            </a:endParaRPr>
          </a:p>
          <a:p>
            <a:pPr lvl="0"/>
            <a:r>
              <a:rPr lang="en-US" sz="3200" dirty="0" smtClean="0">
                <a:latin typeface="+mj-lt"/>
              </a:rPr>
              <a:t>Affirmation </a:t>
            </a:r>
            <a:r>
              <a:rPr lang="en-US" sz="3200" dirty="0">
                <a:latin typeface="+mj-lt"/>
              </a:rPr>
              <a:t>of 16 </a:t>
            </a:r>
            <a:r>
              <a:rPr lang="en-US" sz="3200" dirty="0" smtClean="0">
                <a:latin typeface="+mj-lt"/>
              </a:rPr>
              <a:t>hours</a:t>
            </a:r>
          </a:p>
          <a:p>
            <a:pPr marL="0" lvl="0" indent="0">
              <a:buNone/>
            </a:pPr>
            <a:endParaRPr lang="en-US" sz="2000" dirty="0" smtClean="0">
              <a:latin typeface="+mj-lt"/>
            </a:endParaRPr>
          </a:p>
          <a:p>
            <a:pPr lvl="0"/>
            <a:r>
              <a:rPr lang="en-US" sz="3200" dirty="0" smtClean="0">
                <a:latin typeface="+mj-lt"/>
              </a:rPr>
              <a:t>Skills </a:t>
            </a:r>
            <a:r>
              <a:rPr lang="en-US" sz="3200" dirty="0">
                <a:latin typeface="+mj-lt"/>
              </a:rPr>
              <a:t>Performance Checklist</a:t>
            </a:r>
          </a:p>
          <a:p>
            <a:pPr marL="0" indent="0">
              <a:buNone/>
            </a:pPr>
            <a:r>
              <a:rPr lang="en-US" sz="3200" dirty="0">
                <a:latin typeface="+mj-lt"/>
              </a:rPr>
              <a:t> </a:t>
            </a:r>
          </a:p>
        </p:txBody>
      </p:sp>
      <p:pic>
        <p:nvPicPr>
          <p:cNvPr id="2050" name="Picture 2" descr="C:\Users\Vickik\AppData\Local\Microsoft\Windows\Temporary Internet Files\Content.IE5\CXGMZZD4\Folder[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0800000" flipH="1" flipV="1">
            <a:off x="6934200" y="4343400"/>
            <a:ext cx="1617785" cy="20574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2649925"/>
      </p:ext>
    </p:extLst>
  </p:cSld>
  <p:clrMapOvr>
    <a:masterClrMapping/>
  </p:clrMapOvr>
  <p:transition spd="slow">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t>Student Files Must Include:</a:t>
            </a:r>
            <a:endParaRPr lang="en-US" dirty="0"/>
          </a:p>
        </p:txBody>
      </p:sp>
      <p:sp>
        <p:nvSpPr>
          <p:cNvPr id="3" name="Content Placeholder 2"/>
          <p:cNvSpPr>
            <a:spLocks noGrp="1"/>
          </p:cNvSpPr>
          <p:nvPr>
            <p:ph idx="1"/>
          </p:nvPr>
        </p:nvSpPr>
        <p:spPr/>
        <p:txBody>
          <a:bodyPr>
            <a:normAutofit/>
          </a:bodyPr>
          <a:lstStyle/>
          <a:p>
            <a:pPr lvl="0"/>
            <a:r>
              <a:rPr lang="en-US" sz="3200" dirty="0">
                <a:latin typeface="+mj-lt"/>
              </a:rPr>
              <a:t>Training Verification Form with training portion completed</a:t>
            </a:r>
          </a:p>
          <a:p>
            <a:pPr marL="0" indent="0">
              <a:buNone/>
            </a:pPr>
            <a:r>
              <a:rPr lang="en-US" sz="3200" dirty="0">
                <a:latin typeface="+mj-lt"/>
              </a:rPr>
              <a:t> </a:t>
            </a:r>
          </a:p>
          <a:p>
            <a:pPr lvl="0"/>
            <a:r>
              <a:rPr lang="en-US" sz="3200" dirty="0">
                <a:latin typeface="+mj-lt"/>
              </a:rPr>
              <a:t>Affidavit of Lawful </a:t>
            </a:r>
            <a:r>
              <a:rPr lang="en-US" sz="3200" dirty="0" smtClean="0">
                <a:latin typeface="+mj-lt"/>
              </a:rPr>
              <a:t>Presence</a:t>
            </a:r>
          </a:p>
          <a:p>
            <a:pPr marL="0" indent="0">
              <a:buNone/>
            </a:pPr>
            <a:endParaRPr lang="en-US" sz="3200" dirty="0">
              <a:latin typeface="+mj-lt"/>
            </a:endParaRPr>
          </a:p>
          <a:p>
            <a:pPr lvl="0"/>
            <a:r>
              <a:rPr lang="en-US" sz="3200" dirty="0">
                <a:latin typeface="+mj-lt"/>
              </a:rPr>
              <a:t>Clinical Skills Exam</a:t>
            </a:r>
          </a:p>
          <a:p>
            <a:pPr marL="0" indent="0">
              <a:buNone/>
            </a:pPr>
            <a:endParaRPr lang="en-US" dirty="0"/>
          </a:p>
        </p:txBody>
      </p:sp>
      <p:pic>
        <p:nvPicPr>
          <p:cNvPr id="1026" name="Picture 2" descr="C:\Users\Vickik\AppData\Local\Microsoft\Windows\Temporary Internet Files\Content.IE5\UTCJSRVK\133742506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3571102"/>
            <a:ext cx="2209800" cy="244869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3957161"/>
      </p:ext>
    </p:extLst>
  </p:cSld>
  <p:clrMapOvr>
    <a:masterClrMapping/>
  </p:clrMapOvr>
  <p:transition spd="slow">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r>
              <a:rPr lang="en-US" i="1" dirty="0" smtClean="0"/>
              <a:t>New Forms For Applications</a:t>
            </a:r>
            <a:endParaRPr lang="en-US" i="1" dirty="0"/>
          </a:p>
        </p:txBody>
      </p:sp>
      <p:sp>
        <p:nvSpPr>
          <p:cNvPr id="3" name="Content Placeholder 2"/>
          <p:cNvSpPr>
            <a:spLocks noGrp="1"/>
          </p:cNvSpPr>
          <p:nvPr>
            <p:ph idx="1"/>
          </p:nvPr>
        </p:nvSpPr>
        <p:spPr/>
        <p:txBody>
          <a:bodyPr>
            <a:normAutofit/>
          </a:bodyPr>
          <a:lstStyle/>
          <a:p>
            <a:r>
              <a:rPr lang="en-US" sz="2800" dirty="0" smtClean="0">
                <a:latin typeface="+mj-lt"/>
                <a:hlinkClick r:id="rId2" action="ppaction://hlinkfile"/>
              </a:rPr>
              <a:t>Master Schedule</a:t>
            </a:r>
            <a:r>
              <a:rPr lang="en-US" sz="2800" dirty="0" smtClean="0">
                <a:latin typeface="+mj-lt"/>
              </a:rPr>
              <a:t> for Long Term Care</a:t>
            </a:r>
            <a:endParaRPr lang="en-US" sz="2800" dirty="0">
              <a:latin typeface="+mj-lt"/>
            </a:endParaRPr>
          </a:p>
          <a:p>
            <a:r>
              <a:rPr lang="en-US" sz="2800" dirty="0" smtClean="0">
                <a:latin typeface="+mj-lt"/>
                <a:hlinkClick r:id="rId3" action="ppaction://hlinkfile"/>
              </a:rPr>
              <a:t>Master Day Schedule</a:t>
            </a:r>
            <a:r>
              <a:rPr lang="en-US" sz="2800" dirty="0" smtClean="0">
                <a:latin typeface="+mj-lt"/>
              </a:rPr>
              <a:t> – Shows Date, Hours(Time Class Starts &amp; Ends), Instructor for each day, and type of training (theory, lab, or clinical)</a:t>
            </a:r>
          </a:p>
          <a:p>
            <a:r>
              <a:rPr lang="en-US" sz="2800" dirty="0" smtClean="0">
                <a:latin typeface="+mj-lt"/>
                <a:hlinkClick r:id="rId4" action="ppaction://hlinkfile"/>
              </a:rPr>
              <a:t>Trainee Daily Sign in Sheet </a:t>
            </a:r>
            <a:r>
              <a:rPr lang="en-US" sz="2800" dirty="0" smtClean="0">
                <a:latin typeface="+mj-lt"/>
              </a:rPr>
              <a:t>– Shows Date Hours (Time Class Starts &amp; Ends), Instructor’s Name and total hrs. for the day.</a:t>
            </a:r>
          </a:p>
          <a:p>
            <a:r>
              <a:rPr lang="en-US" sz="2800" dirty="0" smtClean="0">
                <a:latin typeface="+mj-lt"/>
              </a:rPr>
              <a:t>New </a:t>
            </a:r>
            <a:r>
              <a:rPr lang="en-US" sz="2800" dirty="0" smtClean="0">
                <a:latin typeface="+mj-lt"/>
                <a:hlinkClick r:id="rId5" action="ppaction://hlinkfile"/>
              </a:rPr>
              <a:t>Corrective Action Plan </a:t>
            </a:r>
            <a:r>
              <a:rPr lang="en-US" sz="2800" dirty="0" smtClean="0">
                <a:latin typeface="+mj-lt"/>
              </a:rPr>
              <a:t>for any deficiencies found.</a:t>
            </a:r>
            <a:endParaRPr lang="en-US" sz="2800" dirty="0">
              <a:latin typeface="+mj-lt"/>
            </a:endParaRPr>
          </a:p>
        </p:txBody>
      </p:sp>
    </p:spTree>
    <p:extLst>
      <p:ext uri="{BB962C8B-B14F-4D97-AF65-F5344CB8AC3E}">
        <p14:creationId xmlns:p14="http://schemas.microsoft.com/office/powerpoint/2010/main" val="438308951"/>
      </p:ext>
    </p:extLst>
  </p:cSld>
  <p:clrMapOvr>
    <a:masterClrMapping/>
  </p:clrMapOvr>
  <p:transition spd="slow">
    <p:wipe dir="d"/>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TRAINING PROGRAM BINDER</a:t>
            </a:r>
            <a:r>
              <a:rPr lang="en-US" sz="3600" dirty="0"/>
              <a:t/>
            </a:r>
            <a:br>
              <a:rPr lang="en-US" sz="3600" dirty="0"/>
            </a:br>
            <a:r>
              <a:rPr lang="en-US" sz="3600" b="1" dirty="0" smtClean="0"/>
              <a:t>Information Sheet</a:t>
            </a:r>
            <a:endParaRPr lang="en-US" sz="3600" b="1" dirty="0"/>
          </a:p>
        </p:txBody>
      </p:sp>
      <p:sp>
        <p:nvSpPr>
          <p:cNvPr id="3" name="Content Placeholder 2"/>
          <p:cNvSpPr>
            <a:spLocks noGrp="1"/>
          </p:cNvSpPr>
          <p:nvPr>
            <p:ph idx="1"/>
          </p:nvPr>
        </p:nvSpPr>
        <p:spPr/>
        <p:txBody>
          <a:bodyPr>
            <a:normAutofit/>
          </a:bodyPr>
          <a:lstStyle/>
          <a:p>
            <a:r>
              <a:rPr lang="en-US" dirty="0" smtClean="0">
                <a:latin typeface="+mj-lt"/>
              </a:rPr>
              <a:t>Training </a:t>
            </a:r>
            <a:r>
              <a:rPr lang="en-US" dirty="0">
                <a:latin typeface="+mj-lt"/>
              </a:rPr>
              <a:t>Facility </a:t>
            </a:r>
            <a:r>
              <a:rPr lang="en-US" dirty="0" smtClean="0">
                <a:latin typeface="+mj-lt"/>
              </a:rPr>
              <a:t>Code</a:t>
            </a:r>
          </a:p>
          <a:p>
            <a:pPr marL="0" indent="0">
              <a:buNone/>
            </a:pPr>
            <a:endParaRPr lang="en-US" dirty="0">
              <a:latin typeface="+mj-lt"/>
            </a:endParaRPr>
          </a:p>
          <a:p>
            <a:r>
              <a:rPr lang="en-US" dirty="0">
                <a:latin typeface="+mj-lt"/>
              </a:rPr>
              <a:t>Type of Training </a:t>
            </a:r>
            <a:r>
              <a:rPr lang="en-US" dirty="0" smtClean="0">
                <a:latin typeface="+mj-lt"/>
              </a:rPr>
              <a:t>Program</a:t>
            </a:r>
          </a:p>
          <a:p>
            <a:pPr marL="0" indent="0">
              <a:buNone/>
            </a:pPr>
            <a:endParaRPr lang="en-US" dirty="0">
              <a:latin typeface="+mj-lt"/>
            </a:endParaRPr>
          </a:p>
          <a:p>
            <a:r>
              <a:rPr lang="en-US" dirty="0">
                <a:latin typeface="+mj-lt"/>
              </a:rPr>
              <a:t>Number of </a:t>
            </a:r>
            <a:r>
              <a:rPr lang="en-US" dirty="0" smtClean="0">
                <a:latin typeface="+mj-lt"/>
              </a:rPr>
              <a:t>Hours</a:t>
            </a:r>
          </a:p>
          <a:p>
            <a:pPr marL="0" indent="0">
              <a:buNone/>
            </a:pPr>
            <a:endParaRPr lang="en-US" dirty="0">
              <a:latin typeface="+mj-lt"/>
            </a:endParaRPr>
          </a:p>
          <a:p>
            <a:r>
              <a:rPr lang="en-US" dirty="0">
                <a:latin typeface="+mj-lt"/>
              </a:rPr>
              <a:t>School Name and </a:t>
            </a:r>
            <a:r>
              <a:rPr lang="en-US" dirty="0" smtClean="0">
                <a:latin typeface="+mj-lt"/>
              </a:rPr>
              <a:t>Address</a:t>
            </a:r>
          </a:p>
          <a:p>
            <a:pPr marL="0" indent="0">
              <a:buNone/>
            </a:pPr>
            <a:endParaRPr lang="en-US" dirty="0" smtClean="0">
              <a:latin typeface="+mj-lt"/>
            </a:endParaRPr>
          </a:p>
          <a:p>
            <a:r>
              <a:rPr lang="en-US" dirty="0">
                <a:latin typeface="+mj-lt"/>
              </a:rPr>
              <a:t>Training Program Coordinator, Phone, Email, fax number</a:t>
            </a:r>
          </a:p>
          <a:p>
            <a:endParaRPr lang="en-US" dirty="0">
              <a:latin typeface="+mj-lt"/>
            </a:endParaRPr>
          </a:p>
          <a:p>
            <a:endParaRPr lang="en-US" dirty="0">
              <a:latin typeface="+mj-lt"/>
            </a:endParaRPr>
          </a:p>
        </p:txBody>
      </p:sp>
      <p:pic>
        <p:nvPicPr>
          <p:cNvPr id="4100" name="Picture 4" descr="C:\Users\Vickik\AppData\Local\Microsoft\Windows\Temporary Internet Files\Content.IE5\3KMI6SRQ\cartable-annea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58186" y="2057400"/>
            <a:ext cx="2047726"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61458692"/>
      </p:ext>
    </p:extLst>
  </p:cSld>
  <p:clrMapOvr>
    <a:masterClrMapping/>
  </p:clrMapOvr>
  <p:transition spd="slow">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1354"/>
            <a:ext cx="8229600" cy="1395046"/>
          </a:xfrm>
        </p:spPr>
        <p:txBody>
          <a:bodyPr>
            <a:noAutofit/>
          </a:bodyPr>
          <a:lstStyle/>
          <a:p>
            <a:pPr algn="ctr"/>
            <a:r>
              <a:rPr lang="en-US" sz="3600" b="1" dirty="0"/>
              <a:t>TRAINING PROGRAM BINDER</a:t>
            </a:r>
            <a:r>
              <a:rPr lang="en-US" sz="3600" dirty="0"/>
              <a:t/>
            </a:r>
            <a:br>
              <a:rPr lang="en-US" sz="3600" dirty="0"/>
            </a:br>
            <a:endParaRPr lang="en-US" sz="3600" dirty="0"/>
          </a:p>
        </p:txBody>
      </p:sp>
      <p:sp>
        <p:nvSpPr>
          <p:cNvPr id="3" name="Content Placeholder 2"/>
          <p:cNvSpPr>
            <a:spLocks noGrp="1"/>
          </p:cNvSpPr>
          <p:nvPr>
            <p:ph idx="1"/>
          </p:nvPr>
        </p:nvSpPr>
        <p:spPr>
          <a:xfrm>
            <a:off x="457200" y="1295400"/>
            <a:ext cx="8229600" cy="5029200"/>
          </a:xfrm>
        </p:spPr>
        <p:txBody>
          <a:bodyPr>
            <a:normAutofit fontScale="92500" lnSpcReduction="20000"/>
          </a:bodyPr>
          <a:lstStyle/>
          <a:p>
            <a:r>
              <a:rPr lang="en-US" sz="3000" dirty="0" smtClean="0">
                <a:latin typeface="+mj-lt"/>
              </a:rPr>
              <a:t>RN </a:t>
            </a:r>
            <a:r>
              <a:rPr lang="en-US" sz="3000" dirty="0">
                <a:latin typeface="+mj-lt"/>
              </a:rPr>
              <a:t>Training Supervisor, Phone, Email, fax </a:t>
            </a:r>
            <a:r>
              <a:rPr lang="en-US" sz="3000" dirty="0" smtClean="0">
                <a:latin typeface="+mj-lt"/>
              </a:rPr>
              <a:t>number</a:t>
            </a:r>
          </a:p>
          <a:p>
            <a:pPr marL="0" indent="0">
              <a:buNone/>
            </a:pPr>
            <a:endParaRPr lang="en-US" sz="3000" dirty="0">
              <a:latin typeface="+mj-lt"/>
            </a:endParaRPr>
          </a:p>
          <a:p>
            <a:r>
              <a:rPr lang="en-US" sz="3000" dirty="0">
                <a:latin typeface="+mj-lt"/>
              </a:rPr>
              <a:t>Location of Administrative </a:t>
            </a:r>
            <a:r>
              <a:rPr lang="en-US" sz="3000" dirty="0" smtClean="0">
                <a:latin typeface="+mj-lt"/>
              </a:rPr>
              <a:t>Office</a:t>
            </a:r>
          </a:p>
          <a:p>
            <a:pPr marL="0" indent="0">
              <a:buNone/>
            </a:pPr>
            <a:endParaRPr lang="en-US" sz="3000" dirty="0">
              <a:latin typeface="+mj-lt"/>
            </a:endParaRPr>
          </a:p>
          <a:p>
            <a:r>
              <a:rPr lang="en-US" sz="3000" dirty="0">
                <a:latin typeface="+mj-lt"/>
              </a:rPr>
              <a:t>Location of </a:t>
            </a:r>
            <a:r>
              <a:rPr lang="en-US" sz="3000" dirty="0" smtClean="0">
                <a:latin typeface="+mj-lt"/>
              </a:rPr>
              <a:t>Classroom</a:t>
            </a:r>
          </a:p>
          <a:p>
            <a:pPr marL="0" indent="0">
              <a:buNone/>
            </a:pPr>
            <a:endParaRPr lang="en-US" sz="3000" dirty="0">
              <a:latin typeface="+mj-lt"/>
            </a:endParaRPr>
          </a:p>
          <a:p>
            <a:r>
              <a:rPr lang="en-US" sz="3000" dirty="0">
                <a:latin typeface="+mj-lt"/>
              </a:rPr>
              <a:t>Location of </a:t>
            </a:r>
            <a:r>
              <a:rPr lang="en-US" sz="3000" dirty="0" smtClean="0">
                <a:latin typeface="+mj-lt"/>
              </a:rPr>
              <a:t>Laboratory</a:t>
            </a:r>
          </a:p>
          <a:p>
            <a:pPr marL="0" indent="0">
              <a:buNone/>
            </a:pPr>
            <a:endParaRPr lang="en-US" sz="3000" dirty="0">
              <a:latin typeface="+mj-lt"/>
            </a:endParaRPr>
          </a:p>
          <a:p>
            <a:r>
              <a:rPr lang="en-US" sz="3000" dirty="0">
                <a:latin typeface="+mj-lt"/>
              </a:rPr>
              <a:t>Location of Testing </a:t>
            </a:r>
            <a:r>
              <a:rPr lang="en-US" sz="3000" dirty="0" smtClean="0">
                <a:latin typeface="+mj-lt"/>
              </a:rPr>
              <a:t>Records</a:t>
            </a:r>
          </a:p>
          <a:p>
            <a:pPr marL="0" indent="0">
              <a:buNone/>
            </a:pPr>
            <a:endParaRPr lang="en-US" sz="3000" dirty="0">
              <a:latin typeface="+mj-lt"/>
            </a:endParaRPr>
          </a:p>
          <a:p>
            <a:r>
              <a:rPr lang="en-US" sz="3000" dirty="0">
                <a:latin typeface="+mj-lt"/>
              </a:rPr>
              <a:t>Location of Training Program Records</a:t>
            </a:r>
          </a:p>
          <a:p>
            <a:endParaRPr lang="en-US" sz="3000" dirty="0">
              <a:latin typeface="+mj-lt"/>
            </a:endParaRPr>
          </a:p>
        </p:txBody>
      </p:sp>
      <p:pic>
        <p:nvPicPr>
          <p:cNvPr id="4" name="Picture 4" descr="C:\Users\Vickik\AppData\Local\Microsoft\Windows\Temporary Internet Files\Content.IE5\3KMI6SRQ\cartable-annea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199" y="2271240"/>
            <a:ext cx="2057401" cy="313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8207954"/>
      </p:ext>
    </p:extLst>
  </p:cSld>
  <p:clrMapOvr>
    <a:masterClrMapping/>
  </p:clrMapOvr>
  <p:transition spd="slow">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1999"/>
            <a:ext cx="8229600" cy="1460695"/>
          </a:xfrm>
        </p:spPr>
        <p:txBody>
          <a:bodyPr>
            <a:normAutofit fontScale="90000"/>
          </a:bodyPr>
          <a:lstStyle/>
          <a:p>
            <a:pPr algn="ctr"/>
            <a:r>
              <a:rPr lang="en-US" sz="3600" b="1" dirty="0" smtClean="0"/>
              <a:t/>
            </a:r>
            <a:br>
              <a:rPr lang="en-US" sz="3600" b="1" dirty="0" smtClean="0"/>
            </a:br>
            <a:r>
              <a:rPr lang="en-US" sz="3600" b="1" dirty="0" smtClean="0"/>
              <a:t/>
            </a:r>
            <a:br>
              <a:rPr lang="en-US" sz="3600" b="1" dirty="0" smtClean="0"/>
            </a:br>
            <a:r>
              <a:rPr lang="en-US" sz="3600" b="1" dirty="0" smtClean="0"/>
              <a:t>TRAINING PROGRAM BINDER</a:t>
            </a:r>
            <a:br>
              <a:rPr lang="en-US" sz="3600" b="1" dirty="0" smtClean="0"/>
            </a:br>
            <a:r>
              <a:rPr lang="en-US" sz="3600" b="1" dirty="0" smtClean="0"/>
              <a:t>APPLICATION </a:t>
            </a:r>
            <a:r>
              <a:rPr lang="en-US" sz="3600" b="1" dirty="0"/>
              <a:t>(TAB 1)</a:t>
            </a:r>
            <a:r>
              <a:rPr lang="en-US" sz="3600" dirty="0"/>
              <a:t/>
            </a:r>
            <a:br>
              <a:rPr lang="en-US" sz="3600" dirty="0"/>
            </a:br>
            <a:endParaRPr lang="en-US" sz="3600" dirty="0"/>
          </a:p>
        </p:txBody>
      </p:sp>
      <p:sp>
        <p:nvSpPr>
          <p:cNvPr id="3" name="Content Placeholder 2"/>
          <p:cNvSpPr>
            <a:spLocks noGrp="1"/>
          </p:cNvSpPr>
          <p:nvPr>
            <p:ph idx="1"/>
          </p:nvPr>
        </p:nvSpPr>
        <p:spPr/>
        <p:txBody>
          <a:bodyPr>
            <a:normAutofit/>
          </a:bodyPr>
          <a:lstStyle/>
          <a:p>
            <a:endParaRPr lang="en-US" sz="3200" dirty="0" smtClean="0">
              <a:latin typeface="+mj-lt"/>
            </a:endParaRPr>
          </a:p>
          <a:p>
            <a:r>
              <a:rPr lang="en-US" sz="3200" dirty="0" smtClean="0">
                <a:latin typeface="+mj-lt"/>
              </a:rPr>
              <a:t>Approval </a:t>
            </a:r>
            <a:r>
              <a:rPr lang="en-US" sz="3200" dirty="0">
                <a:latin typeface="+mj-lt"/>
              </a:rPr>
              <a:t>Letter from </a:t>
            </a:r>
            <a:r>
              <a:rPr lang="en-US" sz="3200" dirty="0" err="1" smtClean="0">
                <a:latin typeface="+mj-lt"/>
              </a:rPr>
              <a:t>OSDH</a:t>
            </a:r>
            <a:endParaRPr lang="en-US" sz="3200" dirty="0" smtClean="0">
              <a:latin typeface="+mj-lt"/>
            </a:endParaRPr>
          </a:p>
          <a:p>
            <a:pPr marL="0" indent="0">
              <a:buNone/>
            </a:pPr>
            <a:endParaRPr lang="en-US" sz="3200" dirty="0">
              <a:latin typeface="+mj-lt"/>
            </a:endParaRPr>
          </a:p>
          <a:p>
            <a:r>
              <a:rPr lang="en-US" sz="3200" b="1" dirty="0" smtClean="0">
                <a:latin typeface="+mj-lt"/>
              </a:rPr>
              <a:t>B </a:t>
            </a:r>
            <a:r>
              <a:rPr lang="en-US" sz="3200" b="1" dirty="0">
                <a:latin typeface="+mj-lt"/>
              </a:rPr>
              <a:t>1</a:t>
            </a:r>
            <a:r>
              <a:rPr lang="en-US" sz="3200" b="1" dirty="0" smtClean="0">
                <a:latin typeface="+mj-lt"/>
              </a:rPr>
              <a:t>)</a:t>
            </a:r>
            <a:r>
              <a:rPr lang="en-US" sz="3200" dirty="0" smtClean="0">
                <a:latin typeface="+mj-lt"/>
              </a:rPr>
              <a:t> Application </a:t>
            </a:r>
            <a:r>
              <a:rPr lang="en-US" sz="3200" dirty="0">
                <a:latin typeface="+mj-lt"/>
              </a:rPr>
              <a:t>(Original</a:t>
            </a:r>
            <a:r>
              <a:rPr lang="en-US" sz="3200" dirty="0" smtClean="0">
                <a:latin typeface="+mj-lt"/>
              </a:rPr>
              <a:t>)</a:t>
            </a:r>
          </a:p>
          <a:p>
            <a:pPr marL="0" indent="0">
              <a:buNone/>
            </a:pPr>
            <a:endParaRPr lang="en-US" sz="3200" dirty="0" smtClean="0">
              <a:latin typeface="+mj-lt"/>
            </a:endParaRPr>
          </a:p>
          <a:p>
            <a:r>
              <a:rPr lang="en-US" sz="3200" dirty="0" smtClean="0">
                <a:latin typeface="+mj-lt"/>
              </a:rPr>
              <a:t>All </a:t>
            </a:r>
            <a:r>
              <a:rPr lang="en-US" sz="3200" dirty="0">
                <a:latin typeface="+mj-lt"/>
              </a:rPr>
              <a:t>correspondence from </a:t>
            </a:r>
            <a:r>
              <a:rPr lang="en-US" sz="3200" dirty="0" err="1">
                <a:latin typeface="+mj-lt"/>
              </a:rPr>
              <a:t>OSDH</a:t>
            </a:r>
            <a:endParaRPr lang="en-US" sz="3200" dirty="0">
              <a:latin typeface="+mj-lt"/>
            </a:endParaRPr>
          </a:p>
          <a:p>
            <a:endParaRPr lang="en-US" sz="3200" dirty="0">
              <a:latin typeface="+mj-lt"/>
            </a:endParaRPr>
          </a:p>
        </p:txBody>
      </p:sp>
      <p:pic>
        <p:nvPicPr>
          <p:cNvPr id="6" name="Picture 4" descr="C:\Users\Vickik\AppData\Local\Microsoft\Windows\Temporary Internet Files\Content.IE5\3KMI6SRQ\cartable-anneau[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53199" y="2499840"/>
            <a:ext cx="2057401" cy="3138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31829923"/>
      </p:ext>
    </p:extLst>
  </p:cSld>
  <p:clrMapOvr>
    <a:masterClrMapping/>
  </p:clrMapOvr>
  <p:transition spd="slow">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524000"/>
          </a:xfrm>
        </p:spPr>
        <p:txBody>
          <a:bodyPr>
            <a:noAutofit/>
          </a:bodyPr>
          <a:lstStyle/>
          <a:p>
            <a:pPr algn="ctr"/>
            <a:r>
              <a:rPr lang="en-US" sz="3600" b="1" dirty="0"/>
              <a:t>TRAINING PROGRAM PERSONNEL (TAB 2)</a:t>
            </a:r>
            <a:r>
              <a:rPr lang="en-US" sz="3600" dirty="0"/>
              <a:t/>
            </a:r>
            <a:br>
              <a:rPr lang="en-US" sz="3600" dirty="0"/>
            </a:br>
            <a:endParaRPr lang="en-US" sz="3600" dirty="0"/>
          </a:p>
        </p:txBody>
      </p:sp>
      <p:sp>
        <p:nvSpPr>
          <p:cNvPr id="3" name="Content Placeholder 2"/>
          <p:cNvSpPr>
            <a:spLocks noGrp="1"/>
          </p:cNvSpPr>
          <p:nvPr>
            <p:ph idx="1"/>
          </p:nvPr>
        </p:nvSpPr>
        <p:spPr>
          <a:xfrm>
            <a:off x="457200" y="1371600"/>
            <a:ext cx="8229600" cy="4953000"/>
          </a:xfrm>
        </p:spPr>
        <p:txBody>
          <a:bodyPr>
            <a:normAutofit/>
          </a:bodyPr>
          <a:lstStyle/>
          <a:p>
            <a:pPr marL="0" indent="0">
              <a:buNone/>
            </a:pPr>
            <a:r>
              <a:rPr lang="en-US" sz="2400" dirty="0" smtClean="0">
                <a:latin typeface="+mj-lt"/>
              </a:rPr>
              <a:t>Hiring </a:t>
            </a:r>
            <a:r>
              <a:rPr lang="en-US" sz="2400" dirty="0">
                <a:latin typeface="+mj-lt"/>
              </a:rPr>
              <a:t>procedures for ensuring Chapter 677 requirements are met when hiring RN training supervisor and instructors</a:t>
            </a:r>
            <a:r>
              <a:rPr lang="en-US" sz="2400" dirty="0" smtClean="0">
                <a:latin typeface="+mj-lt"/>
              </a:rPr>
              <a:t>.</a:t>
            </a:r>
          </a:p>
          <a:p>
            <a:pPr marL="0" indent="0">
              <a:buNone/>
            </a:pPr>
            <a:endParaRPr lang="en-US" sz="2400" dirty="0">
              <a:latin typeface="+mj-lt"/>
            </a:endParaRPr>
          </a:p>
          <a:p>
            <a:r>
              <a:rPr lang="en-US" sz="2400" b="1" dirty="0">
                <a:latin typeface="+mj-lt"/>
              </a:rPr>
              <a:t>RN Training Supervisor</a:t>
            </a:r>
            <a:r>
              <a:rPr lang="en-US" sz="2400" dirty="0">
                <a:latin typeface="+mj-lt"/>
              </a:rPr>
              <a:t>- Job description, RN license, resume’ documenting required experience for </a:t>
            </a:r>
            <a:r>
              <a:rPr lang="en-US" sz="2400" dirty="0" smtClean="0">
                <a:latin typeface="+mj-lt"/>
              </a:rPr>
              <a:t>program</a:t>
            </a:r>
          </a:p>
          <a:p>
            <a:pPr marL="0" indent="0">
              <a:buNone/>
            </a:pPr>
            <a:endParaRPr lang="en-US" sz="2400" dirty="0">
              <a:latin typeface="+mj-lt"/>
            </a:endParaRPr>
          </a:p>
          <a:p>
            <a:r>
              <a:rPr lang="en-US" sz="2400" b="1" dirty="0">
                <a:latin typeface="+mj-lt"/>
              </a:rPr>
              <a:t>Instructor </a:t>
            </a:r>
            <a:r>
              <a:rPr lang="en-US" sz="2400" dirty="0">
                <a:latin typeface="+mj-lt"/>
              </a:rPr>
              <a:t>- Job description, current nursing license, resume’ documenting required experience for </a:t>
            </a:r>
            <a:r>
              <a:rPr lang="en-US" sz="2400" dirty="0" smtClean="0">
                <a:latin typeface="+mj-lt"/>
              </a:rPr>
              <a:t>program</a:t>
            </a:r>
          </a:p>
          <a:p>
            <a:pPr marL="0" indent="0">
              <a:buNone/>
            </a:pPr>
            <a:endParaRPr lang="en-US" sz="2400" dirty="0">
              <a:latin typeface="+mj-lt"/>
            </a:endParaRPr>
          </a:p>
          <a:p>
            <a:r>
              <a:rPr lang="en-US" sz="2400" b="1" dirty="0" err="1">
                <a:latin typeface="+mj-lt"/>
              </a:rPr>
              <a:t>CSO’S</a:t>
            </a:r>
            <a:r>
              <a:rPr lang="en-US" sz="2400" b="1" dirty="0">
                <a:latin typeface="+mj-lt"/>
              </a:rPr>
              <a:t> </a:t>
            </a:r>
            <a:r>
              <a:rPr lang="en-US" sz="2400" dirty="0">
                <a:latin typeface="+mj-lt"/>
              </a:rPr>
              <a:t>- current nursing license, resume’ documenting required experience </a:t>
            </a:r>
          </a:p>
          <a:p>
            <a:endParaRPr lang="en-US" dirty="0"/>
          </a:p>
        </p:txBody>
      </p:sp>
    </p:spTree>
    <p:extLst>
      <p:ext uri="{BB962C8B-B14F-4D97-AF65-F5344CB8AC3E}">
        <p14:creationId xmlns:p14="http://schemas.microsoft.com/office/powerpoint/2010/main" val="3170988871"/>
      </p:ext>
    </p:extLst>
  </p:cSld>
  <p:clrMapOvr>
    <a:masterClrMapping/>
  </p:clrMapOvr>
  <p:transition spd="slow">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i="1" dirty="0"/>
              <a:t>CLINICAL SITES (TAB 3)</a:t>
            </a:r>
            <a:br>
              <a:rPr lang="en-US" sz="3200" b="1" i="1" dirty="0"/>
            </a:br>
            <a:endParaRPr lang="en-US" sz="3200" b="1" i="1" dirty="0"/>
          </a:p>
        </p:txBody>
      </p:sp>
      <p:sp>
        <p:nvSpPr>
          <p:cNvPr id="3" name="Content Placeholder 2"/>
          <p:cNvSpPr>
            <a:spLocks noGrp="1"/>
          </p:cNvSpPr>
          <p:nvPr>
            <p:ph idx="1"/>
          </p:nvPr>
        </p:nvSpPr>
        <p:spPr/>
        <p:txBody>
          <a:bodyPr/>
          <a:lstStyle/>
          <a:p>
            <a:r>
              <a:rPr lang="en-US" dirty="0">
                <a:latin typeface="+mj-lt"/>
              </a:rPr>
              <a:t>For each site: Clinical Agreements (currently used sites only</a:t>
            </a:r>
            <a:r>
              <a:rPr lang="en-US" dirty="0" smtClean="0">
                <a:latin typeface="+mj-lt"/>
              </a:rPr>
              <a:t>).</a:t>
            </a:r>
          </a:p>
          <a:p>
            <a:pPr marL="0" indent="0">
              <a:buNone/>
            </a:pPr>
            <a:endParaRPr lang="en-US" sz="900" dirty="0">
              <a:latin typeface="+mj-lt"/>
            </a:endParaRPr>
          </a:p>
          <a:p>
            <a:r>
              <a:rPr lang="en-US" dirty="0">
                <a:latin typeface="+mj-lt"/>
              </a:rPr>
              <a:t>Private sites: If you will be using a career technology center to test your students you will need a contract with the tech center you will be using.  They must state that they will test your students and what the wait period will be to be tested</a:t>
            </a:r>
            <a:r>
              <a:rPr lang="en-US" dirty="0" smtClean="0">
                <a:latin typeface="+mj-lt"/>
              </a:rPr>
              <a:t>.</a:t>
            </a:r>
          </a:p>
          <a:p>
            <a:pPr marL="0" indent="0">
              <a:buNone/>
            </a:pPr>
            <a:endParaRPr lang="en-US" sz="900" dirty="0">
              <a:latin typeface="+mj-lt"/>
            </a:endParaRPr>
          </a:p>
          <a:p>
            <a:r>
              <a:rPr lang="en-US" dirty="0">
                <a:latin typeface="+mj-lt"/>
              </a:rPr>
              <a:t>Copy of student ID tag.</a:t>
            </a:r>
          </a:p>
          <a:p>
            <a:endParaRPr lang="en-US" dirty="0"/>
          </a:p>
        </p:txBody>
      </p:sp>
    </p:spTree>
    <p:extLst>
      <p:ext uri="{BB962C8B-B14F-4D97-AF65-F5344CB8AC3E}">
        <p14:creationId xmlns:p14="http://schemas.microsoft.com/office/powerpoint/2010/main" val="3203713530"/>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200" b="1" i="1" dirty="0"/>
              <a:t>INSTRUCTIONAL ORGANIZATION (TAB 4)</a:t>
            </a:r>
            <a:r>
              <a:rPr lang="en-US" sz="3200" i="1" dirty="0"/>
              <a:t/>
            </a:r>
            <a:br>
              <a:rPr lang="en-US" sz="3200" i="1" dirty="0"/>
            </a:br>
            <a:endParaRPr lang="en-US" sz="3200" i="1" dirty="0"/>
          </a:p>
        </p:txBody>
      </p:sp>
      <p:sp>
        <p:nvSpPr>
          <p:cNvPr id="3" name="Content Placeholder 2"/>
          <p:cNvSpPr>
            <a:spLocks noGrp="1"/>
          </p:cNvSpPr>
          <p:nvPr>
            <p:ph idx="1"/>
          </p:nvPr>
        </p:nvSpPr>
        <p:spPr/>
        <p:txBody>
          <a:bodyPr/>
          <a:lstStyle/>
          <a:p>
            <a:r>
              <a:rPr lang="en-US" b="1" dirty="0">
                <a:latin typeface="+mj-lt"/>
              </a:rPr>
              <a:t>Curriculum </a:t>
            </a:r>
            <a:r>
              <a:rPr lang="en-US" dirty="0">
                <a:latin typeface="+mj-lt"/>
              </a:rPr>
              <a:t>– to be complete, hours to match hours stated in student </a:t>
            </a:r>
            <a:r>
              <a:rPr lang="en-US" dirty="0" smtClean="0">
                <a:latin typeface="+mj-lt"/>
              </a:rPr>
              <a:t>handout</a:t>
            </a:r>
          </a:p>
          <a:p>
            <a:pPr marL="0" indent="0">
              <a:buNone/>
            </a:pPr>
            <a:endParaRPr lang="en-US" sz="900" dirty="0">
              <a:latin typeface="+mj-lt"/>
            </a:endParaRPr>
          </a:p>
          <a:p>
            <a:r>
              <a:rPr lang="en-US" b="1" dirty="0">
                <a:latin typeface="+mj-lt"/>
              </a:rPr>
              <a:t>Student Handbook </a:t>
            </a:r>
            <a:r>
              <a:rPr lang="en-US" dirty="0">
                <a:latin typeface="+mj-lt"/>
              </a:rPr>
              <a:t>– Program requirements, policies and procedures, requirements for certification and employment, rights and responsibility, signature page that student signs stating they have read and understand their rights and responsibilities, and they will need to be aware of the test site you have contracted with and the wait time it may take to test.</a:t>
            </a:r>
          </a:p>
          <a:p>
            <a:endParaRPr lang="en-US" dirty="0"/>
          </a:p>
        </p:txBody>
      </p:sp>
    </p:spTree>
    <p:extLst>
      <p:ext uri="{BB962C8B-B14F-4D97-AF65-F5344CB8AC3E}">
        <p14:creationId xmlns:p14="http://schemas.microsoft.com/office/powerpoint/2010/main" val="3512346482"/>
      </p:ext>
    </p:extLst>
  </p:cSld>
  <p:clrMapOvr>
    <a:masterClrMapping/>
  </p:clrMapOvr>
  <p:transition spd="slow">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978" name="Rectangle 2" descr="Large confetti"/>
          <p:cNvSpPr>
            <a:spLocks noGrp="1" noChangeArrowheads="1"/>
          </p:cNvSpPr>
          <p:nvPr>
            <p:ph type="title"/>
          </p:nvPr>
        </p:nvSpPr>
        <p:spPr>
          <a:xfrm>
            <a:off x="0" y="609600"/>
            <a:ext cx="8839200" cy="838200"/>
          </a:xfrm>
        </p:spPr>
        <p:txBody>
          <a:bodyPr>
            <a:normAutofit fontScale="90000"/>
          </a:bodyPr>
          <a:lstStyle/>
          <a:p>
            <a:pPr algn="ctr"/>
            <a:r>
              <a:rPr lang="en-US" b="1" i="1" dirty="0" smtClean="0"/>
              <a:t>Notification of Changes </a:t>
            </a:r>
            <a:r>
              <a:rPr lang="en-US" b="1" i="1" dirty="0"/>
              <a:t>in </a:t>
            </a:r>
            <a:r>
              <a:rPr lang="en-US" b="1" i="1" dirty="0" smtClean="0"/>
              <a:t>Program</a:t>
            </a:r>
            <a:endParaRPr lang="en-US" b="1" i="1" dirty="0"/>
          </a:p>
        </p:txBody>
      </p:sp>
      <p:sp>
        <p:nvSpPr>
          <p:cNvPr id="382979" name="Rectangle 3"/>
          <p:cNvSpPr>
            <a:spLocks noGrp="1" noChangeArrowheads="1"/>
          </p:cNvSpPr>
          <p:nvPr>
            <p:ph type="body" idx="4294967295"/>
          </p:nvPr>
        </p:nvSpPr>
        <p:spPr>
          <a:xfrm>
            <a:off x="1143000" y="1752600"/>
            <a:ext cx="8001000" cy="4876800"/>
          </a:xfrm>
        </p:spPr>
        <p:txBody>
          <a:bodyPr>
            <a:normAutofit/>
          </a:bodyPr>
          <a:lstStyle/>
          <a:p>
            <a:pPr indent="0">
              <a:buNone/>
            </a:pPr>
            <a:r>
              <a:rPr lang="en-US" sz="3600" dirty="0">
                <a:latin typeface="+mj-lt"/>
              </a:rPr>
              <a:t>An approved program shall notify the Department in writing </a:t>
            </a:r>
            <a:r>
              <a:rPr lang="en-US" sz="3600" u="sng" dirty="0">
                <a:latin typeface="+mj-lt"/>
              </a:rPr>
              <a:t>before</a:t>
            </a:r>
            <a:r>
              <a:rPr lang="en-US" sz="3600" dirty="0">
                <a:latin typeface="+mj-lt"/>
              </a:rPr>
              <a:t> making substantive changes</a:t>
            </a:r>
            <a:r>
              <a:rPr lang="en-US" sz="3600" dirty="0" smtClean="0">
                <a:latin typeface="+mj-lt"/>
              </a:rPr>
              <a:t>:</a:t>
            </a:r>
          </a:p>
          <a:p>
            <a:pPr indent="0">
              <a:buNone/>
            </a:pPr>
            <a:endParaRPr lang="en-US" sz="1800" dirty="0" smtClean="0">
              <a:latin typeface="+mj-lt"/>
            </a:endParaRPr>
          </a:p>
          <a:p>
            <a:pPr marL="274320" lvl="1" indent="-274320">
              <a:buClr>
                <a:schemeClr val="accent3"/>
              </a:buClr>
              <a:buSzPct val="95000"/>
              <a:buNone/>
            </a:pPr>
            <a:r>
              <a:rPr lang="en-US" sz="3200" dirty="0" smtClean="0">
                <a:latin typeface="+mj-lt"/>
              </a:rPr>
              <a:t>   </a:t>
            </a:r>
            <a:r>
              <a:rPr lang="en-US" sz="4800" b="1" i="1" dirty="0" smtClean="0">
                <a:solidFill>
                  <a:schemeClr val="accent1">
                    <a:lumMod val="50000"/>
                  </a:schemeClr>
                </a:solidFill>
                <a:latin typeface="+mj-lt"/>
              </a:rPr>
              <a:t>PLEASE USE NOTICE OF CHANGE TO NOTIFY DEPARTMENT OF CHANGES</a:t>
            </a:r>
            <a:endParaRPr lang="en-US" sz="4800" b="1" i="1" dirty="0" smtClean="0">
              <a:solidFill>
                <a:schemeClr val="accent1">
                  <a:lumMod val="50000"/>
                </a:schemeClr>
              </a:solidFill>
            </a:endParaRPr>
          </a:p>
        </p:txBody>
      </p:sp>
    </p:spTree>
  </p:cSld>
  <p:clrMapOvr>
    <a:masterClrMapping/>
  </p:clrMapOvr>
  <p:transition spd="slow">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1581912"/>
          </a:xfrm>
        </p:spPr>
        <p:txBody>
          <a:bodyPr>
            <a:normAutofit/>
          </a:bodyPr>
          <a:lstStyle/>
          <a:p>
            <a:pPr algn="ctr"/>
            <a:r>
              <a:rPr lang="en-US" b="1" i="1" dirty="0" smtClean="0"/>
              <a:t>Health Facility Surveyor</a:t>
            </a:r>
            <a:endParaRPr lang="en-US" b="1" i="1" dirty="0"/>
          </a:p>
        </p:txBody>
      </p:sp>
      <p:sp>
        <p:nvSpPr>
          <p:cNvPr id="4" name="Content Placeholder 3"/>
          <p:cNvSpPr>
            <a:spLocks noGrp="1"/>
          </p:cNvSpPr>
          <p:nvPr>
            <p:ph idx="1"/>
          </p:nvPr>
        </p:nvSpPr>
        <p:spPr>
          <a:xfrm>
            <a:off x="457200" y="2438400"/>
            <a:ext cx="8229600" cy="3886200"/>
          </a:xfrm>
        </p:spPr>
        <p:txBody>
          <a:bodyPr>
            <a:normAutofit/>
          </a:bodyPr>
          <a:lstStyle/>
          <a:p>
            <a:pPr algn="ctr">
              <a:buNone/>
            </a:pPr>
            <a:r>
              <a:rPr lang="en-US" sz="3200" dirty="0" smtClean="0">
                <a:latin typeface="+mj-lt"/>
              </a:rPr>
              <a:t>Jason Noreen,  Health Facility Surveyor. </a:t>
            </a:r>
          </a:p>
          <a:p>
            <a:pPr>
              <a:buNone/>
            </a:pPr>
            <a:r>
              <a:rPr lang="en-US" sz="3200" dirty="0" smtClean="0">
                <a:latin typeface="+mj-lt"/>
              </a:rPr>
              <a:t> </a:t>
            </a:r>
          </a:p>
          <a:p>
            <a:pPr>
              <a:buFont typeface="Wingdings" pitchFamily="2" charset="2"/>
              <a:buChar char="v"/>
            </a:pPr>
            <a:r>
              <a:rPr lang="en-US" sz="3200" dirty="0" smtClean="0">
                <a:latin typeface="+mj-lt"/>
              </a:rPr>
              <a:t>  E-mail address: </a:t>
            </a:r>
            <a:r>
              <a:rPr lang="en-US" sz="3200" dirty="0" smtClean="0">
                <a:latin typeface="+mj-lt"/>
                <a:hlinkClick r:id="rId3"/>
              </a:rPr>
              <a:t>JasonN@health.ok.gov</a:t>
            </a:r>
            <a:endParaRPr lang="en-US" sz="3200" dirty="0" smtClean="0">
              <a:latin typeface="+mj-lt"/>
            </a:endParaRPr>
          </a:p>
          <a:p>
            <a:pPr>
              <a:buFont typeface="Wingdings" pitchFamily="2" charset="2"/>
              <a:buChar char="v"/>
            </a:pPr>
            <a:r>
              <a:rPr lang="en-US" sz="3200" dirty="0" smtClean="0">
                <a:latin typeface="+mj-lt"/>
              </a:rPr>
              <a:t>  Work phone: (405) 271-9444 Ext. #50151</a:t>
            </a:r>
          </a:p>
          <a:p>
            <a:endParaRPr lang="en-US" sz="2800" dirty="0" smtClean="0">
              <a:latin typeface="+mj-lt"/>
            </a:endParaRPr>
          </a:p>
        </p:txBody>
      </p:sp>
    </p:spTree>
    <p:extLst>
      <p:ext uri="{BB962C8B-B14F-4D97-AF65-F5344CB8AC3E}">
        <p14:creationId xmlns:p14="http://schemas.microsoft.com/office/powerpoint/2010/main" val="605962027"/>
      </p:ext>
    </p:extLst>
  </p:cSld>
  <p:clrMapOvr>
    <a:masterClrMapping/>
  </p:clrMapOvr>
  <p:transition spd="slow">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9474" name="Rectangle 2" descr="Large confetti"/>
          <p:cNvSpPr>
            <a:spLocks noGrp="1" noChangeArrowheads="1"/>
          </p:cNvSpPr>
          <p:nvPr>
            <p:ph type="title"/>
          </p:nvPr>
        </p:nvSpPr>
        <p:spPr>
          <a:xfrm>
            <a:off x="457200" y="304800"/>
            <a:ext cx="8305800" cy="1143000"/>
          </a:xfrm>
        </p:spPr>
        <p:txBody>
          <a:bodyPr>
            <a:normAutofit/>
          </a:bodyPr>
          <a:lstStyle/>
          <a:p>
            <a:pPr algn="ctr"/>
            <a:r>
              <a:rPr lang="en-US" sz="6000" b="1" i="1" dirty="0"/>
              <a:t>Changes in Program </a:t>
            </a:r>
            <a:r>
              <a:rPr lang="en-US" sz="6000" b="1" i="1" dirty="0" smtClean="0"/>
              <a:t>cont.</a:t>
            </a:r>
            <a:endParaRPr lang="en-US" sz="6000" b="1" i="1" dirty="0"/>
          </a:p>
        </p:txBody>
      </p:sp>
      <p:sp>
        <p:nvSpPr>
          <p:cNvPr id="489475" name="Rectangle 3"/>
          <p:cNvSpPr>
            <a:spLocks noGrp="1" noChangeArrowheads="1"/>
          </p:cNvSpPr>
          <p:nvPr>
            <p:ph type="body" idx="4294967295"/>
          </p:nvPr>
        </p:nvSpPr>
        <p:spPr>
          <a:xfrm>
            <a:off x="762000" y="1295400"/>
            <a:ext cx="7696200" cy="5257800"/>
          </a:xfrm>
        </p:spPr>
        <p:txBody>
          <a:bodyPr>
            <a:normAutofit fontScale="62500" lnSpcReduction="20000"/>
          </a:bodyPr>
          <a:lstStyle/>
          <a:p>
            <a:pPr lvl="1">
              <a:lnSpc>
                <a:spcPct val="170000"/>
              </a:lnSpc>
            </a:pPr>
            <a:r>
              <a:rPr lang="en-US" sz="4500" dirty="0" smtClean="0">
                <a:latin typeface="+mj-lt"/>
              </a:rPr>
              <a:t>Change in administrative offices</a:t>
            </a:r>
          </a:p>
          <a:p>
            <a:pPr lvl="1">
              <a:lnSpc>
                <a:spcPct val="170000"/>
              </a:lnSpc>
            </a:pPr>
            <a:r>
              <a:rPr lang="en-US" sz="4500" dirty="0" smtClean="0">
                <a:latin typeface="+mj-lt"/>
              </a:rPr>
              <a:t>Change in </a:t>
            </a:r>
            <a:r>
              <a:rPr lang="en-US" sz="4500" u="sng" dirty="0" smtClean="0">
                <a:latin typeface="+mj-lt"/>
              </a:rPr>
              <a:t>requirements or procedures </a:t>
            </a:r>
            <a:r>
              <a:rPr lang="en-US" sz="4500" dirty="0" smtClean="0">
                <a:latin typeface="+mj-lt"/>
              </a:rPr>
              <a:t>for selection of instructors</a:t>
            </a:r>
          </a:p>
          <a:p>
            <a:pPr lvl="1">
              <a:lnSpc>
                <a:spcPct val="120000"/>
              </a:lnSpc>
            </a:pPr>
            <a:r>
              <a:rPr lang="en-US" sz="4500" dirty="0" smtClean="0">
                <a:latin typeface="+mj-lt"/>
              </a:rPr>
              <a:t>Change </a:t>
            </a:r>
            <a:r>
              <a:rPr lang="en-US" sz="4500" dirty="0">
                <a:latin typeface="+mj-lt"/>
              </a:rPr>
              <a:t>in </a:t>
            </a:r>
            <a:r>
              <a:rPr lang="en-US" sz="4500" dirty="0" smtClean="0">
                <a:latin typeface="+mj-lt"/>
              </a:rPr>
              <a:t>curriculum</a:t>
            </a:r>
          </a:p>
          <a:p>
            <a:pPr lvl="1">
              <a:lnSpc>
                <a:spcPct val="120000"/>
              </a:lnSpc>
              <a:buNone/>
            </a:pPr>
            <a:endParaRPr lang="en-US" sz="4500" dirty="0">
              <a:latin typeface="+mj-lt"/>
            </a:endParaRPr>
          </a:p>
          <a:p>
            <a:pPr lvl="1">
              <a:lnSpc>
                <a:spcPct val="120000"/>
              </a:lnSpc>
            </a:pPr>
            <a:r>
              <a:rPr lang="en-US" sz="4500" dirty="0">
                <a:latin typeface="+mj-lt"/>
              </a:rPr>
              <a:t>A different legal entity sponsoring the </a:t>
            </a:r>
            <a:r>
              <a:rPr lang="en-US" sz="4500" dirty="0" smtClean="0">
                <a:latin typeface="+mj-lt"/>
              </a:rPr>
              <a:t>program</a:t>
            </a:r>
          </a:p>
          <a:p>
            <a:pPr lvl="1">
              <a:lnSpc>
                <a:spcPct val="120000"/>
              </a:lnSpc>
              <a:buNone/>
            </a:pPr>
            <a:endParaRPr lang="en-US" sz="4500" dirty="0">
              <a:latin typeface="+mj-lt"/>
            </a:endParaRPr>
          </a:p>
          <a:p>
            <a:pPr lvl="1">
              <a:lnSpc>
                <a:spcPct val="120000"/>
              </a:lnSpc>
            </a:pPr>
            <a:r>
              <a:rPr lang="en-US" sz="4500" dirty="0">
                <a:latin typeface="+mj-lt"/>
              </a:rPr>
              <a:t>A change in location of the class, clinical training site or laboratory</a:t>
            </a:r>
          </a:p>
          <a:p>
            <a:pPr>
              <a:lnSpc>
                <a:spcPct val="120000"/>
              </a:lnSpc>
            </a:pPr>
            <a:endParaRPr lang="en-US" sz="3600" dirty="0"/>
          </a:p>
        </p:txBody>
      </p:sp>
    </p:spTree>
  </p:cSld>
  <p:clrMapOvr>
    <a:masterClrMapping/>
  </p:clrMapOvr>
  <p:transition spd="slow">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972312"/>
          </a:xfrm>
        </p:spPr>
        <p:txBody>
          <a:bodyPr>
            <a:normAutofit/>
          </a:bodyPr>
          <a:lstStyle/>
          <a:p>
            <a:pPr algn="ctr"/>
            <a:r>
              <a:rPr lang="en-US" sz="6000" b="1" i="1" dirty="0" smtClean="0"/>
              <a:t>Notice of Change</a:t>
            </a:r>
            <a:endParaRPr lang="en-US" sz="6000" b="1" i="1" dirty="0"/>
          </a:p>
        </p:txBody>
      </p:sp>
      <p:sp>
        <p:nvSpPr>
          <p:cNvPr id="4" name="Content Placeholder 3"/>
          <p:cNvSpPr>
            <a:spLocks noGrp="1"/>
          </p:cNvSpPr>
          <p:nvPr>
            <p:ph idx="1"/>
          </p:nvPr>
        </p:nvSpPr>
        <p:spPr/>
        <p:txBody>
          <a:bodyPr>
            <a:normAutofit fontScale="92500"/>
          </a:bodyPr>
          <a:lstStyle/>
          <a:p>
            <a:r>
              <a:rPr lang="en-US" sz="4000" dirty="0" smtClean="0">
                <a:latin typeface="+mj-lt"/>
              </a:rPr>
              <a:t>You will need to send in advance of the change you are wanting to make.</a:t>
            </a:r>
          </a:p>
          <a:p>
            <a:pPr>
              <a:buNone/>
            </a:pPr>
            <a:endParaRPr lang="en-US" sz="4000" dirty="0" smtClean="0">
              <a:latin typeface="+mj-lt"/>
            </a:endParaRPr>
          </a:p>
          <a:p>
            <a:r>
              <a:rPr lang="en-US" sz="4000" dirty="0" smtClean="0">
                <a:latin typeface="+mj-lt"/>
              </a:rPr>
              <a:t>Notice of Change will require an onsite visit before the change can be approved if there is a change in location of training program or administrative offices.</a:t>
            </a:r>
          </a:p>
          <a:p>
            <a:endParaRPr lang="en-US" sz="4000" dirty="0">
              <a:latin typeface="+mj-lt"/>
            </a:endParaRPr>
          </a:p>
        </p:txBody>
      </p:sp>
    </p:spTree>
  </p:cSld>
  <p:clrMapOvr>
    <a:masterClrMapping/>
  </p:clrMapOvr>
  <p:transition spd="slow">
    <p:wipe dir="d"/>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146" name="Rectangle 2" descr="Large confetti"/>
          <p:cNvSpPr>
            <a:spLocks noGrp="1" noChangeArrowheads="1"/>
          </p:cNvSpPr>
          <p:nvPr>
            <p:ph type="title"/>
          </p:nvPr>
        </p:nvSpPr>
        <p:spPr>
          <a:xfrm>
            <a:off x="685800" y="457200"/>
            <a:ext cx="7848600" cy="914400"/>
          </a:xfrm>
        </p:spPr>
        <p:txBody>
          <a:bodyPr>
            <a:noAutofit/>
          </a:bodyPr>
          <a:lstStyle/>
          <a:p>
            <a:r>
              <a:rPr lang="en-US" sz="6000" b="1" i="1" dirty="0"/>
              <a:t>Prohibition of Training</a:t>
            </a:r>
          </a:p>
        </p:txBody>
      </p:sp>
      <p:sp>
        <p:nvSpPr>
          <p:cNvPr id="390147" name="Rectangle 3"/>
          <p:cNvSpPr>
            <a:spLocks noGrp="1" noChangeArrowheads="1"/>
          </p:cNvSpPr>
          <p:nvPr>
            <p:ph type="body" idx="4294967295"/>
          </p:nvPr>
        </p:nvSpPr>
        <p:spPr>
          <a:xfrm>
            <a:off x="762000" y="1905000"/>
            <a:ext cx="7696200" cy="4495800"/>
          </a:xfrm>
        </p:spPr>
        <p:txBody>
          <a:bodyPr>
            <a:normAutofit/>
          </a:bodyPr>
          <a:lstStyle/>
          <a:p>
            <a:r>
              <a:rPr lang="en-US" sz="3600" dirty="0">
                <a:latin typeface="+mj-lt"/>
              </a:rPr>
              <a:t>A training and competency examination program shall not be offered by or in a facility which, within the previous 2 years:</a:t>
            </a:r>
          </a:p>
          <a:p>
            <a:pPr lvl="1"/>
            <a:r>
              <a:rPr lang="en-US" sz="3600" dirty="0">
                <a:latin typeface="+mj-lt"/>
              </a:rPr>
              <a:t>Has had Substandard Quality of Care</a:t>
            </a:r>
          </a:p>
          <a:p>
            <a:pPr lvl="1"/>
            <a:r>
              <a:rPr lang="en-US" sz="3600" dirty="0">
                <a:latin typeface="+mj-lt"/>
              </a:rPr>
              <a:t>Request copies of the CMS 2567 or access them at the clinical site</a:t>
            </a:r>
          </a:p>
        </p:txBody>
      </p:sp>
    </p:spTree>
  </p:cSld>
  <p:clrMapOvr>
    <a:masterClrMapping/>
  </p:clrMapOvr>
  <p:transition spd="slow">
    <p:wipe dir="d"/>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3218" name="Rectangle 2" descr="Large confetti"/>
          <p:cNvSpPr>
            <a:spLocks noGrp="1" noChangeArrowheads="1"/>
          </p:cNvSpPr>
          <p:nvPr>
            <p:ph type="title"/>
          </p:nvPr>
        </p:nvSpPr>
        <p:spPr>
          <a:xfrm>
            <a:off x="457200" y="609600"/>
            <a:ext cx="8686800" cy="914400"/>
          </a:xfrm>
        </p:spPr>
        <p:txBody>
          <a:bodyPr>
            <a:noAutofit/>
          </a:bodyPr>
          <a:lstStyle/>
          <a:p>
            <a:r>
              <a:rPr lang="en-US" sz="4800" b="1" i="1" dirty="0"/>
              <a:t>Enforcement Preventing Training</a:t>
            </a:r>
          </a:p>
        </p:txBody>
      </p:sp>
      <p:sp>
        <p:nvSpPr>
          <p:cNvPr id="393219" name="Rectangle 3"/>
          <p:cNvSpPr>
            <a:spLocks noGrp="1" noChangeArrowheads="1"/>
          </p:cNvSpPr>
          <p:nvPr>
            <p:ph type="body" idx="4294967295"/>
          </p:nvPr>
        </p:nvSpPr>
        <p:spPr>
          <a:xfrm>
            <a:off x="457200" y="1828800"/>
            <a:ext cx="8001000" cy="4267200"/>
          </a:xfrm>
        </p:spPr>
        <p:txBody>
          <a:bodyPr>
            <a:normAutofit/>
          </a:bodyPr>
          <a:lstStyle/>
          <a:p>
            <a:pPr>
              <a:lnSpc>
                <a:spcPct val="90000"/>
              </a:lnSpc>
            </a:pPr>
            <a:r>
              <a:rPr lang="en-US" sz="3600" dirty="0">
                <a:latin typeface="+mj-lt"/>
              </a:rPr>
              <a:t>RN staffing waiver</a:t>
            </a:r>
          </a:p>
          <a:p>
            <a:pPr>
              <a:lnSpc>
                <a:spcPct val="90000"/>
              </a:lnSpc>
            </a:pPr>
            <a:r>
              <a:rPr lang="en-US" sz="3600" dirty="0">
                <a:latin typeface="+mj-lt"/>
              </a:rPr>
              <a:t>Civil Money penalty of </a:t>
            </a:r>
            <a:r>
              <a:rPr lang="en-US" sz="3600" dirty="0" smtClean="0">
                <a:latin typeface="+mj-lt"/>
              </a:rPr>
              <a:t>$10,314.00 </a:t>
            </a:r>
            <a:r>
              <a:rPr lang="en-US" sz="3600" dirty="0">
                <a:latin typeface="+mj-lt"/>
              </a:rPr>
              <a:t>or more</a:t>
            </a:r>
          </a:p>
          <a:p>
            <a:pPr>
              <a:lnSpc>
                <a:spcPct val="90000"/>
              </a:lnSpc>
            </a:pPr>
            <a:r>
              <a:rPr lang="en-US" sz="3600" dirty="0">
                <a:latin typeface="+mj-lt"/>
              </a:rPr>
              <a:t>Operating License revoked</a:t>
            </a:r>
          </a:p>
          <a:p>
            <a:pPr>
              <a:lnSpc>
                <a:spcPct val="90000"/>
              </a:lnSpc>
            </a:pPr>
            <a:r>
              <a:rPr lang="en-US" sz="3600" dirty="0">
                <a:latin typeface="+mj-lt"/>
              </a:rPr>
              <a:t>Medicaid certification terminated</a:t>
            </a:r>
          </a:p>
          <a:p>
            <a:pPr>
              <a:lnSpc>
                <a:spcPct val="90000"/>
              </a:lnSpc>
            </a:pPr>
            <a:r>
              <a:rPr lang="en-US" sz="3600" dirty="0">
                <a:latin typeface="+mj-lt"/>
              </a:rPr>
              <a:t>(The Department may withdraw approval to train if result of care def’s)</a:t>
            </a:r>
          </a:p>
        </p:txBody>
      </p:sp>
      <p:pic>
        <p:nvPicPr>
          <p:cNvPr id="393220" name="Picture 4" descr="C:\Cabs\o2k2\PFiles\MSOffice\Clipart\standard\stddir1\bd04896_.wmf"/>
          <p:cNvPicPr>
            <a:picLocks noChangeAspect="1" noChangeArrowheads="1"/>
          </p:cNvPicPr>
          <p:nvPr/>
        </p:nvPicPr>
        <p:blipFill>
          <a:blip r:embed="rId2" cstate="print"/>
          <a:srcRect/>
          <a:stretch>
            <a:fillRect/>
          </a:stretch>
        </p:blipFill>
        <p:spPr bwMode="auto">
          <a:xfrm>
            <a:off x="8001000" y="2601687"/>
            <a:ext cx="914400" cy="1665513"/>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62" name="Rectangle 2" descr="Large confetti"/>
          <p:cNvSpPr>
            <a:spLocks noGrp="1" noChangeArrowheads="1"/>
          </p:cNvSpPr>
          <p:nvPr>
            <p:ph type="title"/>
          </p:nvPr>
        </p:nvSpPr>
        <p:spPr>
          <a:xfrm>
            <a:off x="457200" y="457200"/>
            <a:ext cx="8382000" cy="1066800"/>
          </a:xfrm>
        </p:spPr>
        <p:txBody>
          <a:bodyPr>
            <a:noAutofit/>
          </a:bodyPr>
          <a:lstStyle/>
          <a:p>
            <a:r>
              <a:rPr lang="en-US" sz="4800" b="1" i="1" dirty="0" smtClean="0"/>
              <a:t>Enforcement Preventing Training</a:t>
            </a:r>
            <a:endParaRPr lang="en-US" sz="4800" b="1" i="1" dirty="0"/>
          </a:p>
        </p:txBody>
      </p:sp>
      <p:sp>
        <p:nvSpPr>
          <p:cNvPr id="399363" name="Rectangle 3"/>
          <p:cNvSpPr>
            <a:spLocks noGrp="1" noChangeArrowheads="1"/>
          </p:cNvSpPr>
          <p:nvPr>
            <p:ph type="body" idx="4294967295"/>
          </p:nvPr>
        </p:nvSpPr>
        <p:spPr>
          <a:xfrm>
            <a:off x="609600" y="1905000"/>
            <a:ext cx="8077200" cy="4191000"/>
          </a:xfrm>
        </p:spPr>
        <p:txBody>
          <a:bodyPr>
            <a:normAutofit lnSpcReduction="10000"/>
          </a:bodyPr>
          <a:lstStyle/>
          <a:p>
            <a:pPr>
              <a:lnSpc>
                <a:spcPct val="90000"/>
              </a:lnSpc>
            </a:pPr>
            <a:r>
              <a:rPr lang="en-US" sz="3600" dirty="0">
                <a:latin typeface="+mj-lt"/>
                <a:cs typeface="Courier New" pitchFamily="49" charset="0"/>
              </a:rPr>
              <a:t>A facility cannot be used as a clinical training site if the facility has had Substandard Quality of Care within the previous two (2) years.</a:t>
            </a:r>
          </a:p>
          <a:p>
            <a:pPr lvl="1">
              <a:lnSpc>
                <a:spcPct val="90000"/>
              </a:lnSpc>
            </a:pPr>
            <a:r>
              <a:rPr lang="en-US" sz="3600" dirty="0">
                <a:latin typeface="+mj-lt"/>
                <a:cs typeface="Courier New" pitchFamily="49" charset="0"/>
              </a:rPr>
              <a:t>42 CFR 483.13, Resident Behavior and Facility Practices</a:t>
            </a:r>
          </a:p>
          <a:p>
            <a:pPr lvl="1">
              <a:lnSpc>
                <a:spcPct val="90000"/>
              </a:lnSpc>
            </a:pPr>
            <a:r>
              <a:rPr lang="en-US" sz="3600" dirty="0">
                <a:latin typeface="+mj-lt"/>
                <a:cs typeface="Courier New" pitchFamily="49" charset="0"/>
              </a:rPr>
              <a:t>42 CFR 483.15, Quality of Life</a:t>
            </a:r>
          </a:p>
          <a:p>
            <a:pPr lvl="1">
              <a:lnSpc>
                <a:spcPct val="90000"/>
              </a:lnSpc>
            </a:pPr>
            <a:r>
              <a:rPr lang="en-US" sz="3600" dirty="0">
                <a:latin typeface="+mj-lt"/>
                <a:cs typeface="Courier New" pitchFamily="49" charset="0"/>
              </a:rPr>
              <a:t>42 CFR 483.25, Quality of</a:t>
            </a:r>
            <a:r>
              <a:rPr lang="en-US" sz="3600" i="1" dirty="0">
                <a:latin typeface="+mj-lt"/>
                <a:cs typeface="Courier New" pitchFamily="49" charset="0"/>
              </a:rPr>
              <a:t> </a:t>
            </a:r>
            <a:r>
              <a:rPr lang="en-US" sz="3600" dirty="0">
                <a:latin typeface="+mj-lt"/>
                <a:cs typeface="Courier New" pitchFamily="49" charset="0"/>
              </a:rPr>
              <a:t>Care.</a:t>
            </a:r>
            <a:endParaRPr lang="en-US" sz="3600" dirty="0">
              <a:latin typeface="+mj-lt"/>
            </a:endParaRPr>
          </a:p>
        </p:txBody>
      </p:sp>
    </p:spTree>
  </p:cSld>
  <p:clrMapOvr>
    <a:masterClrMapping/>
  </p:clrMapOvr>
  <p:transition spd="slow">
    <p:wipe dir="d"/>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290" name="Rectangle 2" descr="Large confetti"/>
          <p:cNvSpPr>
            <a:spLocks noGrp="1" noChangeArrowheads="1"/>
          </p:cNvSpPr>
          <p:nvPr>
            <p:ph type="title"/>
          </p:nvPr>
        </p:nvSpPr>
        <p:spPr>
          <a:xfrm>
            <a:off x="1905000" y="228600"/>
            <a:ext cx="5257800" cy="1066800"/>
          </a:xfrm>
        </p:spPr>
        <p:txBody>
          <a:bodyPr>
            <a:normAutofit/>
          </a:bodyPr>
          <a:lstStyle/>
          <a:p>
            <a:r>
              <a:rPr lang="en-US" sz="4800" b="1" i="1" dirty="0" smtClean="0"/>
              <a:t>Enforcement Checks</a:t>
            </a:r>
            <a:endParaRPr lang="en-US" sz="4800" b="1" i="1" dirty="0"/>
          </a:p>
        </p:txBody>
      </p:sp>
      <p:sp>
        <p:nvSpPr>
          <p:cNvPr id="396291" name="Rectangle 3"/>
          <p:cNvSpPr>
            <a:spLocks noGrp="1" noChangeArrowheads="1"/>
          </p:cNvSpPr>
          <p:nvPr>
            <p:ph type="body" idx="4294967295"/>
          </p:nvPr>
        </p:nvSpPr>
        <p:spPr>
          <a:xfrm>
            <a:off x="228600" y="1600200"/>
            <a:ext cx="8305800" cy="4800600"/>
          </a:xfrm>
        </p:spPr>
        <p:txBody>
          <a:bodyPr>
            <a:noAutofit/>
          </a:bodyPr>
          <a:lstStyle/>
          <a:p>
            <a:r>
              <a:rPr lang="en-US" sz="3200" dirty="0" smtClean="0">
                <a:latin typeface="+mj-lt"/>
                <a:cs typeface="Courier New" pitchFamily="49" charset="0"/>
              </a:rPr>
              <a:t>Please submit requests for enforcement checks on facilities by e-mail to JasonN@health.ok.gov</a:t>
            </a:r>
          </a:p>
          <a:p>
            <a:endParaRPr lang="en-US" sz="3200" dirty="0" smtClean="0">
              <a:latin typeface="+mj-lt"/>
              <a:cs typeface="Courier New" pitchFamily="49" charset="0"/>
            </a:endParaRPr>
          </a:p>
          <a:p>
            <a:r>
              <a:rPr lang="en-US" sz="3200" dirty="0" smtClean="0">
                <a:latin typeface="+mj-lt"/>
                <a:cs typeface="Courier New" pitchFamily="49" charset="0"/>
              </a:rPr>
              <a:t> Enforcement checks are coming in</a:t>
            </a:r>
          </a:p>
          <a:p>
            <a:pPr>
              <a:buNone/>
            </a:pPr>
            <a:r>
              <a:rPr lang="en-US" sz="3200" dirty="0" smtClean="0">
                <a:latin typeface="+mj-lt"/>
                <a:cs typeface="Courier New" pitchFamily="49" charset="0"/>
              </a:rPr>
              <a:t>    constantly from programs, so </a:t>
            </a:r>
          </a:p>
          <a:p>
            <a:pPr>
              <a:buNone/>
            </a:pPr>
            <a:r>
              <a:rPr lang="en-US" sz="3200" dirty="0" smtClean="0">
                <a:latin typeface="+mj-lt"/>
                <a:cs typeface="Courier New" pitchFamily="49" charset="0"/>
              </a:rPr>
              <a:t>    please be aware that it may </a:t>
            </a:r>
          </a:p>
          <a:p>
            <a:pPr>
              <a:buNone/>
            </a:pPr>
            <a:r>
              <a:rPr lang="en-US" sz="3200" dirty="0" smtClean="0">
                <a:latin typeface="+mj-lt"/>
                <a:cs typeface="Courier New" pitchFamily="49" charset="0"/>
              </a:rPr>
              <a:t>    take at least a week to hear back</a:t>
            </a:r>
          </a:p>
          <a:p>
            <a:pPr>
              <a:buNone/>
            </a:pPr>
            <a:r>
              <a:rPr lang="en-US" sz="3200" dirty="0" smtClean="0">
                <a:latin typeface="+mj-lt"/>
                <a:cs typeface="Courier New" pitchFamily="49" charset="0"/>
              </a:rPr>
              <a:t>    from the Department.</a:t>
            </a:r>
            <a:endParaRPr lang="en-US" sz="3200" dirty="0">
              <a:latin typeface="+mj-lt"/>
              <a:cs typeface="Courier New" pitchFamily="49" charset="0"/>
            </a:endParaRPr>
          </a:p>
        </p:txBody>
      </p:sp>
      <p:pic>
        <p:nvPicPr>
          <p:cNvPr id="396293" name="Picture 5" descr="C:\Cabs\o2k2\PFiles\MSOffice\Clipart\corpbas\j0079068.wmf"/>
          <p:cNvPicPr>
            <a:picLocks noChangeAspect="1" noChangeArrowheads="1"/>
          </p:cNvPicPr>
          <p:nvPr/>
        </p:nvPicPr>
        <p:blipFill>
          <a:blip r:embed="rId2" cstate="print"/>
          <a:srcRect/>
          <a:stretch>
            <a:fillRect/>
          </a:stretch>
        </p:blipFill>
        <p:spPr bwMode="auto">
          <a:xfrm>
            <a:off x="6324600" y="3962400"/>
            <a:ext cx="2590800" cy="2084388"/>
          </a:xfrm>
          <a:prstGeom prst="rect">
            <a:avLst/>
          </a:prstGeom>
          <a:noFill/>
        </p:spPr>
      </p:pic>
    </p:spTree>
  </p:cSld>
  <p:clrMapOvr>
    <a:masterClrMapping/>
  </p:clrMapOvr>
  <p:transition spd="slow">
    <p:wipe dir="d"/>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838200"/>
          </a:xfrm>
        </p:spPr>
        <p:txBody>
          <a:bodyPr>
            <a:normAutofit/>
          </a:bodyPr>
          <a:lstStyle/>
          <a:p>
            <a:pPr algn="ctr"/>
            <a:r>
              <a:rPr lang="en-US" dirty="0" smtClean="0"/>
              <a:t>Important Notice</a:t>
            </a:r>
            <a:endParaRPr lang="en-US" dirty="0"/>
          </a:p>
        </p:txBody>
      </p:sp>
      <p:sp>
        <p:nvSpPr>
          <p:cNvPr id="3" name="Content Placeholder 2"/>
          <p:cNvSpPr>
            <a:spLocks noGrp="1"/>
          </p:cNvSpPr>
          <p:nvPr>
            <p:ph idx="1"/>
          </p:nvPr>
        </p:nvSpPr>
        <p:spPr>
          <a:xfrm>
            <a:off x="457200" y="1447800"/>
            <a:ext cx="8229600" cy="4876800"/>
          </a:xfrm>
        </p:spPr>
        <p:txBody>
          <a:bodyPr>
            <a:normAutofit lnSpcReduction="10000"/>
          </a:bodyPr>
          <a:lstStyle/>
          <a:p>
            <a:r>
              <a:rPr lang="en-US" sz="2800" dirty="0" smtClean="0">
                <a:latin typeface="+mj-lt"/>
              </a:rPr>
              <a:t>The Nurse </a:t>
            </a:r>
            <a:r>
              <a:rPr lang="en-US" sz="2800" dirty="0">
                <a:latin typeface="+mj-lt"/>
              </a:rPr>
              <a:t>Aide Registry (NAR) </a:t>
            </a:r>
            <a:r>
              <a:rPr lang="en-US" sz="2800" dirty="0" smtClean="0">
                <a:latin typeface="+mj-lt"/>
              </a:rPr>
              <a:t>has changed </a:t>
            </a:r>
            <a:r>
              <a:rPr lang="en-US" sz="2800" dirty="0">
                <a:latin typeface="+mj-lt"/>
              </a:rPr>
              <a:t>the process </a:t>
            </a:r>
            <a:r>
              <a:rPr lang="en-US" sz="2800" dirty="0" smtClean="0">
                <a:latin typeface="+mj-lt"/>
              </a:rPr>
              <a:t>regarding </a:t>
            </a:r>
            <a:r>
              <a:rPr lang="en-US" sz="2800" dirty="0">
                <a:latin typeface="+mj-lt"/>
              </a:rPr>
              <a:t>certification cards being sent to long term nurse aides (LTC), certified medication aides (CMA) including advanced CMA classifications,  home health aides (</a:t>
            </a:r>
            <a:r>
              <a:rPr lang="en-US" sz="2800" dirty="0" err="1">
                <a:latin typeface="+mj-lt"/>
              </a:rPr>
              <a:t>HHA</a:t>
            </a:r>
            <a:r>
              <a:rPr lang="en-US" sz="2800" dirty="0">
                <a:latin typeface="+mj-lt"/>
              </a:rPr>
              <a:t>), developmentally direct care aides (</a:t>
            </a:r>
            <a:r>
              <a:rPr lang="en-US" sz="2800" dirty="0" err="1">
                <a:latin typeface="+mj-lt"/>
              </a:rPr>
              <a:t>DDCA</a:t>
            </a:r>
            <a:r>
              <a:rPr lang="en-US" sz="2800" dirty="0">
                <a:latin typeface="+mj-lt"/>
              </a:rPr>
              <a:t>), residential care aides, (RCA), adult day care aides (ADA) and feeding assistants (FA). </a:t>
            </a:r>
            <a:endParaRPr lang="en-US" sz="2800" dirty="0" smtClean="0">
              <a:latin typeface="+mj-lt"/>
            </a:endParaRPr>
          </a:p>
          <a:p>
            <a:endParaRPr lang="en-US" sz="2800" dirty="0" smtClean="0">
              <a:latin typeface="+mj-lt"/>
            </a:endParaRPr>
          </a:p>
          <a:p>
            <a:r>
              <a:rPr lang="en-US" sz="2800" dirty="0">
                <a:latin typeface="+mj-lt"/>
              </a:rPr>
              <a:t>certification </a:t>
            </a:r>
            <a:r>
              <a:rPr lang="en-US" sz="2800" dirty="0" smtClean="0">
                <a:latin typeface="+mj-lt"/>
              </a:rPr>
              <a:t>cards are </a:t>
            </a:r>
            <a:r>
              <a:rPr lang="en-US" sz="2800" dirty="0">
                <a:latin typeface="+mj-lt"/>
              </a:rPr>
              <a:t>no </a:t>
            </a:r>
            <a:r>
              <a:rPr lang="en-US" sz="2800" dirty="0" smtClean="0">
                <a:latin typeface="+mj-lt"/>
              </a:rPr>
              <a:t>longer </a:t>
            </a:r>
            <a:r>
              <a:rPr lang="en-US" sz="2800" dirty="0">
                <a:latin typeface="+mj-lt"/>
              </a:rPr>
              <a:t>sent to the </a:t>
            </a:r>
            <a:r>
              <a:rPr lang="en-US" sz="2800" dirty="0" smtClean="0">
                <a:latin typeface="+mj-lt"/>
              </a:rPr>
              <a:t>aide.  Information can be found on </a:t>
            </a:r>
            <a:r>
              <a:rPr lang="en-US" sz="2800" dirty="0" smtClean="0">
                <a:latin typeface="+mj-lt"/>
                <a:hlinkClick r:id="rId2"/>
              </a:rPr>
              <a:t>http://nar.ok.gov</a:t>
            </a:r>
            <a:r>
              <a:rPr lang="en-US" sz="2800" dirty="0">
                <a:latin typeface="+mj-lt"/>
              </a:rPr>
              <a:t> </a:t>
            </a:r>
            <a:r>
              <a:rPr lang="en-US" sz="2800" dirty="0" smtClean="0">
                <a:latin typeface="+mj-lt"/>
              </a:rPr>
              <a:t> and can be printed out.</a:t>
            </a:r>
            <a:endParaRPr lang="en-US" sz="2800" dirty="0">
              <a:latin typeface="+mj-lt"/>
            </a:endParaRPr>
          </a:p>
          <a:p>
            <a:endParaRPr lang="en-US" dirty="0"/>
          </a:p>
        </p:txBody>
      </p:sp>
    </p:spTree>
    <p:extLst>
      <p:ext uri="{BB962C8B-B14F-4D97-AF65-F5344CB8AC3E}">
        <p14:creationId xmlns:p14="http://schemas.microsoft.com/office/powerpoint/2010/main" val="1535926225"/>
      </p:ext>
    </p:extLst>
  </p:cSld>
  <p:clrMapOvr>
    <a:masterClrMapping/>
  </p:clrMapOvr>
  <p:transition spd="slow">
    <p:wipe dir="d"/>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r>
              <a:rPr lang="en-US" dirty="0" smtClean="0">
                <a:latin typeface="+mj-lt"/>
              </a:rPr>
              <a:t>Employers and aides are to </a:t>
            </a:r>
            <a:r>
              <a:rPr lang="en-US" dirty="0">
                <a:latin typeface="+mj-lt"/>
              </a:rPr>
              <a:t>verify the status of </a:t>
            </a:r>
            <a:r>
              <a:rPr lang="en-US" dirty="0" err="1" smtClean="0">
                <a:latin typeface="+mj-lt"/>
              </a:rPr>
              <a:t>of</a:t>
            </a:r>
            <a:r>
              <a:rPr lang="en-US" dirty="0" smtClean="0">
                <a:latin typeface="+mj-lt"/>
              </a:rPr>
              <a:t> certification on the Nurse Aide Registry website with the Verification of Certification at</a:t>
            </a:r>
          </a:p>
          <a:p>
            <a:pPr marL="0" indent="0">
              <a:buNone/>
            </a:pPr>
            <a:endParaRPr lang="en-US" dirty="0" smtClean="0">
              <a:latin typeface="+mj-lt"/>
            </a:endParaRPr>
          </a:p>
          <a:p>
            <a:r>
              <a:rPr lang="en-US" u="sng" dirty="0" smtClean="0">
                <a:latin typeface="+mj-lt"/>
                <a:hlinkClick r:id="rId2"/>
              </a:rPr>
              <a:t>https</a:t>
            </a:r>
            <a:r>
              <a:rPr lang="en-US" u="sng" dirty="0">
                <a:latin typeface="+mj-lt"/>
                <a:hlinkClick r:id="rId2"/>
              </a:rPr>
              <a:t>://</a:t>
            </a:r>
            <a:r>
              <a:rPr lang="en-US" u="sng" dirty="0" smtClean="0">
                <a:latin typeface="+mj-lt"/>
                <a:hlinkClick r:id="rId2"/>
              </a:rPr>
              <a:t>www.phin.state.ok.us/NARSWBSearch/Views/LandingView.aspx?id=4409</a:t>
            </a:r>
            <a:endParaRPr lang="en-US" u="sng" dirty="0" smtClean="0">
              <a:latin typeface="+mj-lt"/>
            </a:endParaRPr>
          </a:p>
          <a:p>
            <a:pPr marL="0" indent="0">
              <a:buNone/>
            </a:pPr>
            <a:endParaRPr lang="en-US" u="sng" dirty="0" smtClean="0">
              <a:latin typeface="+mj-lt"/>
            </a:endParaRPr>
          </a:p>
          <a:p>
            <a:r>
              <a:rPr lang="en-US" dirty="0" smtClean="0">
                <a:latin typeface="+mj-lt"/>
              </a:rPr>
              <a:t>Certification can be verified and printed from this sit</a:t>
            </a:r>
            <a:r>
              <a:rPr lang="en-US" dirty="0" smtClean="0"/>
              <a:t>e</a:t>
            </a:r>
            <a:r>
              <a:rPr lang="en-US" u="sng" dirty="0" smtClean="0"/>
              <a:t>. </a:t>
            </a:r>
          </a:p>
          <a:p>
            <a:endParaRPr lang="en-US" u="sng" dirty="0"/>
          </a:p>
          <a:p>
            <a:endParaRPr lang="en-US" dirty="0"/>
          </a:p>
          <a:p>
            <a:endParaRPr lang="en-US" dirty="0"/>
          </a:p>
        </p:txBody>
      </p:sp>
    </p:spTree>
    <p:extLst>
      <p:ext uri="{BB962C8B-B14F-4D97-AF65-F5344CB8AC3E}">
        <p14:creationId xmlns:p14="http://schemas.microsoft.com/office/powerpoint/2010/main" val="3293998939"/>
      </p:ext>
    </p:extLst>
  </p:cSld>
  <p:clrMapOvr>
    <a:masterClrMapping/>
  </p:clrMapOvr>
  <p:transition spd="slow">
    <p:wipe dir="d"/>
  </p:transition>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0"/>
            <a:ext cx="8229600" cy="1600200"/>
          </a:xfrm>
        </p:spPr>
        <p:txBody>
          <a:bodyPr>
            <a:normAutofit/>
          </a:bodyPr>
          <a:lstStyle/>
          <a:p>
            <a:pPr algn="ctr"/>
            <a:r>
              <a:rPr lang="en-US" b="1" i="1" dirty="0" smtClean="0"/>
              <a:t> </a:t>
            </a:r>
            <a:r>
              <a:rPr lang="en-US" sz="3200" b="1" i="1" dirty="0"/>
              <a:t>IMPORTANT NOTICE </a:t>
            </a:r>
            <a:r>
              <a:rPr lang="en-US" sz="3200" b="1" i="1" dirty="0" smtClean="0"/>
              <a:t/>
            </a:r>
            <a:br>
              <a:rPr lang="en-US" sz="3200" b="1" i="1" dirty="0" smtClean="0"/>
            </a:br>
            <a:r>
              <a:rPr lang="en-US" sz="3200" b="1" i="1" dirty="0" smtClean="0"/>
              <a:t>REGARDING </a:t>
            </a:r>
            <a:r>
              <a:rPr lang="en-US" sz="3200" b="1" i="1" dirty="0"/>
              <a:t>NEW LAW CHANGE </a:t>
            </a:r>
          </a:p>
        </p:txBody>
      </p:sp>
      <p:sp>
        <p:nvSpPr>
          <p:cNvPr id="2" name="Content Placeholder 1"/>
          <p:cNvSpPr>
            <a:spLocks noGrp="1"/>
          </p:cNvSpPr>
          <p:nvPr>
            <p:ph idx="1"/>
          </p:nvPr>
        </p:nvSpPr>
        <p:spPr>
          <a:xfrm>
            <a:off x="457200" y="1600200"/>
            <a:ext cx="8229600" cy="5105400"/>
          </a:xfrm>
        </p:spPr>
        <p:txBody>
          <a:bodyPr>
            <a:normAutofit fontScale="92500"/>
          </a:bodyPr>
          <a:lstStyle/>
          <a:p>
            <a:endParaRPr lang="en-US" sz="1200" dirty="0"/>
          </a:p>
          <a:p>
            <a:r>
              <a:rPr lang="en-US" sz="2600" b="1" dirty="0" smtClean="0">
                <a:latin typeface="+mj-lt"/>
              </a:rPr>
              <a:t>New </a:t>
            </a:r>
            <a:r>
              <a:rPr lang="en-US" sz="2600" b="1" dirty="0">
                <a:latin typeface="+mj-lt"/>
              </a:rPr>
              <a:t>law (HB1435) starting November 1, 2015, </a:t>
            </a:r>
            <a:r>
              <a:rPr lang="en-US" sz="2600" dirty="0">
                <a:latin typeface="+mj-lt"/>
              </a:rPr>
              <a:t>requires </a:t>
            </a:r>
            <a:r>
              <a:rPr lang="en-US" sz="2600" dirty="0" smtClean="0">
                <a:latin typeface="+mj-lt"/>
              </a:rPr>
              <a:t>certified nurse aides (CNAs) </a:t>
            </a:r>
            <a:r>
              <a:rPr lang="en-US" sz="2600" dirty="0">
                <a:latin typeface="+mj-lt"/>
              </a:rPr>
              <a:t>and trainees to provide their current address to the State Department of Health's </a:t>
            </a:r>
            <a:r>
              <a:rPr lang="en-US" sz="2600" dirty="0" smtClean="0">
                <a:latin typeface="+mj-lt"/>
              </a:rPr>
              <a:t>Nurse </a:t>
            </a:r>
            <a:r>
              <a:rPr lang="en-US" sz="2600" dirty="0">
                <a:latin typeface="+mj-lt"/>
              </a:rPr>
              <a:t>A</a:t>
            </a:r>
            <a:r>
              <a:rPr lang="en-US" sz="2600" dirty="0" smtClean="0">
                <a:latin typeface="+mj-lt"/>
              </a:rPr>
              <a:t>ide </a:t>
            </a:r>
            <a:r>
              <a:rPr lang="en-US" sz="2600" dirty="0">
                <a:latin typeface="+mj-lt"/>
              </a:rPr>
              <a:t>R</a:t>
            </a:r>
            <a:r>
              <a:rPr lang="en-US" sz="2600" dirty="0" smtClean="0">
                <a:latin typeface="+mj-lt"/>
              </a:rPr>
              <a:t>egistry </a:t>
            </a:r>
            <a:r>
              <a:rPr lang="en-US" sz="2600" dirty="0">
                <a:latin typeface="+mj-lt"/>
              </a:rPr>
              <a:t>and notify the </a:t>
            </a:r>
            <a:r>
              <a:rPr lang="en-US" sz="2600" dirty="0" smtClean="0">
                <a:latin typeface="+mj-lt"/>
              </a:rPr>
              <a:t>Registry </a:t>
            </a:r>
            <a:r>
              <a:rPr lang="en-US" sz="2600" dirty="0">
                <a:latin typeface="+mj-lt"/>
              </a:rPr>
              <a:t>of any change in address within ten days. Correspondence will be sent to the address on file with the </a:t>
            </a:r>
            <a:r>
              <a:rPr lang="en-US" sz="2600" dirty="0" smtClean="0">
                <a:latin typeface="+mj-lt"/>
              </a:rPr>
              <a:t>Registry </a:t>
            </a:r>
            <a:r>
              <a:rPr lang="en-US" sz="2600" dirty="0">
                <a:latin typeface="+mj-lt"/>
              </a:rPr>
              <a:t>and if it is returned as not deliverable it will be considered legally served. </a:t>
            </a:r>
            <a:endParaRPr lang="en-US" sz="2600" dirty="0" smtClean="0">
              <a:latin typeface="+mj-lt"/>
            </a:endParaRPr>
          </a:p>
          <a:p>
            <a:endParaRPr lang="en-US" sz="2600" dirty="0">
              <a:latin typeface="+mj-lt"/>
            </a:endParaRPr>
          </a:p>
          <a:p>
            <a:r>
              <a:rPr lang="en-US" sz="2600" b="1" dirty="0">
                <a:latin typeface="+mj-lt"/>
              </a:rPr>
              <a:t>The new law </a:t>
            </a:r>
            <a:r>
              <a:rPr lang="en-US" sz="2600" dirty="0">
                <a:latin typeface="+mj-lt"/>
              </a:rPr>
              <a:t>permits the Department to suspend or revoke a nurse aide certification for cause, such as criminality revealed by a background check or any abuse, </a:t>
            </a:r>
            <a:r>
              <a:rPr lang="en-US" sz="2600" dirty="0" smtClean="0">
                <a:latin typeface="+mj-lt"/>
              </a:rPr>
              <a:t>neglect, </a:t>
            </a:r>
            <a:r>
              <a:rPr lang="en-US" sz="2600" dirty="0">
                <a:latin typeface="+mj-lt"/>
              </a:rPr>
              <a:t>or exploitation of residents under the aide’s care. </a:t>
            </a:r>
          </a:p>
        </p:txBody>
      </p:sp>
      <p:sp>
        <p:nvSpPr>
          <p:cNvPr id="3" name="Slide Number Placeholder 2"/>
          <p:cNvSpPr>
            <a:spLocks noGrp="1"/>
          </p:cNvSpPr>
          <p:nvPr>
            <p:ph type="sldNum" sz="quarter" idx="12"/>
          </p:nvPr>
        </p:nvSpPr>
        <p:spPr/>
        <p:txBody>
          <a:bodyPr/>
          <a:lstStyle/>
          <a:p>
            <a:fld id="{733BC2F3-9600-449A-83E4-BFCF68925335}" type="slidenum">
              <a:rPr lang="en-US" smtClean="0"/>
              <a:pPr/>
              <a:t>28</a:t>
            </a:fld>
            <a:endParaRPr lang="en-US" dirty="0"/>
          </a:p>
        </p:txBody>
      </p:sp>
      <p:pic>
        <p:nvPicPr>
          <p:cNvPr id="6148" name="Picture 4" descr="C:\Users\Vickik\AppData\Local\Microsoft\Windows\Temporary Internet Files\Content.IE5\3KMI6SRQ\BalancaJustica[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7562553" y="76200"/>
            <a:ext cx="1581443"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82834281"/>
      </p:ext>
    </p:extLst>
  </p:cSld>
  <p:clrMapOvr>
    <a:masterClrMapping/>
  </p:clrMapOvr>
  <p:transition spd="slow">
    <p:pull/>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52400"/>
            <a:ext cx="8229600" cy="1447800"/>
          </a:xfrm>
        </p:spPr>
        <p:txBody>
          <a:bodyPr>
            <a:noAutofit/>
          </a:bodyPr>
          <a:lstStyle/>
          <a:p>
            <a:pPr algn="ctr"/>
            <a:r>
              <a:rPr lang="en-US" sz="2800" b="1" i="1" dirty="0" smtClean="0"/>
              <a:t>Bullet </a:t>
            </a:r>
            <a:r>
              <a:rPr lang="en-US" sz="2800" b="1" i="1" dirty="0"/>
              <a:t>P</a:t>
            </a:r>
            <a:r>
              <a:rPr lang="en-US" sz="2800" b="1" i="1" dirty="0" smtClean="0"/>
              <a:t>oints of Changes </a:t>
            </a:r>
            <a:r>
              <a:rPr lang="en-US" sz="2800" b="1" i="1" dirty="0"/>
              <a:t>to </a:t>
            </a:r>
            <a:r>
              <a:rPr lang="en-US" sz="2800" b="1" i="1" dirty="0" smtClean="0"/>
              <a:t/>
            </a:r>
            <a:br>
              <a:rPr lang="en-US" sz="2800" b="1" i="1" dirty="0" smtClean="0"/>
            </a:br>
            <a:r>
              <a:rPr lang="en-US" sz="2800" b="1" i="1" dirty="0" smtClean="0"/>
              <a:t>Title </a:t>
            </a:r>
            <a:r>
              <a:rPr lang="en-US" sz="2800" b="1" i="1" dirty="0"/>
              <a:t>63 O.S., Section 1-1951(A)(7), (D)(3)(b), and (D)(8). </a:t>
            </a:r>
          </a:p>
        </p:txBody>
      </p:sp>
      <p:sp>
        <p:nvSpPr>
          <p:cNvPr id="2" name="Content Placeholder 1"/>
          <p:cNvSpPr>
            <a:spLocks noGrp="1"/>
          </p:cNvSpPr>
          <p:nvPr>
            <p:ph idx="1"/>
          </p:nvPr>
        </p:nvSpPr>
        <p:spPr>
          <a:xfrm>
            <a:off x="457200" y="1676400"/>
            <a:ext cx="8229600" cy="4876800"/>
          </a:xfrm>
        </p:spPr>
        <p:txBody>
          <a:bodyPr>
            <a:normAutofit lnSpcReduction="10000"/>
          </a:bodyPr>
          <a:lstStyle/>
          <a:p>
            <a:pPr marL="109728" indent="0">
              <a:buNone/>
            </a:pPr>
            <a:r>
              <a:rPr lang="en-US" sz="2000" dirty="0" smtClean="0">
                <a:latin typeface="+mj-lt"/>
              </a:rPr>
              <a:t> </a:t>
            </a:r>
            <a:endParaRPr lang="en-US" sz="2000" dirty="0">
              <a:latin typeface="+mj-lt"/>
            </a:endParaRPr>
          </a:p>
          <a:p>
            <a:r>
              <a:rPr lang="en-US" sz="2800" dirty="0" smtClean="0">
                <a:latin typeface="+mj-lt"/>
              </a:rPr>
              <a:t>CNAs shall </a:t>
            </a:r>
            <a:r>
              <a:rPr lang="en-US" sz="2800" dirty="0">
                <a:latin typeface="+mj-lt"/>
              </a:rPr>
              <a:t>maintain with the </a:t>
            </a:r>
            <a:r>
              <a:rPr lang="en-US" sz="2800" dirty="0" smtClean="0">
                <a:latin typeface="+mj-lt"/>
              </a:rPr>
              <a:t>Registry </a:t>
            </a:r>
            <a:r>
              <a:rPr lang="en-US" sz="2800" dirty="0">
                <a:latin typeface="+mj-lt"/>
              </a:rPr>
              <a:t>current residential addresses and shall notify the </a:t>
            </a:r>
            <a:r>
              <a:rPr lang="en-US" sz="2800" dirty="0" smtClean="0">
                <a:latin typeface="+mj-lt"/>
              </a:rPr>
              <a:t>Registry</a:t>
            </a:r>
            <a:r>
              <a:rPr lang="en-US" sz="2800" dirty="0">
                <a:latin typeface="+mj-lt"/>
              </a:rPr>
              <a:t>, in writing, of any change of name. Notification of change of name </a:t>
            </a:r>
            <a:r>
              <a:rPr lang="en-US" sz="2800" i="1" dirty="0">
                <a:latin typeface="+mj-lt"/>
              </a:rPr>
              <a:t>shall require certified copies </a:t>
            </a:r>
            <a:r>
              <a:rPr lang="en-US" sz="2800" dirty="0">
                <a:latin typeface="+mj-lt"/>
              </a:rPr>
              <a:t>of any marriage license or other court document which reflects the change of name. </a:t>
            </a:r>
            <a:endParaRPr lang="en-US" sz="2800" dirty="0" smtClean="0">
              <a:latin typeface="+mj-lt"/>
            </a:endParaRPr>
          </a:p>
          <a:p>
            <a:pPr marL="0" indent="0">
              <a:buNone/>
            </a:pPr>
            <a:endParaRPr lang="en-US" sz="2800" dirty="0">
              <a:latin typeface="+mj-lt"/>
            </a:endParaRPr>
          </a:p>
          <a:p>
            <a:r>
              <a:rPr lang="en-US" sz="2800" dirty="0" smtClean="0">
                <a:latin typeface="+mj-lt"/>
              </a:rPr>
              <a:t> </a:t>
            </a:r>
            <a:r>
              <a:rPr lang="en-US" sz="2800" dirty="0">
                <a:latin typeface="+mj-lt"/>
              </a:rPr>
              <a:t>Notice of change of address or telephone number shall be made </a:t>
            </a:r>
            <a:r>
              <a:rPr lang="en-US" sz="2800" i="1" dirty="0">
                <a:latin typeface="+mj-lt"/>
              </a:rPr>
              <a:t>within ten (10) days of the effected change. Notice shall not be accepted over the phone. </a:t>
            </a:r>
            <a:endParaRPr lang="en-US" sz="2800" dirty="0">
              <a:latin typeface="+mj-lt"/>
            </a:endParaRPr>
          </a:p>
        </p:txBody>
      </p:sp>
      <p:sp>
        <p:nvSpPr>
          <p:cNvPr id="3" name="Slide Number Placeholder 2"/>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3429487282"/>
      </p:ext>
    </p:extLst>
  </p:cSld>
  <p:clrMapOvr>
    <a:masterClrMapping/>
  </p:clrMapOvr>
  <p:transition spd="slow">
    <p:pull/>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8274" name="Rectangle 2" descr="Large confetti"/>
          <p:cNvSpPr>
            <a:spLocks noGrp="1" noChangeArrowheads="1"/>
          </p:cNvSpPr>
          <p:nvPr>
            <p:ph type="title" idx="4294967295"/>
          </p:nvPr>
        </p:nvSpPr>
        <p:spPr>
          <a:xfrm>
            <a:off x="762000" y="457200"/>
            <a:ext cx="8001000" cy="1447800"/>
          </a:xfrm>
        </p:spPr>
        <p:txBody>
          <a:bodyPr>
            <a:normAutofit fontScale="90000"/>
          </a:bodyPr>
          <a:lstStyle/>
          <a:p>
            <a:pPr algn="ctr"/>
            <a:r>
              <a:rPr lang="en-US" sz="4000" dirty="0"/>
              <a:t/>
            </a:r>
            <a:br>
              <a:rPr lang="en-US" sz="4000" dirty="0"/>
            </a:br>
            <a:r>
              <a:rPr lang="en-US" sz="4000" dirty="0"/>
              <a:t/>
            </a:r>
            <a:br>
              <a:rPr lang="en-US" sz="4000" dirty="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dirty="0" smtClean="0"/>
              <a:t/>
            </a:r>
            <a:br>
              <a:rPr lang="en-US" sz="4000" dirty="0" smtClean="0"/>
            </a:br>
            <a:r>
              <a:rPr lang="en-US" sz="4000" b="1" i="1" dirty="0" smtClean="0"/>
              <a:t>Number of Nurse Aide Training Programs</a:t>
            </a:r>
            <a:br>
              <a:rPr lang="en-US" sz="4000" b="1" i="1" dirty="0" smtClean="0"/>
            </a:br>
            <a:r>
              <a:rPr lang="en-US" sz="4000" b="1" i="1" dirty="0" smtClean="0"/>
              <a:t>as of January 9, 2014</a:t>
            </a:r>
            <a:endParaRPr lang="en-US" sz="4000" i="1" dirty="0"/>
          </a:p>
        </p:txBody>
      </p:sp>
      <p:graphicFrame>
        <p:nvGraphicFramePr>
          <p:cNvPr id="438319" name="Group 47"/>
          <p:cNvGraphicFramePr>
            <a:graphicFrameLocks noGrp="1"/>
          </p:cNvGraphicFramePr>
          <p:nvPr>
            <p:extLst>
              <p:ext uri="{D42A27DB-BD31-4B8C-83A1-F6EECF244321}">
                <p14:modId xmlns:p14="http://schemas.microsoft.com/office/powerpoint/2010/main" val="3529574046"/>
              </p:ext>
            </p:extLst>
          </p:nvPr>
        </p:nvGraphicFramePr>
        <p:xfrm>
          <a:off x="1371600" y="2590800"/>
          <a:ext cx="6172200" cy="1219200"/>
        </p:xfrm>
        <a:graphic>
          <a:graphicData uri="http://schemas.openxmlformats.org/drawingml/2006/table">
            <a:tbl>
              <a:tblPr/>
              <a:tblGrid>
                <a:gridCol w="1400946">
                  <a:extLst>
                    <a:ext uri="{9D8B030D-6E8A-4147-A177-3AD203B41FA5}">
                      <a16:colId xmlns:a16="http://schemas.microsoft.com/office/drawing/2014/main" val="20000"/>
                    </a:ext>
                  </a:extLst>
                </a:gridCol>
                <a:gridCol w="1077421">
                  <a:extLst>
                    <a:ext uri="{9D8B030D-6E8A-4147-A177-3AD203B41FA5}">
                      <a16:colId xmlns:a16="http://schemas.microsoft.com/office/drawing/2014/main" val="20001"/>
                    </a:ext>
                  </a:extLst>
                </a:gridCol>
                <a:gridCol w="1471841">
                  <a:extLst>
                    <a:ext uri="{9D8B030D-6E8A-4147-A177-3AD203B41FA5}">
                      <a16:colId xmlns:a16="http://schemas.microsoft.com/office/drawing/2014/main" val="20002"/>
                    </a:ext>
                  </a:extLst>
                </a:gridCol>
                <a:gridCol w="987552">
                  <a:extLst>
                    <a:ext uri="{9D8B030D-6E8A-4147-A177-3AD203B41FA5}">
                      <a16:colId xmlns:a16="http://schemas.microsoft.com/office/drawing/2014/main" val="20003"/>
                    </a:ext>
                  </a:extLst>
                </a:gridCol>
                <a:gridCol w="1234440">
                  <a:extLst>
                    <a:ext uri="{9D8B030D-6E8A-4147-A177-3AD203B41FA5}">
                      <a16:colId xmlns:a16="http://schemas.microsoft.com/office/drawing/2014/main" val="20004"/>
                    </a:ext>
                  </a:extLst>
                </a:gridCol>
              </a:tblGrid>
              <a:tr h="59006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LTCA</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HHA</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DDDCA</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RCA</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ADCA</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29140">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127</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0</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9</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1</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0</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graphicFrame>
        <p:nvGraphicFramePr>
          <p:cNvPr id="438322" name="Group 50"/>
          <p:cNvGraphicFramePr>
            <a:graphicFrameLocks noGrp="1"/>
          </p:cNvGraphicFramePr>
          <p:nvPr>
            <p:extLst>
              <p:ext uri="{D42A27DB-BD31-4B8C-83A1-F6EECF244321}">
                <p14:modId xmlns:p14="http://schemas.microsoft.com/office/powerpoint/2010/main" val="3189352571"/>
              </p:ext>
            </p:extLst>
          </p:nvPr>
        </p:nvGraphicFramePr>
        <p:xfrm>
          <a:off x="152400" y="4267199"/>
          <a:ext cx="8686800" cy="1602599"/>
        </p:xfrm>
        <a:graphic>
          <a:graphicData uri="http://schemas.openxmlformats.org/drawingml/2006/table">
            <a:tbl>
              <a:tblPr/>
              <a:tblGrid>
                <a:gridCol w="971612">
                  <a:extLst>
                    <a:ext uri="{9D8B030D-6E8A-4147-A177-3AD203B41FA5}">
                      <a16:colId xmlns:a16="http://schemas.microsoft.com/office/drawing/2014/main" val="20000"/>
                    </a:ext>
                  </a:extLst>
                </a:gridCol>
                <a:gridCol w="1700321">
                  <a:extLst>
                    <a:ext uri="{9D8B030D-6E8A-4147-A177-3AD203B41FA5}">
                      <a16:colId xmlns:a16="http://schemas.microsoft.com/office/drawing/2014/main" val="20001"/>
                    </a:ext>
                  </a:extLst>
                </a:gridCol>
                <a:gridCol w="1437521">
                  <a:extLst>
                    <a:ext uri="{9D8B030D-6E8A-4147-A177-3AD203B41FA5}">
                      <a16:colId xmlns:a16="http://schemas.microsoft.com/office/drawing/2014/main" val="20002"/>
                    </a:ext>
                  </a:extLst>
                </a:gridCol>
                <a:gridCol w="1315381">
                  <a:extLst>
                    <a:ext uri="{9D8B030D-6E8A-4147-A177-3AD203B41FA5}">
                      <a16:colId xmlns:a16="http://schemas.microsoft.com/office/drawing/2014/main" val="20003"/>
                    </a:ext>
                  </a:extLst>
                </a:gridCol>
                <a:gridCol w="1553482">
                  <a:extLst>
                    <a:ext uri="{9D8B030D-6E8A-4147-A177-3AD203B41FA5}">
                      <a16:colId xmlns:a16="http://schemas.microsoft.com/office/drawing/2014/main" val="20004"/>
                    </a:ext>
                  </a:extLst>
                </a:gridCol>
                <a:gridCol w="1708483">
                  <a:extLst>
                    <a:ext uri="{9D8B030D-6E8A-4147-A177-3AD203B41FA5}">
                      <a16:colId xmlns:a16="http://schemas.microsoft.com/office/drawing/2014/main" val="20005"/>
                    </a:ext>
                  </a:extLst>
                </a:gridCol>
              </a:tblGrid>
              <a:tr h="914401">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CMA</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CMA/GM</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CMA/IA</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CMA/R</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CMA/</a:t>
                      </a:r>
                      <a:r>
                        <a:rPr kumimoji="0" lang="en-US" sz="2800" b="1" i="0" u="none" strike="noStrike" cap="none" normalizeH="0" baseline="0" dirty="0" err="1" smtClean="0">
                          <a:ln>
                            <a:noFill/>
                          </a:ln>
                          <a:solidFill>
                            <a:schemeClr val="tx1"/>
                          </a:solidFill>
                          <a:effectLst/>
                          <a:latin typeface="+mj-lt"/>
                        </a:rPr>
                        <a:t>RG</a:t>
                      </a:r>
                      <a:endParaRPr kumimoji="0" lang="en-US" sz="2800" b="1" i="0" u="none" strike="noStrike" cap="none" normalizeH="0" baseline="0" dirty="0" smtClean="0">
                        <a:ln>
                          <a:noFill/>
                        </a:ln>
                        <a:solidFill>
                          <a:schemeClr val="tx1"/>
                        </a:solidFill>
                        <a:effectLst/>
                        <a:latin typeface="+mj-lt"/>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CMA/</a:t>
                      </a:r>
                      <a:r>
                        <a:rPr kumimoji="0" lang="en-US" sz="2800" b="1" i="0" u="none" strike="noStrike" cap="none" normalizeH="0" baseline="0" dirty="0" err="1" smtClean="0">
                          <a:ln>
                            <a:noFill/>
                          </a:ln>
                          <a:solidFill>
                            <a:schemeClr val="tx1"/>
                          </a:solidFill>
                          <a:effectLst/>
                          <a:latin typeface="+mj-lt"/>
                        </a:rPr>
                        <a:t>CEU</a:t>
                      </a:r>
                      <a:endParaRPr kumimoji="0" lang="en-US" sz="2800" b="1" i="0" u="none" strike="noStrike" cap="none" normalizeH="0" baseline="0" dirty="0" smtClean="0">
                        <a:ln>
                          <a:noFill/>
                        </a:ln>
                        <a:solidFill>
                          <a:schemeClr val="tx1"/>
                        </a:solidFill>
                        <a:effectLst/>
                        <a:latin typeface="+mj-lt"/>
                      </a:endParaRP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688198">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50</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4</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25</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2</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29</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Tx/>
                        <a:buSzPct val="85000"/>
                        <a:buFontTx/>
                        <a:buNone/>
                        <a:tabLst/>
                      </a:pPr>
                      <a:r>
                        <a:rPr kumimoji="0" lang="en-US" sz="2800" b="1" i="0" u="none" strike="noStrike" cap="none" normalizeH="0" baseline="0" dirty="0" smtClean="0">
                          <a:ln>
                            <a:noFill/>
                          </a:ln>
                          <a:solidFill>
                            <a:schemeClr val="tx1"/>
                          </a:solidFill>
                          <a:effectLst/>
                          <a:latin typeface="+mj-lt"/>
                        </a:rPr>
                        <a:t>39</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Tree>
  </p:cSld>
  <p:clrMapOvr>
    <a:masterClrMapping/>
  </p:clrMapOvr>
  <p:transition spd="slow">
    <p:wipe dir="d"/>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457200"/>
            <a:ext cx="8915400" cy="1143000"/>
          </a:xfrm>
        </p:spPr>
        <p:txBody>
          <a:bodyPr>
            <a:noAutofit/>
          </a:bodyPr>
          <a:lstStyle/>
          <a:p>
            <a:pPr algn="ctr"/>
            <a:r>
              <a:rPr lang="en-US" sz="2800" b="1" i="1" dirty="0" smtClean="0">
                <a:ea typeface="Tahoma" panose="020B0604030504040204" pitchFamily="34" charset="0"/>
                <a:cs typeface="Tahoma" panose="020B0604030504040204" pitchFamily="34" charset="0"/>
              </a:rPr>
              <a:t>Bullet Points of Changes to</a:t>
            </a:r>
            <a:br>
              <a:rPr lang="en-US" sz="2800" b="1" i="1" dirty="0" smtClean="0">
                <a:ea typeface="Tahoma" panose="020B0604030504040204" pitchFamily="34" charset="0"/>
                <a:cs typeface="Tahoma" panose="020B0604030504040204" pitchFamily="34" charset="0"/>
              </a:rPr>
            </a:br>
            <a:r>
              <a:rPr lang="en-US" sz="2800" b="1" i="1" dirty="0" smtClean="0">
                <a:ea typeface="Tahoma" panose="020B0604030504040204" pitchFamily="34" charset="0"/>
                <a:cs typeface="Tahoma" panose="020B0604030504040204" pitchFamily="34" charset="0"/>
              </a:rPr>
              <a:t> Title </a:t>
            </a:r>
            <a:r>
              <a:rPr lang="en-US" sz="2800" b="1" i="1" dirty="0">
                <a:ea typeface="Tahoma" panose="020B0604030504040204" pitchFamily="34" charset="0"/>
                <a:cs typeface="Tahoma" panose="020B0604030504040204" pitchFamily="34" charset="0"/>
              </a:rPr>
              <a:t>63 O.S., Section 1-1951(A)(7), (D)(3)(b), and (D)(8). </a:t>
            </a:r>
          </a:p>
        </p:txBody>
      </p:sp>
      <p:sp>
        <p:nvSpPr>
          <p:cNvPr id="5" name="Content Placeholder 4"/>
          <p:cNvSpPr>
            <a:spLocks noGrp="1"/>
          </p:cNvSpPr>
          <p:nvPr>
            <p:ph idx="1"/>
          </p:nvPr>
        </p:nvSpPr>
        <p:spPr>
          <a:xfrm>
            <a:off x="457200" y="2133600"/>
            <a:ext cx="8229600" cy="4419600"/>
          </a:xfrm>
        </p:spPr>
        <p:txBody>
          <a:bodyPr>
            <a:normAutofit/>
          </a:bodyPr>
          <a:lstStyle/>
          <a:p>
            <a:pPr>
              <a:buFont typeface="Arial" panose="020B0604020202020204" pitchFamily="34" charset="0"/>
              <a:buChar char="•"/>
            </a:pPr>
            <a:r>
              <a:rPr lang="en-US" sz="2400" dirty="0" smtClean="0">
                <a:latin typeface="+mj-lt"/>
              </a:rPr>
              <a:t>In any proceeding in which the Department is required to serve notice or an order on an individual, the Department may send written correspondence to the address on file with the Registry. If the correspondence is returned and a notation of the United States Postal Service indicates “unclaimed” or “moved” or “refused” or any other non-delivery markings and the records of the Registry indicate that no change of address as required has been received by the Registry, the notice and any subsequent notices or orders shall be deemed by the court as having been legally served for all purposes. </a:t>
            </a:r>
          </a:p>
          <a:p>
            <a:pPr>
              <a:buFont typeface="Wingdings" panose="05000000000000000000" pitchFamily="2" charset="2"/>
              <a:buChar char="q"/>
            </a:pPr>
            <a:endParaRPr lang="en-US" sz="2400" dirty="0"/>
          </a:p>
        </p:txBody>
      </p:sp>
      <p:sp>
        <p:nvSpPr>
          <p:cNvPr id="2" name="Slide Number Placeholder 1"/>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521237406"/>
      </p:ext>
    </p:extLst>
  </p:cSld>
  <p:clrMapOvr>
    <a:masterClrMapping/>
  </p:clrMapOvr>
  <p:transition spd="slow">
    <p:pull/>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143000"/>
            <a:ext cx="8229600" cy="762000"/>
          </a:xfrm>
        </p:spPr>
        <p:txBody>
          <a:bodyPr>
            <a:noAutofit/>
          </a:bodyPr>
          <a:lstStyle/>
          <a:p>
            <a:pPr algn="ctr"/>
            <a:r>
              <a:rPr lang="en-US" sz="2800" b="1" i="1" dirty="0" smtClean="0">
                <a:ea typeface="Tahoma" panose="020B0604030504040204" pitchFamily="34" charset="0"/>
                <a:cs typeface="Tahoma" panose="020B0604030504040204" pitchFamily="34" charset="0"/>
              </a:rPr>
              <a:t>Bullet Points of Changes to </a:t>
            </a:r>
            <a:br>
              <a:rPr lang="en-US" sz="2800" b="1" i="1" dirty="0" smtClean="0">
                <a:ea typeface="Tahoma" panose="020B0604030504040204" pitchFamily="34" charset="0"/>
                <a:cs typeface="Tahoma" panose="020B0604030504040204" pitchFamily="34" charset="0"/>
              </a:rPr>
            </a:br>
            <a:r>
              <a:rPr lang="en-US" sz="2800" b="1" i="1" dirty="0" smtClean="0">
                <a:ea typeface="Tahoma" panose="020B0604030504040204" pitchFamily="34" charset="0"/>
                <a:cs typeface="Tahoma" panose="020B0604030504040204" pitchFamily="34" charset="0"/>
              </a:rPr>
              <a:t>Title </a:t>
            </a:r>
            <a:r>
              <a:rPr lang="en-US" sz="2800" b="1" i="1" dirty="0">
                <a:ea typeface="Tahoma" panose="020B0604030504040204" pitchFamily="34" charset="0"/>
                <a:cs typeface="Tahoma" panose="020B0604030504040204" pitchFamily="34" charset="0"/>
              </a:rPr>
              <a:t>63 O.S., Section 1-1951(A)(7), (D)(3)(b), and (D)(8). </a:t>
            </a:r>
            <a:r>
              <a:rPr lang="en-US" sz="2800" dirty="0">
                <a:ea typeface="Tahoma" panose="020B0604030504040204" pitchFamily="34" charset="0"/>
                <a:cs typeface="Tahoma" panose="020B0604030504040204" pitchFamily="34" charset="0"/>
              </a:rPr>
              <a:t/>
            </a:r>
            <a:br>
              <a:rPr lang="en-US" sz="2800" dirty="0">
                <a:ea typeface="Tahoma" panose="020B0604030504040204" pitchFamily="34" charset="0"/>
                <a:cs typeface="Tahoma" panose="020B0604030504040204" pitchFamily="34" charset="0"/>
              </a:rPr>
            </a:br>
            <a:endParaRPr lang="en-US" sz="2800" dirty="0"/>
          </a:p>
        </p:txBody>
      </p:sp>
      <p:sp>
        <p:nvSpPr>
          <p:cNvPr id="2" name="Content Placeholder 1"/>
          <p:cNvSpPr>
            <a:spLocks noGrp="1"/>
          </p:cNvSpPr>
          <p:nvPr>
            <p:ph idx="1"/>
          </p:nvPr>
        </p:nvSpPr>
        <p:spPr>
          <a:xfrm>
            <a:off x="457200" y="1447800"/>
            <a:ext cx="8229600" cy="5181600"/>
          </a:xfrm>
        </p:spPr>
        <p:txBody>
          <a:bodyPr>
            <a:normAutofit fontScale="92500"/>
          </a:bodyPr>
          <a:lstStyle/>
          <a:p>
            <a:pPr marL="109728" indent="0">
              <a:buNone/>
            </a:pPr>
            <a:r>
              <a:rPr lang="en-US" dirty="0" smtClean="0"/>
              <a:t> </a:t>
            </a:r>
            <a:endParaRPr lang="en-US" dirty="0"/>
          </a:p>
          <a:p>
            <a:r>
              <a:rPr lang="en-US" dirty="0">
                <a:latin typeface="+mj-lt"/>
              </a:rPr>
              <a:t>Basically this means </a:t>
            </a:r>
            <a:r>
              <a:rPr lang="en-US" dirty="0" smtClean="0">
                <a:latin typeface="+mj-lt"/>
              </a:rPr>
              <a:t>CNAs </a:t>
            </a:r>
            <a:r>
              <a:rPr lang="en-US" dirty="0">
                <a:latin typeface="+mj-lt"/>
              </a:rPr>
              <a:t>must mail a change of address or phone number to the registry </a:t>
            </a:r>
            <a:r>
              <a:rPr lang="en-US" i="1" dirty="0" smtClean="0">
                <a:latin typeface="+mj-lt"/>
              </a:rPr>
              <a:t>within </a:t>
            </a:r>
            <a:r>
              <a:rPr lang="en-US" i="1" dirty="0">
                <a:latin typeface="+mj-lt"/>
              </a:rPr>
              <a:t>10 days of that change</a:t>
            </a:r>
            <a:r>
              <a:rPr lang="en-US" dirty="0">
                <a:latin typeface="+mj-lt"/>
              </a:rPr>
              <a:t>. There will be a form on our website for submitting address changes </a:t>
            </a:r>
            <a:r>
              <a:rPr lang="en-US" dirty="0">
                <a:solidFill>
                  <a:schemeClr val="accent5">
                    <a:lumMod val="75000"/>
                  </a:schemeClr>
                </a:solidFill>
                <a:latin typeface="+mj-lt"/>
                <a:hlinkClick r:id="rId2"/>
              </a:rPr>
              <a:t>http://</a:t>
            </a:r>
            <a:r>
              <a:rPr lang="en-US" dirty="0" smtClean="0">
                <a:solidFill>
                  <a:schemeClr val="accent5">
                    <a:lumMod val="75000"/>
                  </a:schemeClr>
                </a:solidFill>
                <a:latin typeface="+mj-lt"/>
                <a:hlinkClick r:id="rId2"/>
              </a:rPr>
              <a:t>nar.health.ok.gov</a:t>
            </a:r>
            <a:endParaRPr lang="en-US" dirty="0" smtClean="0">
              <a:solidFill>
                <a:schemeClr val="accent5">
                  <a:lumMod val="75000"/>
                </a:schemeClr>
              </a:solidFill>
              <a:latin typeface="+mj-lt"/>
            </a:endParaRPr>
          </a:p>
          <a:p>
            <a:pPr marL="109728" indent="0">
              <a:buNone/>
            </a:pPr>
            <a:endParaRPr lang="en-US" dirty="0">
              <a:solidFill>
                <a:schemeClr val="accent5">
                  <a:lumMod val="75000"/>
                </a:schemeClr>
              </a:solidFill>
              <a:latin typeface="+mj-lt"/>
            </a:endParaRPr>
          </a:p>
          <a:p>
            <a:r>
              <a:rPr lang="en-US" dirty="0" smtClean="0">
                <a:latin typeface="+mj-lt"/>
              </a:rPr>
              <a:t>If </a:t>
            </a:r>
            <a:r>
              <a:rPr lang="en-US" dirty="0">
                <a:latin typeface="+mj-lt"/>
              </a:rPr>
              <a:t>an </a:t>
            </a:r>
            <a:r>
              <a:rPr lang="en-US" dirty="0" smtClean="0">
                <a:latin typeface="+mj-lt"/>
              </a:rPr>
              <a:t>CNA </a:t>
            </a:r>
            <a:r>
              <a:rPr lang="en-US" dirty="0">
                <a:latin typeface="+mj-lt"/>
              </a:rPr>
              <a:t>is served a Petition for Hearing and it comes back to the Department and indicates “unclaimed” or “moved” or “refused” or any other non-delivery markings, it will still be considered legally delivered and any pending action can proceed. This may result in the individual’s certification being suspended or revoked and a finding of abuse, misappropriation, or neglect placed on the </a:t>
            </a:r>
            <a:r>
              <a:rPr lang="en-US" dirty="0" smtClean="0">
                <a:latin typeface="+mj-lt"/>
              </a:rPr>
              <a:t>Registry</a:t>
            </a:r>
            <a:r>
              <a:rPr lang="en-US" dirty="0">
                <a:latin typeface="+mj-lt"/>
              </a:rPr>
              <a:t>. </a:t>
            </a:r>
          </a:p>
          <a:p>
            <a:endParaRPr lang="en-US" dirty="0"/>
          </a:p>
        </p:txBody>
      </p:sp>
      <p:sp>
        <p:nvSpPr>
          <p:cNvPr id="3" name="Slide Number Placeholder 2"/>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2604637239"/>
      </p:ext>
    </p:extLst>
  </p:cSld>
  <p:clrMapOvr>
    <a:masterClrMapping/>
  </p:clrMapOvr>
  <p:transition spd="slow">
    <p:pull/>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1066800"/>
            <a:ext cx="7924800" cy="2286000"/>
          </a:xfrm>
        </p:spPr>
        <p:txBody>
          <a:bodyPr>
            <a:normAutofit fontScale="90000"/>
          </a:bodyPr>
          <a:lstStyle/>
          <a:p>
            <a:r>
              <a:rPr lang="en-US" b="1" dirty="0" smtClean="0"/>
              <a:t/>
            </a:r>
            <a:br>
              <a:rPr lang="en-US" b="1" dirty="0" smtClean="0"/>
            </a:br>
            <a:r>
              <a:rPr lang="en-US" b="1" dirty="0"/>
              <a:t/>
            </a:r>
            <a:br>
              <a:rPr lang="en-US" b="1" dirty="0"/>
            </a:br>
            <a:r>
              <a:rPr lang="en-US" b="1" dirty="0" smtClean="0"/>
              <a:t>Oklahoma </a:t>
            </a:r>
            <a:r>
              <a:rPr lang="en-US" b="1" dirty="0"/>
              <a:t>Long Term Care National Background Check Program</a:t>
            </a:r>
            <a:br>
              <a:rPr lang="en-US" b="1" dirty="0"/>
            </a:br>
            <a:endParaRPr lang="en-US" dirty="0"/>
          </a:p>
        </p:txBody>
      </p:sp>
      <p:sp>
        <p:nvSpPr>
          <p:cNvPr id="3" name="Content Placeholder 2"/>
          <p:cNvSpPr>
            <a:spLocks noGrp="1"/>
          </p:cNvSpPr>
          <p:nvPr>
            <p:ph idx="1"/>
          </p:nvPr>
        </p:nvSpPr>
        <p:spPr>
          <a:xfrm>
            <a:off x="609600" y="2971800"/>
            <a:ext cx="8077200" cy="3352800"/>
          </a:xfrm>
        </p:spPr>
        <p:txBody>
          <a:bodyPr>
            <a:noAutofit/>
          </a:bodyPr>
          <a:lstStyle/>
          <a:p>
            <a:r>
              <a:rPr lang="en-US" sz="3200" dirty="0" smtClean="0">
                <a:latin typeface="+mj-lt"/>
              </a:rPr>
              <a:t>Oklahoma National Background Check Program</a:t>
            </a:r>
            <a:br>
              <a:rPr lang="en-US" sz="3200" dirty="0" smtClean="0">
                <a:latin typeface="+mj-lt"/>
              </a:rPr>
            </a:br>
            <a:r>
              <a:rPr lang="en-US" sz="3200" dirty="0" smtClean="0">
                <a:latin typeface="+mj-lt"/>
              </a:rPr>
              <a:t>1000 NE 10th Street</a:t>
            </a:r>
            <a:br>
              <a:rPr lang="en-US" sz="3200" dirty="0" smtClean="0">
                <a:latin typeface="+mj-lt"/>
              </a:rPr>
            </a:br>
            <a:r>
              <a:rPr lang="en-US" sz="3200" dirty="0" smtClean="0">
                <a:latin typeface="+mj-lt"/>
              </a:rPr>
              <a:t>Oklahoma City, OK  73117</a:t>
            </a:r>
            <a:br>
              <a:rPr lang="en-US" sz="3200" dirty="0" smtClean="0">
                <a:latin typeface="+mj-lt"/>
              </a:rPr>
            </a:br>
            <a:r>
              <a:rPr lang="en-US" sz="3200" dirty="0" smtClean="0">
                <a:latin typeface="+mj-lt"/>
              </a:rPr>
              <a:t>Phone # (405) 271-6868</a:t>
            </a:r>
          </a:p>
          <a:p>
            <a:r>
              <a:rPr lang="en-US" sz="3200" dirty="0" smtClean="0">
                <a:latin typeface="+mj-lt"/>
              </a:rPr>
              <a:t>Susan Daniels, Administrative Assistant </a:t>
            </a:r>
            <a:r>
              <a:rPr lang="en-US" sz="3200" b="1" dirty="0" smtClean="0">
                <a:latin typeface="+mj-lt"/>
              </a:rPr>
              <a:t/>
            </a:r>
            <a:br>
              <a:rPr lang="en-US" sz="3200" b="1" dirty="0" smtClean="0">
                <a:latin typeface="+mj-lt"/>
              </a:rPr>
            </a:br>
            <a:endParaRPr lang="en-US" sz="3200" dirty="0">
              <a:latin typeface="+mj-lt"/>
            </a:endParaRPr>
          </a:p>
        </p:txBody>
      </p:sp>
      <p:sp>
        <p:nvSpPr>
          <p:cNvPr id="4" name="Slide Number Placeholder 3"/>
          <p:cNvSpPr>
            <a:spLocks noGrp="1"/>
          </p:cNvSpPr>
          <p:nvPr>
            <p:ph type="sldNum" sz="quarter" idx="12"/>
          </p:nvPr>
        </p:nvSpPr>
        <p:spPr/>
        <p:txBody>
          <a:bodyPr/>
          <a:lstStyle/>
          <a:p>
            <a:fld id="{733BC2F3-9600-449A-83E4-BFCF68925335}" type="slidenum">
              <a:rPr lang="en-US" smtClean="0"/>
              <a:pPr/>
              <a:t>32</a:t>
            </a:fld>
            <a:endParaRPr lang="en-US" dirty="0"/>
          </a:p>
        </p:txBody>
      </p:sp>
    </p:spTree>
    <p:extLst>
      <p:ext uri="{BB962C8B-B14F-4D97-AF65-F5344CB8AC3E}">
        <p14:creationId xmlns:p14="http://schemas.microsoft.com/office/powerpoint/2010/main" val="1507125678"/>
      </p:ext>
    </p:extLst>
  </p:cSld>
  <p:clrMapOvr>
    <a:masterClrMapping/>
  </p:clrMapOvr>
  <p:transition spd="slow">
    <p:wipe dir="d"/>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80288"/>
          </a:xfrm>
        </p:spPr>
        <p:txBody>
          <a:bodyPr>
            <a:normAutofit fontScale="90000"/>
          </a:bodyPr>
          <a:lstStyle/>
          <a:p>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r>
              <a:rPr lang="en-US" dirty="0" smtClean="0"/>
              <a:t>  If you have any questions:</a:t>
            </a:r>
            <a:endParaRPr lang="en-US" dirty="0"/>
          </a:p>
        </p:txBody>
      </p:sp>
      <p:sp>
        <p:nvSpPr>
          <p:cNvPr id="3" name="Content Placeholder 2"/>
          <p:cNvSpPr>
            <a:spLocks noGrp="1"/>
          </p:cNvSpPr>
          <p:nvPr>
            <p:ph idx="1"/>
          </p:nvPr>
        </p:nvSpPr>
        <p:spPr/>
        <p:txBody>
          <a:bodyPr>
            <a:normAutofit fontScale="62500" lnSpcReduction="20000"/>
          </a:bodyPr>
          <a:lstStyle/>
          <a:p>
            <a:pPr>
              <a:buNone/>
            </a:pPr>
            <a:endParaRPr lang="en-US" dirty="0" smtClean="0"/>
          </a:p>
          <a:p>
            <a:pPr>
              <a:buNone/>
            </a:pPr>
            <a:r>
              <a:rPr lang="en-US" dirty="0" smtClean="0"/>
              <a:t>   </a:t>
            </a:r>
            <a:r>
              <a:rPr lang="en-US" sz="3200" dirty="0" smtClean="0">
                <a:latin typeface="+mj-lt"/>
              </a:rPr>
              <a:t>Please contact:                                             </a:t>
            </a:r>
          </a:p>
          <a:p>
            <a:pPr>
              <a:buNone/>
            </a:pPr>
            <a:endParaRPr lang="en-US" sz="2400" dirty="0" smtClean="0">
              <a:latin typeface="+mj-lt"/>
            </a:endParaRPr>
          </a:p>
          <a:p>
            <a:pPr>
              <a:buNone/>
            </a:pPr>
            <a:r>
              <a:rPr lang="en-US" sz="2400" dirty="0" smtClean="0">
                <a:latin typeface="+mj-lt"/>
              </a:rPr>
              <a:t>     </a:t>
            </a:r>
            <a:r>
              <a:rPr lang="en-US" sz="3400" i="1" dirty="0" smtClean="0">
                <a:latin typeface="+mj-lt"/>
              </a:rPr>
              <a:t>Jason Noreen, Health Facility Surveyor</a:t>
            </a:r>
          </a:p>
          <a:p>
            <a:pPr>
              <a:buNone/>
            </a:pPr>
            <a:r>
              <a:rPr lang="en-US" sz="3400" i="1" dirty="0" smtClean="0">
                <a:latin typeface="+mj-lt"/>
              </a:rPr>
              <a:t>     Nurse Aid Registry</a:t>
            </a:r>
          </a:p>
          <a:p>
            <a:pPr>
              <a:buNone/>
            </a:pPr>
            <a:r>
              <a:rPr lang="en-US" sz="3400" i="1" dirty="0">
                <a:latin typeface="+mj-lt"/>
              </a:rPr>
              <a:t> </a:t>
            </a:r>
            <a:r>
              <a:rPr lang="en-US" sz="3400" i="1" dirty="0" smtClean="0">
                <a:latin typeface="+mj-lt"/>
              </a:rPr>
              <a:t>    </a:t>
            </a:r>
            <a:r>
              <a:rPr lang="en-US" sz="3400" i="1" dirty="0" smtClean="0">
                <a:latin typeface="+mj-lt"/>
                <a:hlinkClick r:id="rId2"/>
              </a:rPr>
              <a:t>JasonN@health.ok.gov</a:t>
            </a:r>
            <a:endParaRPr lang="en-US" sz="3400" i="1" dirty="0" smtClean="0">
              <a:latin typeface="+mj-lt"/>
            </a:endParaRPr>
          </a:p>
          <a:p>
            <a:pPr>
              <a:buNone/>
            </a:pPr>
            <a:r>
              <a:rPr lang="en-US" sz="3400" i="1" dirty="0" smtClean="0">
                <a:latin typeface="+mj-lt"/>
              </a:rPr>
              <a:t>                        Or   </a:t>
            </a:r>
          </a:p>
          <a:p>
            <a:pPr>
              <a:buNone/>
            </a:pPr>
            <a:r>
              <a:rPr lang="en-US" sz="3400" i="1" dirty="0" smtClean="0">
                <a:latin typeface="+mj-lt"/>
              </a:rPr>
              <a:t>   Vicki Kirtley, Adm. Program Mgr.</a:t>
            </a:r>
          </a:p>
          <a:p>
            <a:pPr>
              <a:buNone/>
            </a:pPr>
            <a:r>
              <a:rPr lang="en-US" sz="3400" i="1" dirty="0" smtClean="0">
                <a:latin typeface="+mj-lt"/>
              </a:rPr>
              <a:t>   Nurse Aide Registry</a:t>
            </a:r>
          </a:p>
          <a:p>
            <a:pPr>
              <a:buNone/>
            </a:pPr>
            <a:r>
              <a:rPr lang="en-US" sz="3400" i="1" dirty="0" smtClean="0">
                <a:latin typeface="+mj-lt"/>
              </a:rPr>
              <a:t>   Home Care Registry </a:t>
            </a:r>
          </a:p>
          <a:p>
            <a:pPr>
              <a:buNone/>
            </a:pPr>
            <a:r>
              <a:rPr lang="en-US" sz="3400" i="1" dirty="0" smtClean="0">
                <a:latin typeface="+mj-lt"/>
                <a:hlinkClick r:id="rId3"/>
              </a:rPr>
              <a:t>   Vickik@health.ok.gov</a:t>
            </a:r>
            <a:endParaRPr lang="en-US" sz="3400" i="1" dirty="0" smtClean="0">
              <a:latin typeface="+mj-lt"/>
            </a:endParaRPr>
          </a:p>
          <a:p>
            <a:pPr>
              <a:buNone/>
            </a:pPr>
            <a:endParaRPr lang="en-US" sz="3400" i="1" dirty="0" smtClean="0">
              <a:latin typeface="+mj-lt"/>
            </a:endParaRPr>
          </a:p>
          <a:p>
            <a:pPr>
              <a:buNone/>
            </a:pPr>
            <a:r>
              <a:rPr lang="en-US" sz="3400" i="1" dirty="0" smtClean="0">
                <a:latin typeface="+mj-lt"/>
              </a:rPr>
              <a:t>     (405) 271-4085</a:t>
            </a:r>
          </a:p>
          <a:p>
            <a:pPr>
              <a:buNone/>
            </a:pPr>
            <a:r>
              <a:rPr lang="en-US" sz="3400" dirty="0" smtClean="0">
                <a:latin typeface="+mj-lt"/>
                <a:hlinkClick r:id="rId4"/>
              </a:rPr>
              <a:t> </a:t>
            </a:r>
            <a:r>
              <a:rPr lang="en-US" sz="3400" dirty="0" smtClean="0">
                <a:latin typeface="+mj-lt"/>
              </a:rPr>
              <a:t>        </a:t>
            </a:r>
            <a:endParaRPr lang="en-US" sz="3400" dirty="0">
              <a:latin typeface="+mj-lt"/>
            </a:endParaRPr>
          </a:p>
        </p:txBody>
      </p:sp>
      <p:pic>
        <p:nvPicPr>
          <p:cNvPr id="4" name="Picture 3"/>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19600" y="3429000"/>
            <a:ext cx="4113486" cy="2362200"/>
          </a:xfrm>
          <a:prstGeom prst="rect">
            <a:avLst/>
          </a:prstGeom>
        </p:spPr>
      </p:pic>
    </p:spTree>
  </p:cSld>
  <p:clrMapOvr>
    <a:masterClrMapping/>
  </p:clrMapOvr>
  <p:transition spd="slow">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612844"/>
            <a:ext cx="8305800" cy="5262979"/>
          </a:xfrm>
          <a:prstGeom prst="rect">
            <a:avLst/>
          </a:prstGeom>
        </p:spPr>
        <p:txBody>
          <a:bodyPr wrap="square">
            <a:spAutoFit/>
          </a:bodyPr>
          <a:lstStyle/>
          <a:p>
            <a:endParaRPr lang="en-US" dirty="0"/>
          </a:p>
          <a:p>
            <a:r>
              <a:rPr lang="en-US" dirty="0"/>
              <a:t> </a:t>
            </a:r>
          </a:p>
          <a:p>
            <a:r>
              <a:rPr lang="en-US" sz="3200" dirty="0">
                <a:latin typeface="+mj-lt"/>
              </a:rPr>
              <a:t>The Nurse Aide Registry (NAR) contracted by the Centers for Medicare and Medicaid Services to review and approve Nurse Aide Training Programs (</a:t>
            </a:r>
            <a:r>
              <a:rPr lang="en-US" sz="3200" dirty="0" err="1">
                <a:latin typeface="+mj-lt"/>
              </a:rPr>
              <a:t>NATP</a:t>
            </a:r>
            <a:r>
              <a:rPr lang="en-US" sz="3200" dirty="0">
                <a:latin typeface="+mj-lt"/>
              </a:rPr>
              <a:t>). The Code of Federal Regulations (CFR) at Title 42, Section (§) 483.151(b)(1)(iii), requires onsite reviews for other than the initial review. The State may not grant approval of a </a:t>
            </a:r>
            <a:r>
              <a:rPr lang="en-US" sz="3200" dirty="0" err="1">
                <a:latin typeface="+mj-lt"/>
              </a:rPr>
              <a:t>NATP</a:t>
            </a:r>
            <a:r>
              <a:rPr lang="en-US" sz="3200" dirty="0">
                <a:latin typeface="+mj-lt"/>
              </a:rPr>
              <a:t> for a period longer than 2 years, 42 CFR § 483.151(d). </a:t>
            </a:r>
          </a:p>
        </p:txBody>
      </p:sp>
    </p:spTree>
    <p:extLst>
      <p:ext uri="{BB962C8B-B14F-4D97-AF65-F5344CB8AC3E}">
        <p14:creationId xmlns:p14="http://schemas.microsoft.com/office/powerpoint/2010/main" val="1831352396"/>
      </p:ext>
    </p:extLst>
  </p:cSld>
  <p:clrMapOvr>
    <a:masterClrMapping/>
  </p:clrMapOvr>
  <p:transition spd="slow">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990600"/>
          </a:xfrm>
        </p:spPr>
        <p:txBody>
          <a:bodyPr/>
          <a:lstStyle/>
          <a:p>
            <a:pPr algn="ctr"/>
            <a:r>
              <a:rPr lang="en-US" b="1" i="1" dirty="0" smtClean="0"/>
              <a:t>Onsite Surveys</a:t>
            </a:r>
            <a:endParaRPr lang="en-US" b="1" i="1" dirty="0"/>
          </a:p>
        </p:txBody>
      </p:sp>
      <p:sp>
        <p:nvSpPr>
          <p:cNvPr id="3" name="Content Placeholder 2"/>
          <p:cNvSpPr>
            <a:spLocks noGrp="1"/>
          </p:cNvSpPr>
          <p:nvPr>
            <p:ph idx="1"/>
          </p:nvPr>
        </p:nvSpPr>
        <p:spPr>
          <a:xfrm>
            <a:off x="457200" y="1600200"/>
            <a:ext cx="8229600" cy="4724400"/>
          </a:xfrm>
        </p:spPr>
        <p:txBody>
          <a:bodyPr>
            <a:normAutofit/>
          </a:bodyPr>
          <a:lstStyle/>
          <a:p>
            <a:r>
              <a:rPr lang="en-US" sz="4000" b="1" u="sng" dirty="0" smtClean="0">
                <a:latin typeface="+mj-lt"/>
              </a:rPr>
              <a:t>Onsite surveys are unannounced! </a:t>
            </a:r>
            <a:r>
              <a:rPr lang="en-US" sz="4000" dirty="0" smtClean="0">
                <a:latin typeface="+mj-lt"/>
              </a:rPr>
              <a:t> </a:t>
            </a:r>
          </a:p>
          <a:p>
            <a:pPr indent="0">
              <a:buNone/>
            </a:pPr>
            <a:r>
              <a:rPr lang="en-US" sz="3200" dirty="0" smtClean="0">
                <a:latin typeface="+mj-lt"/>
              </a:rPr>
              <a:t>This is the reason we ask you your Book current, and staff prepared to be able to pull  student files. </a:t>
            </a:r>
          </a:p>
          <a:p>
            <a:endParaRPr lang="en-US" sz="3200" dirty="0" smtClean="0">
              <a:latin typeface="+mj-lt"/>
            </a:endParaRPr>
          </a:p>
          <a:p>
            <a:r>
              <a:rPr lang="en-US" sz="3200" dirty="0" smtClean="0">
                <a:latin typeface="+mj-lt"/>
              </a:rPr>
              <a:t> The onsite survey should be able to be performed whether the Instructor or Supervisor is there.</a:t>
            </a:r>
            <a:endParaRPr lang="en-US" sz="3200" dirty="0">
              <a:latin typeface="+mj-lt"/>
            </a:endParaRPr>
          </a:p>
        </p:txBody>
      </p:sp>
    </p:spTree>
  </p:cSld>
  <p:clrMapOvr>
    <a:masterClrMapping/>
  </p:clrMapOvr>
  <p:transition spd="slow">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838200"/>
          </a:xfrm>
        </p:spPr>
        <p:txBody>
          <a:bodyPr/>
          <a:lstStyle/>
          <a:p>
            <a:pPr algn="ctr"/>
            <a:r>
              <a:rPr lang="en-US" b="1" i="1" dirty="0" smtClean="0"/>
              <a:t>Onsite Surveys</a:t>
            </a:r>
            <a:endParaRPr lang="en-US" dirty="0"/>
          </a:p>
        </p:txBody>
      </p:sp>
      <p:sp>
        <p:nvSpPr>
          <p:cNvPr id="3" name="Content Placeholder 2"/>
          <p:cNvSpPr>
            <a:spLocks noGrp="1"/>
          </p:cNvSpPr>
          <p:nvPr>
            <p:ph idx="1"/>
          </p:nvPr>
        </p:nvSpPr>
        <p:spPr>
          <a:xfrm>
            <a:off x="457200" y="1219200"/>
            <a:ext cx="8229600" cy="5410200"/>
          </a:xfrm>
        </p:spPr>
        <p:txBody>
          <a:bodyPr>
            <a:noAutofit/>
          </a:bodyPr>
          <a:lstStyle/>
          <a:p>
            <a:pPr indent="0">
              <a:buFont typeface="Arial" pitchFamily="34" charset="0"/>
              <a:buChar char="•"/>
            </a:pPr>
            <a:endParaRPr lang="en-US" sz="1800" dirty="0" smtClean="0">
              <a:latin typeface="+mj-lt"/>
            </a:endParaRPr>
          </a:p>
          <a:p>
            <a:pPr indent="0">
              <a:buFont typeface="Arial" pitchFamily="34" charset="0"/>
              <a:buChar char="•"/>
            </a:pPr>
            <a:r>
              <a:rPr lang="en-US" sz="3600" dirty="0" smtClean="0">
                <a:latin typeface="+mj-lt"/>
              </a:rPr>
              <a:t> Therefore, it is very important to have all staff trained on where your records are kept and what information will be requested for survey.</a:t>
            </a:r>
          </a:p>
          <a:p>
            <a:pPr indent="0">
              <a:buFont typeface="Arial" pitchFamily="34" charset="0"/>
              <a:buChar char="•"/>
            </a:pPr>
            <a:r>
              <a:rPr lang="en-US" sz="3600" dirty="0" smtClean="0">
                <a:latin typeface="+mj-lt"/>
              </a:rPr>
              <a:t> You may get a phone call to verify if you have any upcoming meetings in the next couple of months. </a:t>
            </a:r>
          </a:p>
          <a:p>
            <a:pPr indent="0">
              <a:buFont typeface="Arial" pitchFamily="34" charset="0"/>
              <a:buChar char="•"/>
            </a:pPr>
            <a:endParaRPr lang="en-US" sz="3600" dirty="0">
              <a:latin typeface="+mj-lt"/>
            </a:endParaRPr>
          </a:p>
          <a:p>
            <a:pPr indent="0">
              <a:buNone/>
            </a:pPr>
            <a:endParaRPr lang="en-US" sz="3600" dirty="0">
              <a:latin typeface="+mj-lt"/>
            </a:endParaRPr>
          </a:p>
        </p:txBody>
      </p:sp>
    </p:spTree>
  </p:cSld>
  <p:clrMapOvr>
    <a:masterClrMapping/>
  </p:clrMapOvr>
  <p:transition spd="slow">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i="1" dirty="0" smtClean="0"/>
              <a:t>Onsite Surveys</a:t>
            </a:r>
            <a:endParaRPr lang="en-US" b="1" i="1" dirty="0"/>
          </a:p>
        </p:txBody>
      </p:sp>
      <p:sp>
        <p:nvSpPr>
          <p:cNvPr id="3" name="Content Placeholder 2"/>
          <p:cNvSpPr>
            <a:spLocks noGrp="1"/>
          </p:cNvSpPr>
          <p:nvPr>
            <p:ph idx="1"/>
          </p:nvPr>
        </p:nvSpPr>
        <p:spPr/>
        <p:txBody>
          <a:bodyPr>
            <a:normAutofit/>
          </a:bodyPr>
          <a:lstStyle/>
          <a:p>
            <a:r>
              <a:rPr lang="en-US" sz="2800" dirty="0" smtClean="0">
                <a:latin typeface="+mj-lt"/>
              </a:rPr>
              <a:t>You should expect to have an onsite survey within a couple of months of your program’s expiration.</a:t>
            </a:r>
          </a:p>
          <a:p>
            <a:pPr marL="0" indent="0">
              <a:buNone/>
            </a:pPr>
            <a:endParaRPr lang="en-US" sz="900" dirty="0">
              <a:latin typeface="+mj-lt"/>
            </a:endParaRPr>
          </a:p>
          <a:p>
            <a:r>
              <a:rPr lang="en-US" sz="2800" dirty="0" smtClean="0">
                <a:latin typeface="+mj-lt"/>
              </a:rPr>
              <a:t>At this time, all programs are being surveyed.</a:t>
            </a:r>
          </a:p>
          <a:p>
            <a:pPr marL="0" indent="0">
              <a:buNone/>
            </a:pPr>
            <a:endParaRPr lang="en-US" sz="900" dirty="0" smtClean="0">
              <a:latin typeface="+mj-lt"/>
            </a:endParaRPr>
          </a:p>
          <a:p>
            <a:r>
              <a:rPr lang="en-US" sz="2800" dirty="0" smtClean="0">
                <a:latin typeface="+mj-lt"/>
              </a:rPr>
              <a:t>Your programs will continue to remain approved, even if we are unable to do onsite survey.  </a:t>
            </a:r>
          </a:p>
          <a:p>
            <a:endParaRPr lang="en-US" dirty="0">
              <a:latin typeface="+mj-lt"/>
            </a:endParaRPr>
          </a:p>
        </p:txBody>
      </p:sp>
    </p:spTree>
    <p:extLst>
      <p:ext uri="{BB962C8B-B14F-4D97-AF65-F5344CB8AC3E}">
        <p14:creationId xmlns:p14="http://schemas.microsoft.com/office/powerpoint/2010/main" val="1033788039"/>
      </p:ext>
    </p:extLst>
  </p:cSld>
  <p:clrMapOvr>
    <a:masterClrMapping/>
  </p:clrMapOvr>
  <p:transition spd="slow">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143000"/>
          </a:xfrm>
        </p:spPr>
        <p:txBody>
          <a:bodyPr/>
          <a:lstStyle/>
          <a:p>
            <a:pPr algn="ctr"/>
            <a:r>
              <a:rPr lang="en-US" dirty="0" smtClean="0"/>
              <a:t>310:677-3-8(d)</a:t>
            </a:r>
            <a:endParaRPr lang="en-US" dirty="0"/>
          </a:p>
        </p:txBody>
      </p:sp>
      <p:sp>
        <p:nvSpPr>
          <p:cNvPr id="3" name="Content Placeholder 2"/>
          <p:cNvSpPr>
            <a:spLocks noGrp="1"/>
          </p:cNvSpPr>
          <p:nvPr>
            <p:ph idx="1"/>
          </p:nvPr>
        </p:nvSpPr>
        <p:spPr>
          <a:xfrm>
            <a:off x="457200" y="1676400"/>
            <a:ext cx="8229600" cy="4876800"/>
          </a:xfrm>
        </p:spPr>
        <p:txBody>
          <a:bodyPr>
            <a:noAutofit/>
          </a:bodyPr>
          <a:lstStyle/>
          <a:p>
            <a:r>
              <a:rPr lang="en-US" sz="2500" dirty="0" smtClean="0">
                <a:latin typeface="+mj-lt"/>
              </a:rPr>
              <a:t>(d) The program shall retain the following records for each trainee for at least three (3) years: </a:t>
            </a:r>
          </a:p>
          <a:p>
            <a:r>
              <a:rPr lang="en-US" sz="2500" dirty="0" smtClean="0">
                <a:latin typeface="+mj-lt"/>
              </a:rPr>
              <a:t>(1) The Trainee's Application for the training program. </a:t>
            </a:r>
          </a:p>
          <a:p>
            <a:r>
              <a:rPr lang="en-US" sz="2500" dirty="0" smtClean="0">
                <a:latin typeface="+mj-lt"/>
              </a:rPr>
              <a:t>(2) Performance records, the Skills Performance Checklist and Training Verification Form. </a:t>
            </a:r>
          </a:p>
          <a:p>
            <a:r>
              <a:rPr lang="en-US" sz="2500" dirty="0" smtClean="0">
                <a:latin typeface="+mj-lt"/>
              </a:rPr>
              <a:t>(3) Nurse aide competency and examination results. </a:t>
            </a:r>
          </a:p>
          <a:p>
            <a:r>
              <a:rPr lang="en-US" sz="2500" dirty="0" smtClean="0">
                <a:latin typeface="+mj-lt"/>
              </a:rPr>
              <a:t>(e) The training program shall provide copies to the nurse aide registry of any individual nurse aide training records that may be requested by the Department. </a:t>
            </a:r>
          </a:p>
          <a:p>
            <a:r>
              <a:rPr lang="en-US" sz="2500" dirty="0" smtClean="0">
                <a:latin typeface="+mj-lt"/>
              </a:rPr>
              <a:t>[</a:t>
            </a:r>
            <a:r>
              <a:rPr lang="en-US" sz="2500" b="1" dirty="0" smtClean="0">
                <a:latin typeface="+mj-lt"/>
              </a:rPr>
              <a:t>Source: Added at 12 Ok </a:t>
            </a:r>
            <a:r>
              <a:rPr lang="en-US" sz="2500" b="1" dirty="0" err="1" smtClean="0">
                <a:latin typeface="+mj-lt"/>
              </a:rPr>
              <a:t>Reg</a:t>
            </a:r>
            <a:r>
              <a:rPr lang="en-US" sz="2500" b="1" dirty="0" smtClean="0">
                <a:latin typeface="+mj-lt"/>
              </a:rPr>
              <a:t> 3087, </a:t>
            </a:r>
            <a:r>
              <a:rPr lang="en-US" sz="2500" b="1" dirty="0" err="1" smtClean="0">
                <a:latin typeface="+mj-lt"/>
              </a:rPr>
              <a:t>eff</a:t>
            </a:r>
            <a:r>
              <a:rPr lang="en-US" sz="2500" b="1" dirty="0" smtClean="0">
                <a:latin typeface="+mj-lt"/>
              </a:rPr>
              <a:t> 7-27-95; Amended at 19 Ok</a:t>
            </a:r>
            <a:endParaRPr lang="en-US" sz="2500" dirty="0">
              <a:latin typeface="+mj-lt"/>
            </a:endParaRPr>
          </a:p>
        </p:txBody>
      </p:sp>
    </p:spTree>
    <p:extLst>
      <p:ext uri="{BB962C8B-B14F-4D97-AF65-F5344CB8AC3E}">
        <p14:creationId xmlns:p14="http://schemas.microsoft.com/office/powerpoint/2010/main" val="1582732807"/>
      </p:ext>
    </p:extLst>
  </p:cSld>
  <p:clrMapOvr>
    <a:masterClrMapping/>
  </p:clrMapOvr>
  <p:transition spd="slow">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04088"/>
            <a:ext cx="8229600" cy="896112"/>
          </a:xfrm>
        </p:spPr>
        <p:txBody>
          <a:bodyPr>
            <a:normAutofit/>
          </a:bodyPr>
          <a:lstStyle/>
          <a:p>
            <a:r>
              <a:rPr lang="en-US" sz="4000" b="1" i="1" dirty="0" smtClean="0"/>
              <a:t>Problems Found During Onsite Surveys</a:t>
            </a:r>
            <a:endParaRPr lang="en-US" sz="4000" b="1" i="1" dirty="0"/>
          </a:p>
        </p:txBody>
      </p:sp>
      <p:sp>
        <p:nvSpPr>
          <p:cNvPr id="4" name="Content Placeholder 3"/>
          <p:cNvSpPr>
            <a:spLocks noGrp="1"/>
          </p:cNvSpPr>
          <p:nvPr>
            <p:ph idx="1"/>
          </p:nvPr>
        </p:nvSpPr>
        <p:spPr/>
        <p:txBody>
          <a:bodyPr>
            <a:normAutofit lnSpcReduction="10000"/>
          </a:bodyPr>
          <a:lstStyle/>
          <a:p>
            <a:r>
              <a:rPr lang="en-US" sz="2400" dirty="0" smtClean="0">
                <a:latin typeface="+mj-lt"/>
              </a:rPr>
              <a:t>Training records not complete</a:t>
            </a:r>
          </a:p>
          <a:p>
            <a:pPr marL="0" indent="0">
              <a:buNone/>
            </a:pPr>
            <a:endParaRPr lang="en-US" sz="2400" dirty="0" smtClean="0">
              <a:latin typeface="+mj-lt"/>
            </a:endParaRPr>
          </a:p>
          <a:p>
            <a:r>
              <a:rPr lang="en-US" sz="2400" dirty="0" smtClean="0">
                <a:latin typeface="+mj-lt"/>
              </a:rPr>
              <a:t>Affirmation of 16 hours not being documented. Some Health Careers programs are documenting excessive hours</a:t>
            </a:r>
          </a:p>
          <a:p>
            <a:pPr marL="0" indent="0">
              <a:buNone/>
            </a:pPr>
            <a:endParaRPr lang="en-US" sz="2400" dirty="0" smtClean="0">
              <a:latin typeface="+mj-lt"/>
            </a:endParaRPr>
          </a:p>
          <a:p>
            <a:r>
              <a:rPr lang="en-US" sz="2400" dirty="0" smtClean="0">
                <a:latin typeface="+mj-lt"/>
              </a:rPr>
              <a:t>Skills Performance Checklist not signed and dated.  Some of skills not performed</a:t>
            </a:r>
          </a:p>
          <a:p>
            <a:pPr marL="0" indent="0">
              <a:buNone/>
            </a:pPr>
            <a:endParaRPr lang="en-US" sz="2400" dirty="0" smtClean="0">
              <a:latin typeface="+mj-lt"/>
            </a:endParaRPr>
          </a:p>
          <a:p>
            <a:r>
              <a:rPr lang="en-US" sz="2400" dirty="0" smtClean="0">
                <a:latin typeface="+mj-lt"/>
              </a:rPr>
              <a:t>Hours approved for are not being met.</a:t>
            </a:r>
          </a:p>
          <a:p>
            <a:pPr marL="0" indent="0">
              <a:buNone/>
            </a:pPr>
            <a:endParaRPr lang="en-US" sz="2400" dirty="0" smtClean="0">
              <a:latin typeface="+mj-lt"/>
            </a:endParaRPr>
          </a:p>
          <a:p>
            <a:r>
              <a:rPr lang="en-US" sz="2400" dirty="0" smtClean="0">
                <a:latin typeface="+mj-lt"/>
              </a:rPr>
              <a:t>Make up days for students are not being performed.</a:t>
            </a:r>
          </a:p>
          <a:p>
            <a:endParaRPr lang="en-US" sz="3600" dirty="0" smtClean="0">
              <a:latin typeface="+mj-lt"/>
            </a:endParaRPr>
          </a:p>
          <a:p>
            <a:endParaRPr lang="en-US" dirty="0" smtClean="0"/>
          </a:p>
          <a:p>
            <a:endParaRPr lang="en-US" dirty="0"/>
          </a:p>
        </p:txBody>
      </p:sp>
    </p:spTree>
  </p:cSld>
  <p:clrMapOvr>
    <a:masterClrMapping/>
  </p:clrMapOvr>
  <p:transition spd="slow">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4342</TotalTime>
  <Words>1790</Words>
  <Application>Microsoft Office PowerPoint</Application>
  <PresentationFormat>On-screen Show (4:3)</PresentationFormat>
  <Paragraphs>226</Paragraphs>
  <Slides>33</Slides>
  <Notes>3</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33</vt:i4>
      </vt:variant>
    </vt:vector>
  </HeadingPairs>
  <TitlesOfParts>
    <vt:vector size="43" baseType="lpstr">
      <vt:lpstr>Arial</vt:lpstr>
      <vt:lpstr>Arial Unicode MS</vt:lpstr>
      <vt:lpstr>Calibri</vt:lpstr>
      <vt:lpstr>Constantia</vt:lpstr>
      <vt:lpstr>Courier New</vt:lpstr>
      <vt:lpstr>Tahoma</vt:lpstr>
      <vt:lpstr>Times New Roman</vt:lpstr>
      <vt:lpstr>Wingdings</vt:lpstr>
      <vt:lpstr>Wingdings 2</vt:lpstr>
      <vt:lpstr>Flow</vt:lpstr>
      <vt:lpstr>              Long Term Care Certified Nurse Aide Instructor/Coordinator Certification Workshop Oklahoma Dept. of Career &amp; Technology Education  January 9, 2019</vt:lpstr>
      <vt:lpstr>Health Facility Surveyor</vt:lpstr>
      <vt:lpstr>                  Number of Nurse Aide Training Programs as of January 9, 2014</vt:lpstr>
      <vt:lpstr>PowerPoint Presentation</vt:lpstr>
      <vt:lpstr>Onsite Surveys</vt:lpstr>
      <vt:lpstr>Onsite Surveys</vt:lpstr>
      <vt:lpstr>Onsite Surveys</vt:lpstr>
      <vt:lpstr>310:677-3-8(d)</vt:lpstr>
      <vt:lpstr>Problems Found During Onsite Surveys</vt:lpstr>
      <vt:lpstr>   Student Files Must Include:</vt:lpstr>
      <vt:lpstr>Student Files Must Include:</vt:lpstr>
      <vt:lpstr> New Forms For Applications</vt:lpstr>
      <vt:lpstr>TRAINING PROGRAM BINDER Information Sheet</vt:lpstr>
      <vt:lpstr>TRAINING PROGRAM BINDER </vt:lpstr>
      <vt:lpstr>  TRAINING PROGRAM BINDER APPLICATION (TAB 1) </vt:lpstr>
      <vt:lpstr>TRAINING PROGRAM PERSONNEL (TAB 2) </vt:lpstr>
      <vt:lpstr>CLINICAL SITES (TAB 3) </vt:lpstr>
      <vt:lpstr>INSTRUCTIONAL ORGANIZATION (TAB 4) </vt:lpstr>
      <vt:lpstr>Notification of Changes in Program</vt:lpstr>
      <vt:lpstr>Changes in Program cont.</vt:lpstr>
      <vt:lpstr>Notice of Change</vt:lpstr>
      <vt:lpstr>Prohibition of Training</vt:lpstr>
      <vt:lpstr>Enforcement Preventing Training</vt:lpstr>
      <vt:lpstr>Enforcement Preventing Training</vt:lpstr>
      <vt:lpstr>Enforcement Checks</vt:lpstr>
      <vt:lpstr>Important Notice</vt:lpstr>
      <vt:lpstr>PowerPoint Presentation</vt:lpstr>
      <vt:lpstr> IMPORTANT NOTICE  REGARDING NEW LAW CHANGE </vt:lpstr>
      <vt:lpstr>Bullet Points of Changes to  Title 63 O.S., Section 1-1951(A)(7), (D)(3)(b), and (D)(8). </vt:lpstr>
      <vt:lpstr>Bullet Points of Changes to  Title 63 O.S., Section 1-1951(A)(7), (D)(3)(b), and (D)(8). </vt:lpstr>
      <vt:lpstr>Bullet Points of Changes to  Title 63 O.S., Section 1-1951(A)(7), (D)(3)(b), and (D)(8).  </vt:lpstr>
      <vt:lpstr>  Oklahoma Long Term Care National Background Check Program </vt:lpstr>
      <vt:lpstr>         If you have any questions:</vt:lpstr>
    </vt:vector>
  </TitlesOfParts>
  <Company>OSDH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Proposed CNA/CMA Rules</dc:title>
  <dc:creator>lisaam</dc:creator>
  <cp:lastModifiedBy>Susie McEachern</cp:lastModifiedBy>
  <cp:revision>438</cp:revision>
  <dcterms:created xsi:type="dcterms:W3CDTF">2007-03-23T17:57:49Z</dcterms:created>
  <dcterms:modified xsi:type="dcterms:W3CDTF">2019-01-08T18:28:28Z</dcterms:modified>
</cp:coreProperties>
</file>