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213" r:id="rId1"/>
  </p:sldMasterIdLst>
  <p:notesMasterIdLst>
    <p:notesMasterId r:id="rId42"/>
  </p:notesMasterIdLst>
  <p:handoutMasterIdLst>
    <p:handoutMasterId r:id="rId43"/>
  </p:handoutMasterIdLst>
  <p:sldIdLst>
    <p:sldId id="473" r:id="rId2"/>
    <p:sldId id="574" r:id="rId3"/>
    <p:sldId id="562" r:id="rId4"/>
    <p:sldId id="566" r:id="rId5"/>
    <p:sldId id="572" r:id="rId6"/>
    <p:sldId id="579" r:id="rId7"/>
    <p:sldId id="575" r:id="rId8"/>
    <p:sldId id="576" r:id="rId9"/>
    <p:sldId id="580" r:id="rId10"/>
    <p:sldId id="583" r:id="rId11"/>
    <p:sldId id="581" r:id="rId12"/>
    <p:sldId id="582" r:id="rId13"/>
    <p:sldId id="594" r:id="rId14"/>
    <p:sldId id="595" r:id="rId15"/>
    <p:sldId id="557" r:id="rId16"/>
    <p:sldId id="560" r:id="rId17"/>
    <p:sldId id="556" r:id="rId18"/>
    <p:sldId id="408" r:id="rId19"/>
    <p:sldId id="409" r:id="rId20"/>
    <p:sldId id="527" r:id="rId21"/>
    <p:sldId id="410" r:id="rId22"/>
    <p:sldId id="553" r:id="rId23"/>
    <p:sldId id="611" r:id="rId24"/>
    <p:sldId id="610" r:id="rId25"/>
    <p:sldId id="608" r:id="rId26"/>
    <p:sldId id="609" r:id="rId27"/>
    <p:sldId id="591" r:id="rId28"/>
    <p:sldId id="592" r:id="rId29"/>
    <p:sldId id="593" r:id="rId30"/>
    <p:sldId id="598" r:id="rId31"/>
    <p:sldId id="599" r:id="rId32"/>
    <p:sldId id="600" r:id="rId33"/>
    <p:sldId id="601" r:id="rId34"/>
    <p:sldId id="602" r:id="rId35"/>
    <p:sldId id="603" r:id="rId36"/>
    <p:sldId id="604" r:id="rId37"/>
    <p:sldId id="605" r:id="rId38"/>
    <p:sldId id="612" r:id="rId39"/>
    <p:sldId id="616" r:id="rId40"/>
    <p:sldId id="481" r:id="rId41"/>
  </p:sldIdLst>
  <p:sldSz cx="9144000" cy="6858000" type="screen4x3"/>
  <p:notesSz cx="7023100" cy="9309100"/>
  <p:defaultTextStyle>
    <a:defPPr>
      <a:defRPr lang="en-US"/>
    </a:defPPr>
    <a:lvl1pPr algn="ctr" rtl="0" fontAlgn="base">
      <a:spcBef>
        <a:spcPct val="0"/>
      </a:spcBef>
      <a:spcAft>
        <a:spcPct val="0"/>
      </a:spcAft>
      <a:defRPr sz="2400" kern="1200">
        <a:solidFill>
          <a:schemeClr val="tx1"/>
        </a:solidFill>
        <a:latin typeface="Times New Roman" pitchFamily="18" charset="0"/>
        <a:ea typeface="+mn-ea"/>
        <a:cs typeface="+mn-cs"/>
      </a:defRPr>
    </a:lvl1pPr>
    <a:lvl2pPr marL="457200" algn="ctr" rtl="0" fontAlgn="base">
      <a:spcBef>
        <a:spcPct val="0"/>
      </a:spcBef>
      <a:spcAft>
        <a:spcPct val="0"/>
      </a:spcAft>
      <a:defRPr sz="2400" kern="1200">
        <a:solidFill>
          <a:schemeClr val="tx1"/>
        </a:solidFill>
        <a:latin typeface="Times New Roman" pitchFamily="18" charset="0"/>
        <a:ea typeface="+mn-ea"/>
        <a:cs typeface="+mn-cs"/>
      </a:defRPr>
    </a:lvl2pPr>
    <a:lvl3pPr marL="914400" algn="ctr" rtl="0" fontAlgn="base">
      <a:spcBef>
        <a:spcPct val="0"/>
      </a:spcBef>
      <a:spcAft>
        <a:spcPct val="0"/>
      </a:spcAft>
      <a:defRPr sz="2400" kern="1200">
        <a:solidFill>
          <a:schemeClr val="tx1"/>
        </a:solidFill>
        <a:latin typeface="Times New Roman" pitchFamily="18" charset="0"/>
        <a:ea typeface="+mn-ea"/>
        <a:cs typeface="+mn-cs"/>
      </a:defRPr>
    </a:lvl3pPr>
    <a:lvl4pPr marL="1371600" algn="ctr" rtl="0" fontAlgn="base">
      <a:spcBef>
        <a:spcPct val="0"/>
      </a:spcBef>
      <a:spcAft>
        <a:spcPct val="0"/>
      </a:spcAft>
      <a:defRPr sz="2400" kern="1200">
        <a:solidFill>
          <a:schemeClr val="tx1"/>
        </a:solidFill>
        <a:latin typeface="Times New Roman" pitchFamily="18" charset="0"/>
        <a:ea typeface="+mn-ea"/>
        <a:cs typeface="+mn-cs"/>
      </a:defRPr>
    </a:lvl4pPr>
    <a:lvl5pPr marL="1828800" algn="ctr"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FF9F4"/>
    <a:srgbClr val="F4FDEB"/>
    <a:srgbClr val="FBFAE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34597" autoAdjust="0"/>
    <p:restoredTop sz="75000" autoAdjust="0"/>
  </p:normalViewPr>
  <p:slideViewPr>
    <p:cSldViewPr>
      <p:cViewPr varScale="1">
        <p:scale>
          <a:sx n="85" d="100"/>
          <a:sy n="85" d="100"/>
        </p:scale>
        <p:origin x="1962" y="90"/>
      </p:cViewPr>
      <p:guideLst>
        <p:guide orient="horz" pos="2160"/>
        <p:guide pos="2880"/>
      </p:guideLst>
    </p:cSldViewPr>
  </p:slideViewPr>
  <p:outlineViewPr>
    <p:cViewPr>
      <p:scale>
        <a:sx n="50" d="100"/>
        <a:sy n="50" d="100"/>
      </p:scale>
      <p:origin x="0" y="28830"/>
    </p:cViewPr>
  </p:outlineViewPr>
  <p:notesTextViewPr>
    <p:cViewPr>
      <p:scale>
        <a:sx n="100" d="100"/>
        <a:sy n="100" d="100"/>
      </p:scale>
      <p:origin x="0" y="0"/>
    </p:cViewPr>
  </p:notesTextViewPr>
  <p:sorterViewPr>
    <p:cViewPr>
      <p:scale>
        <a:sx n="100" d="100"/>
        <a:sy n="100" d="100"/>
      </p:scale>
      <p:origin x="0" y="38304"/>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47"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handoutMaster" Target="handoutMasters/handoutMaster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31778" name="Rectangle 2"/>
          <p:cNvSpPr>
            <a:spLocks noGrp="1" noChangeArrowheads="1"/>
          </p:cNvSpPr>
          <p:nvPr>
            <p:ph type="hdr" sz="quarter"/>
          </p:nvPr>
        </p:nvSpPr>
        <p:spPr bwMode="auto">
          <a:xfrm>
            <a:off x="0" y="0"/>
            <a:ext cx="3043238" cy="465138"/>
          </a:xfrm>
          <a:prstGeom prst="rect">
            <a:avLst/>
          </a:prstGeom>
          <a:noFill/>
          <a:ln w="9525">
            <a:noFill/>
            <a:miter lim="800000"/>
            <a:headEnd/>
            <a:tailEnd/>
          </a:ln>
          <a:effectLst/>
        </p:spPr>
        <p:txBody>
          <a:bodyPr vert="horz" wrap="square" lIns="93324" tIns="46662" rIns="93324" bIns="46662" numCol="1" anchor="t" anchorCtr="0" compatLnSpc="1">
            <a:prstTxWarp prst="textNoShape">
              <a:avLst/>
            </a:prstTxWarp>
          </a:bodyPr>
          <a:lstStyle>
            <a:lvl1pPr algn="l" defTabSz="933450">
              <a:defRPr sz="1200"/>
            </a:lvl1pPr>
          </a:lstStyle>
          <a:p>
            <a:endParaRPr lang="en-US" dirty="0"/>
          </a:p>
        </p:txBody>
      </p:sp>
      <p:sp>
        <p:nvSpPr>
          <p:cNvPr id="331779" name="Rectangle 3"/>
          <p:cNvSpPr>
            <a:spLocks noGrp="1" noChangeArrowheads="1"/>
          </p:cNvSpPr>
          <p:nvPr>
            <p:ph type="dt" sz="quarter" idx="1"/>
          </p:nvPr>
        </p:nvSpPr>
        <p:spPr bwMode="auto">
          <a:xfrm>
            <a:off x="3979863" y="0"/>
            <a:ext cx="3043237" cy="465138"/>
          </a:xfrm>
          <a:prstGeom prst="rect">
            <a:avLst/>
          </a:prstGeom>
          <a:noFill/>
          <a:ln w="9525">
            <a:noFill/>
            <a:miter lim="800000"/>
            <a:headEnd/>
            <a:tailEnd/>
          </a:ln>
          <a:effectLst/>
        </p:spPr>
        <p:txBody>
          <a:bodyPr vert="horz" wrap="square" lIns="93324" tIns="46662" rIns="93324" bIns="46662" numCol="1" anchor="t" anchorCtr="0" compatLnSpc="1">
            <a:prstTxWarp prst="textNoShape">
              <a:avLst/>
            </a:prstTxWarp>
          </a:bodyPr>
          <a:lstStyle>
            <a:lvl1pPr algn="r" defTabSz="933450">
              <a:defRPr sz="1200"/>
            </a:lvl1pPr>
          </a:lstStyle>
          <a:p>
            <a:endParaRPr lang="en-US" dirty="0"/>
          </a:p>
        </p:txBody>
      </p:sp>
      <p:sp>
        <p:nvSpPr>
          <p:cNvPr id="331780" name="Rectangle 4"/>
          <p:cNvSpPr>
            <a:spLocks noGrp="1" noChangeArrowheads="1"/>
          </p:cNvSpPr>
          <p:nvPr>
            <p:ph type="ftr" sz="quarter" idx="2"/>
          </p:nvPr>
        </p:nvSpPr>
        <p:spPr bwMode="auto">
          <a:xfrm>
            <a:off x="0" y="8843963"/>
            <a:ext cx="3043238" cy="465137"/>
          </a:xfrm>
          <a:prstGeom prst="rect">
            <a:avLst/>
          </a:prstGeom>
          <a:noFill/>
          <a:ln w="9525">
            <a:noFill/>
            <a:miter lim="800000"/>
            <a:headEnd/>
            <a:tailEnd/>
          </a:ln>
          <a:effectLst/>
        </p:spPr>
        <p:txBody>
          <a:bodyPr vert="horz" wrap="square" lIns="93324" tIns="46662" rIns="93324" bIns="46662" numCol="1" anchor="b" anchorCtr="0" compatLnSpc="1">
            <a:prstTxWarp prst="textNoShape">
              <a:avLst/>
            </a:prstTxWarp>
          </a:bodyPr>
          <a:lstStyle>
            <a:lvl1pPr algn="l" defTabSz="933450">
              <a:defRPr sz="1200"/>
            </a:lvl1pPr>
          </a:lstStyle>
          <a:p>
            <a:endParaRPr lang="en-US" dirty="0"/>
          </a:p>
        </p:txBody>
      </p:sp>
      <p:sp>
        <p:nvSpPr>
          <p:cNvPr id="331781" name="Rectangle 5"/>
          <p:cNvSpPr>
            <a:spLocks noGrp="1" noChangeArrowheads="1"/>
          </p:cNvSpPr>
          <p:nvPr>
            <p:ph type="sldNum" sz="quarter" idx="3"/>
          </p:nvPr>
        </p:nvSpPr>
        <p:spPr bwMode="auto">
          <a:xfrm>
            <a:off x="3979863" y="8843963"/>
            <a:ext cx="3043237" cy="465137"/>
          </a:xfrm>
          <a:prstGeom prst="rect">
            <a:avLst/>
          </a:prstGeom>
          <a:noFill/>
          <a:ln w="9525">
            <a:noFill/>
            <a:miter lim="800000"/>
            <a:headEnd/>
            <a:tailEnd/>
          </a:ln>
          <a:effectLst/>
        </p:spPr>
        <p:txBody>
          <a:bodyPr vert="horz" wrap="square" lIns="93324" tIns="46662" rIns="93324" bIns="46662" numCol="1" anchor="b" anchorCtr="0" compatLnSpc="1">
            <a:prstTxWarp prst="textNoShape">
              <a:avLst/>
            </a:prstTxWarp>
          </a:bodyPr>
          <a:lstStyle>
            <a:lvl1pPr algn="r" defTabSz="933450">
              <a:defRPr sz="1200"/>
            </a:lvl1pPr>
          </a:lstStyle>
          <a:p>
            <a:fld id="{BFD9DB4F-1D89-47BF-9145-A4217CF571C9}" type="slidenum">
              <a:rPr lang="en-US"/>
              <a:pPr/>
              <a:t>‹#›</a:t>
            </a:fld>
            <a:endParaRPr lang="en-US" dirty="0"/>
          </a:p>
        </p:txBody>
      </p:sp>
    </p:spTree>
    <p:extLst>
      <p:ext uri="{BB962C8B-B14F-4D97-AF65-F5344CB8AC3E}">
        <p14:creationId xmlns:p14="http://schemas.microsoft.com/office/powerpoint/2010/main" val="148980205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602" name="Rectangle 2"/>
          <p:cNvSpPr>
            <a:spLocks noGrp="1" noChangeArrowheads="1"/>
          </p:cNvSpPr>
          <p:nvPr>
            <p:ph type="hdr" sz="quarter"/>
          </p:nvPr>
        </p:nvSpPr>
        <p:spPr bwMode="auto">
          <a:xfrm>
            <a:off x="0" y="0"/>
            <a:ext cx="3043238" cy="465138"/>
          </a:xfrm>
          <a:prstGeom prst="rect">
            <a:avLst/>
          </a:prstGeom>
          <a:noFill/>
          <a:ln w="9525">
            <a:noFill/>
            <a:miter lim="800000"/>
            <a:headEnd/>
            <a:tailEnd/>
          </a:ln>
          <a:effectLst/>
        </p:spPr>
        <p:txBody>
          <a:bodyPr vert="horz" wrap="square" lIns="93324" tIns="46662" rIns="93324" bIns="46662" numCol="1" anchor="t" anchorCtr="0" compatLnSpc="1">
            <a:prstTxWarp prst="textNoShape">
              <a:avLst/>
            </a:prstTxWarp>
          </a:bodyPr>
          <a:lstStyle>
            <a:lvl1pPr algn="l" defTabSz="933450">
              <a:defRPr sz="1200"/>
            </a:lvl1pPr>
          </a:lstStyle>
          <a:p>
            <a:endParaRPr lang="en-US" dirty="0"/>
          </a:p>
        </p:txBody>
      </p:sp>
      <p:sp>
        <p:nvSpPr>
          <p:cNvPr id="25603" name="Rectangle 3"/>
          <p:cNvSpPr>
            <a:spLocks noGrp="1" noChangeArrowheads="1"/>
          </p:cNvSpPr>
          <p:nvPr>
            <p:ph type="dt" idx="1"/>
          </p:nvPr>
        </p:nvSpPr>
        <p:spPr bwMode="auto">
          <a:xfrm>
            <a:off x="3979863" y="0"/>
            <a:ext cx="3043237" cy="465138"/>
          </a:xfrm>
          <a:prstGeom prst="rect">
            <a:avLst/>
          </a:prstGeom>
          <a:noFill/>
          <a:ln w="9525">
            <a:noFill/>
            <a:miter lim="800000"/>
            <a:headEnd/>
            <a:tailEnd/>
          </a:ln>
          <a:effectLst/>
        </p:spPr>
        <p:txBody>
          <a:bodyPr vert="horz" wrap="square" lIns="93324" tIns="46662" rIns="93324" bIns="46662" numCol="1" anchor="t" anchorCtr="0" compatLnSpc="1">
            <a:prstTxWarp prst="textNoShape">
              <a:avLst/>
            </a:prstTxWarp>
          </a:bodyPr>
          <a:lstStyle>
            <a:lvl1pPr algn="r" defTabSz="933450">
              <a:defRPr sz="1200"/>
            </a:lvl1pPr>
          </a:lstStyle>
          <a:p>
            <a:endParaRPr lang="en-US" dirty="0"/>
          </a:p>
        </p:txBody>
      </p:sp>
      <p:sp>
        <p:nvSpPr>
          <p:cNvPr id="25604" name="Rectangle 4"/>
          <p:cNvSpPr>
            <a:spLocks noGrp="1" noRot="1" noChangeAspect="1" noChangeArrowheads="1" noTextEdit="1"/>
          </p:cNvSpPr>
          <p:nvPr>
            <p:ph type="sldImg" idx="2"/>
          </p:nvPr>
        </p:nvSpPr>
        <p:spPr bwMode="auto">
          <a:xfrm>
            <a:off x="1184275" y="698500"/>
            <a:ext cx="4654550" cy="3490913"/>
          </a:xfrm>
          <a:prstGeom prst="rect">
            <a:avLst/>
          </a:prstGeom>
          <a:noFill/>
          <a:ln w="9525">
            <a:solidFill>
              <a:srgbClr val="000000"/>
            </a:solidFill>
            <a:miter lim="800000"/>
            <a:headEnd/>
            <a:tailEnd/>
          </a:ln>
          <a:effectLst/>
        </p:spPr>
      </p:sp>
      <p:sp>
        <p:nvSpPr>
          <p:cNvPr id="25605" name="Rectangle 5"/>
          <p:cNvSpPr>
            <a:spLocks noGrp="1" noChangeArrowheads="1"/>
          </p:cNvSpPr>
          <p:nvPr>
            <p:ph type="body" sz="quarter" idx="3"/>
          </p:nvPr>
        </p:nvSpPr>
        <p:spPr bwMode="auto">
          <a:xfrm>
            <a:off x="936625" y="4421188"/>
            <a:ext cx="5149850" cy="4189412"/>
          </a:xfrm>
          <a:prstGeom prst="rect">
            <a:avLst/>
          </a:prstGeom>
          <a:noFill/>
          <a:ln w="9525">
            <a:noFill/>
            <a:miter lim="800000"/>
            <a:headEnd/>
            <a:tailEnd/>
          </a:ln>
          <a:effectLst/>
        </p:spPr>
        <p:txBody>
          <a:bodyPr vert="horz" wrap="square" lIns="93324" tIns="46662" rIns="93324" bIns="46662"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5606" name="Rectangle 6"/>
          <p:cNvSpPr>
            <a:spLocks noGrp="1" noChangeArrowheads="1"/>
          </p:cNvSpPr>
          <p:nvPr>
            <p:ph type="ftr" sz="quarter" idx="4"/>
          </p:nvPr>
        </p:nvSpPr>
        <p:spPr bwMode="auto">
          <a:xfrm>
            <a:off x="0" y="8843963"/>
            <a:ext cx="3043238" cy="465137"/>
          </a:xfrm>
          <a:prstGeom prst="rect">
            <a:avLst/>
          </a:prstGeom>
          <a:noFill/>
          <a:ln w="9525">
            <a:noFill/>
            <a:miter lim="800000"/>
            <a:headEnd/>
            <a:tailEnd/>
          </a:ln>
          <a:effectLst/>
        </p:spPr>
        <p:txBody>
          <a:bodyPr vert="horz" wrap="square" lIns="93324" tIns="46662" rIns="93324" bIns="46662" numCol="1" anchor="b" anchorCtr="0" compatLnSpc="1">
            <a:prstTxWarp prst="textNoShape">
              <a:avLst/>
            </a:prstTxWarp>
          </a:bodyPr>
          <a:lstStyle>
            <a:lvl1pPr algn="l" defTabSz="933450">
              <a:defRPr sz="1200"/>
            </a:lvl1pPr>
          </a:lstStyle>
          <a:p>
            <a:endParaRPr lang="en-US" dirty="0"/>
          </a:p>
        </p:txBody>
      </p:sp>
      <p:sp>
        <p:nvSpPr>
          <p:cNvPr id="25607" name="Rectangle 7"/>
          <p:cNvSpPr>
            <a:spLocks noGrp="1" noChangeArrowheads="1"/>
          </p:cNvSpPr>
          <p:nvPr>
            <p:ph type="sldNum" sz="quarter" idx="5"/>
          </p:nvPr>
        </p:nvSpPr>
        <p:spPr bwMode="auto">
          <a:xfrm>
            <a:off x="3979863" y="8843963"/>
            <a:ext cx="3043237" cy="465137"/>
          </a:xfrm>
          <a:prstGeom prst="rect">
            <a:avLst/>
          </a:prstGeom>
          <a:noFill/>
          <a:ln w="9525">
            <a:noFill/>
            <a:miter lim="800000"/>
            <a:headEnd/>
            <a:tailEnd/>
          </a:ln>
          <a:effectLst/>
        </p:spPr>
        <p:txBody>
          <a:bodyPr vert="horz" wrap="square" lIns="93324" tIns="46662" rIns="93324" bIns="46662" numCol="1" anchor="b" anchorCtr="0" compatLnSpc="1">
            <a:prstTxWarp prst="textNoShape">
              <a:avLst/>
            </a:prstTxWarp>
          </a:bodyPr>
          <a:lstStyle>
            <a:lvl1pPr algn="r" defTabSz="933450">
              <a:defRPr sz="1200"/>
            </a:lvl1pPr>
          </a:lstStyle>
          <a:p>
            <a:fld id="{5D0E3BD5-8C59-4FA2-B57A-61BD532F01F6}" type="slidenum">
              <a:rPr lang="en-US"/>
              <a:pPr/>
              <a:t>‹#›</a:t>
            </a:fld>
            <a:endParaRPr lang="en-US" dirty="0"/>
          </a:p>
        </p:txBody>
      </p:sp>
    </p:spTree>
    <p:extLst>
      <p:ext uri="{BB962C8B-B14F-4D97-AF65-F5344CB8AC3E}">
        <p14:creationId xmlns:p14="http://schemas.microsoft.com/office/powerpoint/2010/main" val="3473545115"/>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New Roman" pitchFamily="18" charset="0"/>
        <a:ea typeface="+mn-ea"/>
        <a:cs typeface="+mn-cs"/>
      </a:defRPr>
    </a:lvl1pPr>
    <a:lvl2pPr marL="457200" algn="l" rtl="0" fontAlgn="base">
      <a:spcBef>
        <a:spcPct val="30000"/>
      </a:spcBef>
      <a:spcAft>
        <a:spcPct val="0"/>
      </a:spcAft>
      <a:defRPr sz="1200" kern="1200">
        <a:solidFill>
          <a:schemeClr val="tx1"/>
        </a:solidFill>
        <a:latin typeface="Times New Roman" pitchFamily="18" charset="0"/>
        <a:ea typeface="+mn-ea"/>
        <a:cs typeface="+mn-cs"/>
      </a:defRPr>
    </a:lvl2pPr>
    <a:lvl3pPr marL="914400" algn="l" rtl="0" fontAlgn="base">
      <a:spcBef>
        <a:spcPct val="30000"/>
      </a:spcBef>
      <a:spcAft>
        <a:spcPct val="0"/>
      </a:spcAft>
      <a:defRPr sz="1200" kern="1200">
        <a:solidFill>
          <a:schemeClr val="tx1"/>
        </a:solidFill>
        <a:latin typeface="Times New Roman" pitchFamily="18" charset="0"/>
        <a:ea typeface="+mn-ea"/>
        <a:cs typeface="+mn-cs"/>
      </a:defRPr>
    </a:lvl3pPr>
    <a:lvl4pPr marL="1371600" algn="l" rtl="0" fontAlgn="base">
      <a:spcBef>
        <a:spcPct val="30000"/>
      </a:spcBef>
      <a:spcAft>
        <a:spcPct val="0"/>
      </a:spcAft>
      <a:defRPr sz="1200" kern="1200">
        <a:solidFill>
          <a:schemeClr val="tx1"/>
        </a:solidFill>
        <a:latin typeface="Times New Roman" pitchFamily="18" charset="0"/>
        <a:ea typeface="+mn-ea"/>
        <a:cs typeface="+mn-cs"/>
      </a:defRPr>
    </a:lvl4pPr>
    <a:lvl5pPr marL="1828800" algn="l" rtl="0" fontAlgn="base">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p:spPr>
        <p:txBody>
          <a:bodyPr/>
          <a:lstStyle/>
          <a:p>
            <a:fld id="{D79DC8C6-1BD3-4A52-9ED1-4733F825C5CA}" type="slidenum">
              <a:rPr lang="en-US" smtClean="0"/>
              <a:pPr/>
              <a:t>1</a:t>
            </a:fld>
            <a:endParaRPr lang="en-US" dirty="0"/>
          </a:p>
        </p:txBody>
      </p:sp>
      <p:sp>
        <p:nvSpPr>
          <p:cNvPr id="14339" name="Rectangle 2"/>
          <p:cNvSpPr>
            <a:spLocks noGrp="1" noRot="1" noChangeAspect="1" noChangeArrowheads="1" noTextEdit="1"/>
          </p:cNvSpPr>
          <p:nvPr>
            <p:ph type="sldImg"/>
          </p:nvPr>
        </p:nvSpPr>
        <p:spPr>
          <a:solidFill>
            <a:srgbClr val="FFFFFF"/>
          </a:solidFill>
          <a:ln/>
        </p:spPr>
      </p:sp>
      <p:sp>
        <p:nvSpPr>
          <p:cNvPr id="14340" name="Rectangle 3"/>
          <p:cNvSpPr>
            <a:spLocks noGrp="1" noChangeArrowheads="1"/>
          </p:cNvSpPr>
          <p:nvPr>
            <p:ph type="body" idx="1"/>
          </p:nvPr>
        </p:nvSpPr>
        <p:spPr>
          <a:solidFill>
            <a:srgbClr val="FFFFFF"/>
          </a:solidFill>
          <a:ln>
            <a:solidFill>
              <a:srgbClr val="000000"/>
            </a:solidFill>
          </a:ln>
        </p:spPr>
        <p:txBody>
          <a:bodyPr lIns="93303" tIns="46651" rIns="93303" bIns="46651"/>
          <a:lstStyle/>
          <a:p>
            <a:pPr eaLnBrk="1" hangingPunct="1"/>
            <a:r>
              <a:rPr lang="en-US" b="1" dirty="0">
                <a:solidFill>
                  <a:srgbClr val="000000"/>
                </a:solidFill>
                <a:latin typeface="Arial Unicode MS" charset="-128"/>
                <a:ea typeface="Arial Unicode MS" charset="-128"/>
                <a:cs typeface="Arial Unicode MS" charset="-128"/>
              </a:rPr>
              <a:t>Opening Remarks</a:t>
            </a:r>
            <a:endParaRPr lang="en-US" dirty="0">
              <a:solidFill>
                <a:srgbClr val="000000"/>
              </a:solidFill>
              <a:latin typeface="Arial Unicode MS" charset="-128"/>
              <a:ea typeface="Arial Unicode MS" charset="-128"/>
              <a:cs typeface="Arial Unicode MS" charset="-128"/>
            </a:endParaRPr>
          </a:p>
          <a:p>
            <a:pPr eaLnBrk="1" hangingPunct="1"/>
            <a:endParaRPr lang="en-US" dirty="0">
              <a:solidFill>
                <a:srgbClr val="000000"/>
              </a:solidFill>
              <a:latin typeface="Arial Unicode MS" charset="-128"/>
              <a:ea typeface="Arial Unicode MS" charset="-128"/>
              <a:cs typeface="Arial Unicode MS"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D0E3BD5-8C59-4FA2-B57A-61BD532F01F6}" type="slidenum">
              <a:rPr lang="en-US" smtClean="0"/>
              <a:pPr/>
              <a:t>24</a:t>
            </a:fld>
            <a:endParaRPr lang="en-US" dirty="0"/>
          </a:p>
        </p:txBody>
      </p:sp>
    </p:spTree>
    <p:extLst>
      <p:ext uri="{BB962C8B-B14F-4D97-AF65-F5344CB8AC3E}">
        <p14:creationId xmlns:p14="http://schemas.microsoft.com/office/powerpoint/2010/main" val="13382903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30" name="Date Placeholder 29"/>
          <p:cNvSpPr>
            <a:spLocks noGrp="1"/>
          </p:cNvSpPr>
          <p:nvPr>
            <p:ph type="dt" sz="half" idx="10"/>
          </p:nvPr>
        </p:nvSpPr>
        <p:spPr/>
        <p:txBody>
          <a:bodyPr/>
          <a:lstStyle/>
          <a:p>
            <a:endParaRPr lang="en-US" dirty="0"/>
          </a:p>
        </p:txBody>
      </p:sp>
      <p:sp>
        <p:nvSpPr>
          <p:cNvPr id="19" name="Footer Placeholder 18"/>
          <p:cNvSpPr>
            <a:spLocks noGrp="1"/>
          </p:cNvSpPr>
          <p:nvPr>
            <p:ph type="ftr" sz="quarter" idx="11"/>
          </p:nvPr>
        </p:nvSpPr>
        <p:spPr/>
        <p:txBody>
          <a:bodyPr/>
          <a:lstStyle/>
          <a:p>
            <a:endParaRPr lang="en-US" dirty="0"/>
          </a:p>
        </p:txBody>
      </p:sp>
      <p:sp>
        <p:nvSpPr>
          <p:cNvPr id="27" name="Slide Number Placeholder 26"/>
          <p:cNvSpPr>
            <a:spLocks noGrp="1"/>
          </p:cNvSpPr>
          <p:nvPr>
            <p:ph type="sldNum" sz="quarter" idx="12"/>
          </p:nvPr>
        </p:nvSpPr>
        <p:spPr/>
        <p:txBody>
          <a:bodyPr/>
          <a:lstStyle/>
          <a:p>
            <a:fld id="{888EE1F5-632D-4014-9D4F-03224BBA6B3F}" type="slidenum">
              <a:rPr lang="en-US" smtClean="0"/>
              <a:pPr/>
              <a:t>‹#›</a:t>
            </a:fld>
            <a:endParaRPr lang="en-US" dirty="0"/>
          </a:p>
        </p:txBody>
      </p:sp>
    </p:spTree>
  </p:cSld>
  <p:clrMapOvr>
    <a:masterClrMapping/>
  </p:clrMapOvr>
  <p:transition spd="slow">
    <p:wipe dir="d"/>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B22C7C1-9F1C-4671-B10F-58AF5EC3EE89}" type="slidenum">
              <a:rPr lang="en-US" smtClean="0"/>
              <a:pPr/>
              <a:t>‹#›</a:t>
            </a:fld>
            <a:endParaRPr lang="en-US" dirty="0"/>
          </a:p>
        </p:txBody>
      </p:sp>
    </p:spTree>
  </p:cSld>
  <p:clrMapOvr>
    <a:masterClrMapping/>
  </p:clrMapOvr>
  <p:transition spd="slow">
    <p:wipe dir="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083057-0ECC-442F-AC40-F180F66119AC}" type="slidenum">
              <a:rPr lang="en-US" smtClean="0"/>
              <a:pPr/>
              <a:t>‹#›</a:t>
            </a:fld>
            <a:endParaRPr lang="en-US" dirty="0"/>
          </a:p>
        </p:txBody>
      </p:sp>
    </p:spTree>
  </p:cSld>
  <p:clrMapOvr>
    <a:masterClrMapping/>
  </p:clrMapOvr>
  <p:transition spd="slow">
    <p:wipe dir="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0DC9C1D-35F8-412C-A099-59B61EDA4664}" type="slidenum">
              <a:rPr lang="en-US" smtClean="0"/>
              <a:pPr/>
              <a:t>‹#›</a:t>
            </a:fld>
            <a:endParaRPr lang="en-US" dirty="0"/>
          </a:p>
        </p:txBody>
      </p:sp>
    </p:spTree>
  </p:cSld>
  <p:clrMapOvr>
    <a:masterClrMapping/>
  </p:clrMapOvr>
  <p:transition spd="slow">
    <p:wipe dir="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8F76AB0-38F4-41E8-BE41-90B5FFDDCF46}" type="slidenum">
              <a:rPr lang="en-US" smtClean="0"/>
              <a:pPr/>
              <a:t>‹#›</a:t>
            </a:fld>
            <a:endParaRPr lang="en-US" dirty="0"/>
          </a:p>
        </p:txBody>
      </p:sp>
    </p:spTree>
  </p:cSld>
  <p:clrMapOvr>
    <a:masterClrMapping/>
  </p:clrMapOvr>
  <p:transition spd="slow">
    <p:wipe dir="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a:t>Click to edit Master title style</a:t>
            </a:r>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74DECF5-CA85-4E2E-9DB9-33A8C5A79EDC}" type="slidenum">
              <a:rPr lang="en-US" smtClean="0"/>
              <a:pPr/>
              <a:t>‹#›</a:t>
            </a:fld>
            <a:endParaRPr lang="en-US" dirty="0"/>
          </a:p>
        </p:txBody>
      </p:sp>
    </p:spTree>
  </p:cSld>
  <p:clrMapOvr>
    <a:masterClrMapping/>
  </p:clrMapOvr>
  <p:transition spd="slow">
    <p:wipe dir="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a:t>Click to edit Master title style</a:t>
            </a:r>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CFA244F8-9776-4F96-921D-FBE0D0DED87C}" type="slidenum">
              <a:rPr lang="en-US" smtClean="0"/>
              <a:pPr/>
              <a:t>‹#›</a:t>
            </a:fld>
            <a:endParaRPr lang="en-US" dirty="0"/>
          </a:p>
        </p:txBody>
      </p:sp>
    </p:spTree>
  </p:cSld>
  <p:clrMapOvr>
    <a:masterClrMapping/>
  </p:clrMapOvr>
  <p:transition spd="slow">
    <p:wipe di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a:t>Click to edit Master title style</a:t>
            </a:r>
          </a:p>
        </p:txBody>
      </p:sp>
      <p:sp>
        <p:nvSpPr>
          <p:cNvPr id="3" name="Date Placeholder 2"/>
          <p:cNvSpPr>
            <a:spLocks noGrp="1"/>
          </p:cNvSpPr>
          <p:nvPr>
            <p:ph type="dt" sz="half" idx="10"/>
          </p:nvPr>
        </p:nvSpPr>
        <p:spPr/>
        <p:txBody>
          <a:bodyPr/>
          <a:lstStyle/>
          <a:p>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B26DAEB-8373-4E81-B064-B9100CFF99CA}" type="slidenum">
              <a:rPr lang="en-US" smtClean="0"/>
              <a:pPr/>
              <a:t>‹#›</a:t>
            </a:fld>
            <a:endParaRPr lang="en-US" dirty="0"/>
          </a:p>
        </p:txBody>
      </p:sp>
    </p:spTree>
  </p:cSld>
  <p:clrMapOvr>
    <a:masterClrMapping/>
  </p:clrMapOvr>
  <p:transition spd="slow">
    <p:wipe dir="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F8FB9F53-0AA4-47CB-AB74-02CA296F1E88}" type="slidenum">
              <a:rPr lang="en-US" smtClean="0"/>
              <a:pPr/>
              <a:t>‹#›</a:t>
            </a:fld>
            <a:endParaRPr lang="en-US" dirty="0"/>
          </a:p>
        </p:txBody>
      </p:sp>
    </p:spTree>
  </p:cSld>
  <p:clrMapOvr>
    <a:masterClrMapping/>
  </p:clrMapOvr>
  <p:transition spd="slow">
    <p:wipe di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7434306-F11F-4F5F-B79B-38BB2334103D}" type="slidenum">
              <a:rPr lang="en-US" smtClean="0"/>
              <a:pPr/>
              <a:t>‹#›</a:t>
            </a:fld>
            <a:endParaRPr lang="en-US" dirty="0"/>
          </a:p>
        </p:txBody>
      </p:sp>
    </p:spTree>
  </p:cSld>
  <p:clrMapOvr>
    <a:masterClrMapping/>
  </p:clrMapOvr>
  <p:transition spd="slow">
    <p:wipe di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a:t>Click to edit Master title style</a:t>
            </a:r>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8077200" y="6356350"/>
            <a:ext cx="609600" cy="365125"/>
          </a:xfrm>
        </p:spPr>
        <p:txBody>
          <a:bodyPr/>
          <a:lstStyle/>
          <a:p>
            <a:fld id="{AA76E2E0-6808-4D44-9686-3539CBCC37D8}" type="slidenum">
              <a:rPr lang="en-US" smtClean="0"/>
              <a:pPr/>
              <a:t>‹#›</a:t>
            </a:fld>
            <a:endParaRPr lang="en-US" dirty="0"/>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dirty="0"/>
              <a:t>Click icon to add picture</a:t>
            </a:r>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Tree>
  </p:cSld>
  <p:clrMapOvr>
    <a:masterClrMapping/>
  </p:clrMapOvr>
  <p:transition spd="slow">
    <p:wipe di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a:t>Click to edit Master title style</a:t>
            </a:r>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dirty="0"/>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dirty="0"/>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69812F96-CAB5-4143-AF99-B674720E69B9}" type="slidenum">
              <a:rPr lang="en-US" smtClean="0"/>
              <a:pPr/>
              <a:t>‹#›</a:t>
            </a:fld>
            <a:endParaRPr lang="en-US" dirty="0"/>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grpSp>
    </p:spTree>
  </p:cSld>
  <p:clrMap bg1="lt1" tx1="dk1" bg2="lt2" tx2="dk2" accent1="accent1" accent2="accent2" accent3="accent3" accent4="accent4" accent5="accent5" accent6="accent6" hlink="hlink" folHlink="folHlink"/>
  <p:sldLayoutIdLst>
    <p:sldLayoutId id="2147484214" r:id="rId1"/>
    <p:sldLayoutId id="2147484215" r:id="rId2"/>
    <p:sldLayoutId id="2147484216" r:id="rId3"/>
    <p:sldLayoutId id="2147484217" r:id="rId4"/>
    <p:sldLayoutId id="2147484218" r:id="rId5"/>
    <p:sldLayoutId id="2147484219" r:id="rId6"/>
    <p:sldLayoutId id="2147484220" r:id="rId7"/>
    <p:sldLayoutId id="2147484221" r:id="rId8"/>
    <p:sldLayoutId id="2147484222" r:id="rId9"/>
    <p:sldLayoutId id="2147484223" r:id="rId10"/>
    <p:sldLayoutId id="2147484224" r:id="rId11"/>
  </p:sldLayoutIdLst>
  <p:transition spd="slow">
    <p:wipe dir="d"/>
  </p:transition>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https://www.phin.state.ok.us/NARSWBSearch/Views/LandingView.aspx?id=4409"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hyperlink" Target="http://nar.health.ok.gov/"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hyperlink" Target="mailto:JasonN@health.ok"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
          <p:cNvSpPr>
            <a:spLocks noGrp="1" noChangeArrowheads="1"/>
          </p:cNvSpPr>
          <p:nvPr>
            <p:ph type="title"/>
          </p:nvPr>
        </p:nvSpPr>
        <p:spPr>
          <a:xfrm>
            <a:off x="457200" y="990600"/>
            <a:ext cx="8229600" cy="2133600"/>
          </a:xfrm>
        </p:spPr>
        <p:txBody>
          <a:bodyPr>
            <a:normAutofit fontScale="90000"/>
          </a:bodyPr>
          <a:lstStyle/>
          <a:p>
            <a:pPr algn="ctr"/>
            <a:br>
              <a:rPr lang="en-US" sz="3600" b="1" dirty="0"/>
            </a:br>
            <a:br>
              <a:rPr lang="en-US" sz="3600" b="1" dirty="0"/>
            </a:br>
            <a:br>
              <a:rPr lang="en-US" sz="3600" b="1" dirty="0"/>
            </a:br>
            <a:br>
              <a:rPr lang="en-US" sz="3600" b="1" dirty="0"/>
            </a:br>
            <a:br>
              <a:rPr lang="en-US" sz="3600" b="1" dirty="0"/>
            </a:br>
            <a:br>
              <a:rPr lang="en-US" sz="3600" b="1" dirty="0"/>
            </a:br>
            <a:br>
              <a:rPr lang="en-US" sz="3600" b="1" dirty="0"/>
            </a:br>
            <a:br>
              <a:rPr lang="en-US" sz="3600" b="1" dirty="0"/>
            </a:br>
            <a:br>
              <a:rPr lang="en-US" sz="3600" b="1" dirty="0"/>
            </a:br>
            <a:br>
              <a:rPr lang="en-US" sz="3600" b="1" dirty="0"/>
            </a:br>
            <a:br>
              <a:rPr lang="en-US" sz="3600" b="1" dirty="0"/>
            </a:br>
            <a:br>
              <a:rPr lang="en-US" sz="3600" b="1" dirty="0"/>
            </a:br>
            <a:br>
              <a:rPr lang="en-US" sz="3600" b="1" dirty="0"/>
            </a:br>
            <a:br>
              <a:rPr lang="en-US" sz="3600" b="1" dirty="0"/>
            </a:br>
            <a:r>
              <a:rPr lang="en-US" sz="3400" b="1" i="1" dirty="0">
                <a:solidFill>
                  <a:schemeClr val="tx2">
                    <a:lumMod val="50000"/>
                  </a:schemeClr>
                </a:solidFill>
              </a:rPr>
              <a:t>Long Term Care Certified Nurse Aide Instructor/Coordinator Certification Workshop</a:t>
            </a:r>
            <a:br>
              <a:rPr lang="en-US" sz="3400" b="1" i="1" dirty="0">
                <a:solidFill>
                  <a:schemeClr val="tx2">
                    <a:lumMod val="50000"/>
                  </a:schemeClr>
                </a:solidFill>
              </a:rPr>
            </a:br>
            <a:r>
              <a:rPr lang="en-US" sz="3400" b="1" i="1" dirty="0">
                <a:solidFill>
                  <a:schemeClr val="tx2">
                    <a:lumMod val="50000"/>
                  </a:schemeClr>
                </a:solidFill>
              </a:rPr>
              <a:t>Oklahoma Dept. of Career &amp; Technology Education </a:t>
            </a:r>
            <a:br>
              <a:rPr lang="en-US" sz="3400" i="1" dirty="0">
                <a:solidFill>
                  <a:schemeClr val="tx2">
                    <a:lumMod val="50000"/>
                  </a:schemeClr>
                </a:solidFill>
              </a:rPr>
            </a:br>
            <a:r>
              <a:rPr lang="en-US" sz="3400" b="1" i="1" dirty="0">
                <a:solidFill>
                  <a:schemeClr val="tx2">
                    <a:lumMod val="50000"/>
                  </a:schemeClr>
                </a:solidFill>
              </a:rPr>
              <a:t>October 5, 2021</a:t>
            </a:r>
          </a:p>
        </p:txBody>
      </p:sp>
      <p:sp>
        <p:nvSpPr>
          <p:cNvPr id="5" name="Content Placeholder 4"/>
          <p:cNvSpPr>
            <a:spLocks noGrp="1"/>
          </p:cNvSpPr>
          <p:nvPr>
            <p:ph idx="1"/>
          </p:nvPr>
        </p:nvSpPr>
        <p:spPr>
          <a:xfrm>
            <a:off x="3733800" y="3581400"/>
            <a:ext cx="5105400" cy="2743200"/>
          </a:xfrm>
        </p:spPr>
        <p:txBody>
          <a:bodyPr>
            <a:normAutofit/>
          </a:bodyPr>
          <a:lstStyle/>
          <a:p>
            <a:pPr algn="ctr">
              <a:buNone/>
            </a:pPr>
            <a:r>
              <a:rPr lang="en-US" sz="4400" b="1" dirty="0">
                <a:solidFill>
                  <a:schemeClr val="tx2">
                    <a:lumMod val="50000"/>
                  </a:schemeClr>
                </a:solidFill>
                <a:latin typeface="+mj-lt"/>
              </a:rPr>
              <a:t>Nurse Aide Registry</a:t>
            </a:r>
          </a:p>
          <a:p>
            <a:pPr algn="ctr">
              <a:buNone/>
            </a:pPr>
            <a:r>
              <a:rPr lang="en-US" sz="2800" b="1" i="1" dirty="0">
                <a:solidFill>
                  <a:schemeClr val="tx2">
                    <a:lumMod val="50000"/>
                  </a:schemeClr>
                </a:solidFill>
                <a:latin typeface="+mj-lt"/>
              </a:rPr>
              <a:t>Jason Noreen</a:t>
            </a:r>
          </a:p>
          <a:p>
            <a:pPr algn="ctr">
              <a:buNone/>
            </a:pPr>
            <a:r>
              <a:rPr lang="en-US" sz="2800" b="1" i="1" dirty="0">
                <a:solidFill>
                  <a:schemeClr val="tx2">
                    <a:lumMod val="50000"/>
                  </a:schemeClr>
                </a:solidFill>
                <a:latin typeface="+mj-lt"/>
              </a:rPr>
              <a:t>Administrative Programs Manager</a:t>
            </a:r>
          </a:p>
        </p:txBody>
      </p:sp>
      <p:pic>
        <p:nvPicPr>
          <p:cNvPr id="6" name="Picture 5"/>
          <p:cNvPicPr/>
          <p:nvPr/>
        </p:nvPicPr>
        <p:blipFill>
          <a:blip r:embed="rId3">
            <a:extLst>
              <a:ext uri="{28A0092B-C50C-407E-A947-70E740481C1C}">
                <a14:useLocalDpi xmlns:a14="http://schemas.microsoft.com/office/drawing/2010/main" val="0"/>
              </a:ext>
            </a:extLst>
          </a:blip>
          <a:srcRect/>
          <a:stretch>
            <a:fillRect/>
          </a:stretch>
        </p:blipFill>
        <p:spPr bwMode="auto">
          <a:xfrm>
            <a:off x="296007" y="3733800"/>
            <a:ext cx="3581400" cy="1600200"/>
          </a:xfrm>
          <a:prstGeom prst="rect">
            <a:avLst/>
          </a:prstGeom>
          <a:noFill/>
          <a:ln>
            <a:noFill/>
          </a:ln>
        </p:spPr>
      </p:pic>
    </p:spTree>
  </p:cSld>
  <p:clrMapOvr>
    <a:masterClrMapping/>
  </p:clrMapOvr>
  <p:transition spd="slow">
    <p:wipe dir="d"/>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97417"/>
            <a:ext cx="8229600" cy="1014046"/>
          </a:xfrm>
        </p:spPr>
        <p:txBody>
          <a:bodyPr>
            <a:noAutofit/>
          </a:bodyPr>
          <a:lstStyle/>
          <a:p>
            <a:pPr algn="ctr"/>
            <a:r>
              <a:rPr lang="en-US" sz="3600" b="1" dirty="0"/>
              <a:t>TRAINING PROGRAM BINDER, cont.</a:t>
            </a:r>
            <a:br>
              <a:rPr lang="en-US" sz="3600" dirty="0"/>
            </a:br>
            <a:endParaRPr lang="en-US" sz="3600" dirty="0"/>
          </a:p>
        </p:txBody>
      </p:sp>
      <p:sp>
        <p:nvSpPr>
          <p:cNvPr id="3" name="Content Placeholder 2"/>
          <p:cNvSpPr>
            <a:spLocks noGrp="1"/>
          </p:cNvSpPr>
          <p:nvPr>
            <p:ph idx="1"/>
          </p:nvPr>
        </p:nvSpPr>
        <p:spPr>
          <a:xfrm>
            <a:off x="457200" y="1447800"/>
            <a:ext cx="8229600" cy="5029200"/>
          </a:xfrm>
        </p:spPr>
        <p:txBody>
          <a:bodyPr>
            <a:normAutofit fontScale="92500" lnSpcReduction="20000"/>
          </a:bodyPr>
          <a:lstStyle/>
          <a:p>
            <a:r>
              <a:rPr lang="en-US" sz="3000" dirty="0">
                <a:latin typeface="+mj-lt"/>
              </a:rPr>
              <a:t>RN Training Supervisor, Phone, Email, fax number</a:t>
            </a:r>
          </a:p>
          <a:p>
            <a:pPr marL="0" indent="0">
              <a:buNone/>
            </a:pPr>
            <a:endParaRPr lang="en-US" sz="3000" dirty="0">
              <a:latin typeface="+mj-lt"/>
            </a:endParaRPr>
          </a:p>
          <a:p>
            <a:r>
              <a:rPr lang="en-US" sz="3000" dirty="0">
                <a:latin typeface="+mj-lt"/>
              </a:rPr>
              <a:t>Location of Administrative Office</a:t>
            </a:r>
          </a:p>
          <a:p>
            <a:pPr marL="0" indent="0">
              <a:buNone/>
            </a:pPr>
            <a:endParaRPr lang="en-US" sz="3000" dirty="0">
              <a:latin typeface="+mj-lt"/>
            </a:endParaRPr>
          </a:p>
          <a:p>
            <a:r>
              <a:rPr lang="en-US" sz="3000" dirty="0">
                <a:latin typeface="+mj-lt"/>
              </a:rPr>
              <a:t>Location of Classroom</a:t>
            </a:r>
          </a:p>
          <a:p>
            <a:pPr marL="0" indent="0">
              <a:buNone/>
            </a:pPr>
            <a:endParaRPr lang="en-US" sz="3000" dirty="0">
              <a:latin typeface="+mj-lt"/>
            </a:endParaRPr>
          </a:p>
          <a:p>
            <a:r>
              <a:rPr lang="en-US" sz="3000" dirty="0">
                <a:latin typeface="+mj-lt"/>
              </a:rPr>
              <a:t>Location of Laboratory</a:t>
            </a:r>
          </a:p>
          <a:p>
            <a:pPr marL="0" indent="0">
              <a:buNone/>
            </a:pPr>
            <a:endParaRPr lang="en-US" sz="3000" dirty="0">
              <a:latin typeface="+mj-lt"/>
            </a:endParaRPr>
          </a:p>
          <a:p>
            <a:r>
              <a:rPr lang="en-US" sz="3000" dirty="0">
                <a:latin typeface="+mj-lt"/>
              </a:rPr>
              <a:t>Location of Testing Records</a:t>
            </a:r>
          </a:p>
          <a:p>
            <a:pPr marL="0" indent="0">
              <a:buNone/>
            </a:pPr>
            <a:endParaRPr lang="en-US" sz="3000" dirty="0">
              <a:latin typeface="+mj-lt"/>
            </a:endParaRPr>
          </a:p>
          <a:p>
            <a:r>
              <a:rPr lang="en-US" sz="3000" dirty="0">
                <a:latin typeface="+mj-lt"/>
              </a:rPr>
              <a:t>Location of Training Program Records</a:t>
            </a:r>
          </a:p>
          <a:p>
            <a:endParaRPr lang="en-US" sz="3000" dirty="0">
              <a:latin typeface="+mj-lt"/>
            </a:endParaRPr>
          </a:p>
        </p:txBody>
      </p:sp>
      <p:pic>
        <p:nvPicPr>
          <p:cNvPr id="4" name="Picture 4" descr="C:\Users\Vickik\AppData\Local\Microsoft\Windows\Temporary Internet Files\Content.IE5\3KMI6SRQ\cartable-anneau[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53199" y="2271240"/>
            <a:ext cx="2057401" cy="31389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88207954"/>
      </p:ext>
    </p:extLst>
  </p:cSld>
  <p:clrMapOvr>
    <a:masterClrMapping/>
  </p:clrMapOvr>
  <p:transition spd="slow">
    <p:wipe dir="d"/>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1999"/>
            <a:ext cx="8229600" cy="1460695"/>
          </a:xfrm>
        </p:spPr>
        <p:txBody>
          <a:bodyPr>
            <a:normAutofit fontScale="90000"/>
          </a:bodyPr>
          <a:lstStyle/>
          <a:p>
            <a:pPr algn="ctr"/>
            <a:br>
              <a:rPr lang="en-US" sz="3600" b="1" dirty="0"/>
            </a:br>
            <a:br>
              <a:rPr lang="en-US" sz="3600" b="1" dirty="0"/>
            </a:br>
            <a:r>
              <a:rPr lang="en-US" sz="3600" b="1" dirty="0"/>
              <a:t>TRAINING PROGRAM BINDER</a:t>
            </a:r>
            <a:br>
              <a:rPr lang="en-US" sz="3600" b="1" dirty="0"/>
            </a:br>
            <a:r>
              <a:rPr lang="en-US" sz="3600" b="1" dirty="0"/>
              <a:t>APPLICATION (TAB 1)</a:t>
            </a:r>
            <a:br>
              <a:rPr lang="en-US" sz="3600" dirty="0"/>
            </a:br>
            <a:endParaRPr lang="en-US" sz="3600" dirty="0"/>
          </a:p>
        </p:txBody>
      </p:sp>
      <p:sp>
        <p:nvSpPr>
          <p:cNvPr id="3" name="Content Placeholder 2"/>
          <p:cNvSpPr>
            <a:spLocks noGrp="1"/>
          </p:cNvSpPr>
          <p:nvPr>
            <p:ph idx="1"/>
          </p:nvPr>
        </p:nvSpPr>
        <p:spPr/>
        <p:txBody>
          <a:bodyPr>
            <a:normAutofit/>
          </a:bodyPr>
          <a:lstStyle/>
          <a:p>
            <a:endParaRPr lang="en-US" sz="3200" dirty="0">
              <a:latin typeface="+mj-lt"/>
            </a:endParaRPr>
          </a:p>
          <a:p>
            <a:r>
              <a:rPr lang="en-US" sz="3200" dirty="0">
                <a:latin typeface="+mj-lt"/>
              </a:rPr>
              <a:t>Approval Letter from </a:t>
            </a:r>
            <a:r>
              <a:rPr lang="en-US" sz="3200" dirty="0" err="1">
                <a:latin typeface="+mj-lt"/>
              </a:rPr>
              <a:t>OSDH</a:t>
            </a:r>
            <a:endParaRPr lang="en-US" sz="3200" dirty="0">
              <a:latin typeface="+mj-lt"/>
            </a:endParaRPr>
          </a:p>
          <a:p>
            <a:pPr marL="0" indent="0">
              <a:buNone/>
            </a:pPr>
            <a:endParaRPr lang="en-US" sz="3200" dirty="0">
              <a:latin typeface="+mj-lt"/>
            </a:endParaRPr>
          </a:p>
          <a:p>
            <a:r>
              <a:rPr lang="en-US" sz="3200" b="1" dirty="0">
                <a:latin typeface="+mj-lt"/>
              </a:rPr>
              <a:t>B 1)</a:t>
            </a:r>
            <a:r>
              <a:rPr lang="en-US" sz="3200" dirty="0">
                <a:latin typeface="+mj-lt"/>
              </a:rPr>
              <a:t> Application (Original)</a:t>
            </a:r>
          </a:p>
          <a:p>
            <a:pPr marL="0" indent="0">
              <a:buNone/>
            </a:pPr>
            <a:endParaRPr lang="en-US" sz="3200" dirty="0">
              <a:latin typeface="+mj-lt"/>
            </a:endParaRPr>
          </a:p>
          <a:p>
            <a:r>
              <a:rPr lang="en-US" sz="3200" dirty="0">
                <a:latin typeface="+mj-lt"/>
              </a:rPr>
              <a:t>All correspondence from </a:t>
            </a:r>
            <a:r>
              <a:rPr lang="en-US" sz="3200" dirty="0" err="1">
                <a:latin typeface="+mj-lt"/>
              </a:rPr>
              <a:t>OSDH</a:t>
            </a:r>
            <a:endParaRPr lang="en-US" sz="3200" dirty="0">
              <a:latin typeface="+mj-lt"/>
            </a:endParaRPr>
          </a:p>
          <a:p>
            <a:endParaRPr lang="en-US" sz="3200" dirty="0">
              <a:latin typeface="+mj-lt"/>
            </a:endParaRPr>
          </a:p>
        </p:txBody>
      </p:sp>
      <p:pic>
        <p:nvPicPr>
          <p:cNvPr id="6" name="Picture 4" descr="C:\Users\Vickik\AppData\Local\Microsoft\Windows\Temporary Internet Files\Content.IE5\3KMI6SRQ\cartable-anneau[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53199" y="2499840"/>
            <a:ext cx="2057401" cy="31389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31829923"/>
      </p:ext>
    </p:extLst>
  </p:cSld>
  <p:clrMapOvr>
    <a:masterClrMapping/>
  </p:clrMapOvr>
  <p:transition spd="slow">
    <p:wipe dir="d"/>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524000"/>
          </a:xfrm>
        </p:spPr>
        <p:txBody>
          <a:bodyPr>
            <a:noAutofit/>
          </a:bodyPr>
          <a:lstStyle/>
          <a:p>
            <a:pPr algn="ctr"/>
            <a:r>
              <a:rPr lang="en-US" sz="3600" b="1" dirty="0"/>
              <a:t>TRAINING PROGRAM PERSONNEL (TAB 2)</a:t>
            </a:r>
            <a:br>
              <a:rPr lang="en-US" sz="3600" dirty="0"/>
            </a:br>
            <a:endParaRPr lang="en-US" sz="3600" dirty="0"/>
          </a:p>
        </p:txBody>
      </p:sp>
      <p:sp>
        <p:nvSpPr>
          <p:cNvPr id="3" name="Content Placeholder 2"/>
          <p:cNvSpPr>
            <a:spLocks noGrp="1"/>
          </p:cNvSpPr>
          <p:nvPr>
            <p:ph idx="1"/>
          </p:nvPr>
        </p:nvSpPr>
        <p:spPr>
          <a:xfrm>
            <a:off x="457200" y="1371600"/>
            <a:ext cx="8229600" cy="4953000"/>
          </a:xfrm>
        </p:spPr>
        <p:txBody>
          <a:bodyPr>
            <a:normAutofit/>
          </a:bodyPr>
          <a:lstStyle/>
          <a:p>
            <a:pPr marL="0" indent="0">
              <a:buNone/>
            </a:pPr>
            <a:r>
              <a:rPr lang="en-US" sz="2400" dirty="0">
                <a:latin typeface="+mj-lt"/>
              </a:rPr>
              <a:t>Hiring procedures for ensuring Chapter 677 requirements are met when hiring RN training supervisor and instructors.</a:t>
            </a:r>
          </a:p>
          <a:p>
            <a:pPr marL="0" indent="0">
              <a:buNone/>
            </a:pPr>
            <a:endParaRPr lang="en-US" sz="2400" dirty="0">
              <a:latin typeface="+mj-lt"/>
            </a:endParaRPr>
          </a:p>
          <a:p>
            <a:r>
              <a:rPr lang="en-US" sz="2400" b="1" dirty="0">
                <a:latin typeface="+mj-lt"/>
              </a:rPr>
              <a:t>RN Training Supervisor</a:t>
            </a:r>
            <a:r>
              <a:rPr lang="en-US" sz="2400" dirty="0">
                <a:latin typeface="+mj-lt"/>
              </a:rPr>
              <a:t>- Job description, RN license, resume documenting required experience for program</a:t>
            </a:r>
          </a:p>
          <a:p>
            <a:pPr marL="0" indent="0">
              <a:buNone/>
            </a:pPr>
            <a:endParaRPr lang="en-US" sz="2400" dirty="0">
              <a:latin typeface="+mj-lt"/>
            </a:endParaRPr>
          </a:p>
          <a:p>
            <a:r>
              <a:rPr lang="en-US" sz="2400" b="1" dirty="0">
                <a:latin typeface="+mj-lt"/>
              </a:rPr>
              <a:t>Instructor </a:t>
            </a:r>
            <a:r>
              <a:rPr lang="en-US" sz="2400" dirty="0">
                <a:latin typeface="+mj-lt"/>
              </a:rPr>
              <a:t>- Job description, current nursing license, resume documenting required experience for program</a:t>
            </a:r>
          </a:p>
          <a:p>
            <a:pPr marL="0" indent="0">
              <a:buNone/>
            </a:pPr>
            <a:endParaRPr lang="en-US" sz="2400" dirty="0">
              <a:latin typeface="+mj-lt"/>
            </a:endParaRPr>
          </a:p>
          <a:p>
            <a:r>
              <a:rPr lang="en-US" sz="2400" b="1" dirty="0">
                <a:latin typeface="+mj-lt"/>
              </a:rPr>
              <a:t>CSO’S </a:t>
            </a:r>
            <a:r>
              <a:rPr lang="en-US" sz="2400" dirty="0">
                <a:latin typeface="+mj-lt"/>
              </a:rPr>
              <a:t>- current nursing license, resume documenting required experience </a:t>
            </a:r>
          </a:p>
          <a:p>
            <a:endParaRPr lang="en-US" dirty="0"/>
          </a:p>
        </p:txBody>
      </p:sp>
    </p:spTree>
    <p:extLst>
      <p:ext uri="{BB962C8B-B14F-4D97-AF65-F5344CB8AC3E}">
        <p14:creationId xmlns:p14="http://schemas.microsoft.com/office/powerpoint/2010/main" val="3170988871"/>
      </p:ext>
    </p:extLst>
  </p:cSld>
  <p:clrMapOvr>
    <a:masterClrMapping/>
  </p:clrMapOvr>
  <p:transition spd="slow">
    <p:wipe dir="d"/>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200" b="1" i="1" dirty="0"/>
              <a:t>CLINICAL SITES (TAB 3)</a:t>
            </a:r>
            <a:br>
              <a:rPr lang="en-US" sz="3200" b="1" i="1" dirty="0"/>
            </a:br>
            <a:endParaRPr lang="en-US" sz="3200" b="1" i="1" dirty="0"/>
          </a:p>
        </p:txBody>
      </p:sp>
      <p:sp>
        <p:nvSpPr>
          <p:cNvPr id="3" name="Content Placeholder 2"/>
          <p:cNvSpPr>
            <a:spLocks noGrp="1"/>
          </p:cNvSpPr>
          <p:nvPr>
            <p:ph idx="1"/>
          </p:nvPr>
        </p:nvSpPr>
        <p:spPr/>
        <p:txBody>
          <a:bodyPr/>
          <a:lstStyle/>
          <a:p>
            <a:r>
              <a:rPr lang="en-US" dirty="0">
                <a:latin typeface="+mj-lt"/>
              </a:rPr>
              <a:t>For each site: Clinical Agreements (currently used sites only)</a:t>
            </a:r>
          </a:p>
          <a:p>
            <a:pPr marL="0" indent="0">
              <a:buNone/>
            </a:pPr>
            <a:endParaRPr lang="en-US" sz="900" dirty="0">
              <a:latin typeface="+mj-lt"/>
            </a:endParaRPr>
          </a:p>
          <a:p>
            <a:r>
              <a:rPr lang="en-US" dirty="0">
                <a:latin typeface="+mj-lt"/>
              </a:rPr>
              <a:t>Private sites: If you will be using a career technology center to test your students you will need a contract with the tech center you will be using.  They must state that they will test your students and what the wait period will be to be tested</a:t>
            </a:r>
          </a:p>
          <a:p>
            <a:pPr marL="0" indent="0">
              <a:buNone/>
            </a:pPr>
            <a:endParaRPr lang="en-US" sz="900" dirty="0">
              <a:latin typeface="+mj-lt"/>
            </a:endParaRPr>
          </a:p>
          <a:p>
            <a:r>
              <a:rPr lang="en-US" dirty="0">
                <a:latin typeface="+mj-lt"/>
              </a:rPr>
              <a:t>Copy of student ID tag</a:t>
            </a:r>
          </a:p>
          <a:p>
            <a:endParaRPr lang="en-US" dirty="0"/>
          </a:p>
        </p:txBody>
      </p:sp>
    </p:spTree>
    <p:extLst>
      <p:ext uri="{BB962C8B-B14F-4D97-AF65-F5344CB8AC3E}">
        <p14:creationId xmlns:p14="http://schemas.microsoft.com/office/powerpoint/2010/main" val="3203713530"/>
      </p:ext>
    </p:extLst>
  </p:cSld>
  <p:clrMapOvr>
    <a:masterClrMapping/>
  </p:clrMapOvr>
  <p:transition spd="slow">
    <p:wipe dir="d"/>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200" b="1" i="1" dirty="0"/>
              <a:t>INSTRUCTIONAL ORGANIZATION (TAB 4)</a:t>
            </a:r>
            <a:br>
              <a:rPr lang="en-US" sz="3200" i="1" dirty="0"/>
            </a:br>
            <a:endParaRPr lang="en-US" sz="3200" i="1" dirty="0"/>
          </a:p>
        </p:txBody>
      </p:sp>
      <p:sp>
        <p:nvSpPr>
          <p:cNvPr id="3" name="Content Placeholder 2"/>
          <p:cNvSpPr>
            <a:spLocks noGrp="1"/>
          </p:cNvSpPr>
          <p:nvPr>
            <p:ph idx="1"/>
          </p:nvPr>
        </p:nvSpPr>
        <p:spPr/>
        <p:txBody>
          <a:bodyPr/>
          <a:lstStyle/>
          <a:p>
            <a:r>
              <a:rPr lang="en-US" b="1" dirty="0">
                <a:latin typeface="+mj-lt"/>
              </a:rPr>
              <a:t>Curriculum </a:t>
            </a:r>
            <a:r>
              <a:rPr lang="en-US" dirty="0">
                <a:latin typeface="+mj-lt"/>
              </a:rPr>
              <a:t>– to be complete, hours to match hours stated in student handout</a:t>
            </a:r>
          </a:p>
          <a:p>
            <a:pPr marL="0" indent="0">
              <a:buNone/>
            </a:pPr>
            <a:endParaRPr lang="en-US" sz="900" dirty="0">
              <a:latin typeface="+mj-lt"/>
            </a:endParaRPr>
          </a:p>
          <a:p>
            <a:r>
              <a:rPr lang="en-US" b="1" dirty="0">
                <a:latin typeface="+mj-lt"/>
              </a:rPr>
              <a:t>Student Handbook </a:t>
            </a:r>
            <a:r>
              <a:rPr lang="en-US" dirty="0">
                <a:latin typeface="+mj-lt"/>
              </a:rPr>
              <a:t>– Program requirements, policies and procedures, requirements for certification and employment, rights and responsibility, signature page that student signs stating they have read and understand their rights and responsibilities, and they will need to be aware of the test site you have contracted with and the wait time it may take to test</a:t>
            </a:r>
          </a:p>
          <a:p>
            <a:endParaRPr lang="en-US" dirty="0"/>
          </a:p>
        </p:txBody>
      </p:sp>
    </p:spTree>
    <p:extLst>
      <p:ext uri="{BB962C8B-B14F-4D97-AF65-F5344CB8AC3E}">
        <p14:creationId xmlns:p14="http://schemas.microsoft.com/office/powerpoint/2010/main" val="3512346482"/>
      </p:ext>
    </p:extLst>
  </p:cSld>
  <p:clrMapOvr>
    <a:masterClrMapping/>
  </p:clrMapOvr>
  <p:transition spd="slow">
    <p:wipe dir="d"/>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2978" name="Rectangle 2" descr="Large confetti"/>
          <p:cNvSpPr>
            <a:spLocks noGrp="1" noChangeArrowheads="1"/>
          </p:cNvSpPr>
          <p:nvPr>
            <p:ph type="title"/>
          </p:nvPr>
        </p:nvSpPr>
        <p:spPr>
          <a:xfrm>
            <a:off x="0" y="609600"/>
            <a:ext cx="8839200" cy="838200"/>
          </a:xfrm>
        </p:spPr>
        <p:txBody>
          <a:bodyPr>
            <a:normAutofit fontScale="90000"/>
          </a:bodyPr>
          <a:lstStyle/>
          <a:p>
            <a:pPr algn="ctr"/>
            <a:r>
              <a:rPr lang="en-US" b="1" i="1" dirty="0"/>
              <a:t>Notification of Changes in Program</a:t>
            </a:r>
          </a:p>
        </p:txBody>
      </p:sp>
      <p:sp>
        <p:nvSpPr>
          <p:cNvPr id="382979" name="Rectangle 3"/>
          <p:cNvSpPr>
            <a:spLocks noGrp="1" noChangeArrowheads="1"/>
          </p:cNvSpPr>
          <p:nvPr>
            <p:ph type="body" idx="4294967295"/>
          </p:nvPr>
        </p:nvSpPr>
        <p:spPr>
          <a:xfrm>
            <a:off x="685800" y="1752600"/>
            <a:ext cx="8001000" cy="4876800"/>
          </a:xfrm>
        </p:spPr>
        <p:txBody>
          <a:bodyPr>
            <a:normAutofit/>
          </a:bodyPr>
          <a:lstStyle/>
          <a:p>
            <a:pPr indent="0">
              <a:buNone/>
            </a:pPr>
            <a:r>
              <a:rPr lang="en-US" sz="3600" dirty="0">
                <a:latin typeface="+mj-lt"/>
              </a:rPr>
              <a:t>An approved program shall notify the Department in writing </a:t>
            </a:r>
            <a:r>
              <a:rPr lang="en-US" sz="3600" u="sng" dirty="0">
                <a:latin typeface="+mj-lt"/>
              </a:rPr>
              <a:t>before</a:t>
            </a:r>
            <a:r>
              <a:rPr lang="en-US" sz="3600" dirty="0">
                <a:latin typeface="+mj-lt"/>
              </a:rPr>
              <a:t> making substantive changes:</a:t>
            </a:r>
          </a:p>
          <a:p>
            <a:pPr indent="0">
              <a:buNone/>
            </a:pPr>
            <a:endParaRPr lang="en-US" sz="1800" dirty="0">
              <a:latin typeface="+mj-lt"/>
            </a:endParaRPr>
          </a:p>
          <a:p>
            <a:pPr marL="274320" lvl="1" indent="-274320">
              <a:buClr>
                <a:schemeClr val="accent3"/>
              </a:buClr>
              <a:buSzPct val="95000"/>
              <a:buNone/>
            </a:pPr>
            <a:r>
              <a:rPr lang="en-US" sz="3200" dirty="0">
                <a:latin typeface="+mj-lt"/>
              </a:rPr>
              <a:t>   </a:t>
            </a:r>
            <a:r>
              <a:rPr lang="en-US" sz="4800" b="1" i="1" dirty="0">
                <a:solidFill>
                  <a:schemeClr val="accent1">
                    <a:lumMod val="50000"/>
                  </a:schemeClr>
                </a:solidFill>
                <a:latin typeface="+mj-lt"/>
              </a:rPr>
              <a:t>PLEASE USE NOTICE OF CHANGE TO NOTIFY DEPARTMENT OF CHANGES</a:t>
            </a:r>
            <a:endParaRPr lang="en-US" sz="4800" b="1" i="1" dirty="0">
              <a:solidFill>
                <a:schemeClr val="accent1">
                  <a:lumMod val="50000"/>
                </a:schemeClr>
              </a:solidFill>
            </a:endParaRPr>
          </a:p>
        </p:txBody>
      </p:sp>
    </p:spTree>
  </p:cSld>
  <p:clrMapOvr>
    <a:masterClrMapping/>
  </p:clrMapOvr>
  <p:transition spd="slow">
    <p:wipe dir="d"/>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9474" name="Rectangle 2" descr="Large confetti"/>
          <p:cNvSpPr>
            <a:spLocks noGrp="1" noChangeArrowheads="1"/>
          </p:cNvSpPr>
          <p:nvPr>
            <p:ph type="title"/>
          </p:nvPr>
        </p:nvSpPr>
        <p:spPr>
          <a:xfrm>
            <a:off x="457200" y="304800"/>
            <a:ext cx="8305800" cy="1143000"/>
          </a:xfrm>
        </p:spPr>
        <p:txBody>
          <a:bodyPr>
            <a:normAutofit fontScale="90000"/>
          </a:bodyPr>
          <a:lstStyle/>
          <a:p>
            <a:pPr algn="ctr"/>
            <a:r>
              <a:rPr lang="en-US" sz="6000" b="1" i="1" dirty="0"/>
              <a:t>Changes in Program, cont.</a:t>
            </a:r>
          </a:p>
        </p:txBody>
      </p:sp>
      <p:sp>
        <p:nvSpPr>
          <p:cNvPr id="489475" name="Rectangle 3"/>
          <p:cNvSpPr>
            <a:spLocks noGrp="1" noChangeArrowheads="1"/>
          </p:cNvSpPr>
          <p:nvPr>
            <p:ph type="body" idx="4294967295"/>
          </p:nvPr>
        </p:nvSpPr>
        <p:spPr>
          <a:xfrm>
            <a:off x="685800" y="1295400"/>
            <a:ext cx="7848600" cy="5257800"/>
          </a:xfrm>
        </p:spPr>
        <p:txBody>
          <a:bodyPr>
            <a:normAutofit fontScale="55000" lnSpcReduction="20000"/>
          </a:bodyPr>
          <a:lstStyle/>
          <a:p>
            <a:pPr lvl="1">
              <a:lnSpc>
                <a:spcPct val="170000"/>
              </a:lnSpc>
            </a:pPr>
            <a:r>
              <a:rPr lang="en-US" sz="4500" dirty="0">
                <a:latin typeface="+mj-lt"/>
              </a:rPr>
              <a:t>Change in Coordinator and/or RN Supervisor</a:t>
            </a:r>
          </a:p>
          <a:p>
            <a:pPr lvl="1">
              <a:lnSpc>
                <a:spcPct val="170000"/>
              </a:lnSpc>
            </a:pPr>
            <a:r>
              <a:rPr lang="en-US" sz="4500" dirty="0">
                <a:latin typeface="+mj-lt"/>
              </a:rPr>
              <a:t>Change in administrative offices</a:t>
            </a:r>
          </a:p>
          <a:p>
            <a:pPr lvl="1">
              <a:lnSpc>
                <a:spcPct val="170000"/>
              </a:lnSpc>
            </a:pPr>
            <a:r>
              <a:rPr lang="en-US" sz="4500" dirty="0">
                <a:latin typeface="+mj-lt"/>
              </a:rPr>
              <a:t>Change in </a:t>
            </a:r>
            <a:r>
              <a:rPr lang="en-US" sz="4500" u="sng" dirty="0">
                <a:latin typeface="+mj-lt"/>
              </a:rPr>
              <a:t>requirements or procedures </a:t>
            </a:r>
            <a:r>
              <a:rPr lang="en-US" sz="4500" dirty="0">
                <a:latin typeface="+mj-lt"/>
              </a:rPr>
              <a:t>for selection of instructors</a:t>
            </a:r>
          </a:p>
          <a:p>
            <a:pPr lvl="1">
              <a:lnSpc>
                <a:spcPct val="120000"/>
              </a:lnSpc>
            </a:pPr>
            <a:r>
              <a:rPr lang="en-US" sz="4500" dirty="0">
                <a:latin typeface="+mj-lt"/>
              </a:rPr>
              <a:t>Change in curriculum</a:t>
            </a:r>
          </a:p>
          <a:p>
            <a:pPr lvl="1">
              <a:lnSpc>
                <a:spcPct val="120000"/>
              </a:lnSpc>
              <a:buNone/>
            </a:pPr>
            <a:endParaRPr lang="en-US" sz="4500" dirty="0">
              <a:latin typeface="+mj-lt"/>
            </a:endParaRPr>
          </a:p>
          <a:p>
            <a:pPr lvl="1">
              <a:lnSpc>
                <a:spcPct val="120000"/>
              </a:lnSpc>
            </a:pPr>
            <a:r>
              <a:rPr lang="en-US" sz="4500" dirty="0">
                <a:latin typeface="+mj-lt"/>
              </a:rPr>
              <a:t>A different legal entity sponsoring the program</a:t>
            </a:r>
          </a:p>
          <a:p>
            <a:pPr lvl="1">
              <a:lnSpc>
                <a:spcPct val="120000"/>
              </a:lnSpc>
              <a:buNone/>
            </a:pPr>
            <a:endParaRPr lang="en-US" sz="4500" dirty="0">
              <a:latin typeface="+mj-lt"/>
            </a:endParaRPr>
          </a:p>
          <a:p>
            <a:pPr lvl="1">
              <a:lnSpc>
                <a:spcPct val="120000"/>
              </a:lnSpc>
            </a:pPr>
            <a:r>
              <a:rPr lang="en-US" sz="4500" dirty="0">
                <a:latin typeface="+mj-lt"/>
              </a:rPr>
              <a:t>A change in location of the class, clinical training site or laboratory</a:t>
            </a:r>
          </a:p>
          <a:p>
            <a:pPr>
              <a:lnSpc>
                <a:spcPct val="120000"/>
              </a:lnSpc>
            </a:pPr>
            <a:endParaRPr lang="en-US" sz="3600" dirty="0"/>
          </a:p>
        </p:txBody>
      </p:sp>
    </p:spTree>
  </p:cSld>
  <p:clrMapOvr>
    <a:masterClrMapping/>
  </p:clrMapOvr>
  <p:transition spd="slow">
    <p:wipe dir="d"/>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704088"/>
            <a:ext cx="8229600" cy="972312"/>
          </a:xfrm>
        </p:spPr>
        <p:txBody>
          <a:bodyPr>
            <a:normAutofit/>
          </a:bodyPr>
          <a:lstStyle/>
          <a:p>
            <a:pPr algn="ctr"/>
            <a:r>
              <a:rPr lang="en-US" sz="6000" b="1" i="1" dirty="0"/>
              <a:t>Notice of Change</a:t>
            </a:r>
          </a:p>
        </p:txBody>
      </p:sp>
      <p:sp>
        <p:nvSpPr>
          <p:cNvPr id="4" name="Content Placeholder 3"/>
          <p:cNvSpPr>
            <a:spLocks noGrp="1"/>
          </p:cNvSpPr>
          <p:nvPr>
            <p:ph idx="1"/>
          </p:nvPr>
        </p:nvSpPr>
        <p:spPr/>
        <p:txBody>
          <a:bodyPr>
            <a:normAutofit fontScale="92500"/>
          </a:bodyPr>
          <a:lstStyle/>
          <a:p>
            <a:r>
              <a:rPr lang="en-US" sz="4000" dirty="0">
                <a:latin typeface="+mj-lt"/>
              </a:rPr>
              <a:t>You will need to send in advance of the change you are wanting to make</a:t>
            </a:r>
          </a:p>
          <a:p>
            <a:pPr>
              <a:buNone/>
            </a:pPr>
            <a:endParaRPr lang="en-US" sz="4000" dirty="0">
              <a:latin typeface="+mj-lt"/>
            </a:endParaRPr>
          </a:p>
          <a:p>
            <a:r>
              <a:rPr lang="en-US" sz="4000" dirty="0">
                <a:latin typeface="+mj-lt"/>
              </a:rPr>
              <a:t>Notice of Change will require an onsite visit before the change can be approved if there is a change in location of training program or administrative offices</a:t>
            </a:r>
          </a:p>
          <a:p>
            <a:endParaRPr lang="en-US" sz="4000" dirty="0">
              <a:latin typeface="+mj-lt"/>
            </a:endParaRPr>
          </a:p>
        </p:txBody>
      </p:sp>
    </p:spTree>
  </p:cSld>
  <p:clrMapOvr>
    <a:masterClrMapping/>
  </p:clrMapOvr>
  <p:transition spd="slow">
    <p:wipe dir="d"/>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0146" name="Rectangle 2" descr="Large confetti"/>
          <p:cNvSpPr>
            <a:spLocks noGrp="1" noChangeArrowheads="1"/>
          </p:cNvSpPr>
          <p:nvPr>
            <p:ph type="title"/>
          </p:nvPr>
        </p:nvSpPr>
        <p:spPr>
          <a:xfrm>
            <a:off x="685800" y="457200"/>
            <a:ext cx="7848600" cy="914400"/>
          </a:xfrm>
        </p:spPr>
        <p:txBody>
          <a:bodyPr>
            <a:noAutofit/>
          </a:bodyPr>
          <a:lstStyle/>
          <a:p>
            <a:r>
              <a:rPr lang="en-US" sz="6000" b="1" i="1" dirty="0"/>
              <a:t>Prohibition of Training</a:t>
            </a:r>
          </a:p>
        </p:txBody>
      </p:sp>
      <p:sp>
        <p:nvSpPr>
          <p:cNvPr id="390147" name="Rectangle 3"/>
          <p:cNvSpPr>
            <a:spLocks noGrp="1" noChangeArrowheads="1"/>
          </p:cNvSpPr>
          <p:nvPr>
            <p:ph type="body" idx="4294967295"/>
          </p:nvPr>
        </p:nvSpPr>
        <p:spPr>
          <a:xfrm>
            <a:off x="685800" y="1905000"/>
            <a:ext cx="7848600" cy="4495800"/>
          </a:xfrm>
        </p:spPr>
        <p:txBody>
          <a:bodyPr>
            <a:normAutofit/>
          </a:bodyPr>
          <a:lstStyle/>
          <a:p>
            <a:r>
              <a:rPr lang="en-US" sz="3600" dirty="0">
                <a:latin typeface="+mj-lt"/>
              </a:rPr>
              <a:t>A training and competency examination program shall not be offered by or in a facility which, within the previous 2 years:</a:t>
            </a:r>
          </a:p>
          <a:p>
            <a:pPr lvl="1"/>
            <a:r>
              <a:rPr lang="en-US" sz="3600" dirty="0">
                <a:latin typeface="+mj-lt"/>
              </a:rPr>
              <a:t>Has had Substandard Quality of Care</a:t>
            </a:r>
          </a:p>
          <a:p>
            <a:pPr lvl="1"/>
            <a:r>
              <a:rPr lang="en-US" sz="3600" dirty="0">
                <a:latin typeface="+mj-lt"/>
              </a:rPr>
              <a:t>Request copies of the CMS 2567 or access them at the clinical site</a:t>
            </a:r>
          </a:p>
        </p:txBody>
      </p:sp>
    </p:spTree>
  </p:cSld>
  <p:clrMapOvr>
    <a:masterClrMapping/>
  </p:clrMapOvr>
  <p:transition spd="slow">
    <p:wipe dir="d"/>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3218" name="Rectangle 2" descr="Large confetti"/>
          <p:cNvSpPr>
            <a:spLocks noGrp="1" noChangeArrowheads="1"/>
          </p:cNvSpPr>
          <p:nvPr>
            <p:ph type="title"/>
          </p:nvPr>
        </p:nvSpPr>
        <p:spPr>
          <a:xfrm>
            <a:off x="457200" y="609600"/>
            <a:ext cx="8686800" cy="914400"/>
          </a:xfrm>
        </p:spPr>
        <p:txBody>
          <a:bodyPr>
            <a:noAutofit/>
          </a:bodyPr>
          <a:lstStyle/>
          <a:p>
            <a:r>
              <a:rPr lang="en-US" sz="4800" b="1" i="1" dirty="0"/>
              <a:t>Enforcement Preventing Training</a:t>
            </a:r>
          </a:p>
        </p:txBody>
      </p:sp>
      <p:sp>
        <p:nvSpPr>
          <p:cNvPr id="393219" name="Rectangle 3"/>
          <p:cNvSpPr>
            <a:spLocks noGrp="1" noChangeArrowheads="1"/>
          </p:cNvSpPr>
          <p:nvPr>
            <p:ph type="body" idx="4294967295"/>
          </p:nvPr>
        </p:nvSpPr>
        <p:spPr>
          <a:xfrm>
            <a:off x="457200" y="1828800"/>
            <a:ext cx="7772400" cy="4267200"/>
          </a:xfrm>
        </p:spPr>
        <p:txBody>
          <a:bodyPr>
            <a:normAutofit/>
          </a:bodyPr>
          <a:lstStyle/>
          <a:p>
            <a:pPr>
              <a:lnSpc>
                <a:spcPct val="90000"/>
              </a:lnSpc>
            </a:pPr>
            <a:r>
              <a:rPr lang="en-US" sz="3600" dirty="0">
                <a:latin typeface="+mj-lt"/>
              </a:rPr>
              <a:t>RN staffing waiver</a:t>
            </a:r>
          </a:p>
          <a:p>
            <a:pPr>
              <a:lnSpc>
                <a:spcPct val="90000"/>
              </a:lnSpc>
            </a:pPr>
            <a:r>
              <a:rPr lang="en-US" sz="3600" dirty="0">
                <a:latin typeface="+mj-lt"/>
              </a:rPr>
              <a:t>Civil Money penalty of $10,697.00 or more</a:t>
            </a:r>
          </a:p>
          <a:p>
            <a:pPr>
              <a:lnSpc>
                <a:spcPct val="90000"/>
              </a:lnSpc>
            </a:pPr>
            <a:r>
              <a:rPr lang="en-US" sz="3600" dirty="0">
                <a:latin typeface="+mj-lt"/>
              </a:rPr>
              <a:t>Operating License revoked</a:t>
            </a:r>
          </a:p>
          <a:p>
            <a:pPr>
              <a:lnSpc>
                <a:spcPct val="90000"/>
              </a:lnSpc>
            </a:pPr>
            <a:r>
              <a:rPr lang="en-US" sz="3600" dirty="0">
                <a:latin typeface="+mj-lt"/>
              </a:rPr>
              <a:t>Medicaid certification terminated</a:t>
            </a:r>
          </a:p>
          <a:p>
            <a:pPr>
              <a:lnSpc>
                <a:spcPct val="90000"/>
              </a:lnSpc>
            </a:pPr>
            <a:r>
              <a:rPr lang="en-US" sz="3600" dirty="0">
                <a:latin typeface="+mj-lt"/>
              </a:rPr>
              <a:t>(The Department may withdraw approval to train if result of care def’s)</a:t>
            </a:r>
          </a:p>
        </p:txBody>
      </p:sp>
      <p:pic>
        <p:nvPicPr>
          <p:cNvPr id="393220" name="Picture 4" descr="C:\Cabs\o2k2\PFiles\MSOffice\Clipart\standard\stddir1\bd04896_.wmf"/>
          <p:cNvPicPr>
            <a:picLocks noChangeAspect="1" noChangeArrowheads="1"/>
          </p:cNvPicPr>
          <p:nvPr/>
        </p:nvPicPr>
        <p:blipFill>
          <a:blip r:embed="rId2" cstate="print"/>
          <a:srcRect/>
          <a:stretch>
            <a:fillRect/>
          </a:stretch>
        </p:blipFill>
        <p:spPr bwMode="auto">
          <a:xfrm>
            <a:off x="8001000" y="2601687"/>
            <a:ext cx="914400" cy="1665513"/>
          </a:xfrm>
          <a:prstGeom prst="rect">
            <a:avLst/>
          </a:prstGeom>
          <a:noFill/>
        </p:spPr>
      </p:pic>
    </p:spTree>
  </p:cSld>
  <p:clrMapOvr>
    <a:masterClrMapping/>
  </p:clrMapOvr>
  <p:transition spd="slow">
    <p:wipe dir="d"/>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612844"/>
            <a:ext cx="8305800" cy="5262979"/>
          </a:xfrm>
          <a:prstGeom prst="rect">
            <a:avLst/>
          </a:prstGeom>
        </p:spPr>
        <p:txBody>
          <a:bodyPr wrap="square">
            <a:spAutoFit/>
          </a:bodyPr>
          <a:lstStyle/>
          <a:p>
            <a:endParaRPr lang="en-US" dirty="0"/>
          </a:p>
          <a:p>
            <a:r>
              <a:rPr lang="en-US" dirty="0"/>
              <a:t> </a:t>
            </a:r>
          </a:p>
          <a:p>
            <a:r>
              <a:rPr lang="en-US" sz="3200" dirty="0">
                <a:latin typeface="+mj-lt"/>
              </a:rPr>
              <a:t>The Nurse Aide Registry (NAR) is contracted by the Centers for Medicare and Medicaid Services to review and approve Nurse Aide Training Programs (NATP). The Code of Federal Regulations (CFR) at Title 42, Section (§) 483.151(b)(1)(iii), requires onsite reviews for other than the initial review. The State may not grant approval of a NATP for a period longer than 2 years, 42 CFR § 483.151(d)</a:t>
            </a:r>
          </a:p>
        </p:txBody>
      </p:sp>
    </p:spTree>
    <p:extLst>
      <p:ext uri="{BB962C8B-B14F-4D97-AF65-F5344CB8AC3E}">
        <p14:creationId xmlns:p14="http://schemas.microsoft.com/office/powerpoint/2010/main" val="1831352396"/>
      </p:ext>
    </p:extLst>
  </p:cSld>
  <p:clrMapOvr>
    <a:masterClrMapping/>
  </p:clrMapOvr>
  <p:transition spd="slow">
    <p:wipe dir="d"/>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62" name="Rectangle 2" descr="Large confetti"/>
          <p:cNvSpPr>
            <a:spLocks noGrp="1" noChangeArrowheads="1"/>
          </p:cNvSpPr>
          <p:nvPr>
            <p:ph type="title"/>
          </p:nvPr>
        </p:nvSpPr>
        <p:spPr>
          <a:xfrm>
            <a:off x="457200" y="457200"/>
            <a:ext cx="8382000" cy="1066800"/>
          </a:xfrm>
        </p:spPr>
        <p:txBody>
          <a:bodyPr>
            <a:noAutofit/>
          </a:bodyPr>
          <a:lstStyle/>
          <a:p>
            <a:r>
              <a:rPr lang="en-US" sz="4800" b="1" i="1" dirty="0"/>
              <a:t>Enforcement Preventing Training</a:t>
            </a:r>
          </a:p>
        </p:txBody>
      </p:sp>
      <p:sp>
        <p:nvSpPr>
          <p:cNvPr id="399363" name="Rectangle 3"/>
          <p:cNvSpPr>
            <a:spLocks noGrp="1" noChangeArrowheads="1"/>
          </p:cNvSpPr>
          <p:nvPr>
            <p:ph type="body" idx="4294967295"/>
          </p:nvPr>
        </p:nvSpPr>
        <p:spPr>
          <a:xfrm>
            <a:off x="457200" y="1905000"/>
            <a:ext cx="8305800" cy="4191000"/>
          </a:xfrm>
        </p:spPr>
        <p:txBody>
          <a:bodyPr>
            <a:normAutofit lnSpcReduction="10000"/>
          </a:bodyPr>
          <a:lstStyle/>
          <a:p>
            <a:pPr>
              <a:lnSpc>
                <a:spcPct val="90000"/>
              </a:lnSpc>
            </a:pPr>
            <a:r>
              <a:rPr lang="en-US" sz="3600" dirty="0">
                <a:latin typeface="+mj-lt"/>
                <a:cs typeface="Courier New" pitchFamily="49" charset="0"/>
              </a:rPr>
              <a:t>A facility cannot be used as a clinical training site if the facility has had Substandard Quality of Care within the previous two (2) years</a:t>
            </a:r>
          </a:p>
          <a:p>
            <a:pPr lvl="1">
              <a:lnSpc>
                <a:spcPct val="90000"/>
              </a:lnSpc>
            </a:pPr>
            <a:r>
              <a:rPr lang="en-US" sz="3600" dirty="0">
                <a:latin typeface="+mj-lt"/>
                <a:cs typeface="Courier New" pitchFamily="49" charset="0"/>
              </a:rPr>
              <a:t>42 CFR 483.13, Resident Behavior and Facility Practices</a:t>
            </a:r>
          </a:p>
          <a:p>
            <a:pPr lvl="1">
              <a:lnSpc>
                <a:spcPct val="90000"/>
              </a:lnSpc>
            </a:pPr>
            <a:r>
              <a:rPr lang="en-US" sz="3600" dirty="0">
                <a:latin typeface="+mj-lt"/>
                <a:cs typeface="Courier New" pitchFamily="49" charset="0"/>
              </a:rPr>
              <a:t>42 CFR 483.15, Quality of Life</a:t>
            </a:r>
          </a:p>
          <a:p>
            <a:pPr lvl="1">
              <a:lnSpc>
                <a:spcPct val="90000"/>
              </a:lnSpc>
            </a:pPr>
            <a:r>
              <a:rPr lang="en-US" sz="3600" dirty="0">
                <a:latin typeface="+mj-lt"/>
                <a:cs typeface="Courier New" pitchFamily="49" charset="0"/>
              </a:rPr>
              <a:t>42 CFR 483.25, Quality of</a:t>
            </a:r>
            <a:r>
              <a:rPr lang="en-US" sz="3600" i="1" dirty="0">
                <a:latin typeface="+mj-lt"/>
                <a:cs typeface="Courier New" pitchFamily="49" charset="0"/>
              </a:rPr>
              <a:t> </a:t>
            </a:r>
            <a:r>
              <a:rPr lang="en-US" sz="3600" dirty="0">
                <a:latin typeface="+mj-lt"/>
                <a:cs typeface="Courier New" pitchFamily="49" charset="0"/>
              </a:rPr>
              <a:t>Care</a:t>
            </a:r>
            <a:endParaRPr lang="en-US" sz="3600" dirty="0">
              <a:latin typeface="+mj-lt"/>
            </a:endParaRPr>
          </a:p>
        </p:txBody>
      </p:sp>
    </p:spTree>
  </p:cSld>
  <p:clrMapOvr>
    <a:masterClrMapping/>
  </p:clrMapOvr>
  <p:transition spd="slow">
    <p:wipe dir="d"/>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6290" name="Rectangle 2" descr="Large confetti"/>
          <p:cNvSpPr>
            <a:spLocks noGrp="1" noChangeArrowheads="1"/>
          </p:cNvSpPr>
          <p:nvPr>
            <p:ph type="title"/>
          </p:nvPr>
        </p:nvSpPr>
        <p:spPr>
          <a:xfrm>
            <a:off x="1905000" y="228600"/>
            <a:ext cx="5257800" cy="1066800"/>
          </a:xfrm>
        </p:spPr>
        <p:txBody>
          <a:bodyPr>
            <a:normAutofit/>
          </a:bodyPr>
          <a:lstStyle/>
          <a:p>
            <a:r>
              <a:rPr lang="en-US" sz="4800" b="1" i="1" dirty="0"/>
              <a:t>Enforcement Checks</a:t>
            </a:r>
          </a:p>
        </p:txBody>
      </p:sp>
      <p:sp>
        <p:nvSpPr>
          <p:cNvPr id="396291" name="Rectangle 3"/>
          <p:cNvSpPr>
            <a:spLocks noGrp="1" noChangeArrowheads="1"/>
          </p:cNvSpPr>
          <p:nvPr>
            <p:ph type="body" idx="4294967295"/>
          </p:nvPr>
        </p:nvSpPr>
        <p:spPr>
          <a:xfrm>
            <a:off x="0" y="1600200"/>
            <a:ext cx="8382000" cy="5257800"/>
          </a:xfrm>
        </p:spPr>
        <p:txBody>
          <a:bodyPr>
            <a:noAutofit/>
          </a:bodyPr>
          <a:lstStyle/>
          <a:p>
            <a:r>
              <a:rPr lang="en-US" sz="3200" dirty="0">
                <a:latin typeface="+mj-lt"/>
                <a:cs typeface="Courier New" pitchFamily="49" charset="0"/>
              </a:rPr>
              <a:t>Please submit requests for enforcement checks on facilities by e-mail to JasonN@health.ok.gov</a:t>
            </a:r>
          </a:p>
          <a:p>
            <a:endParaRPr lang="en-US" sz="3200" dirty="0">
              <a:latin typeface="+mj-lt"/>
              <a:cs typeface="Courier New" pitchFamily="49" charset="0"/>
            </a:endParaRPr>
          </a:p>
          <a:p>
            <a:r>
              <a:rPr lang="en-US" sz="3200" dirty="0">
                <a:latin typeface="+mj-lt"/>
                <a:cs typeface="Courier New" pitchFamily="49" charset="0"/>
              </a:rPr>
              <a:t> Enforcement checks are coming in</a:t>
            </a:r>
          </a:p>
          <a:p>
            <a:pPr>
              <a:buNone/>
            </a:pPr>
            <a:r>
              <a:rPr lang="en-US" sz="3200" dirty="0">
                <a:latin typeface="+mj-lt"/>
                <a:cs typeface="Courier New" pitchFamily="49" charset="0"/>
              </a:rPr>
              <a:t>    constantly from programs, so </a:t>
            </a:r>
          </a:p>
          <a:p>
            <a:pPr>
              <a:buNone/>
            </a:pPr>
            <a:r>
              <a:rPr lang="en-US" sz="3200" dirty="0">
                <a:latin typeface="+mj-lt"/>
                <a:cs typeface="Courier New" pitchFamily="49" charset="0"/>
              </a:rPr>
              <a:t>    please be aware that it may </a:t>
            </a:r>
          </a:p>
          <a:p>
            <a:pPr>
              <a:buNone/>
            </a:pPr>
            <a:r>
              <a:rPr lang="en-US" sz="3200" dirty="0">
                <a:latin typeface="+mj-lt"/>
                <a:cs typeface="Courier New" pitchFamily="49" charset="0"/>
              </a:rPr>
              <a:t>    take at least a week to hear back</a:t>
            </a:r>
          </a:p>
          <a:p>
            <a:pPr>
              <a:buNone/>
            </a:pPr>
            <a:r>
              <a:rPr lang="en-US" sz="3200" dirty="0">
                <a:latin typeface="+mj-lt"/>
                <a:cs typeface="Courier New" pitchFamily="49" charset="0"/>
              </a:rPr>
              <a:t>    from the Department</a:t>
            </a:r>
          </a:p>
        </p:txBody>
      </p:sp>
      <p:pic>
        <p:nvPicPr>
          <p:cNvPr id="396293" name="Picture 5" descr="C:\Cabs\o2k2\PFiles\MSOffice\Clipart\corpbas\j0079068.wmf"/>
          <p:cNvPicPr>
            <a:picLocks noChangeAspect="1" noChangeArrowheads="1"/>
          </p:cNvPicPr>
          <p:nvPr/>
        </p:nvPicPr>
        <p:blipFill>
          <a:blip r:embed="rId2" cstate="print"/>
          <a:srcRect/>
          <a:stretch>
            <a:fillRect/>
          </a:stretch>
        </p:blipFill>
        <p:spPr bwMode="auto">
          <a:xfrm>
            <a:off x="6324600" y="3962400"/>
            <a:ext cx="2590800" cy="2084388"/>
          </a:xfrm>
          <a:prstGeom prst="rect">
            <a:avLst/>
          </a:prstGeom>
          <a:noFill/>
        </p:spPr>
      </p:pic>
    </p:spTree>
  </p:cSld>
  <p:clrMapOvr>
    <a:masterClrMapping/>
  </p:clrMapOvr>
  <p:transition spd="slow">
    <p:wipe dir="d"/>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704088"/>
            <a:ext cx="8229600" cy="896112"/>
          </a:xfrm>
        </p:spPr>
        <p:txBody>
          <a:bodyPr>
            <a:normAutofit/>
          </a:bodyPr>
          <a:lstStyle/>
          <a:p>
            <a:r>
              <a:rPr lang="en-US" sz="4000" b="1" i="1" dirty="0"/>
              <a:t>Problems Found During Onsite Surveys</a:t>
            </a:r>
          </a:p>
        </p:txBody>
      </p:sp>
      <p:sp>
        <p:nvSpPr>
          <p:cNvPr id="4" name="Content Placeholder 3"/>
          <p:cNvSpPr>
            <a:spLocks noGrp="1"/>
          </p:cNvSpPr>
          <p:nvPr>
            <p:ph idx="1"/>
          </p:nvPr>
        </p:nvSpPr>
        <p:spPr/>
        <p:txBody>
          <a:bodyPr>
            <a:normAutofit/>
          </a:bodyPr>
          <a:lstStyle/>
          <a:p>
            <a:r>
              <a:rPr lang="en-US" sz="2400" dirty="0">
                <a:latin typeface="+mj-lt"/>
              </a:rPr>
              <a:t>Skills Performance Checklist not signed/dated or are lined down through.  Some of skills not performed</a:t>
            </a:r>
          </a:p>
          <a:p>
            <a:r>
              <a:rPr lang="en-US" sz="2400" dirty="0">
                <a:latin typeface="+mj-lt"/>
              </a:rPr>
              <a:t>Documentation of clinical training hours missing</a:t>
            </a:r>
          </a:p>
          <a:p>
            <a:r>
              <a:rPr lang="en-US" sz="2400" dirty="0">
                <a:latin typeface="+mj-lt"/>
              </a:rPr>
              <a:t>Copy of nursing licenses not current; missing resumes</a:t>
            </a:r>
          </a:p>
          <a:p>
            <a:r>
              <a:rPr lang="en-US" sz="2400" dirty="0">
                <a:latin typeface="+mj-lt"/>
              </a:rPr>
              <a:t>Approved training program hours are not being met. Must have sign-in/attendance sheets documenting minimum approved hours</a:t>
            </a:r>
          </a:p>
          <a:p>
            <a:r>
              <a:rPr lang="en-US" sz="2400" dirty="0">
                <a:latin typeface="+mj-lt"/>
              </a:rPr>
              <a:t>Make up training for students are not being performed</a:t>
            </a:r>
          </a:p>
          <a:p>
            <a:r>
              <a:rPr lang="en-US" sz="2400" dirty="0">
                <a:latin typeface="+mj-lt"/>
              </a:rPr>
              <a:t>Notice of Change forms not being sent in prior to change</a:t>
            </a:r>
          </a:p>
          <a:p>
            <a:endParaRPr lang="en-US" sz="3600" dirty="0">
              <a:latin typeface="+mj-lt"/>
            </a:endParaRPr>
          </a:p>
          <a:p>
            <a:endParaRPr lang="en-US" dirty="0"/>
          </a:p>
          <a:p>
            <a:endParaRPr lang="en-US" dirty="0"/>
          </a:p>
        </p:txBody>
      </p:sp>
    </p:spTree>
  </p:cSld>
  <p:clrMapOvr>
    <a:masterClrMapping/>
  </p:clrMapOvr>
  <p:transition spd="slow">
    <p:wipe dir="d"/>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704088"/>
            <a:ext cx="8229600" cy="896112"/>
          </a:xfrm>
        </p:spPr>
        <p:txBody>
          <a:bodyPr>
            <a:normAutofit/>
          </a:bodyPr>
          <a:lstStyle/>
          <a:p>
            <a:r>
              <a:rPr lang="en-US" sz="4000" b="1" i="1" dirty="0"/>
              <a:t>Problems Found During Onsite Surveys</a:t>
            </a:r>
          </a:p>
        </p:txBody>
      </p:sp>
      <p:sp>
        <p:nvSpPr>
          <p:cNvPr id="4" name="Content Placeholder 3"/>
          <p:cNvSpPr>
            <a:spLocks noGrp="1"/>
          </p:cNvSpPr>
          <p:nvPr>
            <p:ph idx="1"/>
          </p:nvPr>
        </p:nvSpPr>
        <p:spPr>
          <a:xfrm>
            <a:off x="457200" y="1752600"/>
            <a:ext cx="8229600" cy="4800600"/>
          </a:xfrm>
        </p:spPr>
        <p:txBody>
          <a:bodyPr>
            <a:normAutofit fontScale="25000" lnSpcReduction="20000"/>
          </a:bodyPr>
          <a:lstStyle/>
          <a:p>
            <a:r>
              <a:rPr lang="en-US" sz="12800" dirty="0">
                <a:latin typeface="+mj-lt"/>
              </a:rPr>
              <a:t>Skills Performance Checklist – Not Teaching Restraints</a:t>
            </a:r>
          </a:p>
          <a:p>
            <a:pPr marL="0" indent="0">
              <a:buNone/>
            </a:pPr>
            <a:r>
              <a:rPr lang="en-US" sz="7400" b="1" dirty="0">
                <a:latin typeface="+mj-lt"/>
              </a:rPr>
              <a:t>Actual Nursing Home Violation Tag</a:t>
            </a:r>
          </a:p>
          <a:p>
            <a:pPr marL="0" indent="0">
              <a:buNone/>
            </a:pPr>
            <a:r>
              <a:rPr lang="en-US" sz="7400" b="1" dirty="0">
                <a:latin typeface="+mj-lt"/>
              </a:rPr>
              <a:t>1-O.S. 63-1-1918(B)(12) Rights and Responsibilities – Violations</a:t>
            </a:r>
          </a:p>
          <a:p>
            <a:pPr marL="0" indent="0">
              <a:buNone/>
            </a:pPr>
            <a:endParaRPr lang="en-US" sz="7400" b="1" dirty="0">
              <a:latin typeface="+mj-lt"/>
            </a:endParaRPr>
          </a:p>
          <a:p>
            <a:pPr marL="0" indent="0">
              <a:buNone/>
            </a:pPr>
            <a:r>
              <a:rPr lang="en-US" sz="8000" dirty="0">
                <a:latin typeface="+mj-lt"/>
              </a:rPr>
              <a:t>Every resident shall be free from mental and physical abuse and neglect, as such terms are defined in Section 10-103 of Title 43A of the Oklahoma Statutes, corporal punishment, involuntary seclusion, and from any physical and chemical restraints imposed for purposes of discipline or convenience and not required to treat the resident's medical symptoms, </a:t>
            </a:r>
            <a:r>
              <a:rPr lang="en-US" sz="8000" u="sng" dirty="0">
                <a:solidFill>
                  <a:srgbClr val="C00000"/>
                </a:solidFill>
                <a:latin typeface="+mj-lt"/>
              </a:rPr>
              <a:t>except those restraints authorized in writing by a physician for a specified period of time or as are necessitated by an emergency where the restraint may only be applied by a physician, qualified licensed nurse or other personnel under the supervision of the physician who shall set forth in writing the circumstances requiring the use of restraint.</a:t>
            </a:r>
            <a:r>
              <a:rPr lang="en-US" sz="8000" dirty="0">
                <a:latin typeface="+mj-lt"/>
              </a:rPr>
              <a:t> Use of a chemical or physical restraint shall require the consultation of a physician within twenty-four (24) hours of such emergency;</a:t>
            </a:r>
            <a:endParaRPr lang="en-US" sz="8000" dirty="0"/>
          </a:p>
          <a:p>
            <a:pPr marL="0" indent="0">
              <a:buNone/>
            </a:pPr>
            <a:endParaRPr lang="en-US" dirty="0"/>
          </a:p>
        </p:txBody>
      </p:sp>
    </p:spTree>
    <p:extLst>
      <p:ext uri="{BB962C8B-B14F-4D97-AF65-F5344CB8AC3E}">
        <p14:creationId xmlns:p14="http://schemas.microsoft.com/office/powerpoint/2010/main" val="1051832509"/>
      </p:ext>
    </p:extLst>
  </p:cSld>
  <p:clrMapOvr>
    <a:masterClrMapping/>
  </p:clrMapOvr>
  <p:transition spd="slow">
    <p:wipe dir="d"/>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704088"/>
            <a:ext cx="8229600" cy="896112"/>
          </a:xfrm>
        </p:spPr>
        <p:txBody>
          <a:bodyPr>
            <a:normAutofit fontScale="90000"/>
          </a:bodyPr>
          <a:lstStyle/>
          <a:p>
            <a:r>
              <a:rPr lang="en-US" sz="4000" b="1" i="1" dirty="0"/>
              <a:t>Problems Found During Onsite Surveys, cont.</a:t>
            </a:r>
          </a:p>
        </p:txBody>
      </p:sp>
      <p:sp>
        <p:nvSpPr>
          <p:cNvPr id="4" name="Content Placeholder 3"/>
          <p:cNvSpPr>
            <a:spLocks noGrp="1"/>
          </p:cNvSpPr>
          <p:nvPr>
            <p:ph idx="1"/>
          </p:nvPr>
        </p:nvSpPr>
        <p:spPr>
          <a:xfrm>
            <a:off x="457200" y="1676400"/>
            <a:ext cx="8229600" cy="4648200"/>
          </a:xfrm>
        </p:spPr>
        <p:txBody>
          <a:bodyPr>
            <a:normAutofit fontScale="92500" lnSpcReduction="10000"/>
          </a:bodyPr>
          <a:lstStyle/>
          <a:p>
            <a:pPr marL="0" indent="0">
              <a:buNone/>
            </a:pPr>
            <a:r>
              <a:rPr lang="en-US" sz="2800" b="1" dirty="0">
                <a:latin typeface="+mj-lt"/>
              </a:rPr>
              <a:t>Since we’re here…</a:t>
            </a:r>
          </a:p>
          <a:p>
            <a:pPr marL="0" indent="0">
              <a:buNone/>
            </a:pPr>
            <a:r>
              <a:rPr lang="en-US" sz="2800" b="1" dirty="0">
                <a:latin typeface="+mj-lt"/>
              </a:rPr>
              <a:t>CMA Findings: </a:t>
            </a:r>
            <a:endParaRPr lang="en-US" sz="2800" dirty="0">
              <a:latin typeface="+mj-lt"/>
            </a:endParaRPr>
          </a:p>
          <a:p>
            <a:r>
              <a:rPr lang="en-US" sz="2400" dirty="0">
                <a:latin typeface="+mj-lt"/>
              </a:rPr>
              <a:t>Med Pass not complete (less than 20 individuals)</a:t>
            </a:r>
          </a:p>
          <a:p>
            <a:r>
              <a:rPr lang="en-US" sz="2400" dirty="0">
                <a:latin typeface="+mj-lt"/>
              </a:rPr>
              <a:t>Skills Performance Checklist missing or incomplete (not signed, dated, some skills not performed, lined down)</a:t>
            </a:r>
          </a:p>
          <a:p>
            <a:r>
              <a:rPr lang="en-US" sz="2400" dirty="0">
                <a:latin typeface="+mj-lt"/>
              </a:rPr>
              <a:t>Documentation of clinical training hours missing</a:t>
            </a:r>
          </a:p>
          <a:p>
            <a:r>
              <a:rPr lang="en-US" sz="2400" dirty="0">
                <a:latin typeface="+mj-lt"/>
              </a:rPr>
              <a:t>Advanced CMA demonstration checklists missing or not all checklists are being used</a:t>
            </a:r>
          </a:p>
          <a:p>
            <a:r>
              <a:rPr lang="en-US" sz="2400" dirty="0">
                <a:latin typeface="+mj-lt"/>
              </a:rPr>
              <a:t>1</a:t>
            </a:r>
            <a:r>
              <a:rPr lang="en-US" sz="2400" baseline="30000" dirty="0">
                <a:latin typeface="+mj-lt"/>
              </a:rPr>
              <a:t>st</a:t>
            </a:r>
            <a:r>
              <a:rPr lang="en-US" sz="2400" dirty="0">
                <a:latin typeface="+mj-lt"/>
              </a:rPr>
              <a:t> year CMAs taking CEUs (they do not need CEUs 1</a:t>
            </a:r>
            <a:r>
              <a:rPr lang="en-US" sz="2400" baseline="30000" dirty="0">
                <a:latin typeface="+mj-lt"/>
              </a:rPr>
              <a:t>st</a:t>
            </a:r>
            <a:r>
              <a:rPr lang="en-US" sz="2400" dirty="0">
                <a:latin typeface="+mj-lt"/>
              </a:rPr>
              <a:t> year)</a:t>
            </a:r>
          </a:p>
          <a:p>
            <a:r>
              <a:rPr lang="en-US" sz="2400" dirty="0">
                <a:latin typeface="+mj-lt"/>
              </a:rPr>
              <a:t>Approved training program hours are not being met. Must have sign-in/attendance sheets documenting minimum approved hours</a:t>
            </a:r>
          </a:p>
          <a:p>
            <a:r>
              <a:rPr lang="en-US" sz="2400" dirty="0">
                <a:latin typeface="+mj-lt"/>
              </a:rPr>
              <a:t>Make up training for students are not being performed</a:t>
            </a:r>
          </a:p>
          <a:p>
            <a:endParaRPr lang="en-US" sz="3600" dirty="0">
              <a:latin typeface="+mj-lt"/>
            </a:endParaRPr>
          </a:p>
          <a:p>
            <a:endParaRPr lang="en-US" dirty="0"/>
          </a:p>
          <a:p>
            <a:endParaRPr lang="en-US" dirty="0"/>
          </a:p>
        </p:txBody>
      </p:sp>
    </p:spTree>
    <p:extLst>
      <p:ext uri="{BB962C8B-B14F-4D97-AF65-F5344CB8AC3E}">
        <p14:creationId xmlns:p14="http://schemas.microsoft.com/office/powerpoint/2010/main" val="3987002478"/>
      </p:ext>
    </p:extLst>
  </p:cSld>
  <p:clrMapOvr>
    <a:masterClrMapping/>
  </p:clrMapOvr>
  <p:transition spd="slow">
    <p:wipe dir="d"/>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838200"/>
          </a:xfrm>
        </p:spPr>
        <p:txBody>
          <a:bodyPr>
            <a:normAutofit/>
          </a:bodyPr>
          <a:lstStyle/>
          <a:p>
            <a:pPr algn="ctr"/>
            <a:r>
              <a:rPr lang="en-US" dirty="0"/>
              <a:t>Certification Cards/Wallet Cards</a:t>
            </a:r>
          </a:p>
        </p:txBody>
      </p:sp>
      <p:sp>
        <p:nvSpPr>
          <p:cNvPr id="3" name="Content Placeholder 2"/>
          <p:cNvSpPr>
            <a:spLocks noGrp="1"/>
          </p:cNvSpPr>
          <p:nvPr>
            <p:ph idx="1"/>
          </p:nvPr>
        </p:nvSpPr>
        <p:spPr>
          <a:xfrm>
            <a:off x="457200" y="1447800"/>
            <a:ext cx="8229600" cy="4876800"/>
          </a:xfrm>
        </p:spPr>
        <p:txBody>
          <a:bodyPr>
            <a:normAutofit lnSpcReduction="10000"/>
          </a:bodyPr>
          <a:lstStyle/>
          <a:p>
            <a:r>
              <a:rPr lang="en-US" sz="2800" dirty="0">
                <a:latin typeface="+mj-lt"/>
              </a:rPr>
              <a:t>The Nurse Aide Registry (NAR) has changed the process regarding certification cards being sent to long term nurse aides (LTC), certified medication aides (CMA) including advanced CMA classifications,  home health aides (HHA), developmentally direct care aides (DDCA), residential care aides, (RCA), adult day care aides (ADA) and feeding assistants (FA)</a:t>
            </a:r>
          </a:p>
          <a:p>
            <a:endParaRPr lang="en-US" sz="2800" dirty="0">
              <a:latin typeface="+mj-lt"/>
            </a:endParaRPr>
          </a:p>
          <a:p>
            <a:r>
              <a:rPr lang="en-US" sz="2800" dirty="0">
                <a:latin typeface="+mj-lt"/>
              </a:rPr>
              <a:t>Certification cards are no longer sent to the aide when the aide renews their certification or registration</a:t>
            </a:r>
          </a:p>
          <a:p>
            <a:endParaRPr lang="en-US" dirty="0"/>
          </a:p>
        </p:txBody>
      </p:sp>
    </p:spTree>
    <p:extLst>
      <p:ext uri="{BB962C8B-B14F-4D97-AF65-F5344CB8AC3E}">
        <p14:creationId xmlns:p14="http://schemas.microsoft.com/office/powerpoint/2010/main" val="1535926225"/>
      </p:ext>
    </p:extLst>
  </p:cSld>
  <p:clrMapOvr>
    <a:masterClrMapping/>
  </p:clrMapOvr>
  <p:transition spd="slow">
    <p:wipe dir="d"/>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33400" y="838200"/>
            <a:ext cx="8229600" cy="1143000"/>
          </a:xfrm>
        </p:spPr>
        <p:txBody>
          <a:bodyPr>
            <a:normAutofit fontScale="90000"/>
          </a:bodyPr>
          <a:lstStyle/>
          <a:p>
            <a:pPr algn="ctr"/>
            <a:r>
              <a:rPr kumimoji="0" lang="en-US" sz="5000" b="0" i="0" u="none" strike="noStrike" kern="1200" cap="none" spc="0" normalizeH="0" baseline="0" noProof="0" dirty="0">
                <a:ln>
                  <a:noFill/>
                </a:ln>
                <a:solidFill>
                  <a:srgbClr val="69676D"/>
                </a:solidFill>
                <a:effectLst/>
                <a:uLnTx/>
                <a:uFillTx/>
                <a:latin typeface="Calibri"/>
                <a:ea typeface="+mj-ea"/>
                <a:cs typeface="+mj-cs"/>
              </a:rPr>
              <a:t>Certification Cards/Wallet Cards</a:t>
            </a:r>
            <a:r>
              <a:rPr lang="en-US" dirty="0"/>
              <a:t>, cont.</a:t>
            </a:r>
          </a:p>
        </p:txBody>
      </p:sp>
      <p:sp>
        <p:nvSpPr>
          <p:cNvPr id="5" name="Content Placeholder 4"/>
          <p:cNvSpPr>
            <a:spLocks noGrp="1"/>
          </p:cNvSpPr>
          <p:nvPr>
            <p:ph idx="1"/>
          </p:nvPr>
        </p:nvSpPr>
        <p:spPr>
          <a:xfrm>
            <a:off x="457200" y="2133600"/>
            <a:ext cx="8229600" cy="4389120"/>
          </a:xfrm>
        </p:spPr>
        <p:txBody>
          <a:bodyPr/>
          <a:lstStyle/>
          <a:p>
            <a:r>
              <a:rPr lang="en-US" dirty="0">
                <a:latin typeface="+mj-lt"/>
              </a:rPr>
              <a:t>Employers and aides are to verify the status of certification(s) on the Nurse Aide Registry website with the Verification of Certification at:</a:t>
            </a:r>
          </a:p>
          <a:p>
            <a:pPr marL="0" indent="0">
              <a:buNone/>
            </a:pPr>
            <a:r>
              <a:rPr lang="en-US" u="sng" dirty="0">
                <a:latin typeface="+mj-lt"/>
                <a:hlinkClick r:id="rId2"/>
              </a:rPr>
              <a:t>https://www.phin.state.ok.us/NARSWBSearch/Views/LandingView.aspx?id=4409</a:t>
            </a:r>
            <a:endParaRPr lang="en-US" u="sng" dirty="0">
              <a:latin typeface="+mj-lt"/>
            </a:endParaRPr>
          </a:p>
          <a:p>
            <a:pPr marL="0" indent="0">
              <a:buNone/>
            </a:pPr>
            <a:endParaRPr lang="en-US" u="sng" dirty="0">
              <a:latin typeface="+mj-lt"/>
            </a:endParaRPr>
          </a:p>
          <a:p>
            <a:r>
              <a:rPr lang="en-US" dirty="0">
                <a:latin typeface="+mj-lt"/>
              </a:rPr>
              <a:t>Certification(s) can be verified and printed from this sit</a:t>
            </a:r>
            <a:r>
              <a:rPr lang="en-US" dirty="0"/>
              <a:t>e</a:t>
            </a:r>
            <a:endParaRPr lang="en-US" u="sng" dirty="0"/>
          </a:p>
          <a:p>
            <a:endParaRPr lang="en-US" u="sng" dirty="0"/>
          </a:p>
          <a:p>
            <a:endParaRPr lang="en-US" dirty="0"/>
          </a:p>
          <a:p>
            <a:endParaRPr lang="en-US" dirty="0"/>
          </a:p>
        </p:txBody>
      </p:sp>
    </p:spTree>
    <p:extLst>
      <p:ext uri="{BB962C8B-B14F-4D97-AF65-F5344CB8AC3E}">
        <p14:creationId xmlns:p14="http://schemas.microsoft.com/office/powerpoint/2010/main" val="3293998939"/>
      </p:ext>
    </p:extLst>
  </p:cSld>
  <p:clrMapOvr>
    <a:masterClrMapping/>
  </p:clrMapOvr>
  <p:transition spd="slow">
    <p:wipe dir="d"/>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676400"/>
            <a:ext cx="8229600" cy="4876800"/>
          </a:xfrm>
        </p:spPr>
        <p:txBody>
          <a:bodyPr>
            <a:normAutofit lnSpcReduction="10000"/>
          </a:bodyPr>
          <a:lstStyle/>
          <a:p>
            <a:pPr marL="109728" indent="0">
              <a:buNone/>
            </a:pPr>
            <a:r>
              <a:rPr lang="en-US" sz="2000" dirty="0">
                <a:latin typeface="+mj-lt"/>
              </a:rPr>
              <a:t> </a:t>
            </a:r>
          </a:p>
          <a:p>
            <a:r>
              <a:rPr lang="en-US" sz="2800" dirty="0">
                <a:latin typeface="+mj-lt"/>
              </a:rPr>
              <a:t>CNAs shall maintain with the Registry current residential addresses and shall notify the Registry, in writing, of any change of name. Notification of change of name </a:t>
            </a:r>
            <a:r>
              <a:rPr lang="en-US" sz="2800" i="1" dirty="0">
                <a:latin typeface="+mj-lt"/>
              </a:rPr>
              <a:t>shall require certified copies </a:t>
            </a:r>
            <a:r>
              <a:rPr lang="en-US" sz="2800" dirty="0">
                <a:latin typeface="+mj-lt"/>
              </a:rPr>
              <a:t>of any marriage license or other court document which reflects the change of name</a:t>
            </a:r>
          </a:p>
          <a:p>
            <a:pPr marL="0" indent="0">
              <a:buNone/>
            </a:pPr>
            <a:endParaRPr lang="en-US" sz="2800" dirty="0">
              <a:latin typeface="+mj-lt"/>
            </a:endParaRPr>
          </a:p>
          <a:p>
            <a:r>
              <a:rPr lang="en-US" sz="2800" dirty="0">
                <a:latin typeface="+mj-lt"/>
              </a:rPr>
              <a:t> Notice of change of address or telephone number shall be made </a:t>
            </a:r>
            <a:r>
              <a:rPr lang="en-US" sz="2800" i="1" dirty="0">
                <a:latin typeface="+mj-lt"/>
              </a:rPr>
              <a:t>within ten (10) days of the effected change. Notice shall not be accepted over the phone</a:t>
            </a:r>
            <a:endParaRPr lang="en-US" sz="2800" dirty="0">
              <a:latin typeface="+mj-lt"/>
            </a:endParaRPr>
          </a:p>
        </p:txBody>
      </p:sp>
      <p:sp>
        <p:nvSpPr>
          <p:cNvPr id="3" name="Slide Number Placeholder 2"/>
          <p:cNvSpPr>
            <a:spLocks noGrp="1"/>
          </p:cNvSpPr>
          <p:nvPr>
            <p:ph type="sldNum" sz="quarter" idx="12"/>
          </p:nvPr>
        </p:nvSpPr>
        <p:spPr/>
        <p:txBody>
          <a:bodyPr/>
          <a:lstStyle/>
          <a:p>
            <a:endParaRPr lang="en-US" dirty="0"/>
          </a:p>
        </p:txBody>
      </p:sp>
      <p:sp>
        <p:nvSpPr>
          <p:cNvPr id="4" name="Title 3"/>
          <p:cNvSpPr>
            <a:spLocks noGrp="1"/>
          </p:cNvSpPr>
          <p:nvPr>
            <p:ph type="title"/>
          </p:nvPr>
        </p:nvSpPr>
        <p:spPr>
          <a:xfrm>
            <a:off x="457200" y="152400"/>
            <a:ext cx="8229600" cy="1447800"/>
          </a:xfrm>
        </p:spPr>
        <p:txBody>
          <a:bodyPr>
            <a:noAutofit/>
          </a:bodyPr>
          <a:lstStyle/>
          <a:p>
            <a:pPr algn="ctr"/>
            <a:r>
              <a:rPr lang="en-US" sz="2800" b="1" i="1" dirty="0"/>
              <a:t>Bullet Points of Changes to </a:t>
            </a:r>
            <a:br>
              <a:rPr lang="en-US" sz="2800" b="1" i="1" dirty="0"/>
            </a:br>
            <a:r>
              <a:rPr lang="en-US" sz="2800" b="1" i="1" dirty="0"/>
              <a:t>Title 63 O.S., Section 1-1951(A)(7), (D)(3)(b), and (D)(8). </a:t>
            </a:r>
          </a:p>
        </p:txBody>
      </p:sp>
    </p:spTree>
    <p:extLst>
      <p:ext uri="{BB962C8B-B14F-4D97-AF65-F5344CB8AC3E}">
        <p14:creationId xmlns:p14="http://schemas.microsoft.com/office/powerpoint/2010/main" val="3429487282"/>
      </p:ext>
    </p:extLst>
  </p:cSld>
  <p:clrMapOvr>
    <a:masterClrMapping/>
  </p:clrMapOvr>
  <p:transition spd="slow">
    <p:pull/>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2133600"/>
            <a:ext cx="8229600" cy="4419600"/>
          </a:xfrm>
        </p:spPr>
        <p:txBody>
          <a:bodyPr>
            <a:normAutofit/>
          </a:bodyPr>
          <a:lstStyle/>
          <a:p>
            <a:pPr>
              <a:buFont typeface="Arial" panose="020B0604020202020204" pitchFamily="34" charset="0"/>
              <a:buChar char="•"/>
            </a:pPr>
            <a:r>
              <a:rPr lang="en-US" sz="2400" dirty="0">
                <a:latin typeface="+mj-lt"/>
              </a:rPr>
              <a:t>In any proceeding in which the Department is required to serve notice or an order on an individual, the Department may send written correspondence to the address on file with the Registry. If the correspondence is returned and a notation of the United States Postal Service indicates “unclaimed” or “moved” or “refused” or any other non-delivery markings and the records of the Registry indicate that no change of address as required has been received by the Registry, the notice and any subsequent notices or orders shall be deemed by the court as having been legally served for all purposes</a:t>
            </a:r>
          </a:p>
          <a:p>
            <a:pPr>
              <a:buFont typeface="Wingdings" panose="05000000000000000000" pitchFamily="2" charset="2"/>
              <a:buChar char="q"/>
            </a:pPr>
            <a:endParaRPr lang="en-US" sz="2400" dirty="0"/>
          </a:p>
        </p:txBody>
      </p:sp>
      <p:sp>
        <p:nvSpPr>
          <p:cNvPr id="2" name="Slide Number Placeholder 1"/>
          <p:cNvSpPr>
            <a:spLocks noGrp="1"/>
          </p:cNvSpPr>
          <p:nvPr>
            <p:ph type="sldNum" sz="quarter" idx="12"/>
          </p:nvPr>
        </p:nvSpPr>
        <p:spPr/>
        <p:txBody>
          <a:bodyPr/>
          <a:lstStyle/>
          <a:p>
            <a:endParaRPr lang="en-US" dirty="0"/>
          </a:p>
        </p:txBody>
      </p:sp>
      <p:sp>
        <p:nvSpPr>
          <p:cNvPr id="4" name="Title 3"/>
          <p:cNvSpPr>
            <a:spLocks noGrp="1"/>
          </p:cNvSpPr>
          <p:nvPr>
            <p:ph type="title"/>
          </p:nvPr>
        </p:nvSpPr>
        <p:spPr>
          <a:xfrm>
            <a:off x="228600" y="457200"/>
            <a:ext cx="8915400" cy="1143000"/>
          </a:xfrm>
        </p:spPr>
        <p:txBody>
          <a:bodyPr>
            <a:noAutofit/>
          </a:bodyPr>
          <a:lstStyle/>
          <a:p>
            <a:pPr algn="ctr"/>
            <a:r>
              <a:rPr lang="en-US" sz="2800" b="1" i="1" dirty="0">
                <a:ea typeface="Tahoma" panose="020B0604030504040204" pitchFamily="34" charset="0"/>
                <a:cs typeface="Tahoma" panose="020B0604030504040204" pitchFamily="34" charset="0"/>
              </a:rPr>
              <a:t>Bullet Points of Changes to</a:t>
            </a:r>
            <a:br>
              <a:rPr lang="en-US" sz="2800" b="1" i="1" dirty="0">
                <a:ea typeface="Tahoma" panose="020B0604030504040204" pitchFamily="34" charset="0"/>
                <a:cs typeface="Tahoma" panose="020B0604030504040204" pitchFamily="34" charset="0"/>
              </a:rPr>
            </a:br>
            <a:r>
              <a:rPr lang="en-US" sz="2800" b="1" i="1" dirty="0">
                <a:ea typeface="Tahoma" panose="020B0604030504040204" pitchFamily="34" charset="0"/>
                <a:cs typeface="Tahoma" panose="020B0604030504040204" pitchFamily="34" charset="0"/>
              </a:rPr>
              <a:t> Title 63 O.S., Section 1-1951(A)(7), (D)(3)(b), and (D)(8), cont. </a:t>
            </a:r>
          </a:p>
        </p:txBody>
      </p:sp>
    </p:spTree>
    <p:extLst>
      <p:ext uri="{BB962C8B-B14F-4D97-AF65-F5344CB8AC3E}">
        <p14:creationId xmlns:p14="http://schemas.microsoft.com/office/powerpoint/2010/main" val="1521237406"/>
      </p:ext>
    </p:extLst>
  </p:cSld>
  <p:clrMapOvr>
    <a:masterClrMapping/>
  </p:clrMapOvr>
  <p:transition spd="slow">
    <p:pull/>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47800"/>
            <a:ext cx="8229600" cy="5181600"/>
          </a:xfrm>
        </p:spPr>
        <p:txBody>
          <a:bodyPr>
            <a:normAutofit fontScale="92500"/>
          </a:bodyPr>
          <a:lstStyle/>
          <a:p>
            <a:pPr marL="109728" indent="0">
              <a:buNone/>
            </a:pPr>
            <a:r>
              <a:rPr lang="en-US" dirty="0"/>
              <a:t> </a:t>
            </a:r>
          </a:p>
          <a:p>
            <a:r>
              <a:rPr lang="en-US" dirty="0">
                <a:latin typeface="+mj-lt"/>
              </a:rPr>
              <a:t>Basically this means CNAs must mail a change of address or phone number to the registry </a:t>
            </a:r>
            <a:r>
              <a:rPr lang="en-US" i="1" dirty="0">
                <a:latin typeface="+mj-lt"/>
              </a:rPr>
              <a:t>within 10 days of that change</a:t>
            </a:r>
            <a:r>
              <a:rPr lang="en-US" dirty="0">
                <a:latin typeface="+mj-lt"/>
              </a:rPr>
              <a:t>. There will be a form on our website for submitting address changes </a:t>
            </a:r>
            <a:r>
              <a:rPr lang="en-US" dirty="0">
                <a:solidFill>
                  <a:schemeClr val="accent5">
                    <a:lumMod val="75000"/>
                  </a:schemeClr>
                </a:solidFill>
                <a:latin typeface="+mj-lt"/>
                <a:hlinkClick r:id="rId2"/>
              </a:rPr>
              <a:t>http://nar.health.ok.gov</a:t>
            </a:r>
            <a:endParaRPr lang="en-US" dirty="0">
              <a:solidFill>
                <a:schemeClr val="accent5">
                  <a:lumMod val="75000"/>
                </a:schemeClr>
              </a:solidFill>
              <a:latin typeface="+mj-lt"/>
            </a:endParaRPr>
          </a:p>
          <a:p>
            <a:pPr marL="109728" indent="0">
              <a:buNone/>
            </a:pPr>
            <a:endParaRPr lang="en-US" dirty="0">
              <a:solidFill>
                <a:schemeClr val="accent5">
                  <a:lumMod val="75000"/>
                </a:schemeClr>
              </a:solidFill>
              <a:latin typeface="+mj-lt"/>
            </a:endParaRPr>
          </a:p>
          <a:p>
            <a:r>
              <a:rPr lang="en-US" dirty="0">
                <a:latin typeface="+mj-lt"/>
              </a:rPr>
              <a:t>If an CNA is served a Petition for Hearing and it comes back to the Department and indicates “unclaimed” or “moved” or “refused” or any other non-delivery markings, it will still be considered legally delivered and any pending action can proceed. This may result in the individual’s certification being suspended or revoked and a finding of abuse, misappropriation, or neglect placed on the Registry</a:t>
            </a:r>
          </a:p>
          <a:p>
            <a:endParaRPr lang="en-US" dirty="0"/>
          </a:p>
        </p:txBody>
      </p:sp>
      <p:sp>
        <p:nvSpPr>
          <p:cNvPr id="3" name="Slide Number Placeholder 2"/>
          <p:cNvSpPr>
            <a:spLocks noGrp="1"/>
          </p:cNvSpPr>
          <p:nvPr>
            <p:ph type="sldNum" sz="quarter" idx="12"/>
          </p:nvPr>
        </p:nvSpPr>
        <p:spPr/>
        <p:txBody>
          <a:bodyPr/>
          <a:lstStyle/>
          <a:p>
            <a:endParaRPr lang="en-US" dirty="0"/>
          </a:p>
        </p:txBody>
      </p:sp>
      <p:sp>
        <p:nvSpPr>
          <p:cNvPr id="4" name="Title 3"/>
          <p:cNvSpPr>
            <a:spLocks noGrp="1"/>
          </p:cNvSpPr>
          <p:nvPr>
            <p:ph type="title"/>
          </p:nvPr>
        </p:nvSpPr>
        <p:spPr>
          <a:xfrm>
            <a:off x="457200" y="1143000"/>
            <a:ext cx="8229600" cy="762000"/>
          </a:xfrm>
        </p:spPr>
        <p:txBody>
          <a:bodyPr>
            <a:noAutofit/>
          </a:bodyPr>
          <a:lstStyle/>
          <a:p>
            <a:pPr algn="ctr"/>
            <a:r>
              <a:rPr lang="en-US" sz="2800" b="1" i="1" dirty="0">
                <a:ea typeface="Tahoma" panose="020B0604030504040204" pitchFamily="34" charset="0"/>
                <a:cs typeface="Tahoma" panose="020B0604030504040204" pitchFamily="34" charset="0"/>
              </a:rPr>
              <a:t>Bullet Points of Changes to </a:t>
            </a:r>
            <a:br>
              <a:rPr lang="en-US" sz="2800" b="1" i="1" dirty="0">
                <a:ea typeface="Tahoma" panose="020B0604030504040204" pitchFamily="34" charset="0"/>
                <a:cs typeface="Tahoma" panose="020B0604030504040204" pitchFamily="34" charset="0"/>
              </a:rPr>
            </a:br>
            <a:r>
              <a:rPr lang="en-US" sz="2800" b="1" i="1" dirty="0">
                <a:ea typeface="Tahoma" panose="020B0604030504040204" pitchFamily="34" charset="0"/>
                <a:cs typeface="Tahoma" panose="020B0604030504040204" pitchFamily="34" charset="0"/>
              </a:rPr>
              <a:t>Title 63 O.S., Section 1-1951(A)(7), (D)(3)(b), and (D)(8), cont. </a:t>
            </a:r>
            <a:br>
              <a:rPr lang="en-US" sz="2800" dirty="0">
                <a:ea typeface="Tahoma" panose="020B0604030504040204" pitchFamily="34" charset="0"/>
                <a:cs typeface="Tahoma" panose="020B0604030504040204" pitchFamily="34" charset="0"/>
              </a:rPr>
            </a:br>
            <a:endParaRPr lang="en-US" sz="2800" dirty="0"/>
          </a:p>
        </p:txBody>
      </p:sp>
    </p:spTree>
    <p:extLst>
      <p:ext uri="{BB962C8B-B14F-4D97-AF65-F5344CB8AC3E}">
        <p14:creationId xmlns:p14="http://schemas.microsoft.com/office/powerpoint/2010/main" val="2604637239"/>
      </p:ext>
    </p:extLst>
  </p:cSld>
  <p:clrMapOvr>
    <a:masterClrMapping/>
  </p:clrMapOvr>
  <p:transition spd="slow">
    <p:pull/>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990600"/>
          </a:xfrm>
        </p:spPr>
        <p:txBody>
          <a:bodyPr/>
          <a:lstStyle/>
          <a:p>
            <a:pPr algn="ctr"/>
            <a:r>
              <a:rPr lang="en-US" b="1" i="1" dirty="0"/>
              <a:t>Onsite Surveys (On Hold)</a:t>
            </a:r>
          </a:p>
        </p:txBody>
      </p:sp>
      <p:sp>
        <p:nvSpPr>
          <p:cNvPr id="3" name="Content Placeholder 2"/>
          <p:cNvSpPr>
            <a:spLocks noGrp="1"/>
          </p:cNvSpPr>
          <p:nvPr>
            <p:ph idx="1"/>
          </p:nvPr>
        </p:nvSpPr>
        <p:spPr>
          <a:xfrm>
            <a:off x="457200" y="1600200"/>
            <a:ext cx="8229600" cy="4724400"/>
          </a:xfrm>
        </p:spPr>
        <p:txBody>
          <a:bodyPr>
            <a:normAutofit/>
          </a:bodyPr>
          <a:lstStyle/>
          <a:p>
            <a:r>
              <a:rPr lang="en-US" sz="4000" b="1" u="sng" dirty="0">
                <a:latin typeface="+mj-lt"/>
              </a:rPr>
              <a:t>Onsite surveys are unannounced </a:t>
            </a:r>
            <a:r>
              <a:rPr lang="en-US" sz="4000" dirty="0">
                <a:latin typeface="+mj-lt"/>
              </a:rPr>
              <a:t> </a:t>
            </a:r>
          </a:p>
          <a:p>
            <a:pPr indent="0">
              <a:buNone/>
            </a:pPr>
            <a:r>
              <a:rPr lang="en-US" sz="3200" dirty="0">
                <a:latin typeface="+mj-lt"/>
              </a:rPr>
              <a:t>This is the reason we ask to keep your Book current, and staff prepared to be able to pull  student files</a:t>
            </a:r>
          </a:p>
          <a:p>
            <a:r>
              <a:rPr lang="en-US" sz="3200" dirty="0">
                <a:latin typeface="+mj-lt"/>
              </a:rPr>
              <a:t> The onsite survey should be able to be performed whether the coordinator, instructor, or RN Supervisor is there</a:t>
            </a:r>
          </a:p>
        </p:txBody>
      </p:sp>
    </p:spTree>
  </p:cSld>
  <p:clrMapOvr>
    <a:masterClrMapping/>
  </p:clrMapOvr>
  <p:transition spd="slow">
    <p:wipe dir="d"/>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 Barrier Convictions</a:t>
            </a:r>
          </a:p>
        </p:txBody>
      </p:sp>
      <p:sp>
        <p:nvSpPr>
          <p:cNvPr id="3" name="Content Placeholder 2"/>
          <p:cNvSpPr>
            <a:spLocks noGrp="1"/>
          </p:cNvSpPr>
          <p:nvPr>
            <p:ph idx="1"/>
          </p:nvPr>
        </p:nvSpPr>
        <p:spPr>
          <a:xfrm>
            <a:off x="457200" y="2286000"/>
            <a:ext cx="8229600" cy="4038600"/>
          </a:xfrm>
        </p:spPr>
        <p:txBody>
          <a:bodyPr>
            <a:normAutofit/>
          </a:bodyPr>
          <a:lstStyle/>
          <a:p>
            <a:r>
              <a:rPr lang="en-US" sz="2800" dirty="0">
                <a:latin typeface="+mj-lt"/>
              </a:rPr>
              <a:t>Barrier crimes for nurse aides changed effective November 1, 2012. See </a:t>
            </a:r>
            <a:r>
              <a:rPr lang="en-US" sz="2800" u="sng" dirty="0">
                <a:solidFill>
                  <a:schemeClr val="accent3">
                    <a:lumMod val="75000"/>
                  </a:schemeClr>
                </a:solidFill>
                <a:latin typeface="+mj-lt"/>
              </a:rPr>
              <a:t>63 O.S. 2012, § 1-1950.1</a:t>
            </a:r>
            <a:r>
              <a:rPr lang="en-US" sz="2800" dirty="0">
                <a:solidFill>
                  <a:schemeClr val="accent3">
                    <a:lumMod val="75000"/>
                  </a:schemeClr>
                </a:solidFill>
                <a:latin typeface="+mj-lt"/>
              </a:rPr>
              <a:t> </a:t>
            </a:r>
            <a:r>
              <a:rPr lang="en-US" sz="2800" dirty="0">
                <a:latin typeface="+mj-lt"/>
              </a:rPr>
              <a:t>Keep in mind that the new law tiers the barriers based on “Completion of sentence” which means the last day of the entire term of the incarceration imposed by the sentence including any term that is deferred, suspended or subject to parole. See </a:t>
            </a:r>
            <a:r>
              <a:rPr lang="en-US" sz="2800" u="sng" dirty="0">
                <a:solidFill>
                  <a:schemeClr val="accent3">
                    <a:lumMod val="75000"/>
                  </a:schemeClr>
                </a:solidFill>
                <a:latin typeface="+mj-lt"/>
              </a:rPr>
              <a:t>63 O.S. 2012, § 1-1950.1(A)(5)</a:t>
            </a:r>
            <a:r>
              <a:rPr lang="en-US" sz="2800" dirty="0">
                <a:solidFill>
                  <a:schemeClr val="accent3">
                    <a:lumMod val="75000"/>
                  </a:schemeClr>
                </a:solidFill>
                <a:latin typeface="+mj-lt"/>
              </a:rPr>
              <a:t>  </a:t>
            </a:r>
          </a:p>
          <a:p>
            <a:endParaRPr lang="en-US" sz="2800" dirty="0">
              <a:solidFill>
                <a:schemeClr val="accent3">
                  <a:lumMod val="75000"/>
                </a:schemeClr>
              </a:solidFill>
              <a:latin typeface="+mj-lt"/>
            </a:endParaRPr>
          </a:p>
          <a:p>
            <a:endParaRPr lang="en-US" dirty="0"/>
          </a:p>
        </p:txBody>
      </p:sp>
      <p:sp>
        <p:nvSpPr>
          <p:cNvPr id="4" name="Slide Number Placeholder 3"/>
          <p:cNvSpPr>
            <a:spLocks noGrp="1"/>
          </p:cNvSpPr>
          <p:nvPr>
            <p:ph type="sldNum" sz="quarter" idx="12"/>
          </p:nvPr>
        </p:nvSpPr>
        <p:spPr/>
        <p:txBody>
          <a:bodyPr/>
          <a:lstStyle/>
          <a:p>
            <a:fld id="{733BC2F3-9600-449A-83E4-BFCF68925335}" type="slidenum">
              <a:rPr lang="en-US" smtClean="0"/>
              <a:pPr/>
              <a:t>30</a:t>
            </a:fld>
            <a:endParaRPr lang="en-US" dirty="0"/>
          </a:p>
        </p:txBody>
      </p:sp>
    </p:spTree>
    <p:extLst>
      <p:ext uri="{BB962C8B-B14F-4D97-AF65-F5344CB8AC3E}">
        <p14:creationId xmlns:p14="http://schemas.microsoft.com/office/powerpoint/2010/main" val="867344376"/>
      </p:ext>
    </p:extLst>
  </p:cSld>
  <p:clrMapOvr>
    <a:masterClrMapping/>
  </p:clrMapOvr>
  <p:transition spd="slow">
    <p:wipe dir="d"/>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 Barrier Convictions, cont.</a:t>
            </a:r>
          </a:p>
        </p:txBody>
      </p:sp>
      <p:sp>
        <p:nvSpPr>
          <p:cNvPr id="3" name="Content Placeholder 2"/>
          <p:cNvSpPr>
            <a:spLocks noGrp="1"/>
          </p:cNvSpPr>
          <p:nvPr>
            <p:ph idx="1"/>
          </p:nvPr>
        </p:nvSpPr>
        <p:spPr/>
        <p:txBody>
          <a:bodyPr>
            <a:normAutofit/>
          </a:bodyPr>
          <a:lstStyle/>
          <a:p>
            <a:r>
              <a:rPr lang="en-US" sz="2800" u="sng" dirty="0">
                <a:solidFill>
                  <a:schemeClr val="accent3">
                    <a:lumMod val="75000"/>
                  </a:schemeClr>
                </a:solidFill>
                <a:latin typeface="+mj-lt"/>
              </a:rPr>
              <a:t>63 O.S. 2012, § 1-1950.1</a:t>
            </a:r>
            <a:r>
              <a:rPr lang="en-US" sz="2800" dirty="0">
                <a:solidFill>
                  <a:schemeClr val="accent3">
                    <a:lumMod val="75000"/>
                  </a:schemeClr>
                </a:solidFill>
                <a:latin typeface="+mj-lt"/>
              </a:rPr>
              <a:t>(C)(2) </a:t>
            </a:r>
            <a:r>
              <a:rPr lang="en-US" sz="2800" dirty="0">
                <a:latin typeface="+mj-lt"/>
              </a:rPr>
              <a:t>If </a:t>
            </a:r>
            <a:r>
              <a:rPr lang="en-US" sz="2800" dirty="0">
                <a:solidFill>
                  <a:schemeClr val="accent3">
                    <a:lumMod val="75000"/>
                  </a:schemeClr>
                </a:solidFill>
                <a:latin typeface="+mj-lt"/>
              </a:rPr>
              <a:t>less </a:t>
            </a:r>
            <a:r>
              <a:rPr lang="en-US" sz="2800" dirty="0">
                <a:latin typeface="+mj-lt"/>
              </a:rPr>
              <a:t>than seven </a:t>
            </a:r>
            <a:r>
              <a:rPr lang="en-US" sz="2800" dirty="0">
                <a:solidFill>
                  <a:schemeClr val="accent3">
                    <a:lumMod val="75000"/>
                  </a:schemeClr>
                </a:solidFill>
                <a:latin typeface="+mj-lt"/>
              </a:rPr>
              <a:t>(7) years</a:t>
            </a:r>
            <a:r>
              <a:rPr lang="en-US" sz="2800" dirty="0">
                <a:solidFill>
                  <a:srgbClr val="FFFF00"/>
                </a:solidFill>
                <a:latin typeface="+mj-lt"/>
              </a:rPr>
              <a:t> </a:t>
            </a:r>
            <a:r>
              <a:rPr lang="en-US" sz="2800" dirty="0">
                <a:latin typeface="+mj-lt"/>
              </a:rPr>
              <a:t>have elapsed since the </a:t>
            </a:r>
            <a:r>
              <a:rPr lang="en-US" sz="2800" b="1" dirty="0">
                <a:latin typeface="+mj-lt"/>
              </a:rPr>
              <a:t>completion of sentence</a:t>
            </a:r>
            <a:r>
              <a:rPr lang="en-US" sz="2800" dirty="0">
                <a:latin typeface="+mj-lt"/>
              </a:rPr>
              <a:t>, and the results of a criminal history check reveal that the subject person has been convicted of, or pled guilty or no contest to, a felony or misdemeanor offense for any of the following offenses, in any state or federal jurisdiction, the employer shall not hire or contract with the person:</a:t>
            </a:r>
          </a:p>
        </p:txBody>
      </p:sp>
      <p:sp>
        <p:nvSpPr>
          <p:cNvPr id="4" name="Slide Number Placeholder 3"/>
          <p:cNvSpPr>
            <a:spLocks noGrp="1"/>
          </p:cNvSpPr>
          <p:nvPr>
            <p:ph type="sldNum" sz="quarter" idx="12"/>
          </p:nvPr>
        </p:nvSpPr>
        <p:spPr/>
        <p:txBody>
          <a:bodyPr/>
          <a:lstStyle/>
          <a:p>
            <a:fld id="{733BC2F3-9600-449A-83E4-BFCF68925335}" type="slidenum">
              <a:rPr lang="en-US" smtClean="0"/>
              <a:pPr/>
              <a:t>31</a:t>
            </a:fld>
            <a:endParaRPr lang="en-US" dirty="0"/>
          </a:p>
        </p:txBody>
      </p:sp>
    </p:spTree>
    <p:extLst>
      <p:ext uri="{BB962C8B-B14F-4D97-AF65-F5344CB8AC3E}">
        <p14:creationId xmlns:p14="http://schemas.microsoft.com/office/powerpoint/2010/main" val="881777084"/>
      </p:ext>
    </p:extLst>
  </p:cSld>
  <p:clrMapOvr>
    <a:masterClrMapping/>
  </p:clrMapOvr>
  <p:transition spd="slow">
    <p:wipe dir="d"/>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 Barrier Convictions, cont.</a:t>
            </a:r>
          </a:p>
        </p:txBody>
      </p:sp>
      <p:sp>
        <p:nvSpPr>
          <p:cNvPr id="3" name="Content Placeholder 2"/>
          <p:cNvSpPr>
            <a:spLocks noGrp="1"/>
          </p:cNvSpPr>
          <p:nvPr>
            <p:ph idx="1"/>
          </p:nvPr>
        </p:nvSpPr>
        <p:spPr>
          <a:xfrm>
            <a:off x="457200" y="2209800"/>
            <a:ext cx="8229600" cy="3916363"/>
          </a:xfrm>
        </p:spPr>
        <p:txBody>
          <a:bodyPr>
            <a:normAutofit/>
          </a:bodyPr>
          <a:lstStyle/>
          <a:p>
            <a:r>
              <a:rPr lang="en-US" sz="3200" i="1" dirty="0">
                <a:solidFill>
                  <a:schemeClr val="accent3">
                    <a:lumMod val="75000"/>
                  </a:schemeClr>
                </a:solidFill>
                <a:latin typeface="+mj-lt"/>
              </a:rPr>
              <a:t>“</a:t>
            </a:r>
            <a:r>
              <a:rPr lang="en-US" sz="3200" b="1" i="1" dirty="0">
                <a:solidFill>
                  <a:schemeClr val="accent3">
                    <a:lumMod val="75000"/>
                  </a:schemeClr>
                </a:solidFill>
                <a:latin typeface="+mj-lt"/>
              </a:rPr>
              <a:t>Possession of Controlled Dangerous Substance</a:t>
            </a:r>
            <a:r>
              <a:rPr lang="en-US" sz="3200" i="1" dirty="0">
                <a:solidFill>
                  <a:schemeClr val="accent3">
                    <a:lumMod val="75000"/>
                  </a:schemeClr>
                </a:solidFill>
                <a:latin typeface="+mj-lt"/>
              </a:rPr>
              <a:t>”</a:t>
            </a:r>
            <a:r>
              <a:rPr lang="en-US" sz="3200" dirty="0">
                <a:solidFill>
                  <a:schemeClr val="accent3">
                    <a:lumMod val="75000"/>
                  </a:schemeClr>
                </a:solidFill>
                <a:latin typeface="+mj-lt"/>
              </a:rPr>
              <a:t> </a:t>
            </a:r>
            <a:r>
              <a:rPr lang="en-US" sz="3200" dirty="0">
                <a:latin typeface="+mj-lt"/>
              </a:rPr>
              <a:t>and no other disqualifying offense, </a:t>
            </a:r>
            <a:r>
              <a:rPr lang="en-US" sz="3200" b="1" dirty="0">
                <a:solidFill>
                  <a:schemeClr val="accent3">
                    <a:lumMod val="75000"/>
                  </a:schemeClr>
                </a:solidFill>
                <a:latin typeface="+mj-lt"/>
              </a:rPr>
              <a:t>they are no longer barred from employment</a:t>
            </a:r>
            <a:endParaRPr lang="en-US" sz="3200" dirty="0">
              <a:solidFill>
                <a:schemeClr val="accent3">
                  <a:lumMod val="75000"/>
                </a:schemeClr>
              </a:solidFill>
              <a:latin typeface="+mj-lt"/>
            </a:endParaRPr>
          </a:p>
        </p:txBody>
      </p:sp>
      <p:sp>
        <p:nvSpPr>
          <p:cNvPr id="4" name="Slide Number Placeholder 3"/>
          <p:cNvSpPr>
            <a:spLocks noGrp="1"/>
          </p:cNvSpPr>
          <p:nvPr>
            <p:ph type="sldNum" sz="quarter" idx="12"/>
          </p:nvPr>
        </p:nvSpPr>
        <p:spPr/>
        <p:txBody>
          <a:bodyPr/>
          <a:lstStyle/>
          <a:p>
            <a:fld id="{733BC2F3-9600-449A-83E4-BFCF68925335}" type="slidenum">
              <a:rPr lang="en-US" smtClean="0"/>
              <a:pPr/>
              <a:t>32</a:t>
            </a:fld>
            <a:endParaRPr lang="en-US" dirty="0"/>
          </a:p>
        </p:txBody>
      </p:sp>
    </p:spTree>
    <p:extLst>
      <p:ext uri="{BB962C8B-B14F-4D97-AF65-F5344CB8AC3E}">
        <p14:creationId xmlns:p14="http://schemas.microsoft.com/office/powerpoint/2010/main" val="3440753423"/>
      </p:ext>
    </p:extLst>
  </p:cSld>
  <p:clrMapOvr>
    <a:masterClrMapping/>
  </p:clrMapOvr>
  <p:transition spd="slow">
    <p:wipe dir="d"/>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 Barrier Convictions, cont.</a:t>
            </a:r>
          </a:p>
        </p:txBody>
      </p:sp>
      <p:sp>
        <p:nvSpPr>
          <p:cNvPr id="3" name="Content Placeholder 2"/>
          <p:cNvSpPr>
            <a:spLocks noGrp="1"/>
          </p:cNvSpPr>
          <p:nvPr>
            <p:ph idx="1"/>
          </p:nvPr>
        </p:nvSpPr>
        <p:spPr/>
        <p:txBody>
          <a:bodyPr>
            <a:normAutofit lnSpcReduction="10000"/>
          </a:bodyPr>
          <a:lstStyle/>
          <a:p>
            <a:pPr>
              <a:buNone/>
            </a:pPr>
            <a:r>
              <a:rPr lang="en-US" sz="2800" dirty="0">
                <a:latin typeface="+mj-lt"/>
              </a:rPr>
              <a:t>Here the amended list of Nurse Aide Barrier Convictions </a:t>
            </a:r>
            <a:r>
              <a:rPr lang="en-US" sz="2800" i="1" dirty="0">
                <a:solidFill>
                  <a:schemeClr val="accent3">
                    <a:lumMod val="75000"/>
                  </a:schemeClr>
                </a:solidFill>
                <a:latin typeface="+mj-lt"/>
              </a:rPr>
              <a:t>Effective November 1, 2012 </a:t>
            </a:r>
            <a:r>
              <a:rPr lang="en-US" sz="2800" u="sng" dirty="0">
                <a:solidFill>
                  <a:schemeClr val="accent3">
                    <a:lumMod val="75000"/>
                  </a:schemeClr>
                </a:solidFill>
                <a:latin typeface="+mj-lt"/>
              </a:rPr>
              <a:t>63 O.S. 2012, § 1-1950.1</a:t>
            </a:r>
            <a:r>
              <a:rPr lang="en-US" sz="2800" dirty="0">
                <a:solidFill>
                  <a:schemeClr val="accent3">
                    <a:lumMod val="75000"/>
                  </a:schemeClr>
                </a:solidFill>
                <a:latin typeface="+mj-lt"/>
              </a:rPr>
              <a:t>(C)</a:t>
            </a:r>
          </a:p>
          <a:p>
            <a:pPr>
              <a:buNone/>
            </a:pPr>
            <a:r>
              <a:rPr lang="en-US" sz="2800" dirty="0">
                <a:latin typeface="+mj-lt"/>
              </a:rPr>
              <a:t>C. 1. If the results of a criminal history background check reveal that the subject person has been convicted of, pled guilty or no contest to, or received a deferred sentence for, a felony or misdemeanor offense for any of the following offenses in any state or federal jurisdiction, the employer shall not hire or contract with the person:</a:t>
            </a:r>
          </a:p>
          <a:p>
            <a:endParaRPr lang="en-US" dirty="0"/>
          </a:p>
        </p:txBody>
      </p:sp>
      <p:sp>
        <p:nvSpPr>
          <p:cNvPr id="4" name="Slide Number Placeholder 3"/>
          <p:cNvSpPr>
            <a:spLocks noGrp="1"/>
          </p:cNvSpPr>
          <p:nvPr>
            <p:ph type="sldNum" sz="quarter" idx="12"/>
          </p:nvPr>
        </p:nvSpPr>
        <p:spPr/>
        <p:txBody>
          <a:bodyPr/>
          <a:lstStyle/>
          <a:p>
            <a:fld id="{733BC2F3-9600-449A-83E4-BFCF68925335}" type="slidenum">
              <a:rPr lang="en-US" smtClean="0"/>
              <a:pPr/>
              <a:t>33</a:t>
            </a:fld>
            <a:endParaRPr lang="en-US" dirty="0"/>
          </a:p>
        </p:txBody>
      </p:sp>
    </p:spTree>
    <p:extLst>
      <p:ext uri="{BB962C8B-B14F-4D97-AF65-F5344CB8AC3E}">
        <p14:creationId xmlns:p14="http://schemas.microsoft.com/office/powerpoint/2010/main" val="918133599"/>
      </p:ext>
    </p:extLst>
  </p:cSld>
  <p:clrMapOvr>
    <a:masterClrMapping/>
  </p:clrMapOvr>
  <p:transition spd="slow">
    <p:wipe dir="d"/>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 Barrier Convictions, cont.</a:t>
            </a:r>
            <a:endParaRPr lang="en-US" dirty="0"/>
          </a:p>
        </p:txBody>
      </p:sp>
      <p:sp>
        <p:nvSpPr>
          <p:cNvPr id="3" name="Content Placeholder 2"/>
          <p:cNvSpPr>
            <a:spLocks noGrp="1"/>
          </p:cNvSpPr>
          <p:nvPr>
            <p:ph idx="1"/>
          </p:nvPr>
        </p:nvSpPr>
        <p:spPr/>
        <p:txBody>
          <a:bodyPr>
            <a:normAutofit lnSpcReduction="10000"/>
          </a:bodyPr>
          <a:lstStyle/>
          <a:p>
            <a:pPr>
              <a:buNone/>
            </a:pPr>
            <a:r>
              <a:rPr lang="en-US" dirty="0">
                <a:latin typeface="+mj-lt"/>
              </a:rPr>
              <a:t>a</a:t>
            </a:r>
            <a:r>
              <a:rPr lang="en-US" b="1" dirty="0">
                <a:latin typeface="+mj-lt"/>
              </a:rPr>
              <a:t>. abuse, neglect or financial exploitation of any person entrusted to the care or possession of such person,</a:t>
            </a:r>
          </a:p>
          <a:p>
            <a:pPr>
              <a:buNone/>
            </a:pPr>
            <a:r>
              <a:rPr lang="en-US" b="1" dirty="0">
                <a:latin typeface="+mj-lt"/>
              </a:rPr>
              <a:t>b. rape, incest or sodomy,</a:t>
            </a:r>
          </a:p>
          <a:p>
            <a:pPr>
              <a:buNone/>
            </a:pPr>
            <a:r>
              <a:rPr lang="en-US" b="1" dirty="0">
                <a:latin typeface="+mj-lt"/>
              </a:rPr>
              <a:t>c. child abuse,</a:t>
            </a:r>
          </a:p>
          <a:p>
            <a:pPr>
              <a:buNone/>
            </a:pPr>
            <a:r>
              <a:rPr lang="en-US" b="1" dirty="0">
                <a:latin typeface="+mj-lt"/>
              </a:rPr>
              <a:t>d. murder or attempted murder,</a:t>
            </a:r>
          </a:p>
          <a:p>
            <a:pPr>
              <a:buNone/>
            </a:pPr>
            <a:r>
              <a:rPr lang="en-US" b="1" dirty="0">
                <a:latin typeface="+mj-lt"/>
              </a:rPr>
              <a:t>e. manslaughter,</a:t>
            </a:r>
          </a:p>
          <a:p>
            <a:pPr>
              <a:buNone/>
            </a:pPr>
            <a:r>
              <a:rPr lang="en-US" b="1" dirty="0">
                <a:latin typeface="+mj-lt"/>
              </a:rPr>
              <a:t>f. kidnapping,</a:t>
            </a:r>
          </a:p>
          <a:p>
            <a:pPr>
              <a:buNone/>
            </a:pPr>
            <a:r>
              <a:rPr lang="en-US" b="1" dirty="0">
                <a:latin typeface="+mj-lt"/>
              </a:rPr>
              <a:t>g. aggravated assault and battery,</a:t>
            </a:r>
          </a:p>
          <a:p>
            <a:pPr>
              <a:buNone/>
            </a:pPr>
            <a:r>
              <a:rPr lang="en-US" b="1" dirty="0">
                <a:latin typeface="+mj-lt"/>
              </a:rPr>
              <a:t>h. assault and battery with a dangerous weapon, or</a:t>
            </a:r>
          </a:p>
          <a:p>
            <a:pPr>
              <a:buNone/>
            </a:pPr>
            <a:r>
              <a:rPr lang="en-US" b="1" dirty="0">
                <a:latin typeface="+mj-lt"/>
              </a:rPr>
              <a:t>i. arson in the first degree.</a:t>
            </a:r>
          </a:p>
          <a:p>
            <a:endParaRPr lang="en-US" dirty="0"/>
          </a:p>
          <a:p>
            <a:endParaRPr lang="en-US" dirty="0"/>
          </a:p>
        </p:txBody>
      </p:sp>
      <p:sp>
        <p:nvSpPr>
          <p:cNvPr id="4" name="Slide Number Placeholder 3"/>
          <p:cNvSpPr>
            <a:spLocks noGrp="1"/>
          </p:cNvSpPr>
          <p:nvPr>
            <p:ph type="sldNum" sz="quarter" idx="12"/>
          </p:nvPr>
        </p:nvSpPr>
        <p:spPr/>
        <p:txBody>
          <a:bodyPr/>
          <a:lstStyle/>
          <a:p>
            <a:fld id="{733BC2F3-9600-449A-83E4-BFCF68925335}" type="slidenum">
              <a:rPr lang="en-US" smtClean="0"/>
              <a:pPr/>
              <a:t>34</a:t>
            </a:fld>
            <a:endParaRPr lang="en-US" dirty="0"/>
          </a:p>
        </p:txBody>
      </p:sp>
    </p:spTree>
    <p:extLst>
      <p:ext uri="{BB962C8B-B14F-4D97-AF65-F5344CB8AC3E}">
        <p14:creationId xmlns:p14="http://schemas.microsoft.com/office/powerpoint/2010/main" val="2206713415"/>
      </p:ext>
    </p:extLst>
  </p:cSld>
  <p:clrMapOvr>
    <a:masterClrMapping/>
  </p:clrMapOvr>
  <p:transition spd="slow">
    <p:wipe dir="d"/>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524000"/>
          </a:xfrm>
        </p:spPr>
        <p:txBody>
          <a:bodyPr/>
          <a:lstStyle/>
          <a:p>
            <a:r>
              <a:rPr lang="en-US" b="1" dirty="0"/>
              <a:t> Barrier Convictions, cont.</a:t>
            </a:r>
            <a:endParaRPr lang="en-US" dirty="0"/>
          </a:p>
        </p:txBody>
      </p:sp>
      <p:sp>
        <p:nvSpPr>
          <p:cNvPr id="3" name="Content Placeholder 2"/>
          <p:cNvSpPr>
            <a:spLocks noGrp="1"/>
          </p:cNvSpPr>
          <p:nvPr>
            <p:ph idx="1"/>
          </p:nvPr>
        </p:nvSpPr>
        <p:spPr>
          <a:xfrm>
            <a:off x="457200" y="1524000"/>
            <a:ext cx="8305800" cy="5181600"/>
          </a:xfrm>
        </p:spPr>
        <p:txBody>
          <a:bodyPr>
            <a:normAutofit lnSpcReduction="10000"/>
          </a:bodyPr>
          <a:lstStyle/>
          <a:p>
            <a:pPr>
              <a:buNone/>
            </a:pPr>
            <a:r>
              <a:rPr lang="en-US" b="1" dirty="0"/>
              <a:t>2. </a:t>
            </a:r>
            <a:r>
              <a:rPr lang="en-US" b="1" dirty="0">
                <a:latin typeface="+mj-lt"/>
              </a:rPr>
              <a:t>If less than seven (7) years have elapsed since the completion of sentence, and the results of a criminal history check reveal that the subject person has been convicted of, or pled guilty or no contest to, a felony or misdemeanor offense for any of the following offenses, in any state or federal jurisdiction, the employer shall not hire or contract with the person:</a:t>
            </a:r>
          </a:p>
          <a:p>
            <a:pPr>
              <a:buNone/>
            </a:pPr>
            <a:r>
              <a:rPr lang="en-US" b="1" dirty="0">
                <a:latin typeface="+mj-lt"/>
              </a:rPr>
              <a:t>     a. assault,</a:t>
            </a:r>
          </a:p>
          <a:p>
            <a:pPr>
              <a:buNone/>
            </a:pPr>
            <a:r>
              <a:rPr lang="en-US" b="1" dirty="0">
                <a:latin typeface="+mj-lt"/>
              </a:rPr>
              <a:t>     b. battery,</a:t>
            </a:r>
          </a:p>
          <a:p>
            <a:pPr>
              <a:buNone/>
            </a:pPr>
            <a:r>
              <a:rPr lang="en-US" b="1" dirty="0">
                <a:latin typeface="+mj-lt"/>
              </a:rPr>
              <a:t>     c. indecent exposure and indecent exhibition, except where such offense disqualifies the applicant as a registered sex offender,</a:t>
            </a:r>
          </a:p>
          <a:p>
            <a:pPr>
              <a:buNone/>
            </a:pPr>
            <a:r>
              <a:rPr lang="en-US" b="1" dirty="0">
                <a:latin typeface="+mj-lt"/>
              </a:rPr>
              <a:t>     d. pandering,</a:t>
            </a:r>
          </a:p>
          <a:p>
            <a:endParaRPr lang="en-US" dirty="0"/>
          </a:p>
        </p:txBody>
      </p:sp>
      <p:sp>
        <p:nvSpPr>
          <p:cNvPr id="4" name="Slide Number Placeholder 3"/>
          <p:cNvSpPr>
            <a:spLocks noGrp="1"/>
          </p:cNvSpPr>
          <p:nvPr>
            <p:ph type="sldNum" sz="quarter" idx="12"/>
          </p:nvPr>
        </p:nvSpPr>
        <p:spPr/>
        <p:txBody>
          <a:bodyPr/>
          <a:lstStyle/>
          <a:p>
            <a:fld id="{733BC2F3-9600-449A-83E4-BFCF68925335}" type="slidenum">
              <a:rPr lang="en-US" smtClean="0"/>
              <a:pPr/>
              <a:t>35</a:t>
            </a:fld>
            <a:endParaRPr lang="en-US" dirty="0"/>
          </a:p>
        </p:txBody>
      </p:sp>
    </p:spTree>
    <p:extLst>
      <p:ext uri="{BB962C8B-B14F-4D97-AF65-F5344CB8AC3E}">
        <p14:creationId xmlns:p14="http://schemas.microsoft.com/office/powerpoint/2010/main" val="2741299670"/>
      </p:ext>
    </p:extLst>
  </p:cSld>
  <p:clrMapOvr>
    <a:masterClrMapping/>
  </p:clrMapOvr>
  <p:transition spd="slow">
    <p:wipe dir="d"/>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371600"/>
          </a:xfrm>
        </p:spPr>
        <p:txBody>
          <a:bodyPr/>
          <a:lstStyle/>
          <a:p>
            <a:r>
              <a:rPr lang="en-US" b="1" dirty="0"/>
              <a:t> Barrier Convictions, cont.</a:t>
            </a:r>
            <a:endParaRPr lang="en-US" dirty="0"/>
          </a:p>
        </p:txBody>
      </p:sp>
      <p:sp>
        <p:nvSpPr>
          <p:cNvPr id="3" name="Content Placeholder 2"/>
          <p:cNvSpPr>
            <a:spLocks noGrp="1"/>
          </p:cNvSpPr>
          <p:nvPr>
            <p:ph idx="1"/>
          </p:nvPr>
        </p:nvSpPr>
        <p:spPr>
          <a:xfrm>
            <a:off x="609600" y="1524000"/>
            <a:ext cx="7772400" cy="5181600"/>
          </a:xfrm>
        </p:spPr>
        <p:txBody>
          <a:bodyPr>
            <a:normAutofit/>
          </a:bodyPr>
          <a:lstStyle/>
          <a:p>
            <a:pPr>
              <a:buNone/>
            </a:pPr>
            <a:r>
              <a:rPr lang="en-US" b="1" dirty="0"/>
              <a:t>e</a:t>
            </a:r>
            <a:r>
              <a:rPr lang="en-US" b="1" dirty="0">
                <a:latin typeface="+mj-lt"/>
              </a:rPr>
              <a:t>. burglary in the first or second degree,</a:t>
            </a:r>
          </a:p>
          <a:p>
            <a:pPr>
              <a:buNone/>
            </a:pPr>
            <a:r>
              <a:rPr lang="en-US" b="1" dirty="0">
                <a:latin typeface="+mj-lt"/>
              </a:rPr>
              <a:t>f. robbery in the first or second degree,</a:t>
            </a:r>
          </a:p>
          <a:p>
            <a:pPr>
              <a:buNone/>
            </a:pPr>
            <a:r>
              <a:rPr lang="en-US" b="1" dirty="0">
                <a:latin typeface="+mj-lt"/>
              </a:rPr>
              <a:t>g. robbery or attempted robbery with a dangerous weapon, or imitation firearm,</a:t>
            </a:r>
          </a:p>
          <a:p>
            <a:pPr>
              <a:buNone/>
            </a:pPr>
            <a:r>
              <a:rPr lang="en-US" b="1" dirty="0">
                <a:latin typeface="+mj-lt"/>
              </a:rPr>
              <a:t>h. arson in the second degree,</a:t>
            </a:r>
          </a:p>
          <a:p>
            <a:pPr>
              <a:buNone/>
            </a:pPr>
            <a:r>
              <a:rPr lang="en-US" b="1" dirty="0">
                <a:latin typeface="+mj-lt"/>
              </a:rPr>
              <a:t>i. unlawful manufacture, distribution, prescription, or dispensing of a Schedule I through V drug as defined by the Uniform Controlled Dangerous Substances Act,</a:t>
            </a:r>
          </a:p>
          <a:p>
            <a:pPr>
              <a:buNone/>
            </a:pPr>
            <a:r>
              <a:rPr lang="en-US" b="1" dirty="0">
                <a:latin typeface="+mj-lt"/>
              </a:rPr>
              <a:t>j. grand larceny, or</a:t>
            </a:r>
          </a:p>
          <a:p>
            <a:pPr>
              <a:buNone/>
            </a:pPr>
            <a:r>
              <a:rPr lang="en-US" b="1" dirty="0">
                <a:latin typeface="+mj-lt"/>
              </a:rPr>
              <a:t>k. petit larceny or shoplifting</a:t>
            </a:r>
          </a:p>
        </p:txBody>
      </p:sp>
      <p:sp>
        <p:nvSpPr>
          <p:cNvPr id="4" name="Slide Number Placeholder 3"/>
          <p:cNvSpPr>
            <a:spLocks noGrp="1"/>
          </p:cNvSpPr>
          <p:nvPr>
            <p:ph type="sldNum" sz="quarter" idx="12"/>
          </p:nvPr>
        </p:nvSpPr>
        <p:spPr/>
        <p:txBody>
          <a:bodyPr/>
          <a:lstStyle/>
          <a:p>
            <a:fld id="{733BC2F3-9600-449A-83E4-BFCF68925335}" type="slidenum">
              <a:rPr lang="en-US" smtClean="0"/>
              <a:pPr/>
              <a:t>36</a:t>
            </a:fld>
            <a:endParaRPr lang="en-US" dirty="0"/>
          </a:p>
        </p:txBody>
      </p:sp>
    </p:spTree>
    <p:extLst>
      <p:ext uri="{BB962C8B-B14F-4D97-AF65-F5344CB8AC3E}">
        <p14:creationId xmlns:p14="http://schemas.microsoft.com/office/powerpoint/2010/main" val="3848341643"/>
      </p:ext>
    </p:extLst>
  </p:cSld>
  <p:clrMapOvr>
    <a:masterClrMapping/>
  </p:clrMapOvr>
  <p:transition spd="slow">
    <p:wipe dir="d"/>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1066800"/>
            <a:ext cx="7924800" cy="2286000"/>
          </a:xfrm>
        </p:spPr>
        <p:txBody>
          <a:bodyPr>
            <a:normAutofit fontScale="90000"/>
          </a:bodyPr>
          <a:lstStyle/>
          <a:p>
            <a:br>
              <a:rPr lang="en-US" b="1" dirty="0"/>
            </a:br>
            <a:br>
              <a:rPr lang="en-US" b="1" dirty="0"/>
            </a:br>
            <a:r>
              <a:rPr lang="en-US" b="1" dirty="0"/>
              <a:t>Oklahoma Long Term Care National Background Check Program</a:t>
            </a:r>
            <a:br>
              <a:rPr lang="en-US" b="1" dirty="0"/>
            </a:br>
            <a:endParaRPr lang="en-US" dirty="0"/>
          </a:p>
        </p:txBody>
      </p:sp>
      <p:sp>
        <p:nvSpPr>
          <p:cNvPr id="3" name="Content Placeholder 2"/>
          <p:cNvSpPr>
            <a:spLocks noGrp="1"/>
          </p:cNvSpPr>
          <p:nvPr>
            <p:ph idx="1"/>
          </p:nvPr>
        </p:nvSpPr>
        <p:spPr>
          <a:xfrm>
            <a:off x="609600" y="2971800"/>
            <a:ext cx="8077200" cy="3352800"/>
          </a:xfrm>
        </p:spPr>
        <p:txBody>
          <a:bodyPr>
            <a:noAutofit/>
          </a:bodyPr>
          <a:lstStyle/>
          <a:p>
            <a:r>
              <a:rPr lang="en-US" sz="3200" dirty="0">
                <a:latin typeface="+mj-lt"/>
              </a:rPr>
              <a:t>Oklahoma National Background Check Program</a:t>
            </a:r>
            <a:br>
              <a:rPr lang="en-US" sz="3200" dirty="0">
                <a:latin typeface="+mj-lt"/>
              </a:rPr>
            </a:br>
            <a:r>
              <a:rPr lang="en-US" sz="3200" dirty="0">
                <a:latin typeface="+mj-lt"/>
              </a:rPr>
              <a:t>123 Robert S. Kerr Avenue</a:t>
            </a:r>
            <a:br>
              <a:rPr lang="en-US" sz="3200" dirty="0">
                <a:latin typeface="+mj-lt"/>
              </a:rPr>
            </a:br>
            <a:r>
              <a:rPr lang="en-US" sz="3200" dirty="0">
                <a:latin typeface="+mj-lt"/>
              </a:rPr>
              <a:t>Oklahoma City, OK  73102</a:t>
            </a:r>
            <a:br>
              <a:rPr lang="en-US" sz="3200" dirty="0">
                <a:latin typeface="+mj-lt"/>
              </a:rPr>
            </a:br>
            <a:r>
              <a:rPr lang="en-US" sz="3200" dirty="0">
                <a:latin typeface="+mj-lt"/>
              </a:rPr>
              <a:t>Phone: (405) 426-8151</a:t>
            </a:r>
            <a:br>
              <a:rPr lang="en-US" sz="3200" b="1" dirty="0">
                <a:latin typeface="+mj-lt"/>
              </a:rPr>
            </a:br>
            <a:endParaRPr lang="en-US" sz="3200" dirty="0">
              <a:latin typeface="+mj-lt"/>
            </a:endParaRPr>
          </a:p>
        </p:txBody>
      </p:sp>
      <p:sp>
        <p:nvSpPr>
          <p:cNvPr id="4" name="Slide Number Placeholder 3"/>
          <p:cNvSpPr>
            <a:spLocks noGrp="1"/>
          </p:cNvSpPr>
          <p:nvPr>
            <p:ph type="sldNum" sz="quarter" idx="12"/>
          </p:nvPr>
        </p:nvSpPr>
        <p:spPr/>
        <p:txBody>
          <a:bodyPr/>
          <a:lstStyle/>
          <a:p>
            <a:fld id="{733BC2F3-9600-449A-83E4-BFCF68925335}" type="slidenum">
              <a:rPr lang="en-US" smtClean="0"/>
              <a:pPr/>
              <a:t>37</a:t>
            </a:fld>
            <a:endParaRPr lang="en-US" dirty="0"/>
          </a:p>
        </p:txBody>
      </p:sp>
    </p:spTree>
    <p:extLst>
      <p:ext uri="{BB962C8B-B14F-4D97-AF65-F5344CB8AC3E}">
        <p14:creationId xmlns:p14="http://schemas.microsoft.com/office/powerpoint/2010/main" val="1507125678"/>
      </p:ext>
    </p:extLst>
  </p:cSld>
  <p:clrMapOvr>
    <a:masterClrMapping/>
  </p:clrMapOvr>
  <p:transition spd="slow">
    <p:wipe dir="d"/>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990600"/>
            <a:ext cx="7924800" cy="2286000"/>
          </a:xfrm>
        </p:spPr>
        <p:txBody>
          <a:bodyPr>
            <a:normAutofit fontScale="90000"/>
          </a:bodyPr>
          <a:lstStyle/>
          <a:p>
            <a:pPr algn="ctr"/>
            <a:br>
              <a:rPr lang="en-US" b="1" dirty="0"/>
            </a:br>
            <a:br>
              <a:rPr lang="en-US" b="1" dirty="0"/>
            </a:br>
            <a:r>
              <a:rPr lang="en-US" b="1" dirty="0"/>
              <a:t>COVID-19 Emergency Training Waivers and Certification Renewal Waivers</a:t>
            </a:r>
            <a:br>
              <a:rPr lang="en-US" b="1" dirty="0"/>
            </a:br>
            <a:endParaRPr lang="en-US" dirty="0"/>
          </a:p>
        </p:txBody>
      </p:sp>
      <p:sp>
        <p:nvSpPr>
          <p:cNvPr id="3" name="Content Placeholder 2"/>
          <p:cNvSpPr>
            <a:spLocks noGrp="1"/>
          </p:cNvSpPr>
          <p:nvPr>
            <p:ph idx="1"/>
          </p:nvPr>
        </p:nvSpPr>
        <p:spPr>
          <a:xfrm>
            <a:off x="609600" y="3276600"/>
            <a:ext cx="8077200" cy="3352800"/>
          </a:xfrm>
        </p:spPr>
        <p:txBody>
          <a:bodyPr>
            <a:noAutofit/>
          </a:bodyPr>
          <a:lstStyle/>
          <a:p>
            <a:r>
              <a:rPr lang="en-US" sz="3200" dirty="0">
                <a:latin typeface="+mj-lt"/>
              </a:rPr>
              <a:t>Facility emergency </a:t>
            </a:r>
            <a:r>
              <a:rPr kumimoji="0" lang="en-US" sz="3000" b="0" i="0" u="none" strike="noStrike" kern="1200" cap="none" spc="0" normalizeH="0" baseline="0" noProof="0" dirty="0">
                <a:ln>
                  <a:noFill/>
                </a:ln>
                <a:solidFill>
                  <a:prstClr val="black"/>
                </a:solidFill>
                <a:effectLst/>
                <a:uLnTx/>
                <a:uFillTx/>
                <a:latin typeface="Calibri"/>
                <a:ea typeface="+mn-ea"/>
                <a:cs typeface="+mn-cs"/>
              </a:rPr>
              <a:t>training waiver </a:t>
            </a:r>
            <a:r>
              <a:rPr kumimoji="0" lang="en-US" sz="3000" b="0" i="0" u="sng" strike="noStrike" kern="1200" cap="none" spc="0" normalizeH="0" baseline="0" noProof="0" dirty="0">
                <a:ln>
                  <a:noFill/>
                </a:ln>
                <a:solidFill>
                  <a:prstClr val="black"/>
                </a:solidFill>
                <a:effectLst/>
                <a:uLnTx/>
                <a:uFillTx/>
                <a:latin typeface="Calibri"/>
                <a:ea typeface="+mn-ea"/>
                <a:cs typeface="+mn-cs"/>
              </a:rPr>
              <a:t>extended</a:t>
            </a:r>
            <a:r>
              <a:rPr kumimoji="0" lang="en-US" sz="3000" b="0" i="0" u="none" strike="noStrike" kern="1200" cap="none" spc="0" normalizeH="0" baseline="0" noProof="0" dirty="0">
                <a:ln>
                  <a:noFill/>
                </a:ln>
                <a:solidFill>
                  <a:prstClr val="black"/>
                </a:solidFill>
                <a:effectLst/>
                <a:uLnTx/>
                <a:uFillTx/>
                <a:latin typeface="Calibri"/>
                <a:ea typeface="+mn-ea"/>
                <a:cs typeface="+mn-cs"/>
              </a:rPr>
              <a:t> to 12/31/21</a:t>
            </a:r>
          </a:p>
          <a:p>
            <a:pPr marL="640080" marR="0" lvl="1" indent="-246888" algn="l" defTabSz="914400" rtl="0" eaLnBrk="1" fontAlgn="auto" latinLnBrk="0" hangingPunct="1">
              <a:lnSpc>
                <a:spcPct val="100000"/>
              </a:lnSpc>
              <a:spcBef>
                <a:spcPct val="20000"/>
              </a:spcBef>
              <a:spcAft>
                <a:spcPts val="0"/>
              </a:spcAft>
              <a:buClr>
                <a:srgbClr val="CEB966"/>
              </a:buClr>
              <a:buSzPct val="85000"/>
              <a:buFont typeface="Wingdings 2"/>
              <a:buChar char=""/>
              <a:tabLst/>
              <a:defRPr/>
            </a:pPr>
            <a:r>
              <a:rPr kumimoji="0" lang="en-US" b="0" i="0" u="none" strike="noStrike" kern="1200" cap="none" spc="0" normalizeH="0" baseline="0" noProof="0" dirty="0">
                <a:ln>
                  <a:noFill/>
                </a:ln>
                <a:solidFill>
                  <a:prstClr val="black"/>
                </a:solidFill>
                <a:effectLst/>
                <a:uLnTx/>
                <a:uFillTx/>
                <a:latin typeface="Calibri"/>
                <a:ea typeface="+mn-ea"/>
                <a:cs typeface="+mn-cs"/>
              </a:rPr>
              <a:t>All facility-trained uncertified aides </a:t>
            </a:r>
            <a:r>
              <a:rPr kumimoji="0" lang="en-US" b="1" i="1" u="none" strike="noStrike" kern="1200" cap="none" spc="0" normalizeH="0" baseline="0" noProof="0" dirty="0">
                <a:ln>
                  <a:noFill/>
                </a:ln>
                <a:solidFill>
                  <a:prstClr val="black"/>
                </a:solidFill>
                <a:effectLst/>
                <a:uLnTx/>
                <a:uFillTx/>
                <a:latin typeface="Calibri"/>
                <a:ea typeface="+mn-ea"/>
                <a:cs typeface="+mn-cs"/>
              </a:rPr>
              <a:t>must be tested/certified by </a:t>
            </a:r>
            <a:r>
              <a:rPr kumimoji="0" lang="en-US" b="1" i="1" u="sng" strike="noStrike" kern="1200" cap="none" spc="0" normalizeH="0" baseline="0" noProof="0" dirty="0">
                <a:ln>
                  <a:noFill/>
                </a:ln>
                <a:solidFill>
                  <a:prstClr val="black"/>
                </a:solidFill>
                <a:effectLst/>
                <a:uLnTx/>
                <a:uFillTx/>
                <a:latin typeface="Calibri"/>
                <a:ea typeface="+mn-ea"/>
                <a:cs typeface="+mn-cs"/>
              </a:rPr>
              <a:t>12/31/21</a:t>
            </a:r>
            <a:endParaRPr kumimoji="0" lang="en-US" b="0" i="0" u="none" strike="noStrike" kern="1200" cap="none" spc="0" normalizeH="0" baseline="0" noProof="0" dirty="0">
              <a:ln>
                <a:noFill/>
              </a:ln>
              <a:solidFill>
                <a:prstClr val="black"/>
              </a:solidFill>
              <a:effectLst/>
              <a:uLnTx/>
              <a:uFillTx/>
              <a:latin typeface="Calibri"/>
              <a:ea typeface="+mn-ea"/>
              <a:cs typeface="+mn-cs"/>
            </a:endParaRPr>
          </a:p>
          <a:p>
            <a:pPr lvl="1"/>
            <a:r>
              <a:rPr lang="en-US" dirty="0">
                <a:latin typeface="+mj-lt"/>
              </a:rPr>
              <a:t>To test:  trainee must have an approval letter from NAR</a:t>
            </a:r>
          </a:p>
        </p:txBody>
      </p:sp>
      <p:sp>
        <p:nvSpPr>
          <p:cNvPr id="4" name="Slide Number Placeholder 3"/>
          <p:cNvSpPr>
            <a:spLocks noGrp="1"/>
          </p:cNvSpPr>
          <p:nvPr>
            <p:ph type="sldNum" sz="quarter" idx="12"/>
          </p:nvPr>
        </p:nvSpPr>
        <p:spPr/>
        <p:txBody>
          <a:bodyPr/>
          <a:lstStyle/>
          <a:p>
            <a:fld id="{733BC2F3-9600-449A-83E4-BFCF68925335}" type="slidenum">
              <a:rPr lang="en-US" smtClean="0"/>
              <a:pPr/>
              <a:t>38</a:t>
            </a:fld>
            <a:endParaRPr lang="en-US" dirty="0"/>
          </a:p>
        </p:txBody>
      </p:sp>
    </p:spTree>
    <p:extLst>
      <p:ext uri="{BB962C8B-B14F-4D97-AF65-F5344CB8AC3E}">
        <p14:creationId xmlns:p14="http://schemas.microsoft.com/office/powerpoint/2010/main" val="722226793"/>
      </p:ext>
    </p:extLst>
  </p:cSld>
  <p:clrMapOvr>
    <a:masterClrMapping/>
  </p:clrMapOvr>
  <p:transition spd="slow">
    <p:wipe dir="d"/>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85800"/>
            <a:ext cx="7924800" cy="2286000"/>
          </a:xfrm>
        </p:spPr>
        <p:txBody>
          <a:bodyPr>
            <a:normAutofit fontScale="90000"/>
          </a:bodyPr>
          <a:lstStyle/>
          <a:p>
            <a:pPr marL="274320" lvl="0" indent="-274320" algn="ctr">
              <a:spcBef>
                <a:spcPct val="20000"/>
              </a:spcBef>
            </a:pPr>
            <a:br>
              <a:rPr lang="en-US" b="1" dirty="0"/>
            </a:br>
            <a:r>
              <a:rPr lang="en-US" dirty="0">
                <a:solidFill>
                  <a:prstClr val="black"/>
                </a:solidFill>
                <a:ea typeface="+mn-ea"/>
                <a:cs typeface="+mn-cs"/>
              </a:rPr>
              <a:t>Questions?</a:t>
            </a:r>
            <a:br>
              <a:rPr lang="en-US" b="1" dirty="0"/>
            </a:br>
            <a:br>
              <a:rPr lang="en-US" b="1" dirty="0"/>
            </a:br>
            <a:endParaRPr lang="en-US" dirty="0"/>
          </a:p>
        </p:txBody>
      </p:sp>
      <p:sp>
        <p:nvSpPr>
          <p:cNvPr id="4" name="Slide Number Placeholder 3"/>
          <p:cNvSpPr>
            <a:spLocks noGrp="1"/>
          </p:cNvSpPr>
          <p:nvPr>
            <p:ph type="sldNum" sz="quarter" idx="12"/>
          </p:nvPr>
        </p:nvSpPr>
        <p:spPr/>
        <p:txBody>
          <a:bodyPr/>
          <a:lstStyle/>
          <a:p>
            <a:fld id="{733BC2F3-9600-449A-83E4-BFCF68925335}" type="slidenum">
              <a:rPr lang="en-US" smtClean="0"/>
              <a:pPr/>
              <a:t>39</a:t>
            </a:fld>
            <a:endParaRPr lang="en-US" dirty="0"/>
          </a:p>
        </p:txBody>
      </p:sp>
      <p:pic>
        <p:nvPicPr>
          <p:cNvPr id="1032" name="Picture 8" descr="C:\Users\jasonn\AppData\Local\Microsoft\Windows\Temporary Internet Files\Content.IE5\KMF1EYM9\preview_question_and_answer_site[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38400" y="2209800"/>
            <a:ext cx="4318000" cy="3454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41826299"/>
      </p:ext>
    </p:extLst>
  </p:cSld>
  <p:clrMapOvr>
    <a:masterClrMapping/>
  </p:clrMapOvr>
  <p:transition spd="slow">
    <p:wipe dir="d"/>
  </p:transition>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838200"/>
          </a:xfrm>
        </p:spPr>
        <p:txBody>
          <a:bodyPr/>
          <a:lstStyle/>
          <a:p>
            <a:pPr algn="ctr"/>
            <a:r>
              <a:rPr lang="en-US" b="1" i="1" dirty="0"/>
              <a:t>Onsite Surveys, cont.</a:t>
            </a:r>
            <a:endParaRPr lang="en-US" dirty="0"/>
          </a:p>
        </p:txBody>
      </p:sp>
      <p:sp>
        <p:nvSpPr>
          <p:cNvPr id="3" name="Content Placeholder 2"/>
          <p:cNvSpPr>
            <a:spLocks noGrp="1"/>
          </p:cNvSpPr>
          <p:nvPr>
            <p:ph idx="1"/>
          </p:nvPr>
        </p:nvSpPr>
        <p:spPr>
          <a:xfrm>
            <a:off x="457200" y="1219200"/>
            <a:ext cx="8229600" cy="5410200"/>
          </a:xfrm>
        </p:spPr>
        <p:txBody>
          <a:bodyPr>
            <a:noAutofit/>
          </a:bodyPr>
          <a:lstStyle/>
          <a:p>
            <a:pPr indent="0">
              <a:buFont typeface="Arial" pitchFamily="34" charset="0"/>
              <a:buChar char="•"/>
            </a:pPr>
            <a:endParaRPr lang="en-US" sz="1800" dirty="0">
              <a:latin typeface="+mj-lt"/>
            </a:endParaRPr>
          </a:p>
          <a:p>
            <a:pPr indent="0">
              <a:buFont typeface="Arial" pitchFamily="34" charset="0"/>
              <a:buChar char="•"/>
            </a:pPr>
            <a:r>
              <a:rPr lang="en-US" sz="3600" dirty="0">
                <a:latin typeface="+mj-lt"/>
              </a:rPr>
              <a:t> Therefore, it is very important to have all staff trained on where your records are kept and what information will be requested for survey</a:t>
            </a:r>
          </a:p>
          <a:p>
            <a:pPr indent="0">
              <a:buFont typeface="Arial" pitchFamily="34" charset="0"/>
              <a:buChar char="•"/>
            </a:pPr>
            <a:r>
              <a:rPr lang="en-US" sz="3600" dirty="0">
                <a:latin typeface="+mj-lt"/>
              </a:rPr>
              <a:t> You may get a phone call or e-mail to check </a:t>
            </a:r>
            <a:r>
              <a:rPr lang="en-US" sz="3600">
                <a:latin typeface="+mj-lt"/>
              </a:rPr>
              <a:t>your availability</a:t>
            </a:r>
            <a:endParaRPr lang="en-US" sz="3600" dirty="0">
              <a:latin typeface="+mj-lt"/>
            </a:endParaRPr>
          </a:p>
          <a:p>
            <a:pPr indent="0">
              <a:buFont typeface="Arial" pitchFamily="34" charset="0"/>
              <a:buChar char="•"/>
            </a:pPr>
            <a:endParaRPr lang="en-US" sz="3600" dirty="0">
              <a:latin typeface="+mj-lt"/>
            </a:endParaRPr>
          </a:p>
          <a:p>
            <a:pPr indent="0">
              <a:buNone/>
            </a:pPr>
            <a:endParaRPr lang="en-US" sz="3600" dirty="0">
              <a:latin typeface="+mj-lt"/>
            </a:endParaRPr>
          </a:p>
        </p:txBody>
      </p:sp>
    </p:spTree>
  </p:cSld>
  <p:clrMapOvr>
    <a:masterClrMapping/>
  </p:clrMapOvr>
  <p:transition spd="slow">
    <p:wipe dir="d"/>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66800"/>
            <a:ext cx="8229600" cy="780288"/>
          </a:xfrm>
        </p:spPr>
        <p:txBody>
          <a:bodyPr>
            <a:normAutofit fontScale="90000"/>
          </a:bodyPr>
          <a:lstStyle/>
          <a:p>
            <a:br>
              <a:rPr lang="en-US" dirty="0"/>
            </a:br>
            <a:br>
              <a:rPr lang="en-US" dirty="0"/>
            </a:br>
            <a:br>
              <a:rPr lang="en-US" dirty="0"/>
            </a:br>
            <a:br>
              <a:rPr lang="en-US" dirty="0"/>
            </a:br>
            <a:br>
              <a:rPr lang="en-US" dirty="0"/>
            </a:br>
            <a:br>
              <a:rPr lang="en-US" dirty="0"/>
            </a:br>
            <a:br>
              <a:rPr lang="en-US" dirty="0"/>
            </a:br>
            <a:r>
              <a:rPr lang="en-US" dirty="0"/>
              <a:t>  If you have any other questions:</a:t>
            </a:r>
          </a:p>
        </p:txBody>
      </p:sp>
      <p:sp>
        <p:nvSpPr>
          <p:cNvPr id="3" name="Content Placeholder 2"/>
          <p:cNvSpPr>
            <a:spLocks noGrp="1"/>
          </p:cNvSpPr>
          <p:nvPr>
            <p:ph idx="1"/>
          </p:nvPr>
        </p:nvSpPr>
        <p:spPr/>
        <p:txBody>
          <a:bodyPr>
            <a:normAutofit fontScale="85000" lnSpcReduction="10000"/>
          </a:bodyPr>
          <a:lstStyle/>
          <a:p>
            <a:pPr>
              <a:buNone/>
            </a:pPr>
            <a:endParaRPr lang="en-US" dirty="0"/>
          </a:p>
          <a:p>
            <a:pPr>
              <a:buNone/>
            </a:pPr>
            <a:r>
              <a:rPr lang="en-US" dirty="0"/>
              <a:t>   </a:t>
            </a:r>
            <a:r>
              <a:rPr lang="en-US" sz="3200" dirty="0">
                <a:latin typeface="+mj-lt"/>
              </a:rPr>
              <a:t>Please contact:                                             </a:t>
            </a:r>
          </a:p>
          <a:p>
            <a:pPr>
              <a:buNone/>
            </a:pPr>
            <a:endParaRPr lang="en-US" sz="2400" dirty="0">
              <a:latin typeface="+mj-lt"/>
            </a:endParaRPr>
          </a:p>
          <a:p>
            <a:pPr>
              <a:buNone/>
            </a:pPr>
            <a:r>
              <a:rPr lang="en-US" sz="2400" dirty="0">
                <a:latin typeface="+mj-lt"/>
              </a:rPr>
              <a:t>     </a:t>
            </a:r>
            <a:r>
              <a:rPr lang="en-US" sz="3400" i="1" dirty="0">
                <a:latin typeface="+mj-lt"/>
              </a:rPr>
              <a:t>Jason Noreen, Administrative Programs Manager</a:t>
            </a:r>
          </a:p>
          <a:p>
            <a:pPr>
              <a:buNone/>
            </a:pPr>
            <a:r>
              <a:rPr lang="en-US" sz="3400" i="1" dirty="0">
                <a:latin typeface="+mj-lt"/>
              </a:rPr>
              <a:t>    Nurse Aide Registry</a:t>
            </a:r>
          </a:p>
          <a:p>
            <a:pPr>
              <a:buNone/>
            </a:pPr>
            <a:r>
              <a:rPr lang="en-US" sz="3400" i="1" dirty="0">
                <a:latin typeface="+mj-lt"/>
              </a:rPr>
              <a:t>    JasonN@health.ok.gov</a:t>
            </a:r>
          </a:p>
          <a:p>
            <a:pPr>
              <a:buNone/>
            </a:pPr>
            <a:endParaRPr lang="en-US" sz="3400" i="1" dirty="0">
              <a:latin typeface="+mj-lt"/>
            </a:endParaRPr>
          </a:p>
          <a:p>
            <a:pPr>
              <a:buNone/>
            </a:pPr>
            <a:r>
              <a:rPr lang="en-US" sz="3400" i="1" dirty="0">
                <a:latin typeface="+mj-lt"/>
              </a:rPr>
              <a:t>   (405) 250-5094</a:t>
            </a:r>
          </a:p>
          <a:p>
            <a:pPr>
              <a:buNone/>
            </a:pPr>
            <a:r>
              <a:rPr lang="en-US" sz="3400" dirty="0">
                <a:latin typeface="+mj-lt"/>
                <a:hlinkClick r:id="rId2"/>
              </a:rPr>
              <a:t> </a:t>
            </a:r>
            <a:r>
              <a:rPr lang="en-US" sz="3400" dirty="0">
                <a:latin typeface="+mj-lt"/>
              </a:rPr>
              <a:t>        </a:t>
            </a: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800600" y="3886200"/>
            <a:ext cx="4030131" cy="2114549"/>
          </a:xfrm>
          <a:prstGeom prst="rect">
            <a:avLst/>
          </a:prstGeom>
        </p:spPr>
      </p:pic>
    </p:spTree>
  </p:cSld>
  <p:clrMapOvr>
    <a:masterClrMapping/>
  </p:clrMapOvr>
  <p:transition spd="slow">
    <p:wipe dir="d"/>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i="1" dirty="0"/>
              <a:t>Onsite Surveys, cont.</a:t>
            </a:r>
          </a:p>
        </p:txBody>
      </p:sp>
      <p:sp>
        <p:nvSpPr>
          <p:cNvPr id="3" name="Content Placeholder 2"/>
          <p:cNvSpPr>
            <a:spLocks noGrp="1"/>
          </p:cNvSpPr>
          <p:nvPr>
            <p:ph idx="1"/>
          </p:nvPr>
        </p:nvSpPr>
        <p:spPr/>
        <p:txBody>
          <a:bodyPr>
            <a:normAutofit/>
          </a:bodyPr>
          <a:lstStyle/>
          <a:p>
            <a:r>
              <a:rPr lang="en-US" sz="2800" dirty="0">
                <a:latin typeface="+mj-lt"/>
              </a:rPr>
              <a:t>You should expect to have an onsite survey within a few of months of your program’s expiration</a:t>
            </a:r>
          </a:p>
          <a:p>
            <a:pPr marL="0" indent="0">
              <a:buNone/>
            </a:pPr>
            <a:endParaRPr lang="en-US" sz="900" dirty="0">
              <a:latin typeface="+mj-lt"/>
            </a:endParaRPr>
          </a:p>
          <a:p>
            <a:r>
              <a:rPr lang="en-US" sz="2800" dirty="0">
                <a:latin typeface="+mj-lt"/>
              </a:rPr>
              <a:t>If the department is unable to perform an onsite review by the approval expiration date, your program(s) will remain approved</a:t>
            </a:r>
            <a:endParaRPr lang="en-US" dirty="0">
              <a:latin typeface="+mj-lt"/>
            </a:endParaRPr>
          </a:p>
        </p:txBody>
      </p:sp>
    </p:spTree>
    <p:extLst>
      <p:ext uri="{BB962C8B-B14F-4D97-AF65-F5344CB8AC3E}">
        <p14:creationId xmlns:p14="http://schemas.microsoft.com/office/powerpoint/2010/main" val="1033788039"/>
      </p:ext>
    </p:extLst>
  </p:cSld>
  <p:clrMapOvr>
    <a:masterClrMapping/>
  </p:clrMapOvr>
  <p:transition spd="slow">
    <p:wipe dir="d"/>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lstStyle/>
          <a:p>
            <a:pPr algn="ctr"/>
            <a:r>
              <a:rPr lang="en-US" dirty="0"/>
              <a:t>310:677-3-8(d)</a:t>
            </a:r>
          </a:p>
        </p:txBody>
      </p:sp>
      <p:sp>
        <p:nvSpPr>
          <p:cNvPr id="3" name="Content Placeholder 2"/>
          <p:cNvSpPr>
            <a:spLocks noGrp="1"/>
          </p:cNvSpPr>
          <p:nvPr>
            <p:ph idx="1"/>
          </p:nvPr>
        </p:nvSpPr>
        <p:spPr>
          <a:xfrm>
            <a:off x="457200" y="1676400"/>
            <a:ext cx="8229600" cy="4876800"/>
          </a:xfrm>
        </p:spPr>
        <p:txBody>
          <a:bodyPr>
            <a:noAutofit/>
          </a:bodyPr>
          <a:lstStyle/>
          <a:p>
            <a:r>
              <a:rPr lang="en-US" sz="2500" dirty="0">
                <a:latin typeface="+mj-lt"/>
              </a:rPr>
              <a:t>(d) The program shall retain the following records for each trainee for at least three (3) years: </a:t>
            </a:r>
          </a:p>
          <a:p>
            <a:r>
              <a:rPr lang="en-US" sz="2500" dirty="0">
                <a:latin typeface="+mj-lt"/>
              </a:rPr>
              <a:t>(1) The Trainee's Application for the training program</a:t>
            </a:r>
          </a:p>
          <a:p>
            <a:r>
              <a:rPr lang="en-US" sz="2500" dirty="0">
                <a:latin typeface="+mj-lt"/>
              </a:rPr>
              <a:t>(2) Performance records, the Skills Performance Checklist and Training Verification Form</a:t>
            </a:r>
          </a:p>
          <a:p>
            <a:r>
              <a:rPr lang="en-US" sz="2500" dirty="0">
                <a:latin typeface="+mj-lt"/>
              </a:rPr>
              <a:t>(3) Nurse aide competency and examination results</a:t>
            </a:r>
          </a:p>
          <a:p>
            <a:r>
              <a:rPr lang="en-US" sz="2500" dirty="0">
                <a:latin typeface="+mj-lt"/>
              </a:rPr>
              <a:t>(e) The training program shall provide copies to the nurse aide registry of any individual nurse aide training records that may be requested by the Department</a:t>
            </a:r>
          </a:p>
          <a:p>
            <a:r>
              <a:rPr lang="en-US" sz="2500" dirty="0">
                <a:latin typeface="+mj-lt"/>
              </a:rPr>
              <a:t>[</a:t>
            </a:r>
            <a:r>
              <a:rPr lang="en-US" sz="2500" b="1" dirty="0">
                <a:latin typeface="+mj-lt"/>
              </a:rPr>
              <a:t>Source: Added at 12 Ok </a:t>
            </a:r>
            <a:r>
              <a:rPr lang="en-US" sz="2500" b="1" dirty="0" err="1">
                <a:latin typeface="+mj-lt"/>
              </a:rPr>
              <a:t>Reg</a:t>
            </a:r>
            <a:r>
              <a:rPr lang="en-US" sz="2500" b="1" dirty="0">
                <a:latin typeface="+mj-lt"/>
              </a:rPr>
              <a:t> 3087, </a:t>
            </a:r>
            <a:r>
              <a:rPr lang="en-US" sz="2500" b="1" dirty="0" err="1">
                <a:latin typeface="+mj-lt"/>
              </a:rPr>
              <a:t>eff</a:t>
            </a:r>
            <a:r>
              <a:rPr lang="en-US" sz="2500" b="1" dirty="0">
                <a:latin typeface="+mj-lt"/>
              </a:rPr>
              <a:t> 7-27-95; Amended at 19 Ok</a:t>
            </a:r>
            <a:endParaRPr lang="en-US" sz="2500" dirty="0">
              <a:latin typeface="+mj-lt"/>
            </a:endParaRPr>
          </a:p>
        </p:txBody>
      </p:sp>
    </p:spTree>
    <p:extLst>
      <p:ext uri="{BB962C8B-B14F-4D97-AF65-F5344CB8AC3E}">
        <p14:creationId xmlns:p14="http://schemas.microsoft.com/office/powerpoint/2010/main" val="1582732807"/>
      </p:ext>
    </p:extLst>
  </p:cSld>
  <p:clrMapOvr>
    <a:masterClrMapping/>
  </p:clrMapOvr>
  <p:transition spd="slow">
    <p:wipe dir="d"/>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457200"/>
            <a:ext cx="7239000" cy="838200"/>
          </a:xfrm>
        </p:spPr>
        <p:txBody>
          <a:bodyPr>
            <a:normAutofit fontScale="90000"/>
          </a:bodyPr>
          <a:lstStyle/>
          <a:p>
            <a:br>
              <a:rPr lang="en-US" b="1" i="1" dirty="0"/>
            </a:br>
            <a:br>
              <a:rPr lang="en-US" b="1" i="1" dirty="0"/>
            </a:br>
            <a:br>
              <a:rPr lang="en-US" b="1" i="1" dirty="0"/>
            </a:br>
            <a:r>
              <a:rPr lang="en-US" b="1" i="1" dirty="0"/>
              <a:t>Student Files Must Include:</a:t>
            </a:r>
            <a:endParaRPr lang="en-US" i="1" dirty="0"/>
          </a:p>
        </p:txBody>
      </p:sp>
      <p:sp>
        <p:nvSpPr>
          <p:cNvPr id="3" name="Content Placeholder 2"/>
          <p:cNvSpPr>
            <a:spLocks noGrp="1"/>
          </p:cNvSpPr>
          <p:nvPr>
            <p:ph idx="1"/>
          </p:nvPr>
        </p:nvSpPr>
        <p:spPr>
          <a:xfrm>
            <a:off x="762000" y="1676400"/>
            <a:ext cx="7467600" cy="5029200"/>
          </a:xfrm>
        </p:spPr>
        <p:txBody>
          <a:bodyPr>
            <a:noAutofit/>
          </a:bodyPr>
          <a:lstStyle/>
          <a:p>
            <a:pPr lvl="0"/>
            <a:r>
              <a:rPr lang="en-US" sz="3200" dirty="0">
                <a:latin typeface="+mj-lt"/>
              </a:rPr>
              <a:t>Enrollment Application </a:t>
            </a:r>
            <a:r>
              <a:rPr lang="en-US" sz="2000" dirty="0">
                <a:latin typeface="+mj-lt"/>
              </a:rPr>
              <a:t>(We know some HS will not have them in the file.)</a:t>
            </a:r>
          </a:p>
          <a:p>
            <a:pPr lvl="0"/>
            <a:r>
              <a:rPr lang="en-US" sz="3200" dirty="0">
                <a:latin typeface="+mj-lt"/>
              </a:rPr>
              <a:t>Copy of identification</a:t>
            </a:r>
          </a:p>
          <a:p>
            <a:pPr lvl="0"/>
            <a:r>
              <a:rPr lang="en-US" sz="3200" dirty="0">
                <a:latin typeface="+mj-lt"/>
              </a:rPr>
              <a:t>Sign-in/attendance sheets documenting approved program hours</a:t>
            </a:r>
          </a:p>
          <a:p>
            <a:pPr lvl="0"/>
            <a:r>
              <a:rPr lang="en-US" sz="3200" dirty="0">
                <a:latin typeface="+mj-lt"/>
              </a:rPr>
              <a:t>Signature sheet from Student Handbook</a:t>
            </a:r>
          </a:p>
          <a:p>
            <a:pPr lvl="0"/>
            <a:r>
              <a:rPr lang="en-US" sz="3200" dirty="0">
                <a:latin typeface="+mj-lt"/>
              </a:rPr>
              <a:t>Affirmation of 16 hours</a:t>
            </a:r>
          </a:p>
          <a:p>
            <a:pPr marL="0" indent="0">
              <a:buNone/>
            </a:pPr>
            <a:r>
              <a:rPr lang="en-US" sz="3200" dirty="0">
                <a:latin typeface="+mj-lt"/>
              </a:rPr>
              <a:t> </a:t>
            </a:r>
          </a:p>
        </p:txBody>
      </p:sp>
      <p:pic>
        <p:nvPicPr>
          <p:cNvPr id="2050" name="Picture 2" descr="C:\Users\Vickik\AppData\Local\Microsoft\Windows\Temporary Internet Files\Content.IE5\CXGMZZD4\Folder[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0800000" flipH="1" flipV="1">
            <a:off x="6400800" y="4809393"/>
            <a:ext cx="1258277" cy="1600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82649925"/>
      </p:ext>
    </p:extLst>
  </p:cSld>
  <p:clrMapOvr>
    <a:masterClrMapping/>
  </p:clrMapOvr>
  <p:transition spd="slow">
    <p:wipe dir="d"/>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a:t>Student Files, cont.</a:t>
            </a:r>
            <a:endParaRPr lang="en-US" dirty="0"/>
          </a:p>
        </p:txBody>
      </p:sp>
      <p:sp>
        <p:nvSpPr>
          <p:cNvPr id="3" name="Content Placeholder 2"/>
          <p:cNvSpPr>
            <a:spLocks noGrp="1"/>
          </p:cNvSpPr>
          <p:nvPr>
            <p:ph idx="1"/>
          </p:nvPr>
        </p:nvSpPr>
        <p:spPr/>
        <p:txBody>
          <a:bodyPr>
            <a:normAutofit/>
          </a:bodyPr>
          <a:lstStyle/>
          <a:p>
            <a:pPr lvl="0"/>
            <a:r>
              <a:rPr lang="en-US" sz="3200" dirty="0">
                <a:latin typeface="+mj-lt"/>
              </a:rPr>
              <a:t>Training Verification Form with training portion completed</a:t>
            </a:r>
          </a:p>
          <a:p>
            <a:pPr lvl="0"/>
            <a:r>
              <a:rPr lang="en-US" sz="3200" dirty="0">
                <a:latin typeface="+mj-lt"/>
              </a:rPr>
              <a:t>Clinical hours documentation</a:t>
            </a:r>
          </a:p>
          <a:p>
            <a:pPr lvl="0">
              <a:buClr>
                <a:srgbClr val="6BB1C9"/>
              </a:buClr>
            </a:pPr>
            <a:r>
              <a:rPr lang="en-US" sz="3200" dirty="0">
                <a:solidFill>
                  <a:prstClr val="black"/>
                </a:solidFill>
                <a:latin typeface="Calibri"/>
              </a:rPr>
              <a:t>Skills Performance Checklist</a:t>
            </a:r>
          </a:p>
          <a:p>
            <a:pPr lvl="0"/>
            <a:r>
              <a:rPr lang="en-US" sz="3200" dirty="0">
                <a:latin typeface="+mj-lt"/>
              </a:rPr>
              <a:t>Affidavit of Lawful Presence</a:t>
            </a:r>
          </a:p>
          <a:p>
            <a:pPr marL="0" indent="0">
              <a:buNone/>
            </a:pPr>
            <a:endParaRPr lang="en-US" dirty="0"/>
          </a:p>
        </p:txBody>
      </p:sp>
      <p:pic>
        <p:nvPicPr>
          <p:cNvPr id="1026" name="Picture 2" descr="C:\Users\Vickik\AppData\Local\Microsoft\Windows\Temporary Internet Files\Content.IE5\UTCJSRVK\1337425060[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248400" y="3571102"/>
            <a:ext cx="2209800" cy="244869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53957161"/>
      </p:ext>
    </p:extLst>
  </p:cSld>
  <p:clrMapOvr>
    <a:masterClrMapping/>
  </p:clrMapOvr>
  <p:transition spd="slow">
    <p:wipe dir="d"/>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b="1" dirty="0"/>
              <a:t>TRAINING PROGRAM BINDER</a:t>
            </a:r>
            <a:br>
              <a:rPr lang="en-US" sz="3600" dirty="0"/>
            </a:br>
            <a:r>
              <a:rPr lang="en-US" sz="3600" b="1" dirty="0"/>
              <a:t>Information Sheet</a:t>
            </a:r>
          </a:p>
        </p:txBody>
      </p:sp>
      <p:sp>
        <p:nvSpPr>
          <p:cNvPr id="3" name="Content Placeholder 2"/>
          <p:cNvSpPr>
            <a:spLocks noGrp="1"/>
          </p:cNvSpPr>
          <p:nvPr>
            <p:ph idx="1"/>
          </p:nvPr>
        </p:nvSpPr>
        <p:spPr/>
        <p:txBody>
          <a:bodyPr>
            <a:normAutofit/>
          </a:bodyPr>
          <a:lstStyle/>
          <a:p>
            <a:r>
              <a:rPr lang="en-US" dirty="0">
                <a:latin typeface="+mj-lt"/>
              </a:rPr>
              <a:t>Training Facility Code</a:t>
            </a:r>
          </a:p>
          <a:p>
            <a:pPr marL="0" indent="0">
              <a:buNone/>
            </a:pPr>
            <a:endParaRPr lang="en-US" dirty="0">
              <a:latin typeface="+mj-lt"/>
            </a:endParaRPr>
          </a:p>
          <a:p>
            <a:r>
              <a:rPr lang="en-US" dirty="0">
                <a:latin typeface="+mj-lt"/>
              </a:rPr>
              <a:t>Type of Training Program</a:t>
            </a:r>
          </a:p>
          <a:p>
            <a:pPr marL="0" indent="0">
              <a:buNone/>
            </a:pPr>
            <a:endParaRPr lang="en-US" dirty="0">
              <a:latin typeface="+mj-lt"/>
            </a:endParaRPr>
          </a:p>
          <a:p>
            <a:r>
              <a:rPr lang="en-US" dirty="0">
                <a:latin typeface="+mj-lt"/>
              </a:rPr>
              <a:t>Number of Hours</a:t>
            </a:r>
          </a:p>
          <a:p>
            <a:pPr marL="0" indent="0">
              <a:buNone/>
            </a:pPr>
            <a:endParaRPr lang="en-US" dirty="0">
              <a:latin typeface="+mj-lt"/>
            </a:endParaRPr>
          </a:p>
          <a:p>
            <a:r>
              <a:rPr lang="en-US" dirty="0">
                <a:latin typeface="+mj-lt"/>
              </a:rPr>
              <a:t>School Name and Address</a:t>
            </a:r>
          </a:p>
          <a:p>
            <a:pPr marL="0" indent="0">
              <a:buNone/>
            </a:pPr>
            <a:endParaRPr lang="en-US" dirty="0">
              <a:latin typeface="+mj-lt"/>
            </a:endParaRPr>
          </a:p>
          <a:p>
            <a:r>
              <a:rPr lang="en-US" dirty="0">
                <a:latin typeface="+mj-lt"/>
              </a:rPr>
              <a:t>Training Program Coordinator, Phone, E-mail, Fax number</a:t>
            </a:r>
          </a:p>
          <a:p>
            <a:endParaRPr lang="en-US" dirty="0">
              <a:latin typeface="+mj-lt"/>
            </a:endParaRPr>
          </a:p>
          <a:p>
            <a:endParaRPr lang="en-US" dirty="0">
              <a:latin typeface="+mj-lt"/>
            </a:endParaRPr>
          </a:p>
        </p:txBody>
      </p:sp>
      <p:pic>
        <p:nvPicPr>
          <p:cNvPr id="4100" name="Picture 4" descr="C:\Users\Vickik\AppData\Local\Microsoft\Windows\Temporary Internet Files\Content.IE5\3KMI6SRQ\cartable-anneau[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58186" y="2057400"/>
            <a:ext cx="2047726" cy="3124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61458692"/>
      </p:ext>
    </p:extLst>
  </p:cSld>
  <p:clrMapOvr>
    <a:masterClrMapping/>
  </p:clrMapOvr>
  <p:transition spd="slow">
    <p:wipe dir="d"/>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5356</TotalTime>
  <Words>2718</Words>
  <Application>Microsoft Office PowerPoint</Application>
  <PresentationFormat>On-screen Show (4:3)</PresentationFormat>
  <Paragraphs>235</Paragraphs>
  <Slides>40</Slides>
  <Notes>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40</vt:i4>
      </vt:variant>
    </vt:vector>
  </HeadingPairs>
  <TitlesOfParts>
    <vt:vector size="48" baseType="lpstr">
      <vt:lpstr>Arial</vt:lpstr>
      <vt:lpstr>Arial Unicode MS</vt:lpstr>
      <vt:lpstr>Calibri</vt:lpstr>
      <vt:lpstr>Constantia</vt:lpstr>
      <vt:lpstr>Times New Roman</vt:lpstr>
      <vt:lpstr>Wingdings</vt:lpstr>
      <vt:lpstr>Wingdings 2</vt:lpstr>
      <vt:lpstr>Flow</vt:lpstr>
      <vt:lpstr>              Long Term Care Certified Nurse Aide Instructor/Coordinator Certification Workshop Oklahoma Dept. of Career &amp; Technology Education  October 5, 2021</vt:lpstr>
      <vt:lpstr>PowerPoint Presentation</vt:lpstr>
      <vt:lpstr>Onsite Surveys (On Hold)</vt:lpstr>
      <vt:lpstr>Onsite Surveys, cont.</vt:lpstr>
      <vt:lpstr>Onsite Surveys, cont.</vt:lpstr>
      <vt:lpstr>310:677-3-8(d)</vt:lpstr>
      <vt:lpstr>   Student Files Must Include:</vt:lpstr>
      <vt:lpstr>Student Files, cont.</vt:lpstr>
      <vt:lpstr>TRAINING PROGRAM BINDER Information Sheet</vt:lpstr>
      <vt:lpstr>TRAINING PROGRAM BINDER, cont. </vt:lpstr>
      <vt:lpstr>  TRAINING PROGRAM BINDER APPLICATION (TAB 1) </vt:lpstr>
      <vt:lpstr>TRAINING PROGRAM PERSONNEL (TAB 2) </vt:lpstr>
      <vt:lpstr>CLINICAL SITES (TAB 3) </vt:lpstr>
      <vt:lpstr>INSTRUCTIONAL ORGANIZATION (TAB 4) </vt:lpstr>
      <vt:lpstr>Notification of Changes in Program</vt:lpstr>
      <vt:lpstr>Changes in Program, cont.</vt:lpstr>
      <vt:lpstr>Notice of Change</vt:lpstr>
      <vt:lpstr>Prohibition of Training</vt:lpstr>
      <vt:lpstr>Enforcement Preventing Training</vt:lpstr>
      <vt:lpstr>Enforcement Preventing Training</vt:lpstr>
      <vt:lpstr>Enforcement Checks</vt:lpstr>
      <vt:lpstr>Problems Found During Onsite Surveys</vt:lpstr>
      <vt:lpstr>Problems Found During Onsite Surveys</vt:lpstr>
      <vt:lpstr>Problems Found During Onsite Surveys, cont.</vt:lpstr>
      <vt:lpstr>Certification Cards/Wallet Cards</vt:lpstr>
      <vt:lpstr>Certification Cards/Wallet Cards, cont.</vt:lpstr>
      <vt:lpstr>Bullet Points of Changes to  Title 63 O.S., Section 1-1951(A)(7), (D)(3)(b), and (D)(8). </vt:lpstr>
      <vt:lpstr>Bullet Points of Changes to  Title 63 O.S., Section 1-1951(A)(7), (D)(3)(b), and (D)(8), cont. </vt:lpstr>
      <vt:lpstr>Bullet Points of Changes to  Title 63 O.S., Section 1-1951(A)(7), (D)(3)(b), and (D)(8), cont.  </vt:lpstr>
      <vt:lpstr> Barrier Convictions</vt:lpstr>
      <vt:lpstr> Barrier Convictions, cont.</vt:lpstr>
      <vt:lpstr> Barrier Convictions, cont.</vt:lpstr>
      <vt:lpstr> Barrier Convictions, cont.</vt:lpstr>
      <vt:lpstr> Barrier Convictions, cont.</vt:lpstr>
      <vt:lpstr> Barrier Convictions, cont.</vt:lpstr>
      <vt:lpstr> Barrier Convictions, cont.</vt:lpstr>
      <vt:lpstr>  Oklahoma Long Term Care National Background Check Program </vt:lpstr>
      <vt:lpstr>  COVID-19 Emergency Training Waivers and Certification Renewal Waivers </vt:lpstr>
      <vt:lpstr> Questions?  </vt:lpstr>
      <vt:lpstr>         If you have any other questions:</vt:lpstr>
    </vt:vector>
  </TitlesOfParts>
  <Company>OSDH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Proposed CNA/CMA Rules</dc:title>
  <dc:creator>lisaam</dc:creator>
  <cp:lastModifiedBy>Jason A Noreen</cp:lastModifiedBy>
  <cp:revision>465</cp:revision>
  <dcterms:created xsi:type="dcterms:W3CDTF">2007-03-23T17:57:49Z</dcterms:created>
  <dcterms:modified xsi:type="dcterms:W3CDTF">2021-10-05T12:52:26Z</dcterms:modified>
</cp:coreProperties>
</file>