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notesMasterIdLst>
    <p:notesMasterId r:id="rId44"/>
  </p:notesMasterIdLst>
  <p:handoutMasterIdLst>
    <p:handoutMasterId r:id="rId45"/>
  </p:handoutMasterIdLst>
  <p:sldIdLst>
    <p:sldId id="473" r:id="rId2"/>
    <p:sldId id="574" r:id="rId3"/>
    <p:sldId id="562" r:id="rId4"/>
    <p:sldId id="566" r:id="rId5"/>
    <p:sldId id="572" r:id="rId6"/>
    <p:sldId id="579" r:id="rId7"/>
    <p:sldId id="553" r:id="rId8"/>
    <p:sldId id="611" r:id="rId9"/>
    <p:sldId id="610" r:id="rId10"/>
    <p:sldId id="575" r:id="rId11"/>
    <p:sldId id="576" r:id="rId12"/>
    <p:sldId id="580" r:id="rId13"/>
    <p:sldId id="583" r:id="rId14"/>
    <p:sldId id="581" r:id="rId15"/>
    <p:sldId id="582" r:id="rId16"/>
    <p:sldId id="594" r:id="rId17"/>
    <p:sldId id="595" r:id="rId18"/>
    <p:sldId id="557" r:id="rId19"/>
    <p:sldId id="560" r:id="rId20"/>
    <p:sldId id="556" r:id="rId21"/>
    <p:sldId id="408" r:id="rId22"/>
    <p:sldId id="409" r:id="rId23"/>
    <p:sldId id="527" r:id="rId24"/>
    <p:sldId id="410" r:id="rId25"/>
    <p:sldId id="608" r:id="rId26"/>
    <p:sldId id="609" r:id="rId27"/>
    <p:sldId id="591" r:id="rId28"/>
    <p:sldId id="592" r:id="rId29"/>
    <p:sldId id="593" r:id="rId30"/>
    <p:sldId id="598" r:id="rId31"/>
    <p:sldId id="599" r:id="rId32"/>
    <p:sldId id="600" r:id="rId33"/>
    <p:sldId id="601" r:id="rId34"/>
    <p:sldId id="602" r:id="rId35"/>
    <p:sldId id="603" r:id="rId36"/>
    <p:sldId id="604" r:id="rId37"/>
    <p:sldId id="605" r:id="rId38"/>
    <p:sldId id="612" r:id="rId39"/>
    <p:sldId id="614" r:id="rId40"/>
    <p:sldId id="613" r:id="rId41"/>
    <p:sldId id="615" r:id="rId42"/>
    <p:sldId id="481" r:id="rId43"/>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9F4"/>
    <a:srgbClr val="F4FDEB"/>
    <a:srgbClr val="FBF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75000" autoAdjust="0"/>
  </p:normalViewPr>
  <p:slideViewPr>
    <p:cSldViewPr>
      <p:cViewPr varScale="1">
        <p:scale>
          <a:sx n="86" d="100"/>
          <a:sy n="86" d="100"/>
        </p:scale>
        <p:origin x="1956" y="90"/>
      </p:cViewPr>
      <p:guideLst>
        <p:guide orient="horz" pos="2160"/>
        <p:guide pos="2880"/>
      </p:guideLst>
    </p:cSldViewPr>
  </p:slideViewPr>
  <p:outlineViewPr>
    <p:cViewPr>
      <p:scale>
        <a:sx n="50" d="100"/>
        <a:sy n="50" d="100"/>
      </p:scale>
      <p:origin x="0" y="28830"/>
    </p:cViewPr>
  </p:outlineViewPr>
  <p:notesTextViewPr>
    <p:cViewPr>
      <p:scale>
        <a:sx n="100" d="100"/>
        <a:sy n="100" d="100"/>
      </p:scale>
      <p:origin x="0" y="0"/>
    </p:cViewPr>
  </p:notesTextViewPr>
  <p:sorterViewPr>
    <p:cViewPr>
      <p:scale>
        <a:sx n="100" d="100"/>
        <a:sy n="100" d="100"/>
      </p:scale>
      <p:origin x="0" y="383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331779"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331780"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331781"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BFD9DB4F-1D89-47BF-9145-A4217CF571C9}" type="slidenum">
              <a:rPr lang="en-US"/>
              <a:pPr/>
              <a:t>‹#›</a:t>
            </a:fld>
            <a:endParaRPr lang="en-US" dirty="0"/>
          </a:p>
        </p:txBody>
      </p:sp>
    </p:spTree>
    <p:extLst>
      <p:ext uri="{BB962C8B-B14F-4D97-AF65-F5344CB8AC3E}">
        <p14:creationId xmlns:p14="http://schemas.microsoft.com/office/powerpoint/2010/main" val="148980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2560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2560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5D0E3BD5-8C59-4FA2-B57A-61BD532F01F6}" type="slidenum">
              <a:rPr lang="en-US"/>
              <a:pPr/>
              <a:t>‹#›</a:t>
            </a:fld>
            <a:endParaRPr lang="en-US" dirty="0"/>
          </a:p>
        </p:txBody>
      </p:sp>
    </p:spTree>
    <p:extLst>
      <p:ext uri="{BB962C8B-B14F-4D97-AF65-F5344CB8AC3E}">
        <p14:creationId xmlns:p14="http://schemas.microsoft.com/office/powerpoint/2010/main" val="347354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79DC8C6-1BD3-4A52-9ED1-4733F825C5CA}" type="slidenum">
              <a:rPr lang="en-US" smtClean="0"/>
              <a:pPr/>
              <a:t>1</a:t>
            </a:fld>
            <a:endParaRPr lang="en-US" dirty="0" smtClean="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lIns="93303" tIns="46651" rIns="93303" bIns="46651"/>
          <a:lstStyle/>
          <a:p>
            <a:pPr eaLnBrk="1" hangingPunct="1"/>
            <a:r>
              <a:rPr lang="en-US" b="1" dirty="0" smtClean="0">
                <a:solidFill>
                  <a:srgbClr val="000000"/>
                </a:solidFill>
                <a:latin typeface="Arial Unicode MS" charset="-128"/>
                <a:ea typeface="Arial Unicode MS" charset="-128"/>
                <a:cs typeface="Arial Unicode MS" charset="-128"/>
              </a:rPr>
              <a:t>Opening Remarks</a:t>
            </a:r>
            <a:endParaRPr lang="en-US" dirty="0" smtClean="0">
              <a:solidFill>
                <a:srgbClr val="000000"/>
              </a:solidFill>
              <a:latin typeface="Arial Unicode MS" charset="-128"/>
              <a:ea typeface="Arial Unicode MS" charset="-128"/>
              <a:cs typeface="Arial Unicode MS" charset="-128"/>
            </a:endParaRPr>
          </a:p>
          <a:p>
            <a:pPr eaLnBrk="1" hangingPunct="1"/>
            <a:endParaRPr lang="en-US" dirty="0" smtClean="0">
              <a:solidFill>
                <a:srgbClr val="000000"/>
              </a:solidFill>
              <a:latin typeface="Arial Unicode MS" charset="-128"/>
              <a:ea typeface="Arial Unicode MS" charset="-128"/>
              <a:cs typeface="Arial Unicode MS"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8EE1F5-632D-4014-9D4F-03224BBA6B3F}" type="slidenum">
              <a:rPr lang="en-US" smtClean="0"/>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C7C1-9F1C-4671-B10F-58AF5EC3EE89}"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83057-0ECC-442F-AC40-F180F66119AC}"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DC9C1D-35F8-412C-A099-59B61EDA4664}" type="slidenum">
              <a:rPr lang="en-US" smtClean="0"/>
              <a:pPr/>
              <a:t>‹#›</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76AB0-38F4-41E8-BE41-90B5FFDDCF46}"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DECF5-CA85-4E2E-9DB9-33A8C5A79EDC}"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244F8-9776-4F96-921D-FBE0D0DED87C}"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26DAEB-8373-4E81-B064-B9100CFF99CA}"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B9F53-0AA4-47CB-AB74-02CA296F1E88}"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434306-F11F-4F5F-B79B-38BB2334103D}"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76E2E0-6808-4D44-9686-3539CBCC37D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12F96-CAB5-4143-AF99-B674720E69B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hin.state.ok.us/NARSWBSearch/Views/LandingView.aspx?id=440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nar.health.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ok.gov/health/Protective_Health/Health_Resources_Development_Service/Nurse_Aide_and_Nontechnical_Services_Worker_Registry/index.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JasonN@health.o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990600"/>
            <a:ext cx="8229600" cy="2133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400" b="1" i="1" dirty="0" smtClean="0">
                <a:solidFill>
                  <a:schemeClr val="tx2">
                    <a:lumMod val="50000"/>
                  </a:schemeClr>
                </a:solidFill>
              </a:rPr>
              <a:t>Long Term Care Certified Nurse Aide Instructor/Coordinator Certification Workshop</a:t>
            </a:r>
            <a:br>
              <a:rPr lang="en-US" sz="3400" b="1" i="1" dirty="0" smtClean="0">
                <a:solidFill>
                  <a:schemeClr val="tx2">
                    <a:lumMod val="50000"/>
                  </a:schemeClr>
                </a:solidFill>
              </a:rPr>
            </a:br>
            <a:r>
              <a:rPr lang="en-US" sz="3400" b="1" i="1" dirty="0" smtClean="0">
                <a:solidFill>
                  <a:schemeClr val="tx2">
                    <a:lumMod val="50000"/>
                  </a:schemeClr>
                </a:solidFill>
              </a:rPr>
              <a:t>Oklahoma Dept. of Career &amp; Technology Education </a:t>
            </a:r>
            <a:r>
              <a:rPr lang="en-US" sz="3400" i="1" dirty="0" smtClean="0">
                <a:solidFill>
                  <a:schemeClr val="tx2">
                    <a:lumMod val="50000"/>
                  </a:schemeClr>
                </a:solidFill>
              </a:rPr>
              <a:t/>
            </a:r>
            <a:br>
              <a:rPr lang="en-US" sz="3400" i="1" dirty="0" smtClean="0">
                <a:solidFill>
                  <a:schemeClr val="tx2">
                    <a:lumMod val="50000"/>
                  </a:schemeClr>
                </a:solidFill>
              </a:rPr>
            </a:br>
            <a:r>
              <a:rPr lang="en-US" sz="3400" b="1" i="1" dirty="0" smtClean="0">
                <a:solidFill>
                  <a:schemeClr val="tx2">
                    <a:lumMod val="50000"/>
                  </a:schemeClr>
                </a:solidFill>
              </a:rPr>
              <a:t>June 3</a:t>
            </a:r>
            <a:r>
              <a:rPr lang="en-US" sz="3400" b="1" i="1" smtClean="0">
                <a:solidFill>
                  <a:schemeClr val="tx2">
                    <a:lumMod val="50000"/>
                  </a:schemeClr>
                </a:solidFill>
              </a:rPr>
              <a:t>, </a:t>
            </a:r>
            <a:r>
              <a:rPr lang="en-US" sz="3400" b="1" i="1" smtClean="0">
                <a:solidFill>
                  <a:schemeClr val="tx2">
                    <a:lumMod val="50000"/>
                  </a:schemeClr>
                </a:solidFill>
              </a:rPr>
              <a:t>2020 &amp; Nov 3, 2020</a:t>
            </a:r>
            <a:endParaRPr lang="en-US" sz="3400" b="1" i="1" dirty="0" smtClean="0">
              <a:solidFill>
                <a:schemeClr val="tx2">
                  <a:lumMod val="50000"/>
                </a:schemeClr>
              </a:solidFill>
            </a:endParaRPr>
          </a:p>
        </p:txBody>
      </p:sp>
      <p:sp>
        <p:nvSpPr>
          <p:cNvPr id="5" name="Content Placeholder 4"/>
          <p:cNvSpPr>
            <a:spLocks noGrp="1"/>
          </p:cNvSpPr>
          <p:nvPr>
            <p:ph idx="1"/>
          </p:nvPr>
        </p:nvSpPr>
        <p:spPr>
          <a:xfrm>
            <a:off x="3733800" y="3581400"/>
            <a:ext cx="5105400" cy="2743200"/>
          </a:xfrm>
        </p:spPr>
        <p:txBody>
          <a:bodyPr>
            <a:normAutofit/>
          </a:bodyPr>
          <a:lstStyle/>
          <a:p>
            <a:pPr algn="ctr">
              <a:buNone/>
            </a:pPr>
            <a:r>
              <a:rPr lang="en-US" sz="4400" b="1" dirty="0" smtClean="0">
                <a:solidFill>
                  <a:schemeClr val="tx2">
                    <a:lumMod val="50000"/>
                  </a:schemeClr>
                </a:solidFill>
                <a:latin typeface="+mj-lt"/>
              </a:rPr>
              <a:t>Nurse Aide Registry</a:t>
            </a:r>
          </a:p>
          <a:p>
            <a:pPr algn="ctr">
              <a:buNone/>
            </a:pPr>
            <a:r>
              <a:rPr lang="en-US" sz="2800" b="1" i="1" dirty="0" smtClean="0">
                <a:solidFill>
                  <a:schemeClr val="tx2">
                    <a:lumMod val="50000"/>
                  </a:schemeClr>
                </a:solidFill>
                <a:latin typeface="+mj-lt"/>
              </a:rPr>
              <a:t>Vicki Kirtley, Adm. Program Mgr.</a:t>
            </a:r>
          </a:p>
          <a:p>
            <a:pPr algn="ctr">
              <a:buNone/>
            </a:pPr>
            <a:r>
              <a:rPr lang="en-US" sz="2800" b="1" i="1" dirty="0" smtClean="0">
                <a:solidFill>
                  <a:schemeClr val="tx2">
                    <a:lumMod val="50000"/>
                  </a:schemeClr>
                </a:solidFill>
                <a:latin typeface="+mj-lt"/>
              </a:rPr>
              <a:t>Jason Noreen, Health Facility Surveyor</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96007" y="3733800"/>
            <a:ext cx="3581400" cy="16002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838200"/>
          </a:xfrm>
        </p:spPr>
        <p:txBody>
          <a:bodyPr>
            <a:normAutofit fontScale="90000"/>
          </a:bodyPr>
          <a:lstStyle/>
          <a:p>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smtClean="0"/>
              <a:t>Student Files Must Include:</a:t>
            </a:r>
            <a:endParaRPr lang="en-US" i="1" dirty="0"/>
          </a:p>
        </p:txBody>
      </p:sp>
      <p:sp>
        <p:nvSpPr>
          <p:cNvPr id="3" name="Content Placeholder 2"/>
          <p:cNvSpPr>
            <a:spLocks noGrp="1"/>
          </p:cNvSpPr>
          <p:nvPr>
            <p:ph idx="1"/>
          </p:nvPr>
        </p:nvSpPr>
        <p:spPr>
          <a:xfrm>
            <a:off x="762000" y="1676400"/>
            <a:ext cx="7467600" cy="5029200"/>
          </a:xfrm>
        </p:spPr>
        <p:txBody>
          <a:bodyPr>
            <a:noAutofit/>
          </a:bodyPr>
          <a:lstStyle/>
          <a:p>
            <a:pPr lvl="0"/>
            <a:r>
              <a:rPr lang="en-US" sz="3200" dirty="0" smtClean="0">
                <a:latin typeface="+mj-lt"/>
              </a:rPr>
              <a:t>Enrollment Application </a:t>
            </a:r>
            <a:r>
              <a:rPr lang="en-US" sz="2000" dirty="0" smtClean="0">
                <a:latin typeface="+mj-lt"/>
              </a:rPr>
              <a:t>(We know some HS will not have them in the file.)</a:t>
            </a:r>
          </a:p>
          <a:p>
            <a:pPr lvl="0"/>
            <a:r>
              <a:rPr lang="en-US" sz="3200" dirty="0" smtClean="0">
                <a:latin typeface="+mj-lt"/>
              </a:rPr>
              <a:t>Copy </a:t>
            </a:r>
            <a:r>
              <a:rPr lang="en-US" sz="3200" dirty="0">
                <a:latin typeface="+mj-lt"/>
              </a:rPr>
              <a:t>of </a:t>
            </a:r>
            <a:r>
              <a:rPr lang="en-US" sz="3200" dirty="0" smtClean="0">
                <a:latin typeface="+mj-lt"/>
              </a:rPr>
              <a:t>identification</a:t>
            </a:r>
          </a:p>
          <a:p>
            <a:pPr lvl="0"/>
            <a:r>
              <a:rPr lang="en-US" sz="3200" dirty="0" smtClean="0">
                <a:latin typeface="+mj-lt"/>
              </a:rPr>
              <a:t>Sign-in/attendance sheets documenting approved program hours</a:t>
            </a:r>
          </a:p>
          <a:p>
            <a:pPr lvl="0"/>
            <a:r>
              <a:rPr lang="en-US" sz="3200" dirty="0" smtClean="0">
                <a:latin typeface="+mj-lt"/>
              </a:rPr>
              <a:t>Signature </a:t>
            </a:r>
            <a:r>
              <a:rPr lang="en-US" sz="3200" dirty="0">
                <a:latin typeface="+mj-lt"/>
              </a:rPr>
              <a:t>sheet from Student </a:t>
            </a:r>
            <a:r>
              <a:rPr lang="en-US" sz="3200" dirty="0" smtClean="0">
                <a:latin typeface="+mj-lt"/>
              </a:rPr>
              <a:t>Handbook</a:t>
            </a:r>
          </a:p>
          <a:p>
            <a:pPr lvl="0"/>
            <a:r>
              <a:rPr lang="en-US" sz="3200" dirty="0" smtClean="0">
                <a:latin typeface="+mj-lt"/>
              </a:rPr>
              <a:t>Affirmation </a:t>
            </a:r>
            <a:r>
              <a:rPr lang="en-US" sz="3200" dirty="0">
                <a:latin typeface="+mj-lt"/>
              </a:rPr>
              <a:t>of 16 </a:t>
            </a:r>
            <a:r>
              <a:rPr lang="en-US" sz="3200" dirty="0" smtClean="0">
                <a:latin typeface="+mj-lt"/>
              </a:rPr>
              <a:t>hours</a:t>
            </a:r>
          </a:p>
          <a:p>
            <a:pPr marL="0" indent="0">
              <a:buNone/>
            </a:pPr>
            <a:r>
              <a:rPr lang="en-US" sz="3200" dirty="0">
                <a:latin typeface="+mj-lt"/>
              </a:rPr>
              <a:t> </a:t>
            </a:r>
          </a:p>
        </p:txBody>
      </p:sp>
      <p:pic>
        <p:nvPicPr>
          <p:cNvPr id="2050" name="Picture 2" descr="C:\Users\Vickik\AppData\Local\Microsoft\Windows\Temporary Internet Files\Content.IE5\CXGMZZD4\Fol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400800" y="4809393"/>
            <a:ext cx="125827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64992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Student Files Must Include:</a:t>
            </a:r>
            <a:endParaRPr lang="en-US" dirty="0"/>
          </a:p>
        </p:txBody>
      </p:sp>
      <p:sp>
        <p:nvSpPr>
          <p:cNvPr id="3" name="Content Placeholder 2"/>
          <p:cNvSpPr>
            <a:spLocks noGrp="1"/>
          </p:cNvSpPr>
          <p:nvPr>
            <p:ph idx="1"/>
          </p:nvPr>
        </p:nvSpPr>
        <p:spPr/>
        <p:txBody>
          <a:bodyPr>
            <a:normAutofit/>
          </a:bodyPr>
          <a:lstStyle/>
          <a:p>
            <a:pPr lvl="0"/>
            <a:r>
              <a:rPr lang="en-US" sz="3200" dirty="0">
                <a:latin typeface="+mj-lt"/>
              </a:rPr>
              <a:t>Training Verification Form with training portion </a:t>
            </a:r>
            <a:r>
              <a:rPr lang="en-US" sz="3200" dirty="0" smtClean="0">
                <a:latin typeface="+mj-lt"/>
              </a:rPr>
              <a:t>completed</a:t>
            </a:r>
          </a:p>
          <a:p>
            <a:pPr lvl="0"/>
            <a:r>
              <a:rPr lang="en-US" sz="3200" dirty="0" smtClean="0">
                <a:latin typeface="+mj-lt"/>
              </a:rPr>
              <a:t>Clinical hours documentation</a:t>
            </a:r>
            <a:endParaRPr lang="en-US" sz="3200" dirty="0">
              <a:latin typeface="+mj-lt"/>
            </a:endParaRPr>
          </a:p>
          <a:p>
            <a:pPr lvl="0">
              <a:buClr>
                <a:srgbClr val="6BB1C9"/>
              </a:buClr>
            </a:pPr>
            <a:r>
              <a:rPr lang="en-US" sz="3200" dirty="0" smtClean="0">
                <a:solidFill>
                  <a:prstClr val="black"/>
                </a:solidFill>
                <a:latin typeface="Calibri"/>
              </a:rPr>
              <a:t>Skills </a:t>
            </a:r>
            <a:r>
              <a:rPr lang="en-US" sz="3200" dirty="0">
                <a:solidFill>
                  <a:prstClr val="black"/>
                </a:solidFill>
                <a:latin typeface="Calibri"/>
              </a:rPr>
              <a:t>Performance Checklist</a:t>
            </a:r>
          </a:p>
          <a:p>
            <a:pPr lvl="0"/>
            <a:r>
              <a:rPr lang="en-US" sz="3200" dirty="0" smtClean="0">
                <a:latin typeface="+mj-lt"/>
              </a:rPr>
              <a:t>Affidavit </a:t>
            </a:r>
            <a:r>
              <a:rPr lang="en-US" sz="3200" dirty="0">
                <a:latin typeface="+mj-lt"/>
              </a:rPr>
              <a:t>of Lawful </a:t>
            </a:r>
            <a:r>
              <a:rPr lang="en-US" sz="3200" dirty="0" smtClean="0">
                <a:latin typeface="+mj-lt"/>
              </a:rPr>
              <a:t>Presence</a:t>
            </a:r>
          </a:p>
          <a:p>
            <a:pPr lvl="0"/>
            <a:r>
              <a:rPr lang="en-US" sz="3200" dirty="0" smtClean="0">
                <a:latin typeface="+mj-lt"/>
              </a:rPr>
              <a:t>Clinical </a:t>
            </a:r>
            <a:r>
              <a:rPr lang="en-US" sz="3200" dirty="0">
                <a:latin typeface="+mj-lt"/>
              </a:rPr>
              <a:t>Skills Exam</a:t>
            </a:r>
          </a:p>
          <a:p>
            <a:pPr marL="0" indent="0">
              <a:buNone/>
            </a:pPr>
            <a:endParaRPr lang="en-US" dirty="0"/>
          </a:p>
        </p:txBody>
      </p:sp>
      <p:pic>
        <p:nvPicPr>
          <p:cNvPr id="1026" name="Picture 2" descr="C:\Users\Vickik\AppData\Local\Microsoft\Windows\Temporary Internet Files\Content.IE5\UTCJSRVK\133742506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571102"/>
            <a:ext cx="2209800" cy="244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57161"/>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TRAINING PROGRAM BINDER</a:t>
            </a:r>
            <a:r>
              <a:rPr lang="en-US" sz="3600" dirty="0"/>
              <a:t/>
            </a:r>
            <a:br>
              <a:rPr lang="en-US" sz="3600" dirty="0"/>
            </a:br>
            <a:r>
              <a:rPr lang="en-US" sz="3600" b="1" dirty="0" smtClean="0"/>
              <a:t>Information Sheet</a:t>
            </a:r>
            <a:endParaRPr lang="en-US" sz="3600" b="1" dirty="0"/>
          </a:p>
        </p:txBody>
      </p:sp>
      <p:sp>
        <p:nvSpPr>
          <p:cNvPr id="3" name="Content Placeholder 2"/>
          <p:cNvSpPr>
            <a:spLocks noGrp="1"/>
          </p:cNvSpPr>
          <p:nvPr>
            <p:ph idx="1"/>
          </p:nvPr>
        </p:nvSpPr>
        <p:spPr/>
        <p:txBody>
          <a:bodyPr>
            <a:normAutofit/>
          </a:bodyPr>
          <a:lstStyle/>
          <a:p>
            <a:r>
              <a:rPr lang="en-US" dirty="0" smtClean="0">
                <a:latin typeface="+mj-lt"/>
              </a:rPr>
              <a:t>Training </a:t>
            </a:r>
            <a:r>
              <a:rPr lang="en-US" dirty="0">
                <a:latin typeface="+mj-lt"/>
              </a:rPr>
              <a:t>Facility </a:t>
            </a:r>
            <a:r>
              <a:rPr lang="en-US" dirty="0" smtClean="0">
                <a:latin typeface="+mj-lt"/>
              </a:rPr>
              <a:t>Code</a:t>
            </a:r>
          </a:p>
          <a:p>
            <a:pPr marL="0" indent="0">
              <a:buNone/>
            </a:pPr>
            <a:endParaRPr lang="en-US" dirty="0">
              <a:latin typeface="+mj-lt"/>
            </a:endParaRPr>
          </a:p>
          <a:p>
            <a:r>
              <a:rPr lang="en-US" dirty="0">
                <a:latin typeface="+mj-lt"/>
              </a:rPr>
              <a:t>Type of Training </a:t>
            </a:r>
            <a:r>
              <a:rPr lang="en-US" dirty="0" smtClean="0">
                <a:latin typeface="+mj-lt"/>
              </a:rPr>
              <a:t>Program</a:t>
            </a:r>
          </a:p>
          <a:p>
            <a:pPr marL="0" indent="0">
              <a:buNone/>
            </a:pPr>
            <a:endParaRPr lang="en-US" dirty="0">
              <a:latin typeface="+mj-lt"/>
            </a:endParaRPr>
          </a:p>
          <a:p>
            <a:r>
              <a:rPr lang="en-US" dirty="0">
                <a:latin typeface="+mj-lt"/>
              </a:rPr>
              <a:t>Number of </a:t>
            </a:r>
            <a:r>
              <a:rPr lang="en-US" dirty="0" smtClean="0">
                <a:latin typeface="+mj-lt"/>
              </a:rPr>
              <a:t>Hours</a:t>
            </a:r>
          </a:p>
          <a:p>
            <a:pPr marL="0" indent="0">
              <a:buNone/>
            </a:pPr>
            <a:endParaRPr lang="en-US" dirty="0">
              <a:latin typeface="+mj-lt"/>
            </a:endParaRPr>
          </a:p>
          <a:p>
            <a:r>
              <a:rPr lang="en-US" dirty="0">
                <a:latin typeface="+mj-lt"/>
              </a:rPr>
              <a:t>School Name and </a:t>
            </a:r>
            <a:r>
              <a:rPr lang="en-US" dirty="0" smtClean="0">
                <a:latin typeface="+mj-lt"/>
              </a:rPr>
              <a:t>Address</a:t>
            </a:r>
          </a:p>
          <a:p>
            <a:pPr marL="0" indent="0">
              <a:buNone/>
            </a:pPr>
            <a:endParaRPr lang="en-US" dirty="0" smtClean="0">
              <a:latin typeface="+mj-lt"/>
            </a:endParaRPr>
          </a:p>
          <a:p>
            <a:r>
              <a:rPr lang="en-US" dirty="0">
                <a:latin typeface="+mj-lt"/>
              </a:rPr>
              <a:t>Training Program Coordinator, Phone, </a:t>
            </a:r>
            <a:r>
              <a:rPr lang="en-US" dirty="0" smtClean="0">
                <a:latin typeface="+mj-lt"/>
              </a:rPr>
              <a:t>E-mail</a:t>
            </a:r>
            <a:r>
              <a:rPr lang="en-US" dirty="0">
                <a:latin typeface="+mj-lt"/>
              </a:rPr>
              <a:t>, </a:t>
            </a:r>
            <a:r>
              <a:rPr lang="en-US" dirty="0" smtClean="0">
                <a:latin typeface="+mj-lt"/>
              </a:rPr>
              <a:t>Fax </a:t>
            </a:r>
            <a:r>
              <a:rPr lang="en-US" dirty="0">
                <a:latin typeface="+mj-lt"/>
              </a:rPr>
              <a:t>number</a:t>
            </a:r>
          </a:p>
          <a:p>
            <a:endParaRPr lang="en-US" dirty="0">
              <a:latin typeface="+mj-lt"/>
            </a:endParaRPr>
          </a:p>
          <a:p>
            <a:endParaRPr lang="en-US" dirty="0">
              <a:latin typeface="+mj-lt"/>
            </a:endParaRPr>
          </a:p>
        </p:txBody>
      </p:sp>
      <p:pic>
        <p:nvPicPr>
          <p:cNvPr id="4100"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186" y="2057400"/>
            <a:ext cx="204772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5869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395046"/>
          </a:xfrm>
        </p:spPr>
        <p:txBody>
          <a:bodyPr>
            <a:noAutofit/>
          </a:bodyPr>
          <a:lstStyle/>
          <a:p>
            <a:pPr algn="ctr"/>
            <a:r>
              <a:rPr lang="en-US" sz="3600" b="1" dirty="0"/>
              <a:t>TRAINING PROGRAM BINDER</a:t>
            </a:r>
            <a:r>
              <a:rPr lang="en-US" sz="3600" dirty="0"/>
              <a:t/>
            </a:r>
            <a:br>
              <a:rPr lang="en-US" sz="3600" dirty="0"/>
            </a:br>
            <a:endParaRPr lang="en-US" sz="3600"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sz="3000" dirty="0" smtClean="0">
                <a:latin typeface="+mj-lt"/>
              </a:rPr>
              <a:t>RN </a:t>
            </a:r>
            <a:r>
              <a:rPr lang="en-US" sz="3000" dirty="0">
                <a:latin typeface="+mj-lt"/>
              </a:rPr>
              <a:t>Training Supervisor, Phone, Email, fax </a:t>
            </a:r>
            <a:r>
              <a:rPr lang="en-US" sz="3000" dirty="0" smtClean="0">
                <a:latin typeface="+mj-lt"/>
              </a:rPr>
              <a:t>number</a:t>
            </a:r>
          </a:p>
          <a:p>
            <a:pPr marL="0" indent="0">
              <a:buNone/>
            </a:pPr>
            <a:endParaRPr lang="en-US" sz="3000" dirty="0">
              <a:latin typeface="+mj-lt"/>
            </a:endParaRPr>
          </a:p>
          <a:p>
            <a:r>
              <a:rPr lang="en-US" sz="3000" dirty="0">
                <a:latin typeface="+mj-lt"/>
              </a:rPr>
              <a:t>Location of Administrative </a:t>
            </a:r>
            <a:r>
              <a:rPr lang="en-US" sz="3000" dirty="0" smtClean="0">
                <a:latin typeface="+mj-lt"/>
              </a:rPr>
              <a:t>Office</a:t>
            </a:r>
          </a:p>
          <a:p>
            <a:pPr marL="0" indent="0">
              <a:buNone/>
            </a:pPr>
            <a:endParaRPr lang="en-US" sz="3000" dirty="0">
              <a:latin typeface="+mj-lt"/>
            </a:endParaRPr>
          </a:p>
          <a:p>
            <a:r>
              <a:rPr lang="en-US" sz="3000" dirty="0">
                <a:latin typeface="+mj-lt"/>
              </a:rPr>
              <a:t>Location of </a:t>
            </a:r>
            <a:r>
              <a:rPr lang="en-US" sz="3000" dirty="0" smtClean="0">
                <a:latin typeface="+mj-lt"/>
              </a:rPr>
              <a:t>Classroom</a:t>
            </a:r>
          </a:p>
          <a:p>
            <a:pPr marL="0" indent="0">
              <a:buNone/>
            </a:pPr>
            <a:endParaRPr lang="en-US" sz="3000" dirty="0">
              <a:latin typeface="+mj-lt"/>
            </a:endParaRPr>
          </a:p>
          <a:p>
            <a:r>
              <a:rPr lang="en-US" sz="3000" dirty="0">
                <a:latin typeface="+mj-lt"/>
              </a:rPr>
              <a:t>Location of </a:t>
            </a:r>
            <a:r>
              <a:rPr lang="en-US" sz="3000" dirty="0" smtClean="0">
                <a:latin typeface="+mj-lt"/>
              </a:rPr>
              <a:t>Laboratory</a:t>
            </a:r>
          </a:p>
          <a:p>
            <a:pPr marL="0" indent="0">
              <a:buNone/>
            </a:pPr>
            <a:endParaRPr lang="en-US" sz="3000" dirty="0">
              <a:latin typeface="+mj-lt"/>
            </a:endParaRPr>
          </a:p>
          <a:p>
            <a:r>
              <a:rPr lang="en-US" sz="3000" dirty="0">
                <a:latin typeface="+mj-lt"/>
              </a:rPr>
              <a:t>Location of Testing </a:t>
            </a:r>
            <a:r>
              <a:rPr lang="en-US" sz="3000" dirty="0" smtClean="0">
                <a:latin typeface="+mj-lt"/>
              </a:rPr>
              <a:t>Records</a:t>
            </a:r>
          </a:p>
          <a:p>
            <a:pPr marL="0" indent="0">
              <a:buNone/>
            </a:pPr>
            <a:endParaRPr lang="en-US" sz="3000" dirty="0">
              <a:latin typeface="+mj-lt"/>
            </a:endParaRPr>
          </a:p>
          <a:p>
            <a:r>
              <a:rPr lang="en-US" sz="3000" dirty="0">
                <a:latin typeface="+mj-lt"/>
              </a:rPr>
              <a:t>Location of Training Program Records</a:t>
            </a:r>
          </a:p>
          <a:p>
            <a:endParaRPr lang="en-US" sz="3000" dirty="0">
              <a:latin typeface="+mj-lt"/>
            </a:endParaRPr>
          </a:p>
        </p:txBody>
      </p:sp>
      <p:pic>
        <p:nvPicPr>
          <p:cNvPr id="4"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2712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0795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9"/>
            <a:ext cx="8229600" cy="1460695"/>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TRAINING PROGRAM BINDER</a:t>
            </a:r>
            <a:br>
              <a:rPr lang="en-US" sz="3600" b="1" dirty="0" smtClean="0"/>
            </a:br>
            <a:r>
              <a:rPr lang="en-US" sz="3600" b="1" dirty="0" smtClean="0"/>
              <a:t>APPLICATION </a:t>
            </a:r>
            <a:r>
              <a:rPr lang="en-US" sz="3600" b="1" dirty="0"/>
              <a:t>(TAB 1)</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endParaRPr lang="en-US" sz="3200" dirty="0" smtClean="0">
              <a:latin typeface="+mj-lt"/>
            </a:endParaRPr>
          </a:p>
          <a:p>
            <a:r>
              <a:rPr lang="en-US" sz="3200" dirty="0" smtClean="0">
                <a:latin typeface="+mj-lt"/>
              </a:rPr>
              <a:t>Approval </a:t>
            </a:r>
            <a:r>
              <a:rPr lang="en-US" sz="3200" dirty="0">
                <a:latin typeface="+mj-lt"/>
              </a:rPr>
              <a:t>Letter from </a:t>
            </a:r>
            <a:r>
              <a:rPr lang="en-US" sz="3200" dirty="0" err="1" smtClean="0">
                <a:latin typeface="+mj-lt"/>
              </a:rPr>
              <a:t>OSDH</a:t>
            </a:r>
            <a:endParaRPr lang="en-US" sz="3200" dirty="0" smtClean="0">
              <a:latin typeface="+mj-lt"/>
            </a:endParaRPr>
          </a:p>
          <a:p>
            <a:pPr marL="0" indent="0">
              <a:buNone/>
            </a:pPr>
            <a:endParaRPr lang="en-US" sz="3200" dirty="0">
              <a:latin typeface="+mj-lt"/>
            </a:endParaRPr>
          </a:p>
          <a:p>
            <a:r>
              <a:rPr lang="en-US" sz="3200" b="1" dirty="0" smtClean="0">
                <a:latin typeface="+mj-lt"/>
              </a:rPr>
              <a:t>B </a:t>
            </a:r>
            <a:r>
              <a:rPr lang="en-US" sz="3200" b="1" dirty="0">
                <a:latin typeface="+mj-lt"/>
              </a:rPr>
              <a:t>1</a:t>
            </a:r>
            <a:r>
              <a:rPr lang="en-US" sz="3200" b="1" dirty="0" smtClean="0">
                <a:latin typeface="+mj-lt"/>
              </a:rPr>
              <a:t>)</a:t>
            </a:r>
            <a:r>
              <a:rPr lang="en-US" sz="3200" dirty="0" smtClean="0">
                <a:latin typeface="+mj-lt"/>
              </a:rPr>
              <a:t> Application </a:t>
            </a:r>
            <a:r>
              <a:rPr lang="en-US" sz="3200" dirty="0">
                <a:latin typeface="+mj-lt"/>
              </a:rPr>
              <a:t>(Original</a:t>
            </a:r>
            <a:r>
              <a:rPr lang="en-US" sz="3200" dirty="0" smtClean="0">
                <a:latin typeface="+mj-lt"/>
              </a:rPr>
              <a:t>)</a:t>
            </a:r>
          </a:p>
          <a:p>
            <a:pPr marL="0" indent="0">
              <a:buNone/>
            </a:pPr>
            <a:endParaRPr lang="en-US" sz="3200" dirty="0" smtClean="0">
              <a:latin typeface="+mj-lt"/>
            </a:endParaRPr>
          </a:p>
          <a:p>
            <a:r>
              <a:rPr lang="en-US" sz="3200" dirty="0" smtClean="0">
                <a:latin typeface="+mj-lt"/>
              </a:rPr>
              <a:t>All </a:t>
            </a:r>
            <a:r>
              <a:rPr lang="en-US" sz="3200" dirty="0">
                <a:latin typeface="+mj-lt"/>
              </a:rPr>
              <a:t>correspondence from </a:t>
            </a:r>
            <a:r>
              <a:rPr lang="en-US" sz="3200" dirty="0" err="1">
                <a:latin typeface="+mj-lt"/>
              </a:rPr>
              <a:t>OSDH</a:t>
            </a:r>
            <a:endParaRPr lang="en-US" sz="3200" dirty="0">
              <a:latin typeface="+mj-lt"/>
            </a:endParaRPr>
          </a:p>
          <a:p>
            <a:endParaRPr lang="en-US" sz="3200" dirty="0">
              <a:latin typeface="+mj-lt"/>
            </a:endParaRPr>
          </a:p>
        </p:txBody>
      </p:sp>
      <p:pic>
        <p:nvPicPr>
          <p:cNvPr id="6"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4998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29923"/>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pPr algn="ctr"/>
            <a:r>
              <a:rPr lang="en-US" sz="3600" b="1" dirty="0"/>
              <a:t>TRAINING PROGRAM PERSONNEL (TAB 2)</a:t>
            </a:r>
            <a:r>
              <a:rPr lang="en-US" sz="3600" dirty="0"/>
              <a:t/>
            </a:r>
            <a:br>
              <a:rPr lang="en-US" sz="3600" dirty="0"/>
            </a:b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400" dirty="0" smtClean="0">
                <a:latin typeface="+mj-lt"/>
              </a:rPr>
              <a:t>Hiring </a:t>
            </a:r>
            <a:r>
              <a:rPr lang="en-US" sz="2400" dirty="0">
                <a:latin typeface="+mj-lt"/>
              </a:rPr>
              <a:t>procedures for ensuring Chapter 677 requirements are met when hiring RN training supervisor and instructors</a:t>
            </a:r>
            <a:r>
              <a:rPr lang="en-US" sz="2400" dirty="0" smtClean="0">
                <a:latin typeface="+mj-lt"/>
              </a:rPr>
              <a:t>.</a:t>
            </a:r>
          </a:p>
          <a:p>
            <a:pPr marL="0" indent="0">
              <a:buNone/>
            </a:pPr>
            <a:endParaRPr lang="en-US" sz="2400" dirty="0">
              <a:latin typeface="+mj-lt"/>
            </a:endParaRPr>
          </a:p>
          <a:p>
            <a:r>
              <a:rPr lang="en-US" sz="2400" b="1" dirty="0">
                <a:latin typeface="+mj-lt"/>
              </a:rPr>
              <a:t>RN Training Supervisor</a:t>
            </a:r>
            <a:r>
              <a:rPr lang="en-US" sz="2400" dirty="0">
                <a:latin typeface="+mj-lt"/>
              </a:rPr>
              <a:t>- Job description, RN license, </a:t>
            </a:r>
            <a:r>
              <a:rPr lang="en-US" sz="2400" dirty="0" smtClean="0">
                <a:latin typeface="+mj-lt"/>
              </a:rPr>
              <a:t>resume </a:t>
            </a:r>
            <a:r>
              <a:rPr lang="en-US" sz="2400" dirty="0">
                <a:latin typeface="+mj-lt"/>
              </a:rPr>
              <a:t>documenting required experience for </a:t>
            </a:r>
            <a:r>
              <a:rPr lang="en-US" sz="2400" dirty="0" smtClean="0">
                <a:latin typeface="+mj-lt"/>
              </a:rPr>
              <a:t>program</a:t>
            </a:r>
          </a:p>
          <a:p>
            <a:pPr marL="0" indent="0">
              <a:buNone/>
            </a:pPr>
            <a:endParaRPr lang="en-US" sz="2400" dirty="0">
              <a:latin typeface="+mj-lt"/>
            </a:endParaRPr>
          </a:p>
          <a:p>
            <a:r>
              <a:rPr lang="en-US" sz="2400" b="1" dirty="0">
                <a:latin typeface="+mj-lt"/>
              </a:rPr>
              <a:t>Instructor </a:t>
            </a:r>
            <a:r>
              <a:rPr lang="en-US" sz="2400" dirty="0">
                <a:latin typeface="+mj-lt"/>
              </a:rPr>
              <a:t>- Job description, current nursing license, </a:t>
            </a:r>
            <a:r>
              <a:rPr lang="en-US" sz="2400" dirty="0" smtClean="0">
                <a:latin typeface="+mj-lt"/>
              </a:rPr>
              <a:t>resume </a:t>
            </a:r>
            <a:r>
              <a:rPr lang="en-US" sz="2400" dirty="0">
                <a:latin typeface="+mj-lt"/>
              </a:rPr>
              <a:t>documenting required experience for </a:t>
            </a:r>
            <a:r>
              <a:rPr lang="en-US" sz="2400" dirty="0" smtClean="0">
                <a:latin typeface="+mj-lt"/>
              </a:rPr>
              <a:t>program</a:t>
            </a:r>
          </a:p>
          <a:p>
            <a:pPr marL="0" indent="0">
              <a:buNone/>
            </a:pPr>
            <a:endParaRPr lang="en-US" sz="2400" dirty="0">
              <a:latin typeface="+mj-lt"/>
            </a:endParaRPr>
          </a:p>
          <a:p>
            <a:r>
              <a:rPr lang="en-US" sz="2400" b="1" dirty="0">
                <a:latin typeface="+mj-lt"/>
              </a:rPr>
              <a:t>CSO’S </a:t>
            </a:r>
            <a:r>
              <a:rPr lang="en-US" sz="2400" dirty="0">
                <a:latin typeface="+mj-lt"/>
              </a:rPr>
              <a:t>- current nursing license, </a:t>
            </a:r>
            <a:r>
              <a:rPr lang="en-US" sz="2400" dirty="0" smtClean="0">
                <a:latin typeface="+mj-lt"/>
              </a:rPr>
              <a:t>resume </a:t>
            </a:r>
            <a:r>
              <a:rPr lang="en-US" sz="2400" dirty="0">
                <a:latin typeface="+mj-lt"/>
              </a:rPr>
              <a:t>documenting required experience </a:t>
            </a:r>
          </a:p>
          <a:p>
            <a:endParaRPr lang="en-US" dirty="0"/>
          </a:p>
        </p:txBody>
      </p:sp>
    </p:spTree>
    <p:extLst>
      <p:ext uri="{BB962C8B-B14F-4D97-AF65-F5344CB8AC3E}">
        <p14:creationId xmlns:p14="http://schemas.microsoft.com/office/powerpoint/2010/main" val="317098887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CLINICAL SITES (TAB 3)</a:t>
            </a:r>
            <a:br>
              <a:rPr lang="en-US" sz="3200" b="1" i="1" dirty="0"/>
            </a:br>
            <a:endParaRPr lang="en-US" sz="3200" b="1" i="1" dirty="0"/>
          </a:p>
        </p:txBody>
      </p:sp>
      <p:sp>
        <p:nvSpPr>
          <p:cNvPr id="3" name="Content Placeholder 2"/>
          <p:cNvSpPr>
            <a:spLocks noGrp="1"/>
          </p:cNvSpPr>
          <p:nvPr>
            <p:ph idx="1"/>
          </p:nvPr>
        </p:nvSpPr>
        <p:spPr/>
        <p:txBody>
          <a:bodyPr/>
          <a:lstStyle/>
          <a:p>
            <a:r>
              <a:rPr lang="en-US" dirty="0">
                <a:latin typeface="+mj-lt"/>
              </a:rPr>
              <a:t>For each site: Clinical Agreements (currently used sites only</a:t>
            </a:r>
            <a:r>
              <a:rPr lang="en-US" dirty="0" smtClean="0">
                <a:latin typeface="+mj-lt"/>
              </a:rPr>
              <a:t>)</a:t>
            </a:r>
          </a:p>
          <a:p>
            <a:pPr marL="0" indent="0">
              <a:buNone/>
            </a:pPr>
            <a:endParaRPr lang="en-US" sz="900" dirty="0">
              <a:latin typeface="+mj-lt"/>
            </a:endParaRPr>
          </a:p>
          <a:p>
            <a:r>
              <a:rPr lang="en-US" dirty="0">
                <a:latin typeface="+mj-lt"/>
              </a:rPr>
              <a:t>Private sites: If you will be using a career technology center to test your students you will need a contract with the tech center you will be using.  They must state that they will test your students and what the wait period will be to be </a:t>
            </a:r>
            <a:r>
              <a:rPr lang="en-US" dirty="0" smtClean="0">
                <a:latin typeface="+mj-lt"/>
              </a:rPr>
              <a:t>tested</a:t>
            </a:r>
          </a:p>
          <a:p>
            <a:pPr marL="0" indent="0">
              <a:buNone/>
            </a:pPr>
            <a:endParaRPr lang="en-US" sz="900" dirty="0">
              <a:latin typeface="+mj-lt"/>
            </a:endParaRPr>
          </a:p>
          <a:p>
            <a:r>
              <a:rPr lang="en-US" dirty="0">
                <a:latin typeface="+mj-lt"/>
              </a:rPr>
              <a:t>Copy of student ID </a:t>
            </a:r>
            <a:r>
              <a:rPr lang="en-US" dirty="0" smtClean="0">
                <a:latin typeface="+mj-lt"/>
              </a:rPr>
              <a:t>tag</a:t>
            </a:r>
            <a:endParaRPr lang="en-US" dirty="0">
              <a:latin typeface="+mj-lt"/>
            </a:endParaRPr>
          </a:p>
          <a:p>
            <a:endParaRPr lang="en-US" dirty="0"/>
          </a:p>
        </p:txBody>
      </p:sp>
    </p:spTree>
    <p:extLst>
      <p:ext uri="{BB962C8B-B14F-4D97-AF65-F5344CB8AC3E}">
        <p14:creationId xmlns:p14="http://schemas.microsoft.com/office/powerpoint/2010/main" val="3203713530"/>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INSTRUCTIONAL ORGANIZATION (TAB 4)</a:t>
            </a:r>
            <a:r>
              <a:rPr lang="en-US" sz="3200" i="1" dirty="0"/>
              <a:t/>
            </a:r>
            <a:br>
              <a:rPr lang="en-US" sz="3200" i="1" dirty="0"/>
            </a:br>
            <a:endParaRPr lang="en-US" sz="3200" i="1" dirty="0"/>
          </a:p>
        </p:txBody>
      </p:sp>
      <p:sp>
        <p:nvSpPr>
          <p:cNvPr id="3" name="Content Placeholder 2"/>
          <p:cNvSpPr>
            <a:spLocks noGrp="1"/>
          </p:cNvSpPr>
          <p:nvPr>
            <p:ph idx="1"/>
          </p:nvPr>
        </p:nvSpPr>
        <p:spPr/>
        <p:txBody>
          <a:bodyPr/>
          <a:lstStyle/>
          <a:p>
            <a:r>
              <a:rPr lang="en-US" b="1" dirty="0">
                <a:latin typeface="+mj-lt"/>
              </a:rPr>
              <a:t>Curriculum </a:t>
            </a:r>
            <a:r>
              <a:rPr lang="en-US" dirty="0">
                <a:latin typeface="+mj-lt"/>
              </a:rPr>
              <a:t>– to be complete, hours to match hours stated in student </a:t>
            </a:r>
            <a:r>
              <a:rPr lang="en-US" dirty="0" smtClean="0">
                <a:latin typeface="+mj-lt"/>
              </a:rPr>
              <a:t>handout</a:t>
            </a:r>
          </a:p>
          <a:p>
            <a:pPr marL="0" indent="0">
              <a:buNone/>
            </a:pPr>
            <a:endParaRPr lang="en-US" sz="900" dirty="0">
              <a:latin typeface="+mj-lt"/>
            </a:endParaRPr>
          </a:p>
          <a:p>
            <a:r>
              <a:rPr lang="en-US" b="1" dirty="0">
                <a:latin typeface="+mj-lt"/>
              </a:rPr>
              <a:t>Student Handbook </a:t>
            </a:r>
            <a:r>
              <a:rPr lang="en-US" dirty="0">
                <a:latin typeface="+mj-lt"/>
              </a:rPr>
              <a:t>– Program requirements, policies and procedures, requirements for certification and employment, rights and responsibility, signature page that student signs stating they have read and understand their rights and responsibilities, and they will need to be aware of the test site you have contracted with and the wait time it may take to </a:t>
            </a:r>
            <a:r>
              <a:rPr lang="en-US" dirty="0" smtClean="0">
                <a:latin typeface="+mj-lt"/>
              </a:rPr>
              <a:t>test</a:t>
            </a:r>
            <a:endParaRPr lang="en-US" dirty="0">
              <a:latin typeface="+mj-lt"/>
            </a:endParaRPr>
          </a:p>
          <a:p>
            <a:endParaRPr lang="en-US" dirty="0"/>
          </a:p>
        </p:txBody>
      </p:sp>
    </p:spTree>
    <p:extLst>
      <p:ext uri="{BB962C8B-B14F-4D97-AF65-F5344CB8AC3E}">
        <p14:creationId xmlns:p14="http://schemas.microsoft.com/office/powerpoint/2010/main" val="351234648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descr="Large confetti"/>
          <p:cNvSpPr>
            <a:spLocks noGrp="1" noChangeArrowheads="1"/>
          </p:cNvSpPr>
          <p:nvPr>
            <p:ph type="title"/>
          </p:nvPr>
        </p:nvSpPr>
        <p:spPr>
          <a:xfrm>
            <a:off x="0" y="609600"/>
            <a:ext cx="8839200" cy="838200"/>
          </a:xfrm>
        </p:spPr>
        <p:txBody>
          <a:bodyPr>
            <a:normAutofit fontScale="90000"/>
          </a:bodyPr>
          <a:lstStyle/>
          <a:p>
            <a:pPr algn="ctr"/>
            <a:r>
              <a:rPr lang="en-US" b="1" i="1" dirty="0" smtClean="0"/>
              <a:t>Notification of Changes </a:t>
            </a:r>
            <a:r>
              <a:rPr lang="en-US" b="1" i="1" dirty="0"/>
              <a:t>in </a:t>
            </a:r>
            <a:r>
              <a:rPr lang="en-US" b="1" i="1" dirty="0" smtClean="0"/>
              <a:t>Program</a:t>
            </a:r>
            <a:endParaRPr lang="en-US" b="1" i="1" dirty="0"/>
          </a:p>
        </p:txBody>
      </p:sp>
      <p:sp>
        <p:nvSpPr>
          <p:cNvPr id="382979" name="Rectangle 3"/>
          <p:cNvSpPr>
            <a:spLocks noGrp="1" noChangeArrowheads="1"/>
          </p:cNvSpPr>
          <p:nvPr>
            <p:ph type="body" idx="4294967295"/>
          </p:nvPr>
        </p:nvSpPr>
        <p:spPr>
          <a:xfrm>
            <a:off x="685800" y="1752600"/>
            <a:ext cx="8001000" cy="4876800"/>
          </a:xfrm>
        </p:spPr>
        <p:txBody>
          <a:bodyPr>
            <a:normAutofit/>
          </a:bodyPr>
          <a:lstStyle/>
          <a:p>
            <a:pPr indent="0">
              <a:buNone/>
            </a:pPr>
            <a:r>
              <a:rPr lang="en-US" sz="3600" dirty="0">
                <a:latin typeface="+mj-lt"/>
              </a:rPr>
              <a:t>An approved program shall notify the Department in writing </a:t>
            </a:r>
            <a:r>
              <a:rPr lang="en-US" sz="3600" u="sng" dirty="0">
                <a:latin typeface="+mj-lt"/>
              </a:rPr>
              <a:t>before</a:t>
            </a:r>
            <a:r>
              <a:rPr lang="en-US" sz="3600" dirty="0">
                <a:latin typeface="+mj-lt"/>
              </a:rPr>
              <a:t> making substantive changes</a:t>
            </a:r>
            <a:r>
              <a:rPr lang="en-US" sz="3600" dirty="0" smtClean="0">
                <a:latin typeface="+mj-lt"/>
              </a:rPr>
              <a:t>:</a:t>
            </a:r>
          </a:p>
          <a:p>
            <a:pPr indent="0">
              <a:buNone/>
            </a:pPr>
            <a:endParaRPr lang="en-US" sz="1800" dirty="0" smtClean="0">
              <a:latin typeface="+mj-lt"/>
            </a:endParaRPr>
          </a:p>
          <a:p>
            <a:pPr marL="274320" lvl="1" indent="-274320">
              <a:buClr>
                <a:schemeClr val="accent3"/>
              </a:buClr>
              <a:buSzPct val="95000"/>
              <a:buNone/>
            </a:pPr>
            <a:r>
              <a:rPr lang="en-US" sz="3200" dirty="0" smtClean="0">
                <a:latin typeface="+mj-lt"/>
              </a:rPr>
              <a:t>   </a:t>
            </a:r>
            <a:r>
              <a:rPr lang="en-US" sz="4800" b="1" i="1" dirty="0" smtClean="0">
                <a:solidFill>
                  <a:schemeClr val="accent1">
                    <a:lumMod val="50000"/>
                  </a:schemeClr>
                </a:solidFill>
                <a:latin typeface="+mj-lt"/>
              </a:rPr>
              <a:t>PLEASE USE NOTICE OF CHANGE TO NOTIFY DEPARTMENT OF CHANGES</a:t>
            </a:r>
            <a:endParaRPr lang="en-US" sz="4800" b="1" i="1" dirty="0" smtClean="0">
              <a:solidFill>
                <a:schemeClr val="accent1">
                  <a:lumMod val="50000"/>
                </a:schemeClr>
              </a:solidFill>
            </a:endParaRPr>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Large confetti"/>
          <p:cNvSpPr>
            <a:spLocks noGrp="1" noChangeArrowheads="1"/>
          </p:cNvSpPr>
          <p:nvPr>
            <p:ph type="title"/>
          </p:nvPr>
        </p:nvSpPr>
        <p:spPr>
          <a:xfrm>
            <a:off x="457200" y="304800"/>
            <a:ext cx="8305800" cy="1143000"/>
          </a:xfrm>
        </p:spPr>
        <p:txBody>
          <a:bodyPr>
            <a:normAutofit/>
          </a:bodyPr>
          <a:lstStyle/>
          <a:p>
            <a:pPr algn="ctr"/>
            <a:r>
              <a:rPr lang="en-US" sz="6000" b="1" i="1" dirty="0"/>
              <a:t>Changes in Program </a:t>
            </a:r>
            <a:r>
              <a:rPr lang="en-US" sz="6000" b="1" i="1" dirty="0" smtClean="0"/>
              <a:t>cont.</a:t>
            </a:r>
            <a:endParaRPr lang="en-US" sz="6000" b="1" i="1" dirty="0"/>
          </a:p>
        </p:txBody>
      </p:sp>
      <p:sp>
        <p:nvSpPr>
          <p:cNvPr id="489475" name="Rectangle 3"/>
          <p:cNvSpPr>
            <a:spLocks noGrp="1" noChangeArrowheads="1"/>
          </p:cNvSpPr>
          <p:nvPr>
            <p:ph type="body" idx="4294967295"/>
          </p:nvPr>
        </p:nvSpPr>
        <p:spPr>
          <a:xfrm>
            <a:off x="685800" y="1295400"/>
            <a:ext cx="7848600" cy="5257800"/>
          </a:xfrm>
        </p:spPr>
        <p:txBody>
          <a:bodyPr>
            <a:normAutofit fontScale="55000" lnSpcReduction="20000"/>
          </a:bodyPr>
          <a:lstStyle/>
          <a:p>
            <a:pPr lvl="1">
              <a:lnSpc>
                <a:spcPct val="170000"/>
              </a:lnSpc>
            </a:pPr>
            <a:r>
              <a:rPr lang="en-US" sz="4500" dirty="0" smtClean="0">
                <a:latin typeface="+mj-lt"/>
              </a:rPr>
              <a:t>Change in Coordinator and/or RN Supervisor</a:t>
            </a:r>
          </a:p>
          <a:p>
            <a:pPr lvl="1">
              <a:lnSpc>
                <a:spcPct val="170000"/>
              </a:lnSpc>
            </a:pPr>
            <a:r>
              <a:rPr lang="en-US" sz="4500" dirty="0" smtClean="0">
                <a:latin typeface="+mj-lt"/>
              </a:rPr>
              <a:t>Change in administrative offices</a:t>
            </a:r>
          </a:p>
          <a:p>
            <a:pPr lvl="1">
              <a:lnSpc>
                <a:spcPct val="170000"/>
              </a:lnSpc>
            </a:pPr>
            <a:r>
              <a:rPr lang="en-US" sz="4500" dirty="0" smtClean="0">
                <a:latin typeface="+mj-lt"/>
              </a:rPr>
              <a:t>Change in </a:t>
            </a:r>
            <a:r>
              <a:rPr lang="en-US" sz="4500" u="sng" dirty="0" smtClean="0">
                <a:latin typeface="+mj-lt"/>
              </a:rPr>
              <a:t>requirements or procedures </a:t>
            </a:r>
            <a:r>
              <a:rPr lang="en-US" sz="4500" dirty="0" smtClean="0">
                <a:latin typeface="+mj-lt"/>
              </a:rPr>
              <a:t>for selection of instructors</a:t>
            </a:r>
          </a:p>
          <a:p>
            <a:pPr lvl="1">
              <a:lnSpc>
                <a:spcPct val="120000"/>
              </a:lnSpc>
            </a:pPr>
            <a:r>
              <a:rPr lang="en-US" sz="4500" dirty="0" smtClean="0">
                <a:latin typeface="+mj-lt"/>
              </a:rPr>
              <a:t>Change </a:t>
            </a:r>
            <a:r>
              <a:rPr lang="en-US" sz="4500" dirty="0">
                <a:latin typeface="+mj-lt"/>
              </a:rPr>
              <a:t>in </a:t>
            </a:r>
            <a:r>
              <a:rPr lang="en-US" sz="4500" dirty="0" smtClean="0">
                <a:latin typeface="+mj-lt"/>
              </a:rPr>
              <a:t>curriculum</a:t>
            </a:r>
          </a:p>
          <a:p>
            <a:pPr lvl="1">
              <a:lnSpc>
                <a:spcPct val="120000"/>
              </a:lnSpc>
              <a:buNone/>
            </a:pPr>
            <a:endParaRPr lang="en-US" sz="4500" dirty="0">
              <a:latin typeface="+mj-lt"/>
            </a:endParaRPr>
          </a:p>
          <a:p>
            <a:pPr lvl="1">
              <a:lnSpc>
                <a:spcPct val="120000"/>
              </a:lnSpc>
            </a:pPr>
            <a:r>
              <a:rPr lang="en-US" sz="4500" dirty="0">
                <a:latin typeface="+mj-lt"/>
              </a:rPr>
              <a:t>A different legal entity sponsoring the </a:t>
            </a:r>
            <a:r>
              <a:rPr lang="en-US" sz="4500" dirty="0" smtClean="0">
                <a:latin typeface="+mj-lt"/>
              </a:rPr>
              <a:t>program</a:t>
            </a:r>
          </a:p>
          <a:p>
            <a:pPr lvl="1">
              <a:lnSpc>
                <a:spcPct val="120000"/>
              </a:lnSpc>
              <a:buNone/>
            </a:pPr>
            <a:endParaRPr lang="en-US" sz="4500" dirty="0">
              <a:latin typeface="+mj-lt"/>
            </a:endParaRPr>
          </a:p>
          <a:p>
            <a:pPr lvl="1">
              <a:lnSpc>
                <a:spcPct val="120000"/>
              </a:lnSpc>
            </a:pPr>
            <a:r>
              <a:rPr lang="en-US" sz="4500" dirty="0">
                <a:latin typeface="+mj-lt"/>
              </a:rPr>
              <a:t>A change in location of the class, clinical training site or laboratory</a:t>
            </a:r>
          </a:p>
          <a:p>
            <a:pPr>
              <a:lnSpc>
                <a:spcPct val="120000"/>
              </a:lnSpc>
            </a:pPr>
            <a:endParaRPr lang="en-US" sz="3600"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4"/>
            <a:ext cx="8305800" cy="5262979"/>
          </a:xfrm>
          <a:prstGeom prst="rect">
            <a:avLst/>
          </a:prstGeom>
        </p:spPr>
        <p:txBody>
          <a:bodyPr wrap="square">
            <a:spAutoFit/>
          </a:bodyPr>
          <a:lstStyle/>
          <a:p>
            <a:endParaRPr lang="en-US" dirty="0"/>
          </a:p>
          <a:p>
            <a:r>
              <a:rPr lang="en-US" dirty="0"/>
              <a:t> </a:t>
            </a:r>
          </a:p>
          <a:p>
            <a:r>
              <a:rPr lang="en-US" sz="3200" dirty="0">
                <a:latin typeface="+mj-lt"/>
              </a:rPr>
              <a:t>The Nurse Aide Registry (NAR) contracted by the Centers for Medicare and Medicaid Services to review and approve Nurse Aide Training Programs (</a:t>
            </a:r>
            <a:r>
              <a:rPr lang="en-US" sz="3200" dirty="0" err="1">
                <a:latin typeface="+mj-lt"/>
              </a:rPr>
              <a:t>NATP</a:t>
            </a:r>
            <a:r>
              <a:rPr lang="en-US" sz="3200" dirty="0">
                <a:latin typeface="+mj-lt"/>
              </a:rPr>
              <a:t>). The Code of Federal Regulations (CFR) at Title 42, Section (§) 483.151(b)(1)(iii), requires onsite reviews for other than the initial review. The State may not grant approval of a NATP for a period longer than 2 years, 42 CFR § 483.151(d</a:t>
            </a:r>
            <a:r>
              <a:rPr lang="en-US" sz="3200" dirty="0" smtClean="0">
                <a:latin typeface="+mj-lt"/>
              </a:rPr>
              <a:t>)</a:t>
            </a:r>
            <a:endParaRPr lang="en-US" sz="3200" dirty="0">
              <a:latin typeface="+mj-lt"/>
            </a:endParaRPr>
          </a:p>
        </p:txBody>
      </p:sp>
    </p:spTree>
    <p:extLst>
      <p:ext uri="{BB962C8B-B14F-4D97-AF65-F5344CB8AC3E}">
        <p14:creationId xmlns:p14="http://schemas.microsoft.com/office/powerpoint/2010/main" val="1831352396"/>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6000" b="1" i="1" dirty="0" smtClean="0"/>
              <a:t>Notice of Change</a:t>
            </a:r>
            <a:endParaRPr lang="en-US" sz="6000" b="1" i="1" dirty="0"/>
          </a:p>
        </p:txBody>
      </p:sp>
      <p:sp>
        <p:nvSpPr>
          <p:cNvPr id="4" name="Content Placeholder 3"/>
          <p:cNvSpPr>
            <a:spLocks noGrp="1"/>
          </p:cNvSpPr>
          <p:nvPr>
            <p:ph idx="1"/>
          </p:nvPr>
        </p:nvSpPr>
        <p:spPr/>
        <p:txBody>
          <a:bodyPr>
            <a:normAutofit fontScale="92500"/>
          </a:bodyPr>
          <a:lstStyle/>
          <a:p>
            <a:r>
              <a:rPr lang="en-US" sz="4000" dirty="0" smtClean="0">
                <a:latin typeface="+mj-lt"/>
              </a:rPr>
              <a:t>You will need to send in advance of the change you are wanting to make</a:t>
            </a:r>
          </a:p>
          <a:p>
            <a:pPr>
              <a:buNone/>
            </a:pPr>
            <a:endParaRPr lang="en-US" sz="4000" dirty="0" smtClean="0">
              <a:latin typeface="+mj-lt"/>
            </a:endParaRPr>
          </a:p>
          <a:p>
            <a:r>
              <a:rPr lang="en-US" sz="4000" dirty="0" smtClean="0">
                <a:latin typeface="+mj-lt"/>
              </a:rPr>
              <a:t>Notice of Change will require an onsite visit before the change can be approved if there is a change in location of training program or administrative offices</a:t>
            </a:r>
          </a:p>
          <a:p>
            <a:endParaRPr lang="en-US" sz="4000" dirty="0">
              <a:latin typeface="+mj-lt"/>
            </a:endParaRPr>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descr="Large confetti"/>
          <p:cNvSpPr>
            <a:spLocks noGrp="1" noChangeArrowheads="1"/>
          </p:cNvSpPr>
          <p:nvPr>
            <p:ph type="title"/>
          </p:nvPr>
        </p:nvSpPr>
        <p:spPr>
          <a:xfrm>
            <a:off x="685800" y="457200"/>
            <a:ext cx="7848600" cy="914400"/>
          </a:xfrm>
        </p:spPr>
        <p:txBody>
          <a:bodyPr>
            <a:noAutofit/>
          </a:bodyPr>
          <a:lstStyle/>
          <a:p>
            <a:r>
              <a:rPr lang="en-US" sz="6000" b="1" i="1" dirty="0"/>
              <a:t>Prohibition of Training</a:t>
            </a:r>
          </a:p>
        </p:txBody>
      </p:sp>
      <p:sp>
        <p:nvSpPr>
          <p:cNvPr id="390147" name="Rectangle 3"/>
          <p:cNvSpPr>
            <a:spLocks noGrp="1" noChangeArrowheads="1"/>
          </p:cNvSpPr>
          <p:nvPr>
            <p:ph type="body" idx="4294967295"/>
          </p:nvPr>
        </p:nvSpPr>
        <p:spPr>
          <a:xfrm>
            <a:off x="685800" y="1905000"/>
            <a:ext cx="7848600" cy="4495800"/>
          </a:xfrm>
        </p:spPr>
        <p:txBody>
          <a:bodyPr>
            <a:normAutofit/>
          </a:bodyPr>
          <a:lstStyle/>
          <a:p>
            <a:r>
              <a:rPr lang="en-US" sz="3600" dirty="0">
                <a:latin typeface="+mj-lt"/>
              </a:rPr>
              <a:t>A training and competency examination program shall not be offered by or in a facility which, within the previous 2 years:</a:t>
            </a:r>
          </a:p>
          <a:p>
            <a:pPr lvl="1"/>
            <a:r>
              <a:rPr lang="en-US" sz="3600" dirty="0">
                <a:latin typeface="+mj-lt"/>
              </a:rPr>
              <a:t>Has had Substandard Quality of Care</a:t>
            </a:r>
          </a:p>
          <a:p>
            <a:pPr lvl="1"/>
            <a:r>
              <a:rPr lang="en-US" sz="3600" dirty="0">
                <a:latin typeface="+mj-lt"/>
              </a:rPr>
              <a:t>Request copies of the CMS 2567 or access them at the clinical site</a:t>
            </a:r>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descr="Large confetti"/>
          <p:cNvSpPr>
            <a:spLocks noGrp="1" noChangeArrowheads="1"/>
          </p:cNvSpPr>
          <p:nvPr>
            <p:ph type="title"/>
          </p:nvPr>
        </p:nvSpPr>
        <p:spPr>
          <a:xfrm>
            <a:off x="457200" y="609600"/>
            <a:ext cx="8686800" cy="914400"/>
          </a:xfrm>
        </p:spPr>
        <p:txBody>
          <a:bodyPr>
            <a:noAutofit/>
          </a:bodyPr>
          <a:lstStyle/>
          <a:p>
            <a:r>
              <a:rPr lang="en-US" sz="4800" b="1" i="1" dirty="0"/>
              <a:t>Enforcement Preventing Training</a:t>
            </a:r>
          </a:p>
        </p:txBody>
      </p:sp>
      <p:sp>
        <p:nvSpPr>
          <p:cNvPr id="393219" name="Rectangle 3"/>
          <p:cNvSpPr>
            <a:spLocks noGrp="1" noChangeArrowheads="1"/>
          </p:cNvSpPr>
          <p:nvPr>
            <p:ph type="body" idx="4294967295"/>
          </p:nvPr>
        </p:nvSpPr>
        <p:spPr>
          <a:xfrm>
            <a:off x="457200" y="1828800"/>
            <a:ext cx="7772400" cy="4267200"/>
          </a:xfrm>
        </p:spPr>
        <p:txBody>
          <a:bodyPr>
            <a:normAutofit/>
          </a:bodyPr>
          <a:lstStyle/>
          <a:p>
            <a:pPr>
              <a:lnSpc>
                <a:spcPct val="90000"/>
              </a:lnSpc>
            </a:pPr>
            <a:r>
              <a:rPr lang="en-US" sz="3600" dirty="0">
                <a:latin typeface="+mj-lt"/>
              </a:rPr>
              <a:t>RN staffing waiver</a:t>
            </a:r>
          </a:p>
          <a:p>
            <a:pPr>
              <a:lnSpc>
                <a:spcPct val="90000"/>
              </a:lnSpc>
            </a:pPr>
            <a:r>
              <a:rPr lang="en-US" sz="3600" dirty="0">
                <a:latin typeface="+mj-lt"/>
              </a:rPr>
              <a:t>Civil Money penalty of </a:t>
            </a:r>
            <a:r>
              <a:rPr lang="en-US" sz="3600" dirty="0" smtClean="0">
                <a:latin typeface="+mj-lt"/>
              </a:rPr>
              <a:t>$10,697.00 </a:t>
            </a:r>
            <a:r>
              <a:rPr lang="en-US" sz="3600" dirty="0">
                <a:latin typeface="+mj-lt"/>
              </a:rPr>
              <a:t>or more</a:t>
            </a:r>
          </a:p>
          <a:p>
            <a:pPr>
              <a:lnSpc>
                <a:spcPct val="90000"/>
              </a:lnSpc>
            </a:pPr>
            <a:r>
              <a:rPr lang="en-US" sz="3600" dirty="0">
                <a:latin typeface="+mj-lt"/>
              </a:rPr>
              <a:t>Operating License revoked</a:t>
            </a:r>
          </a:p>
          <a:p>
            <a:pPr>
              <a:lnSpc>
                <a:spcPct val="90000"/>
              </a:lnSpc>
            </a:pPr>
            <a:r>
              <a:rPr lang="en-US" sz="3600" dirty="0">
                <a:latin typeface="+mj-lt"/>
              </a:rPr>
              <a:t>Medicaid certification terminated</a:t>
            </a:r>
          </a:p>
          <a:p>
            <a:pPr>
              <a:lnSpc>
                <a:spcPct val="90000"/>
              </a:lnSpc>
            </a:pPr>
            <a:r>
              <a:rPr lang="en-US" sz="3600" dirty="0">
                <a:latin typeface="+mj-lt"/>
              </a:rPr>
              <a:t>(The Department may withdraw approval to train if result of care def’s)</a:t>
            </a:r>
          </a:p>
        </p:txBody>
      </p:sp>
      <p:pic>
        <p:nvPicPr>
          <p:cNvPr id="393220" name="Picture 4" descr="C:\Cabs\o2k2\PFiles\MSOffice\Clipart\standard\stddir1\bd04896_.wmf"/>
          <p:cNvPicPr>
            <a:picLocks noChangeAspect="1" noChangeArrowheads="1"/>
          </p:cNvPicPr>
          <p:nvPr/>
        </p:nvPicPr>
        <p:blipFill>
          <a:blip r:embed="rId2" cstate="print"/>
          <a:srcRect/>
          <a:stretch>
            <a:fillRect/>
          </a:stretch>
        </p:blipFill>
        <p:spPr bwMode="auto">
          <a:xfrm>
            <a:off x="8001000" y="2601687"/>
            <a:ext cx="914400" cy="1665513"/>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descr="Large confetti"/>
          <p:cNvSpPr>
            <a:spLocks noGrp="1" noChangeArrowheads="1"/>
          </p:cNvSpPr>
          <p:nvPr>
            <p:ph type="title"/>
          </p:nvPr>
        </p:nvSpPr>
        <p:spPr>
          <a:xfrm>
            <a:off x="457200" y="457200"/>
            <a:ext cx="8382000" cy="1066800"/>
          </a:xfrm>
        </p:spPr>
        <p:txBody>
          <a:bodyPr>
            <a:noAutofit/>
          </a:bodyPr>
          <a:lstStyle/>
          <a:p>
            <a:r>
              <a:rPr lang="en-US" sz="4800" b="1" i="1" dirty="0" smtClean="0"/>
              <a:t>Enforcement Preventing Training</a:t>
            </a:r>
            <a:endParaRPr lang="en-US" sz="4800" b="1" i="1" dirty="0"/>
          </a:p>
        </p:txBody>
      </p:sp>
      <p:sp>
        <p:nvSpPr>
          <p:cNvPr id="399363" name="Rectangle 3"/>
          <p:cNvSpPr>
            <a:spLocks noGrp="1" noChangeArrowheads="1"/>
          </p:cNvSpPr>
          <p:nvPr>
            <p:ph type="body" idx="4294967295"/>
          </p:nvPr>
        </p:nvSpPr>
        <p:spPr>
          <a:xfrm>
            <a:off x="457200" y="1905000"/>
            <a:ext cx="8305800" cy="4191000"/>
          </a:xfrm>
        </p:spPr>
        <p:txBody>
          <a:bodyPr>
            <a:normAutofit lnSpcReduction="10000"/>
          </a:bodyPr>
          <a:lstStyle/>
          <a:p>
            <a:pPr>
              <a:lnSpc>
                <a:spcPct val="90000"/>
              </a:lnSpc>
            </a:pPr>
            <a:r>
              <a:rPr lang="en-US" sz="3600" dirty="0">
                <a:latin typeface="+mj-lt"/>
                <a:cs typeface="Courier New" pitchFamily="49" charset="0"/>
              </a:rPr>
              <a:t>A facility cannot be used as a clinical training site if the facility has had Substandard Quality of Care within the previous two (2) </a:t>
            </a:r>
            <a:r>
              <a:rPr lang="en-US" sz="3600" dirty="0" smtClean="0">
                <a:latin typeface="+mj-lt"/>
                <a:cs typeface="Courier New" pitchFamily="49" charset="0"/>
              </a:rPr>
              <a:t>years</a:t>
            </a:r>
            <a:endParaRPr lang="en-US" sz="3600" dirty="0">
              <a:latin typeface="+mj-lt"/>
              <a:cs typeface="Courier New" pitchFamily="49" charset="0"/>
            </a:endParaRPr>
          </a:p>
          <a:p>
            <a:pPr lvl="1">
              <a:lnSpc>
                <a:spcPct val="90000"/>
              </a:lnSpc>
            </a:pPr>
            <a:r>
              <a:rPr lang="en-US" sz="3600" dirty="0">
                <a:latin typeface="+mj-lt"/>
                <a:cs typeface="Courier New" pitchFamily="49" charset="0"/>
              </a:rPr>
              <a:t>42 CFR 483.13, Resident Behavior and Facility Practices</a:t>
            </a:r>
          </a:p>
          <a:p>
            <a:pPr lvl="1">
              <a:lnSpc>
                <a:spcPct val="90000"/>
              </a:lnSpc>
            </a:pPr>
            <a:r>
              <a:rPr lang="en-US" sz="3600" dirty="0">
                <a:latin typeface="+mj-lt"/>
                <a:cs typeface="Courier New" pitchFamily="49" charset="0"/>
              </a:rPr>
              <a:t>42 CFR 483.15, Quality of Life</a:t>
            </a:r>
          </a:p>
          <a:p>
            <a:pPr lvl="1">
              <a:lnSpc>
                <a:spcPct val="90000"/>
              </a:lnSpc>
            </a:pPr>
            <a:r>
              <a:rPr lang="en-US" sz="3600" dirty="0">
                <a:latin typeface="+mj-lt"/>
                <a:cs typeface="Courier New" pitchFamily="49" charset="0"/>
              </a:rPr>
              <a:t>42 CFR 483.25, Quality of</a:t>
            </a:r>
            <a:r>
              <a:rPr lang="en-US" sz="3600" i="1" dirty="0">
                <a:latin typeface="+mj-lt"/>
                <a:cs typeface="Courier New" pitchFamily="49" charset="0"/>
              </a:rPr>
              <a:t> </a:t>
            </a:r>
            <a:r>
              <a:rPr lang="en-US" sz="3600" dirty="0" smtClean="0">
                <a:latin typeface="+mj-lt"/>
                <a:cs typeface="Courier New" pitchFamily="49" charset="0"/>
              </a:rPr>
              <a:t>Care</a:t>
            </a: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descr="Large confetti"/>
          <p:cNvSpPr>
            <a:spLocks noGrp="1" noChangeArrowheads="1"/>
          </p:cNvSpPr>
          <p:nvPr>
            <p:ph type="title"/>
          </p:nvPr>
        </p:nvSpPr>
        <p:spPr>
          <a:xfrm>
            <a:off x="1905000" y="228600"/>
            <a:ext cx="5257800" cy="1066800"/>
          </a:xfrm>
        </p:spPr>
        <p:txBody>
          <a:bodyPr>
            <a:normAutofit/>
          </a:bodyPr>
          <a:lstStyle/>
          <a:p>
            <a:r>
              <a:rPr lang="en-US" sz="4800" b="1" i="1" dirty="0" smtClean="0"/>
              <a:t>Enforcement Checks</a:t>
            </a:r>
            <a:endParaRPr lang="en-US" sz="4800" b="1" i="1" dirty="0"/>
          </a:p>
        </p:txBody>
      </p:sp>
      <p:sp>
        <p:nvSpPr>
          <p:cNvPr id="396291" name="Rectangle 3"/>
          <p:cNvSpPr>
            <a:spLocks noGrp="1" noChangeArrowheads="1"/>
          </p:cNvSpPr>
          <p:nvPr>
            <p:ph type="body" idx="4294967295"/>
          </p:nvPr>
        </p:nvSpPr>
        <p:spPr>
          <a:xfrm>
            <a:off x="0" y="1600200"/>
            <a:ext cx="8382000" cy="5257800"/>
          </a:xfrm>
        </p:spPr>
        <p:txBody>
          <a:bodyPr>
            <a:noAutofit/>
          </a:bodyPr>
          <a:lstStyle/>
          <a:p>
            <a:r>
              <a:rPr lang="en-US" sz="3200" dirty="0" smtClean="0">
                <a:latin typeface="+mj-lt"/>
                <a:cs typeface="Courier New" pitchFamily="49" charset="0"/>
              </a:rPr>
              <a:t>Please submit requests for enforcement checks on facilities by e-mail to JasonN@health.ok.gov</a:t>
            </a:r>
          </a:p>
          <a:p>
            <a:endParaRPr lang="en-US" sz="3200" dirty="0" smtClean="0">
              <a:latin typeface="+mj-lt"/>
              <a:cs typeface="Courier New" pitchFamily="49" charset="0"/>
            </a:endParaRPr>
          </a:p>
          <a:p>
            <a:r>
              <a:rPr lang="en-US" sz="3200" dirty="0" smtClean="0">
                <a:latin typeface="+mj-lt"/>
                <a:cs typeface="Courier New" pitchFamily="49" charset="0"/>
              </a:rPr>
              <a:t> Enforcement checks are coming in</a:t>
            </a:r>
          </a:p>
          <a:p>
            <a:pPr>
              <a:buNone/>
            </a:pPr>
            <a:r>
              <a:rPr lang="en-US" sz="3200" dirty="0" smtClean="0">
                <a:latin typeface="+mj-lt"/>
                <a:cs typeface="Courier New" pitchFamily="49" charset="0"/>
              </a:rPr>
              <a:t>    constantly from programs, so </a:t>
            </a:r>
          </a:p>
          <a:p>
            <a:pPr>
              <a:buNone/>
            </a:pPr>
            <a:r>
              <a:rPr lang="en-US" sz="3200" dirty="0" smtClean="0">
                <a:latin typeface="+mj-lt"/>
                <a:cs typeface="Courier New" pitchFamily="49" charset="0"/>
              </a:rPr>
              <a:t>    please be aware that it may </a:t>
            </a:r>
          </a:p>
          <a:p>
            <a:pPr>
              <a:buNone/>
            </a:pPr>
            <a:r>
              <a:rPr lang="en-US" sz="3200" dirty="0" smtClean="0">
                <a:latin typeface="+mj-lt"/>
                <a:cs typeface="Courier New" pitchFamily="49" charset="0"/>
              </a:rPr>
              <a:t>    take at least a week to hear back</a:t>
            </a:r>
          </a:p>
          <a:p>
            <a:pPr>
              <a:buNone/>
            </a:pPr>
            <a:r>
              <a:rPr lang="en-US" sz="3200" dirty="0" smtClean="0">
                <a:latin typeface="+mj-lt"/>
                <a:cs typeface="Courier New" pitchFamily="49" charset="0"/>
              </a:rPr>
              <a:t>    from the Department</a:t>
            </a:r>
            <a:endParaRPr lang="en-US" sz="3200" dirty="0">
              <a:latin typeface="+mj-lt"/>
              <a:cs typeface="Courier New" pitchFamily="49" charset="0"/>
            </a:endParaRPr>
          </a:p>
        </p:txBody>
      </p:sp>
      <p:pic>
        <p:nvPicPr>
          <p:cNvPr id="396293" name="Picture 5" descr="C:\Cabs\o2k2\PFiles\MSOffice\Clipart\corpbas\j0079068.wmf"/>
          <p:cNvPicPr>
            <a:picLocks noChangeAspect="1" noChangeArrowheads="1"/>
          </p:cNvPicPr>
          <p:nvPr/>
        </p:nvPicPr>
        <p:blipFill>
          <a:blip r:embed="rId2" cstate="print"/>
          <a:srcRect/>
          <a:stretch>
            <a:fillRect/>
          </a:stretch>
        </p:blipFill>
        <p:spPr bwMode="auto">
          <a:xfrm>
            <a:off x="6324600" y="3962400"/>
            <a:ext cx="2590800" cy="2084388"/>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Important Notice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2800" dirty="0" smtClean="0">
                <a:latin typeface="+mj-lt"/>
              </a:rPr>
              <a:t>The Nurse </a:t>
            </a:r>
            <a:r>
              <a:rPr lang="en-US" sz="2800" dirty="0">
                <a:latin typeface="+mj-lt"/>
              </a:rPr>
              <a:t>Aide Registry (NAR) </a:t>
            </a:r>
            <a:r>
              <a:rPr lang="en-US" sz="2800" dirty="0" smtClean="0">
                <a:latin typeface="+mj-lt"/>
              </a:rPr>
              <a:t>has changed </a:t>
            </a:r>
            <a:r>
              <a:rPr lang="en-US" sz="2800" dirty="0">
                <a:latin typeface="+mj-lt"/>
              </a:rPr>
              <a:t>the process </a:t>
            </a:r>
            <a:r>
              <a:rPr lang="en-US" sz="2800" dirty="0" smtClean="0">
                <a:latin typeface="+mj-lt"/>
              </a:rPr>
              <a:t>regarding </a:t>
            </a:r>
            <a:r>
              <a:rPr lang="en-US" sz="2800" dirty="0">
                <a:latin typeface="+mj-lt"/>
              </a:rPr>
              <a:t>certification cards being sent to long term nurse aides (LTC), certified medication aides (CMA) including advanced CMA classifications,  home health aides (HHA), developmentally direct care aides (DDCA), residential care aides, (RCA), adult day care aides (ADA) and feeding assistants (FA</a:t>
            </a:r>
            <a:r>
              <a:rPr lang="en-US" sz="2800" dirty="0" smtClean="0">
                <a:latin typeface="+mj-lt"/>
              </a:rPr>
              <a:t>)</a:t>
            </a:r>
          </a:p>
          <a:p>
            <a:endParaRPr lang="en-US" sz="2800" dirty="0" smtClean="0">
              <a:latin typeface="+mj-lt"/>
            </a:endParaRPr>
          </a:p>
          <a:p>
            <a:r>
              <a:rPr lang="en-US" sz="2800" dirty="0">
                <a:latin typeface="+mj-lt"/>
              </a:rPr>
              <a:t>C</a:t>
            </a:r>
            <a:r>
              <a:rPr lang="en-US" sz="2800" dirty="0" smtClean="0">
                <a:latin typeface="+mj-lt"/>
              </a:rPr>
              <a:t>ertification cards are </a:t>
            </a:r>
            <a:r>
              <a:rPr lang="en-US" sz="2800" dirty="0">
                <a:latin typeface="+mj-lt"/>
              </a:rPr>
              <a:t>no </a:t>
            </a:r>
            <a:r>
              <a:rPr lang="en-US" sz="2800" dirty="0" smtClean="0">
                <a:latin typeface="+mj-lt"/>
              </a:rPr>
              <a:t>longer </a:t>
            </a:r>
            <a:r>
              <a:rPr lang="en-US" sz="2800" dirty="0">
                <a:latin typeface="+mj-lt"/>
              </a:rPr>
              <a:t>sent to the </a:t>
            </a:r>
            <a:r>
              <a:rPr lang="en-US" sz="2800" dirty="0" smtClean="0">
                <a:latin typeface="+mj-lt"/>
              </a:rPr>
              <a:t>aide </a:t>
            </a:r>
            <a:r>
              <a:rPr lang="en-US" sz="2800" dirty="0">
                <a:latin typeface="+mj-lt"/>
              </a:rPr>
              <a:t>when the aide renews their certification or </a:t>
            </a:r>
            <a:r>
              <a:rPr lang="en-US" sz="2800" dirty="0" smtClean="0">
                <a:latin typeface="+mj-lt"/>
              </a:rPr>
              <a:t>registration</a:t>
            </a:r>
            <a:endParaRPr lang="en-US" sz="2800" dirty="0">
              <a:latin typeface="+mj-lt"/>
            </a:endParaRPr>
          </a:p>
          <a:p>
            <a:endParaRPr lang="en-US" dirty="0"/>
          </a:p>
        </p:txBody>
      </p:sp>
    </p:spTree>
    <p:extLst>
      <p:ext uri="{BB962C8B-B14F-4D97-AF65-F5344CB8AC3E}">
        <p14:creationId xmlns:p14="http://schemas.microsoft.com/office/powerpoint/2010/main" val="1535926225"/>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229600" cy="1143000"/>
          </a:xfrm>
        </p:spPr>
        <p:txBody>
          <a:bodyPr/>
          <a:lstStyle/>
          <a:p>
            <a:pPr algn="ctr"/>
            <a:r>
              <a:rPr lang="en-US" dirty="0" smtClean="0"/>
              <a:t>Important Notice, cont.</a:t>
            </a:r>
            <a:endParaRPr lang="en-US" dirty="0"/>
          </a:p>
        </p:txBody>
      </p:sp>
      <p:sp>
        <p:nvSpPr>
          <p:cNvPr id="5" name="Content Placeholder 4"/>
          <p:cNvSpPr>
            <a:spLocks noGrp="1"/>
          </p:cNvSpPr>
          <p:nvPr>
            <p:ph idx="1"/>
          </p:nvPr>
        </p:nvSpPr>
        <p:spPr/>
        <p:txBody>
          <a:bodyPr/>
          <a:lstStyle/>
          <a:p>
            <a:r>
              <a:rPr lang="en-US" dirty="0" smtClean="0">
                <a:latin typeface="+mj-lt"/>
              </a:rPr>
              <a:t>Employers and aides are to </a:t>
            </a:r>
            <a:r>
              <a:rPr lang="en-US" dirty="0">
                <a:latin typeface="+mj-lt"/>
              </a:rPr>
              <a:t>verify the status </a:t>
            </a:r>
            <a:r>
              <a:rPr lang="en-US" dirty="0" smtClean="0">
                <a:latin typeface="+mj-lt"/>
              </a:rPr>
              <a:t>of certification(s) on the Nurse Aide Registry website with the Verification of Certification at:</a:t>
            </a:r>
          </a:p>
          <a:p>
            <a:pPr marL="0" indent="0">
              <a:buNone/>
            </a:pPr>
            <a:r>
              <a:rPr lang="en-US" u="sng" dirty="0" smtClean="0">
                <a:latin typeface="+mj-lt"/>
                <a:hlinkClick r:id="rId2"/>
              </a:rPr>
              <a:t>https</a:t>
            </a:r>
            <a:r>
              <a:rPr lang="en-US" u="sng" dirty="0">
                <a:latin typeface="+mj-lt"/>
                <a:hlinkClick r:id="rId2"/>
              </a:rPr>
              <a:t>://</a:t>
            </a:r>
            <a:r>
              <a:rPr lang="en-US" u="sng" dirty="0" smtClean="0">
                <a:latin typeface="+mj-lt"/>
                <a:hlinkClick r:id="rId2"/>
              </a:rPr>
              <a:t>www.phin.state.ok.us/NARSWBSearch/Views/LandingView.aspx?id=4409</a:t>
            </a:r>
            <a:endParaRPr lang="en-US" u="sng" dirty="0" smtClean="0">
              <a:latin typeface="+mj-lt"/>
            </a:endParaRPr>
          </a:p>
          <a:p>
            <a:pPr marL="0" indent="0">
              <a:buNone/>
            </a:pPr>
            <a:endParaRPr lang="en-US" u="sng" dirty="0" smtClean="0">
              <a:latin typeface="+mj-lt"/>
            </a:endParaRPr>
          </a:p>
          <a:p>
            <a:r>
              <a:rPr lang="en-US" dirty="0" smtClean="0">
                <a:latin typeface="+mj-lt"/>
              </a:rPr>
              <a:t>Certification(s) can be verified and printed from this sit</a:t>
            </a:r>
            <a:r>
              <a:rPr lang="en-US" dirty="0" smtClean="0"/>
              <a:t>e</a:t>
            </a:r>
            <a:endParaRPr lang="en-US" u="sng" dirty="0" smtClean="0"/>
          </a:p>
          <a:p>
            <a:endParaRPr lang="en-US" u="sng" dirty="0"/>
          </a:p>
          <a:p>
            <a:endParaRPr lang="en-US" dirty="0"/>
          </a:p>
          <a:p>
            <a:endParaRPr lang="en-US" dirty="0"/>
          </a:p>
        </p:txBody>
      </p:sp>
    </p:spTree>
    <p:extLst>
      <p:ext uri="{BB962C8B-B14F-4D97-AF65-F5344CB8AC3E}">
        <p14:creationId xmlns:p14="http://schemas.microsoft.com/office/powerpoint/2010/main" val="3293998939"/>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876800"/>
          </a:xfrm>
        </p:spPr>
        <p:txBody>
          <a:bodyPr>
            <a:normAutofit lnSpcReduction="10000"/>
          </a:bodyPr>
          <a:lstStyle/>
          <a:p>
            <a:pPr marL="109728" indent="0">
              <a:buNone/>
            </a:pPr>
            <a:r>
              <a:rPr lang="en-US" sz="2000" dirty="0" smtClean="0">
                <a:latin typeface="+mj-lt"/>
              </a:rPr>
              <a:t> </a:t>
            </a:r>
            <a:endParaRPr lang="en-US" sz="2000" dirty="0">
              <a:latin typeface="+mj-lt"/>
            </a:endParaRPr>
          </a:p>
          <a:p>
            <a:r>
              <a:rPr lang="en-US" sz="2800" dirty="0" smtClean="0">
                <a:latin typeface="+mj-lt"/>
              </a:rPr>
              <a:t>CNAs shall </a:t>
            </a:r>
            <a:r>
              <a:rPr lang="en-US" sz="2800" dirty="0">
                <a:latin typeface="+mj-lt"/>
              </a:rPr>
              <a:t>maintain with the </a:t>
            </a:r>
            <a:r>
              <a:rPr lang="en-US" sz="2800" dirty="0" smtClean="0">
                <a:latin typeface="+mj-lt"/>
              </a:rPr>
              <a:t>Registry </a:t>
            </a:r>
            <a:r>
              <a:rPr lang="en-US" sz="2800" dirty="0">
                <a:latin typeface="+mj-lt"/>
              </a:rPr>
              <a:t>current residential addresses and shall notify the </a:t>
            </a:r>
            <a:r>
              <a:rPr lang="en-US" sz="2800" dirty="0" smtClean="0">
                <a:latin typeface="+mj-lt"/>
              </a:rPr>
              <a:t>Registry</a:t>
            </a:r>
            <a:r>
              <a:rPr lang="en-US" sz="2800" dirty="0">
                <a:latin typeface="+mj-lt"/>
              </a:rPr>
              <a:t>, in writing, of any change of name. Notification of change of name </a:t>
            </a:r>
            <a:r>
              <a:rPr lang="en-US" sz="2800" i="1" dirty="0">
                <a:latin typeface="+mj-lt"/>
              </a:rPr>
              <a:t>shall require certified copies </a:t>
            </a:r>
            <a:r>
              <a:rPr lang="en-US" sz="2800" dirty="0">
                <a:latin typeface="+mj-lt"/>
              </a:rPr>
              <a:t>of any marriage license or other court document which reflects the change of </a:t>
            </a:r>
            <a:r>
              <a:rPr lang="en-US" sz="2800" dirty="0" smtClean="0">
                <a:latin typeface="+mj-lt"/>
              </a:rPr>
              <a:t>name</a:t>
            </a:r>
          </a:p>
          <a:p>
            <a:pPr marL="0" indent="0">
              <a:buNone/>
            </a:pPr>
            <a:endParaRPr lang="en-US" sz="2800" dirty="0">
              <a:latin typeface="+mj-lt"/>
            </a:endParaRPr>
          </a:p>
          <a:p>
            <a:r>
              <a:rPr lang="en-US" sz="2800" dirty="0" smtClean="0">
                <a:latin typeface="+mj-lt"/>
              </a:rPr>
              <a:t> </a:t>
            </a:r>
            <a:r>
              <a:rPr lang="en-US" sz="2800" dirty="0">
                <a:latin typeface="+mj-lt"/>
              </a:rPr>
              <a:t>Notice of change of address or telephone number shall be made </a:t>
            </a:r>
            <a:r>
              <a:rPr lang="en-US" sz="2800" i="1" dirty="0">
                <a:latin typeface="+mj-lt"/>
              </a:rPr>
              <a:t>within ten (10) days of the effected change. Notice shall not be accepted over the </a:t>
            </a:r>
            <a:r>
              <a:rPr lang="en-US" sz="2800" i="1" dirty="0" smtClean="0">
                <a:latin typeface="+mj-lt"/>
              </a:rPr>
              <a:t>phone</a:t>
            </a:r>
            <a:endParaRPr lang="en-US" sz="2800" dirty="0">
              <a:latin typeface="+mj-lt"/>
            </a:endParaRPr>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52400"/>
            <a:ext cx="8229600" cy="1447800"/>
          </a:xfrm>
        </p:spPr>
        <p:txBody>
          <a:bodyPr>
            <a:noAutofit/>
          </a:bodyPr>
          <a:lstStyle/>
          <a:p>
            <a:pPr algn="ctr"/>
            <a:r>
              <a:rPr lang="en-US" sz="2800" b="1" i="1" dirty="0" smtClean="0"/>
              <a:t>Bullet </a:t>
            </a:r>
            <a:r>
              <a:rPr lang="en-US" sz="2800" b="1" i="1" dirty="0"/>
              <a:t>P</a:t>
            </a:r>
            <a:r>
              <a:rPr lang="en-US" sz="2800" b="1" i="1" dirty="0" smtClean="0"/>
              <a:t>oints of Changes </a:t>
            </a:r>
            <a:r>
              <a:rPr lang="en-US" sz="2800" b="1" i="1" dirty="0"/>
              <a:t>to </a:t>
            </a:r>
            <a:r>
              <a:rPr lang="en-US" sz="2800" b="1" i="1" dirty="0" smtClean="0"/>
              <a:t/>
            </a:r>
            <a:br>
              <a:rPr lang="en-US" sz="2800" b="1" i="1" dirty="0" smtClean="0"/>
            </a:br>
            <a:r>
              <a:rPr lang="en-US" sz="2800" b="1" i="1" dirty="0" smtClean="0"/>
              <a:t>Title </a:t>
            </a:r>
            <a:r>
              <a:rPr lang="en-US" sz="2800" b="1" i="1" dirty="0"/>
              <a:t>63 O.S., Section 1-1951(A)(7), (D)(3)(b), and (D)(8). </a:t>
            </a:r>
          </a:p>
        </p:txBody>
      </p:sp>
    </p:spTree>
    <p:extLst>
      <p:ext uri="{BB962C8B-B14F-4D97-AF65-F5344CB8AC3E}">
        <p14:creationId xmlns:p14="http://schemas.microsoft.com/office/powerpoint/2010/main" val="3429487282"/>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33600"/>
            <a:ext cx="8229600" cy="4419600"/>
          </a:xfrm>
        </p:spPr>
        <p:txBody>
          <a:bodyPr>
            <a:normAutofit/>
          </a:bodyPr>
          <a:lstStyle/>
          <a:p>
            <a:pPr>
              <a:buFont typeface="Arial" panose="020B0604020202020204" pitchFamily="34" charset="0"/>
              <a:buChar char="•"/>
            </a:pPr>
            <a:r>
              <a:rPr lang="en-US" sz="2400" dirty="0" smtClean="0">
                <a:latin typeface="+mj-lt"/>
              </a:rPr>
              <a:t>In any proceeding in which the Department is required to serve notice or an order on an individual, the Department may send written correspondence to the address on file with the Registry. If the correspondence is returned and a notation of the United States Postal Service indicates “unclaimed” or “moved” or “refused” or any other non-delivery markings and the records of the Registry indicate that no change of address as required has been received by the Registry, the notice and any subsequent notices or orders shall be deemed by the court as having been legally served for all purposes</a:t>
            </a:r>
          </a:p>
          <a:p>
            <a:pPr>
              <a:buFont typeface="Wingdings" panose="05000000000000000000" pitchFamily="2" charset="2"/>
              <a:buChar char="q"/>
            </a:pPr>
            <a:endParaRPr lang="en-US" sz="2400" dirty="0"/>
          </a:p>
        </p:txBody>
      </p:sp>
      <p:sp>
        <p:nvSpPr>
          <p:cNvPr id="2" name="Slide Number Placeholder 1"/>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228600" y="457200"/>
            <a:ext cx="8915400" cy="1143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 Title </a:t>
            </a:r>
            <a:r>
              <a:rPr lang="en-US" sz="2800" b="1" i="1" dirty="0">
                <a:ea typeface="Tahoma" panose="020B0604030504040204" pitchFamily="34" charset="0"/>
                <a:cs typeface="Tahoma" panose="020B0604030504040204" pitchFamily="34" charset="0"/>
              </a:rPr>
              <a:t>63 O.S., Section 1-1951(A)(7), (D)(3)(b), and (D)(8). </a:t>
            </a:r>
          </a:p>
        </p:txBody>
      </p:sp>
    </p:spTree>
    <p:extLst>
      <p:ext uri="{BB962C8B-B14F-4D97-AF65-F5344CB8AC3E}">
        <p14:creationId xmlns:p14="http://schemas.microsoft.com/office/powerpoint/2010/main" val="1521237406"/>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rmAutofit fontScale="92500"/>
          </a:bodyPr>
          <a:lstStyle/>
          <a:p>
            <a:pPr marL="109728" indent="0">
              <a:buNone/>
            </a:pPr>
            <a:r>
              <a:rPr lang="en-US" dirty="0" smtClean="0"/>
              <a:t> </a:t>
            </a:r>
            <a:endParaRPr lang="en-US" dirty="0"/>
          </a:p>
          <a:p>
            <a:r>
              <a:rPr lang="en-US" dirty="0">
                <a:latin typeface="+mj-lt"/>
              </a:rPr>
              <a:t>Basically this means </a:t>
            </a:r>
            <a:r>
              <a:rPr lang="en-US" dirty="0" smtClean="0">
                <a:latin typeface="+mj-lt"/>
              </a:rPr>
              <a:t>CNAs </a:t>
            </a:r>
            <a:r>
              <a:rPr lang="en-US" dirty="0">
                <a:latin typeface="+mj-lt"/>
              </a:rPr>
              <a:t>must mail a change of address or phone number to the registry </a:t>
            </a:r>
            <a:r>
              <a:rPr lang="en-US" i="1" dirty="0" smtClean="0">
                <a:latin typeface="+mj-lt"/>
              </a:rPr>
              <a:t>within </a:t>
            </a:r>
            <a:r>
              <a:rPr lang="en-US" i="1" dirty="0">
                <a:latin typeface="+mj-lt"/>
              </a:rPr>
              <a:t>10 days of that change</a:t>
            </a:r>
            <a:r>
              <a:rPr lang="en-US" dirty="0">
                <a:latin typeface="+mj-lt"/>
              </a:rPr>
              <a:t>. There will be a form on our website for submitting address changes </a:t>
            </a:r>
            <a:r>
              <a:rPr lang="en-US" dirty="0">
                <a:solidFill>
                  <a:schemeClr val="accent5">
                    <a:lumMod val="75000"/>
                  </a:schemeClr>
                </a:solidFill>
                <a:latin typeface="+mj-lt"/>
                <a:hlinkClick r:id="rId2"/>
              </a:rPr>
              <a:t>http://</a:t>
            </a:r>
            <a:r>
              <a:rPr lang="en-US" dirty="0" smtClean="0">
                <a:solidFill>
                  <a:schemeClr val="accent5">
                    <a:lumMod val="75000"/>
                  </a:schemeClr>
                </a:solidFill>
                <a:latin typeface="+mj-lt"/>
                <a:hlinkClick r:id="rId2"/>
              </a:rPr>
              <a:t>nar.health.ok.gov</a:t>
            </a:r>
            <a:endParaRPr lang="en-US" dirty="0" smtClean="0">
              <a:solidFill>
                <a:schemeClr val="accent5">
                  <a:lumMod val="75000"/>
                </a:schemeClr>
              </a:solidFill>
              <a:latin typeface="+mj-lt"/>
            </a:endParaRPr>
          </a:p>
          <a:p>
            <a:pPr marL="109728" indent="0">
              <a:buNone/>
            </a:pPr>
            <a:endParaRPr lang="en-US" dirty="0">
              <a:solidFill>
                <a:schemeClr val="accent5">
                  <a:lumMod val="75000"/>
                </a:schemeClr>
              </a:solidFill>
              <a:latin typeface="+mj-lt"/>
            </a:endParaRPr>
          </a:p>
          <a:p>
            <a:r>
              <a:rPr lang="en-US" dirty="0" smtClean="0">
                <a:latin typeface="+mj-lt"/>
              </a:rPr>
              <a:t>If </a:t>
            </a:r>
            <a:r>
              <a:rPr lang="en-US" dirty="0">
                <a:latin typeface="+mj-lt"/>
              </a:rPr>
              <a:t>an </a:t>
            </a:r>
            <a:r>
              <a:rPr lang="en-US" dirty="0" smtClean="0">
                <a:latin typeface="+mj-lt"/>
              </a:rPr>
              <a:t>CNA </a:t>
            </a:r>
            <a:r>
              <a:rPr lang="en-US" dirty="0">
                <a:latin typeface="+mj-lt"/>
              </a:rPr>
              <a:t>is served a Petition for Hearing and it comes back to the Department and indicates “unclaimed” or “moved” or “refused” or any other non-delivery markings, it will still be considered legally delivered and any pending action can proceed. This may result in the individual’s certification being suspended or revoked and a finding of abuse, misappropriation, or neglect placed on the </a:t>
            </a:r>
            <a:r>
              <a:rPr lang="en-US" dirty="0" smtClean="0">
                <a:latin typeface="+mj-lt"/>
              </a:rPr>
              <a:t>Registry</a:t>
            </a:r>
            <a:endParaRPr lang="en-US" dirty="0">
              <a:latin typeface="+mj-lt"/>
            </a:endParaRPr>
          </a:p>
          <a:p>
            <a:endParaRPr lang="en-US" dirty="0"/>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143000"/>
            <a:ext cx="8229600" cy="762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 </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Title </a:t>
            </a:r>
            <a:r>
              <a:rPr lang="en-US" sz="2800" b="1" i="1" dirty="0">
                <a:ea typeface="Tahoma" panose="020B0604030504040204" pitchFamily="34" charset="0"/>
                <a:cs typeface="Tahoma" panose="020B0604030504040204" pitchFamily="34" charset="0"/>
              </a:rPr>
              <a:t>63 O.S., Section 1-1951(A)(7), (D)(3)(b), and (D)(8). </a:t>
            </a:r>
            <a:r>
              <a:rPr lang="en-US" sz="2800" dirty="0">
                <a:ea typeface="Tahoma" panose="020B0604030504040204" pitchFamily="34" charset="0"/>
                <a:cs typeface="Tahoma" panose="020B0604030504040204" pitchFamily="34" charset="0"/>
              </a:rPr>
              <a:t/>
            </a:r>
            <a:br>
              <a:rPr lang="en-US" sz="2800" dirty="0">
                <a:ea typeface="Tahoma" panose="020B0604030504040204" pitchFamily="34" charset="0"/>
                <a:cs typeface="Tahoma" panose="020B0604030504040204" pitchFamily="34" charset="0"/>
              </a:rPr>
            </a:br>
            <a:endParaRPr lang="en-US" sz="2800" dirty="0"/>
          </a:p>
        </p:txBody>
      </p:sp>
    </p:spTree>
    <p:extLst>
      <p:ext uri="{BB962C8B-B14F-4D97-AF65-F5344CB8AC3E}">
        <p14:creationId xmlns:p14="http://schemas.microsoft.com/office/powerpoint/2010/main" val="2604637239"/>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b="1" i="1" dirty="0" smtClean="0"/>
              <a:t>Onsite Surveys</a:t>
            </a:r>
            <a:endParaRPr lang="en-US" b="1" i="1" dirty="0"/>
          </a:p>
        </p:txBody>
      </p:sp>
      <p:sp>
        <p:nvSpPr>
          <p:cNvPr id="3" name="Content Placeholder 2"/>
          <p:cNvSpPr>
            <a:spLocks noGrp="1"/>
          </p:cNvSpPr>
          <p:nvPr>
            <p:ph idx="1"/>
          </p:nvPr>
        </p:nvSpPr>
        <p:spPr>
          <a:xfrm>
            <a:off x="457200" y="1600200"/>
            <a:ext cx="8229600" cy="4724400"/>
          </a:xfrm>
        </p:spPr>
        <p:txBody>
          <a:bodyPr>
            <a:normAutofit/>
          </a:bodyPr>
          <a:lstStyle/>
          <a:p>
            <a:r>
              <a:rPr lang="en-US" sz="4000" b="1" u="sng" dirty="0" smtClean="0">
                <a:latin typeface="+mj-lt"/>
              </a:rPr>
              <a:t>Onsite surveys are unannounced! </a:t>
            </a:r>
            <a:r>
              <a:rPr lang="en-US" sz="4000" dirty="0" smtClean="0">
                <a:latin typeface="+mj-lt"/>
              </a:rPr>
              <a:t> </a:t>
            </a:r>
          </a:p>
          <a:p>
            <a:pPr indent="0">
              <a:buNone/>
            </a:pPr>
            <a:r>
              <a:rPr lang="en-US" sz="3200" dirty="0" smtClean="0">
                <a:latin typeface="+mj-lt"/>
              </a:rPr>
              <a:t>This is the reason we ask to keep your Book current, and staff prepared to be able to pull  student files</a:t>
            </a:r>
          </a:p>
          <a:p>
            <a:endParaRPr lang="en-US" sz="3200" dirty="0" smtClean="0">
              <a:latin typeface="+mj-lt"/>
            </a:endParaRPr>
          </a:p>
          <a:p>
            <a:r>
              <a:rPr lang="en-US" sz="3200" dirty="0" smtClean="0">
                <a:latin typeface="+mj-lt"/>
              </a:rPr>
              <a:t> The onsite survey should be able to be performed whether the coordinator, instructor, or RN Supervisor is there</a:t>
            </a:r>
            <a:endParaRPr lang="en-US" sz="3200" dirty="0">
              <a:latin typeface="+mj-lt"/>
            </a:endParaRPr>
          </a:p>
        </p:txBody>
      </p:sp>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a:xfrm>
            <a:off x="457200" y="2286000"/>
            <a:ext cx="8229600" cy="4038600"/>
          </a:xfrm>
        </p:spPr>
        <p:txBody>
          <a:bodyPr>
            <a:normAutofit/>
          </a:bodyPr>
          <a:lstStyle/>
          <a:p>
            <a:r>
              <a:rPr lang="en-US" sz="2800" dirty="0" smtClean="0">
                <a:latin typeface="+mj-lt"/>
              </a:rPr>
              <a:t>Barrier crimes for nurse aides changed effective November 1, 2012. See </a:t>
            </a:r>
            <a:r>
              <a:rPr lang="en-US" sz="2800" u="sng" dirty="0" smtClean="0">
                <a:solidFill>
                  <a:schemeClr val="accent3">
                    <a:lumMod val="75000"/>
                  </a:schemeClr>
                </a:solidFill>
                <a:latin typeface="+mj-lt"/>
              </a:rPr>
              <a:t>63 O.S. 2012, § 1-1950.1</a:t>
            </a:r>
            <a:r>
              <a:rPr lang="en-US" sz="2800" dirty="0" smtClean="0">
                <a:solidFill>
                  <a:schemeClr val="accent3">
                    <a:lumMod val="75000"/>
                  </a:schemeClr>
                </a:solidFill>
                <a:latin typeface="+mj-lt"/>
              </a:rPr>
              <a:t> </a:t>
            </a:r>
            <a:r>
              <a:rPr lang="en-US" sz="2800" dirty="0" smtClean="0">
                <a:latin typeface="+mj-lt"/>
              </a:rPr>
              <a:t>Keep in mind that the new law tiers the barriers based on “Completion of sentence” which means the last day of the entire term of the incarceration imposed by the sentence including any term that is deferred, suspended or subject to parole. See </a:t>
            </a:r>
            <a:r>
              <a:rPr lang="en-US" sz="2800" u="sng" dirty="0" smtClean="0">
                <a:solidFill>
                  <a:schemeClr val="accent3">
                    <a:lumMod val="75000"/>
                  </a:schemeClr>
                </a:solidFill>
                <a:latin typeface="+mj-lt"/>
              </a:rPr>
              <a:t>63 O.S. 2012, § 1-1950.1(A)(5)</a:t>
            </a:r>
            <a:r>
              <a:rPr lang="en-US" sz="2800" dirty="0" smtClean="0">
                <a:solidFill>
                  <a:schemeClr val="accent3">
                    <a:lumMod val="75000"/>
                  </a:schemeClr>
                </a:solidFill>
                <a:latin typeface="+mj-lt"/>
              </a:rPr>
              <a:t>  </a:t>
            </a:r>
          </a:p>
          <a:p>
            <a:endParaRPr lang="en-US" sz="2800" dirty="0">
              <a:solidFill>
                <a:schemeClr val="accent3">
                  <a:lumMod val="75000"/>
                </a:schemeClr>
              </a:solidFill>
              <a:latin typeface="+mj-lt"/>
            </a:endParaRP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30</a:t>
            </a:fld>
            <a:endParaRPr lang="en-US" dirty="0"/>
          </a:p>
        </p:txBody>
      </p:sp>
    </p:spTree>
    <p:extLst>
      <p:ext uri="{BB962C8B-B14F-4D97-AF65-F5344CB8AC3E}">
        <p14:creationId xmlns:p14="http://schemas.microsoft.com/office/powerpoint/2010/main" val="867344376"/>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p:txBody>
          <a:bodyPr>
            <a:normAutofit/>
          </a:bodyPr>
          <a:lstStyle/>
          <a:p>
            <a:r>
              <a:rPr lang="en-US" sz="2800" u="sng" dirty="0" smtClean="0">
                <a:solidFill>
                  <a:schemeClr val="accent3">
                    <a:lumMod val="75000"/>
                  </a:schemeClr>
                </a:solidFill>
                <a:latin typeface="+mj-lt"/>
              </a:rPr>
              <a:t>63 O.S. 2012, § 1-1950.1</a:t>
            </a:r>
            <a:r>
              <a:rPr lang="en-US" sz="2800" dirty="0" smtClean="0">
                <a:solidFill>
                  <a:schemeClr val="accent3">
                    <a:lumMod val="75000"/>
                  </a:schemeClr>
                </a:solidFill>
                <a:latin typeface="+mj-lt"/>
              </a:rPr>
              <a:t>(C)(2) </a:t>
            </a:r>
            <a:r>
              <a:rPr lang="en-US" sz="2800" dirty="0" smtClean="0">
                <a:latin typeface="+mj-lt"/>
              </a:rPr>
              <a:t>If </a:t>
            </a:r>
            <a:r>
              <a:rPr lang="en-US" sz="2800" dirty="0" smtClean="0">
                <a:solidFill>
                  <a:schemeClr val="accent3">
                    <a:lumMod val="75000"/>
                  </a:schemeClr>
                </a:solidFill>
                <a:latin typeface="+mj-lt"/>
              </a:rPr>
              <a:t>less </a:t>
            </a:r>
            <a:r>
              <a:rPr lang="en-US" sz="2800" dirty="0" smtClean="0">
                <a:latin typeface="+mj-lt"/>
              </a:rPr>
              <a:t>than seven </a:t>
            </a:r>
            <a:r>
              <a:rPr lang="en-US" sz="2800" dirty="0" smtClean="0">
                <a:solidFill>
                  <a:schemeClr val="accent3">
                    <a:lumMod val="75000"/>
                  </a:schemeClr>
                </a:solidFill>
                <a:latin typeface="+mj-lt"/>
              </a:rPr>
              <a:t>(7) years</a:t>
            </a:r>
            <a:r>
              <a:rPr lang="en-US" sz="2800" dirty="0" smtClean="0">
                <a:solidFill>
                  <a:srgbClr val="FFFF00"/>
                </a:solidFill>
                <a:latin typeface="+mj-lt"/>
              </a:rPr>
              <a:t> </a:t>
            </a:r>
            <a:r>
              <a:rPr lang="en-US" sz="2800" dirty="0" smtClean="0">
                <a:latin typeface="+mj-lt"/>
              </a:rPr>
              <a:t>have elapsed since the </a:t>
            </a:r>
            <a:r>
              <a:rPr lang="en-US" sz="2800" b="1" dirty="0" smtClean="0">
                <a:latin typeface="+mj-lt"/>
              </a:rPr>
              <a:t>completion of sentence</a:t>
            </a:r>
            <a:r>
              <a:rPr lang="en-US" sz="2800" dirty="0" smtClean="0">
                <a:latin typeface="+mj-lt"/>
              </a:rPr>
              <a:t>,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endParaRPr lang="en-US" sz="28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31</a:t>
            </a:fld>
            <a:endParaRPr lang="en-US" dirty="0"/>
          </a:p>
        </p:txBody>
      </p:sp>
    </p:spTree>
    <p:extLst>
      <p:ext uri="{BB962C8B-B14F-4D97-AF65-F5344CB8AC3E}">
        <p14:creationId xmlns:p14="http://schemas.microsoft.com/office/powerpoint/2010/main" val="881777084"/>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a:xfrm>
            <a:off x="457200" y="2209800"/>
            <a:ext cx="8229600" cy="3916363"/>
          </a:xfrm>
        </p:spPr>
        <p:txBody>
          <a:bodyPr>
            <a:normAutofit/>
          </a:bodyPr>
          <a:lstStyle/>
          <a:p>
            <a:r>
              <a:rPr lang="en-US" sz="3200" i="1" dirty="0" smtClean="0">
                <a:solidFill>
                  <a:schemeClr val="accent3">
                    <a:lumMod val="75000"/>
                  </a:schemeClr>
                </a:solidFill>
                <a:latin typeface="+mj-lt"/>
              </a:rPr>
              <a:t>“</a:t>
            </a:r>
            <a:r>
              <a:rPr lang="en-US" sz="3200" b="1" i="1" dirty="0" smtClean="0">
                <a:solidFill>
                  <a:schemeClr val="accent3">
                    <a:lumMod val="75000"/>
                  </a:schemeClr>
                </a:solidFill>
                <a:latin typeface="+mj-lt"/>
              </a:rPr>
              <a:t>Possession of Controlled Dangerous Substance</a:t>
            </a:r>
            <a:r>
              <a:rPr lang="en-US" sz="3200" i="1" dirty="0" smtClean="0">
                <a:solidFill>
                  <a:schemeClr val="accent3">
                    <a:lumMod val="75000"/>
                  </a:schemeClr>
                </a:solidFill>
                <a:latin typeface="+mj-lt"/>
              </a:rPr>
              <a:t>”</a:t>
            </a:r>
            <a:r>
              <a:rPr lang="en-US" sz="3200" dirty="0" smtClean="0">
                <a:solidFill>
                  <a:schemeClr val="accent3">
                    <a:lumMod val="75000"/>
                  </a:schemeClr>
                </a:solidFill>
                <a:latin typeface="+mj-lt"/>
              </a:rPr>
              <a:t> </a:t>
            </a:r>
            <a:r>
              <a:rPr lang="en-US" sz="3200" dirty="0" smtClean="0">
                <a:latin typeface="+mj-lt"/>
              </a:rPr>
              <a:t>and no other disqualifying offense, </a:t>
            </a:r>
            <a:r>
              <a:rPr lang="en-US" sz="3200" b="1" dirty="0" smtClean="0">
                <a:solidFill>
                  <a:schemeClr val="accent3">
                    <a:lumMod val="75000"/>
                  </a:schemeClr>
                </a:solidFill>
                <a:latin typeface="+mj-lt"/>
              </a:rPr>
              <a:t>they are no longer barred from employment</a:t>
            </a:r>
            <a:endParaRPr lang="en-US" sz="3200" dirty="0">
              <a:solidFill>
                <a:schemeClr val="accent3">
                  <a:lumMod val="75000"/>
                </a:schemeClr>
              </a:solidFill>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32</a:t>
            </a:fld>
            <a:endParaRPr lang="en-US" dirty="0"/>
          </a:p>
        </p:txBody>
      </p:sp>
    </p:spTree>
    <p:extLst>
      <p:ext uri="{BB962C8B-B14F-4D97-AF65-F5344CB8AC3E}">
        <p14:creationId xmlns:p14="http://schemas.microsoft.com/office/powerpoint/2010/main" val="3440753423"/>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p:txBody>
          <a:bodyPr>
            <a:normAutofit lnSpcReduction="10000"/>
          </a:bodyPr>
          <a:lstStyle/>
          <a:p>
            <a:pPr>
              <a:buNone/>
            </a:pPr>
            <a:r>
              <a:rPr lang="en-US" sz="2800" dirty="0" smtClean="0">
                <a:latin typeface="+mj-lt"/>
              </a:rPr>
              <a:t>Here the amended list of Nurse Aide Barrier Convictions </a:t>
            </a:r>
            <a:r>
              <a:rPr lang="en-US" sz="2800" i="1" dirty="0" smtClean="0">
                <a:solidFill>
                  <a:schemeClr val="accent3">
                    <a:lumMod val="75000"/>
                  </a:schemeClr>
                </a:solidFill>
                <a:latin typeface="+mj-lt"/>
              </a:rPr>
              <a:t>Effective November 1, 2012 </a:t>
            </a:r>
            <a:r>
              <a:rPr lang="en-US" sz="2800" u="sng" dirty="0" smtClean="0">
                <a:solidFill>
                  <a:schemeClr val="accent3">
                    <a:lumMod val="75000"/>
                  </a:schemeClr>
                </a:solidFill>
                <a:latin typeface="+mj-lt"/>
              </a:rPr>
              <a:t>63 O.S. 2012, § 1-1950.1</a:t>
            </a:r>
            <a:r>
              <a:rPr lang="en-US" sz="2800" dirty="0" smtClean="0">
                <a:solidFill>
                  <a:schemeClr val="accent3">
                    <a:lumMod val="75000"/>
                  </a:schemeClr>
                </a:solidFill>
                <a:latin typeface="+mj-lt"/>
              </a:rPr>
              <a:t>(C)</a:t>
            </a:r>
          </a:p>
          <a:p>
            <a:pPr>
              <a:buNone/>
            </a:pPr>
            <a:r>
              <a:rPr lang="en-US" sz="2800" dirty="0" smtClean="0">
                <a:latin typeface="+mj-lt"/>
              </a:rPr>
              <a:t>C. 1. If the results of a criminal history background check reveal that the subject person has been convicted of, pled guilty or no contest to, or received a deferred sentence for, a felony or misdemeanor offense for any of the following offenses in any state or federal jurisdiction, the employer shall not hire or contract with the person:</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33</a:t>
            </a:fld>
            <a:endParaRPr lang="en-US" dirty="0"/>
          </a:p>
        </p:txBody>
      </p:sp>
    </p:spTree>
    <p:extLst>
      <p:ext uri="{BB962C8B-B14F-4D97-AF65-F5344CB8AC3E}">
        <p14:creationId xmlns:p14="http://schemas.microsoft.com/office/powerpoint/2010/main" val="918133599"/>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mj-lt"/>
              </a:rPr>
              <a:t>a</a:t>
            </a:r>
            <a:r>
              <a:rPr lang="en-US" b="1" dirty="0" smtClean="0">
                <a:latin typeface="+mj-lt"/>
              </a:rPr>
              <a:t>. abuse, neglect or financial exploitation of any person entrusted to the care or possession of such person,</a:t>
            </a:r>
          </a:p>
          <a:p>
            <a:pPr>
              <a:buNone/>
            </a:pPr>
            <a:r>
              <a:rPr lang="en-US" b="1" dirty="0" smtClean="0">
                <a:latin typeface="+mj-lt"/>
              </a:rPr>
              <a:t>b. rape, incest or sodomy,</a:t>
            </a:r>
          </a:p>
          <a:p>
            <a:pPr>
              <a:buNone/>
            </a:pPr>
            <a:r>
              <a:rPr lang="en-US" b="1" dirty="0" smtClean="0">
                <a:latin typeface="+mj-lt"/>
              </a:rPr>
              <a:t>c. child abuse,</a:t>
            </a:r>
          </a:p>
          <a:p>
            <a:pPr>
              <a:buNone/>
            </a:pPr>
            <a:r>
              <a:rPr lang="en-US" b="1" dirty="0" smtClean="0">
                <a:latin typeface="+mj-lt"/>
              </a:rPr>
              <a:t>d. murder or attempted murder,</a:t>
            </a:r>
          </a:p>
          <a:p>
            <a:pPr>
              <a:buNone/>
            </a:pPr>
            <a:r>
              <a:rPr lang="en-US" b="1" dirty="0" smtClean="0">
                <a:latin typeface="+mj-lt"/>
              </a:rPr>
              <a:t>e. manslaughter,</a:t>
            </a:r>
          </a:p>
          <a:p>
            <a:pPr>
              <a:buNone/>
            </a:pPr>
            <a:r>
              <a:rPr lang="en-US" b="1" dirty="0" smtClean="0">
                <a:latin typeface="+mj-lt"/>
              </a:rPr>
              <a:t>f. kidnapping,</a:t>
            </a:r>
          </a:p>
          <a:p>
            <a:pPr>
              <a:buNone/>
            </a:pPr>
            <a:r>
              <a:rPr lang="en-US" b="1" dirty="0" smtClean="0">
                <a:latin typeface="+mj-lt"/>
              </a:rPr>
              <a:t>g. aggravated assault and battery,</a:t>
            </a:r>
          </a:p>
          <a:p>
            <a:pPr>
              <a:buNone/>
            </a:pPr>
            <a:r>
              <a:rPr lang="en-US" b="1" dirty="0" smtClean="0">
                <a:latin typeface="+mj-lt"/>
              </a:rPr>
              <a:t>h. assault and battery with a dangerous weapon, or</a:t>
            </a:r>
          </a:p>
          <a:p>
            <a:pPr>
              <a:buNone/>
            </a:pPr>
            <a:r>
              <a:rPr lang="en-US" b="1" dirty="0" smtClean="0">
                <a:latin typeface="+mj-lt"/>
              </a:rPr>
              <a:t>i. arson in the first degree.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34</a:t>
            </a:fld>
            <a:endParaRPr lang="en-US" dirty="0"/>
          </a:p>
        </p:txBody>
      </p:sp>
    </p:spTree>
    <p:extLst>
      <p:ext uri="{BB962C8B-B14F-4D97-AF65-F5344CB8AC3E}">
        <p14:creationId xmlns:p14="http://schemas.microsoft.com/office/powerpoint/2010/main" val="2206713415"/>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b="1" dirty="0" smtClean="0"/>
              <a:t> Barrier Convictions</a:t>
            </a:r>
            <a:endParaRPr lang="en-US" dirty="0"/>
          </a:p>
        </p:txBody>
      </p:sp>
      <p:sp>
        <p:nvSpPr>
          <p:cNvPr id="3" name="Content Placeholder 2"/>
          <p:cNvSpPr>
            <a:spLocks noGrp="1"/>
          </p:cNvSpPr>
          <p:nvPr>
            <p:ph idx="1"/>
          </p:nvPr>
        </p:nvSpPr>
        <p:spPr>
          <a:xfrm>
            <a:off x="457200" y="1524000"/>
            <a:ext cx="8305800" cy="5181600"/>
          </a:xfrm>
        </p:spPr>
        <p:txBody>
          <a:bodyPr>
            <a:normAutofit lnSpcReduction="10000"/>
          </a:bodyPr>
          <a:lstStyle/>
          <a:p>
            <a:pPr>
              <a:buNone/>
            </a:pPr>
            <a:r>
              <a:rPr lang="en-US" b="1" dirty="0" smtClean="0"/>
              <a:t>2. </a:t>
            </a:r>
            <a:r>
              <a:rPr lang="en-US" b="1" dirty="0" smtClean="0">
                <a:latin typeface="+mj-lt"/>
              </a:rPr>
              <a:t>If less than seven (7) years have elapsed since the completion of sentence,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p>
          <a:p>
            <a:pPr>
              <a:buNone/>
            </a:pPr>
            <a:r>
              <a:rPr lang="en-US" b="1" dirty="0" smtClean="0">
                <a:latin typeface="+mj-lt"/>
              </a:rPr>
              <a:t>     a. assault,</a:t>
            </a:r>
          </a:p>
          <a:p>
            <a:pPr>
              <a:buNone/>
            </a:pPr>
            <a:r>
              <a:rPr lang="en-US" b="1" dirty="0" smtClean="0">
                <a:latin typeface="+mj-lt"/>
              </a:rPr>
              <a:t>     b. battery,</a:t>
            </a:r>
          </a:p>
          <a:p>
            <a:pPr>
              <a:buNone/>
            </a:pPr>
            <a:r>
              <a:rPr lang="en-US" b="1" dirty="0" smtClean="0">
                <a:latin typeface="+mj-lt"/>
              </a:rPr>
              <a:t>     c. indecent exposure and indecent exhibition, except where such offense disqualifies the applicant as a registered sex offender,</a:t>
            </a:r>
          </a:p>
          <a:p>
            <a:pPr>
              <a:buNone/>
            </a:pPr>
            <a:r>
              <a:rPr lang="en-US" b="1" dirty="0" smtClean="0">
                <a:latin typeface="+mj-lt"/>
              </a:rPr>
              <a:t>     d. pandering,</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35</a:t>
            </a:fld>
            <a:endParaRPr lang="en-US" dirty="0"/>
          </a:p>
        </p:txBody>
      </p:sp>
    </p:spTree>
    <p:extLst>
      <p:ext uri="{BB962C8B-B14F-4D97-AF65-F5344CB8AC3E}">
        <p14:creationId xmlns:p14="http://schemas.microsoft.com/office/powerpoint/2010/main" val="2741299670"/>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US" b="1" dirty="0" smtClean="0"/>
              <a:t> Barrier Convictions</a:t>
            </a:r>
            <a:endParaRPr lang="en-US" dirty="0"/>
          </a:p>
        </p:txBody>
      </p:sp>
      <p:sp>
        <p:nvSpPr>
          <p:cNvPr id="3" name="Content Placeholder 2"/>
          <p:cNvSpPr>
            <a:spLocks noGrp="1"/>
          </p:cNvSpPr>
          <p:nvPr>
            <p:ph idx="1"/>
          </p:nvPr>
        </p:nvSpPr>
        <p:spPr>
          <a:xfrm>
            <a:off x="609600" y="1524000"/>
            <a:ext cx="7772400" cy="5181600"/>
          </a:xfrm>
        </p:spPr>
        <p:txBody>
          <a:bodyPr>
            <a:normAutofit/>
          </a:bodyPr>
          <a:lstStyle/>
          <a:p>
            <a:pPr>
              <a:buNone/>
            </a:pPr>
            <a:r>
              <a:rPr lang="en-US" b="1" dirty="0" smtClean="0"/>
              <a:t>e</a:t>
            </a:r>
            <a:r>
              <a:rPr lang="en-US" b="1" dirty="0" smtClean="0">
                <a:latin typeface="+mj-lt"/>
              </a:rPr>
              <a:t>. burglary in the first or second degree,</a:t>
            </a:r>
          </a:p>
          <a:p>
            <a:pPr>
              <a:buNone/>
            </a:pPr>
            <a:r>
              <a:rPr lang="en-US" b="1" dirty="0" smtClean="0">
                <a:latin typeface="+mj-lt"/>
              </a:rPr>
              <a:t>f. robbery in the first or second degree,</a:t>
            </a:r>
          </a:p>
          <a:p>
            <a:pPr>
              <a:buNone/>
            </a:pPr>
            <a:r>
              <a:rPr lang="en-US" b="1" dirty="0" smtClean="0">
                <a:latin typeface="+mj-lt"/>
              </a:rPr>
              <a:t>g. robbery or attempted robbery with a dangerous weapon, or imitation firearm,</a:t>
            </a:r>
          </a:p>
          <a:p>
            <a:pPr>
              <a:buNone/>
            </a:pPr>
            <a:r>
              <a:rPr lang="en-US" b="1" dirty="0" smtClean="0">
                <a:latin typeface="+mj-lt"/>
              </a:rPr>
              <a:t>h. arson in the second degree,</a:t>
            </a:r>
          </a:p>
          <a:p>
            <a:pPr>
              <a:buNone/>
            </a:pPr>
            <a:r>
              <a:rPr lang="en-US" b="1" dirty="0" smtClean="0">
                <a:latin typeface="+mj-lt"/>
              </a:rPr>
              <a:t>i. unlawful manufacture, distribution, prescription, or dispensing of a Schedule I through V drug as defined by the Uniform Controlled Dangerous Substances Act,</a:t>
            </a:r>
          </a:p>
          <a:p>
            <a:pPr>
              <a:buNone/>
            </a:pPr>
            <a:r>
              <a:rPr lang="en-US" b="1" dirty="0" smtClean="0">
                <a:latin typeface="+mj-lt"/>
              </a:rPr>
              <a:t>j. grand larceny, or</a:t>
            </a:r>
          </a:p>
          <a:p>
            <a:pPr>
              <a:buNone/>
            </a:pPr>
            <a:r>
              <a:rPr lang="en-US" b="1" dirty="0" smtClean="0">
                <a:latin typeface="+mj-lt"/>
              </a:rPr>
              <a:t>k. petit larceny or shoplifting</a:t>
            </a:r>
            <a:endParaRPr lang="en-US" b="1"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36</a:t>
            </a:fld>
            <a:endParaRPr lang="en-US" dirty="0"/>
          </a:p>
        </p:txBody>
      </p:sp>
    </p:spTree>
    <p:extLst>
      <p:ext uri="{BB962C8B-B14F-4D97-AF65-F5344CB8AC3E}">
        <p14:creationId xmlns:p14="http://schemas.microsoft.com/office/powerpoint/2010/main" val="3848341643"/>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924800" cy="2286000"/>
          </a:xfrm>
        </p:spPr>
        <p:txBody>
          <a:bodyPr>
            <a:normAutofit fontScale="90000"/>
          </a:bodyPr>
          <a:lstStyle/>
          <a:p>
            <a:r>
              <a:rPr lang="en-US" b="1" dirty="0" smtClean="0"/>
              <a:t/>
            </a:r>
            <a:br>
              <a:rPr lang="en-US" b="1" dirty="0" smtClean="0"/>
            </a:br>
            <a:r>
              <a:rPr lang="en-US" b="1" dirty="0"/>
              <a:t/>
            </a:r>
            <a:br>
              <a:rPr lang="en-US" b="1" dirty="0"/>
            </a:br>
            <a:r>
              <a:rPr lang="en-US" b="1" dirty="0" smtClean="0"/>
              <a:t>Oklahoma </a:t>
            </a:r>
            <a:r>
              <a:rPr lang="en-US" b="1" dirty="0"/>
              <a:t>Long Term Care National Background Check Program</a:t>
            </a:r>
            <a:br>
              <a:rPr lang="en-US" b="1" dirty="0"/>
            </a:br>
            <a:endParaRPr lang="en-US" dirty="0"/>
          </a:p>
        </p:txBody>
      </p:sp>
      <p:sp>
        <p:nvSpPr>
          <p:cNvPr id="3" name="Content Placeholder 2"/>
          <p:cNvSpPr>
            <a:spLocks noGrp="1"/>
          </p:cNvSpPr>
          <p:nvPr>
            <p:ph idx="1"/>
          </p:nvPr>
        </p:nvSpPr>
        <p:spPr>
          <a:xfrm>
            <a:off x="609600" y="2971800"/>
            <a:ext cx="8077200" cy="3352800"/>
          </a:xfrm>
        </p:spPr>
        <p:txBody>
          <a:bodyPr>
            <a:noAutofit/>
          </a:bodyPr>
          <a:lstStyle/>
          <a:p>
            <a:r>
              <a:rPr lang="en-US" sz="3200" dirty="0" smtClean="0">
                <a:latin typeface="+mj-lt"/>
              </a:rPr>
              <a:t>Oklahoma National Background Check Program</a:t>
            </a:r>
            <a:br>
              <a:rPr lang="en-US" sz="3200" dirty="0" smtClean="0">
                <a:latin typeface="+mj-lt"/>
              </a:rPr>
            </a:br>
            <a:r>
              <a:rPr lang="en-US" sz="3200" dirty="0" smtClean="0">
                <a:latin typeface="+mj-lt"/>
              </a:rPr>
              <a:t>1000 NE 10th Street</a:t>
            </a:r>
            <a:br>
              <a:rPr lang="en-US" sz="3200" dirty="0" smtClean="0">
                <a:latin typeface="+mj-lt"/>
              </a:rPr>
            </a:br>
            <a:r>
              <a:rPr lang="en-US" sz="3200" dirty="0" smtClean="0">
                <a:latin typeface="+mj-lt"/>
              </a:rPr>
              <a:t>Oklahoma City, OK  73117</a:t>
            </a:r>
            <a:br>
              <a:rPr lang="en-US" sz="3200" dirty="0" smtClean="0">
                <a:latin typeface="+mj-lt"/>
              </a:rPr>
            </a:br>
            <a:r>
              <a:rPr lang="en-US" sz="3200" dirty="0" smtClean="0">
                <a:latin typeface="+mj-lt"/>
              </a:rPr>
              <a:t>Phone # (405) 271-6868</a:t>
            </a:r>
          </a:p>
          <a:p>
            <a:r>
              <a:rPr lang="en-US" sz="3200" dirty="0" smtClean="0">
                <a:latin typeface="+mj-lt"/>
              </a:rPr>
              <a:t>Susan Daniels, Administrative Assistant </a:t>
            </a:r>
            <a:r>
              <a:rPr lang="en-US" sz="3200" b="1" dirty="0" smtClean="0">
                <a:latin typeface="+mj-lt"/>
              </a:rPr>
              <a:t/>
            </a:r>
            <a:br>
              <a:rPr lang="en-US" sz="3200" b="1" dirty="0" smtClean="0">
                <a:latin typeface="+mj-lt"/>
              </a:rPr>
            </a:br>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37</a:t>
            </a:fld>
            <a:endParaRPr lang="en-US" dirty="0"/>
          </a:p>
        </p:txBody>
      </p:sp>
    </p:spTree>
    <p:extLst>
      <p:ext uri="{BB962C8B-B14F-4D97-AF65-F5344CB8AC3E}">
        <p14:creationId xmlns:p14="http://schemas.microsoft.com/office/powerpoint/2010/main" val="1507125678"/>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22860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COVID-19 Emergency Training Waiver</a:t>
            </a:r>
            <a:br>
              <a:rPr lang="en-US" b="1" dirty="0" smtClean="0"/>
            </a:br>
            <a:r>
              <a:rPr lang="en-US" b="1" dirty="0" smtClean="0"/>
              <a:t>Visit </a:t>
            </a:r>
            <a:r>
              <a:rPr lang="en-US" b="1" u="sng" dirty="0" smtClean="0">
                <a:hlinkClick r:id="rId2"/>
              </a:rPr>
              <a:t>NAR.health.ok.gov</a:t>
            </a:r>
            <a:r>
              <a:rPr lang="en-US" b="1" dirty="0"/>
              <a:t/>
            </a:r>
            <a:br>
              <a:rPr lang="en-US" b="1" dirty="0"/>
            </a:br>
            <a:r>
              <a:rPr lang="en-US" b="1" dirty="0" smtClean="0"/>
              <a:t>for more info</a:t>
            </a:r>
            <a:endParaRPr lang="en-US" dirty="0"/>
          </a:p>
        </p:txBody>
      </p:sp>
      <p:sp>
        <p:nvSpPr>
          <p:cNvPr id="3" name="Content Placeholder 2"/>
          <p:cNvSpPr>
            <a:spLocks noGrp="1"/>
          </p:cNvSpPr>
          <p:nvPr>
            <p:ph idx="1"/>
          </p:nvPr>
        </p:nvSpPr>
        <p:spPr>
          <a:xfrm>
            <a:off x="609600" y="3276600"/>
            <a:ext cx="8077200" cy="3352800"/>
          </a:xfrm>
        </p:spPr>
        <p:txBody>
          <a:bodyPr>
            <a:noAutofit/>
          </a:bodyPr>
          <a:lstStyle/>
          <a:p>
            <a:pPr marL="0" indent="0">
              <a:buNone/>
            </a:pPr>
            <a:r>
              <a:rPr lang="en-US" sz="3200" dirty="0" smtClean="0">
                <a:latin typeface="+mj-lt"/>
              </a:rPr>
              <a:t>A few highlights include:</a:t>
            </a:r>
          </a:p>
          <a:p>
            <a:r>
              <a:rPr lang="en-US" sz="3000" dirty="0" smtClean="0">
                <a:latin typeface="+mj-lt"/>
              </a:rPr>
              <a:t>Emergency rule request and approval by Governor Stitt</a:t>
            </a:r>
          </a:p>
          <a:p>
            <a:pPr lvl="1"/>
            <a:r>
              <a:rPr lang="en-US" sz="2800" dirty="0" smtClean="0">
                <a:latin typeface="+mj-lt"/>
              </a:rPr>
              <a:t>Allows all facilities (nursing homes and home health agencies) to train employees as nurse aide trainees</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38</a:t>
            </a:fld>
            <a:endParaRPr lang="en-US" dirty="0"/>
          </a:p>
        </p:txBody>
      </p:sp>
    </p:spTree>
    <p:extLst>
      <p:ext uri="{BB962C8B-B14F-4D97-AF65-F5344CB8AC3E}">
        <p14:creationId xmlns:p14="http://schemas.microsoft.com/office/powerpoint/2010/main" val="722226793"/>
      </p:ext>
    </p:extLst>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16764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COVID-19 Emergency Training Waiver</a:t>
            </a:r>
            <a:r>
              <a:rPr lang="en-US" b="1" dirty="0"/>
              <a:t/>
            </a:r>
            <a:br>
              <a:rPr lang="en-US" b="1" dirty="0"/>
            </a:br>
            <a:endParaRPr lang="en-US" dirty="0"/>
          </a:p>
        </p:txBody>
      </p:sp>
      <p:sp>
        <p:nvSpPr>
          <p:cNvPr id="3" name="Content Placeholder 2"/>
          <p:cNvSpPr>
            <a:spLocks noGrp="1"/>
          </p:cNvSpPr>
          <p:nvPr>
            <p:ph idx="1"/>
          </p:nvPr>
        </p:nvSpPr>
        <p:spPr>
          <a:xfrm>
            <a:off x="609600" y="2514600"/>
            <a:ext cx="8077200" cy="3886200"/>
          </a:xfrm>
        </p:spPr>
        <p:txBody>
          <a:bodyPr>
            <a:noAutofit/>
          </a:bodyPr>
          <a:lstStyle/>
          <a:p>
            <a:r>
              <a:rPr lang="en-US" sz="3000" dirty="0" smtClean="0">
                <a:latin typeface="+mj-lt"/>
              </a:rPr>
              <a:t>Emergency rule request and approval by Governor Stitt, cont.</a:t>
            </a:r>
          </a:p>
          <a:p>
            <a:pPr lvl="1"/>
            <a:r>
              <a:rPr lang="en-US" sz="2600" dirty="0" smtClean="0">
                <a:latin typeface="+mj-lt"/>
              </a:rPr>
              <a:t>Trainees can test for certifications (LTC, HHA, DDCA, CMA, RCA, ADC) no later than 120 days after order ends. Advanced CMA will still need to take formal class with approved training program</a:t>
            </a:r>
          </a:p>
          <a:p>
            <a:pPr lvl="1"/>
            <a:r>
              <a:rPr lang="en-US" sz="2600" dirty="0" smtClean="0">
                <a:latin typeface="+mj-lt"/>
              </a:rPr>
              <a:t>After the order ends, trainees will send NAR a training exception application and training documentation</a:t>
            </a:r>
          </a:p>
          <a:p>
            <a:pPr lvl="1"/>
            <a:r>
              <a:rPr lang="en-US" sz="2600" dirty="0" smtClean="0">
                <a:latin typeface="+mj-lt"/>
              </a:rPr>
              <a:t>NAR will issue letter to trainee approving them to test</a:t>
            </a:r>
          </a:p>
          <a:p>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39</a:t>
            </a:fld>
            <a:endParaRPr lang="en-US" dirty="0"/>
          </a:p>
        </p:txBody>
      </p:sp>
    </p:spTree>
    <p:extLst>
      <p:ext uri="{BB962C8B-B14F-4D97-AF65-F5344CB8AC3E}">
        <p14:creationId xmlns:p14="http://schemas.microsoft.com/office/powerpoint/2010/main" val="4195400289"/>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i="1" dirty="0" smtClean="0"/>
              <a:t>Onsite Surveys</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indent="0">
              <a:buFont typeface="Arial" pitchFamily="34" charset="0"/>
              <a:buChar char="•"/>
            </a:pPr>
            <a:endParaRPr lang="en-US" sz="1800" dirty="0" smtClean="0">
              <a:latin typeface="+mj-lt"/>
            </a:endParaRPr>
          </a:p>
          <a:p>
            <a:pPr indent="0">
              <a:buFont typeface="Arial" pitchFamily="34" charset="0"/>
              <a:buChar char="•"/>
            </a:pPr>
            <a:r>
              <a:rPr lang="en-US" sz="3600" dirty="0" smtClean="0">
                <a:latin typeface="+mj-lt"/>
              </a:rPr>
              <a:t> Therefore, it is very important to have all staff trained on where your records are kept and what information will be requested for survey</a:t>
            </a:r>
          </a:p>
          <a:p>
            <a:pPr indent="0">
              <a:buFont typeface="Arial" pitchFamily="34" charset="0"/>
              <a:buChar char="•"/>
            </a:pPr>
            <a:r>
              <a:rPr lang="en-US" sz="3600" dirty="0" smtClean="0">
                <a:latin typeface="+mj-lt"/>
              </a:rPr>
              <a:t> You may get a phone call to verify if you have any upcoming meetings in the next couple of months</a:t>
            </a:r>
          </a:p>
          <a:p>
            <a:pPr indent="0">
              <a:buFont typeface="Arial" pitchFamily="34" charset="0"/>
              <a:buChar char="•"/>
            </a:pPr>
            <a:endParaRPr lang="en-US" sz="3600" dirty="0">
              <a:latin typeface="+mj-lt"/>
            </a:endParaRPr>
          </a:p>
          <a:p>
            <a:pPr indent="0">
              <a:buNone/>
            </a:pP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COVID-19 Emergency Training Waiver</a:t>
            </a:r>
            <a:r>
              <a:rPr lang="en-US" b="1" dirty="0"/>
              <a:t/>
            </a:r>
            <a:br>
              <a:rPr lang="en-US" b="1" dirty="0"/>
            </a:br>
            <a:endParaRPr lang="en-US" dirty="0"/>
          </a:p>
        </p:txBody>
      </p:sp>
      <p:sp>
        <p:nvSpPr>
          <p:cNvPr id="3" name="Content Placeholder 2"/>
          <p:cNvSpPr>
            <a:spLocks noGrp="1"/>
          </p:cNvSpPr>
          <p:nvPr>
            <p:ph idx="1"/>
          </p:nvPr>
        </p:nvSpPr>
        <p:spPr>
          <a:xfrm>
            <a:off x="609600" y="2514600"/>
            <a:ext cx="8077200" cy="3352800"/>
          </a:xfrm>
        </p:spPr>
        <p:txBody>
          <a:bodyPr>
            <a:noAutofit/>
          </a:bodyPr>
          <a:lstStyle/>
          <a:p>
            <a:r>
              <a:rPr lang="en-US" sz="3200" dirty="0" smtClean="0">
                <a:latin typeface="+mj-lt"/>
              </a:rPr>
              <a:t>Licensure and certification recertification summary</a:t>
            </a:r>
          </a:p>
          <a:p>
            <a:pPr lvl="1"/>
            <a:r>
              <a:rPr lang="en-US" sz="2800" dirty="0">
                <a:latin typeface="+mj-lt"/>
              </a:rPr>
              <a:t>Renewal deadlines for all expiring occupational and professional licenses, certificates, </a:t>
            </a:r>
            <a:r>
              <a:rPr lang="en-US" sz="2800" dirty="0" smtClean="0">
                <a:latin typeface="+mj-lt"/>
              </a:rPr>
              <a:t>permits, or </a:t>
            </a:r>
            <a:r>
              <a:rPr lang="en-US" sz="2800" dirty="0">
                <a:latin typeface="+mj-lt"/>
              </a:rPr>
              <a:t>registrations are </a:t>
            </a:r>
            <a:r>
              <a:rPr lang="en-US" sz="2800" dirty="0" smtClean="0">
                <a:latin typeface="+mj-lt"/>
              </a:rPr>
              <a:t>extended</a:t>
            </a:r>
          </a:p>
          <a:p>
            <a:pPr lvl="1"/>
            <a:r>
              <a:rPr lang="en-US" sz="2800" dirty="0">
                <a:latin typeface="+mj-lt"/>
              </a:rPr>
              <a:t>They remain valid until fourteen (14) days following the withdrawal or termination of </a:t>
            </a:r>
            <a:r>
              <a:rPr lang="en-US" sz="2800" dirty="0" smtClean="0">
                <a:latin typeface="+mj-lt"/>
              </a:rPr>
              <a:t>Executive Order </a:t>
            </a:r>
            <a:r>
              <a:rPr lang="en-US" sz="2800" dirty="0">
                <a:latin typeface="+mj-lt"/>
              </a:rPr>
              <a:t>2020‐07, and its </a:t>
            </a:r>
            <a:r>
              <a:rPr lang="en-US" sz="2800" dirty="0" smtClean="0">
                <a:latin typeface="+mj-lt"/>
              </a:rPr>
              <a:t>amendments</a:t>
            </a:r>
          </a:p>
          <a:p>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40</a:t>
            </a:fld>
            <a:endParaRPr lang="en-US" dirty="0"/>
          </a:p>
        </p:txBody>
      </p:sp>
    </p:spTree>
    <p:extLst>
      <p:ext uri="{BB962C8B-B14F-4D97-AF65-F5344CB8AC3E}">
        <p14:creationId xmlns:p14="http://schemas.microsoft.com/office/powerpoint/2010/main" val="2175101910"/>
      </p:ext>
    </p:extLst>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marL="274320" lvl="0" indent="-274320" algn="ctr">
              <a:spcBef>
                <a:spcPct val="20000"/>
              </a:spcBef>
            </a:pPr>
            <a:r>
              <a:rPr lang="en-US" b="1" dirty="0" smtClean="0"/>
              <a:t/>
            </a:r>
            <a:br>
              <a:rPr lang="en-US" b="1" dirty="0" smtClean="0"/>
            </a:br>
            <a:r>
              <a:rPr lang="en-US" dirty="0">
                <a:solidFill>
                  <a:prstClr val="black"/>
                </a:solidFill>
                <a:ea typeface="+mn-ea"/>
                <a:cs typeface="+mn-cs"/>
              </a:rPr>
              <a:t>Questions</a:t>
            </a:r>
            <a:r>
              <a:rPr lang="en-US" dirty="0" smtClean="0">
                <a:solidFill>
                  <a:prstClr val="black"/>
                </a:solidFill>
                <a:ea typeface="+mn-ea"/>
                <a:cs typeface="+mn-cs"/>
              </a:rPr>
              <a:t>?</a:t>
            </a:r>
            <a:r>
              <a:rPr lang="en-US" b="1" dirty="0"/>
              <a:t/>
            </a:r>
            <a:br>
              <a:rPr lang="en-US" b="1" dirty="0"/>
            </a:br>
            <a:r>
              <a:rPr lang="en-US" b="1" dirty="0"/>
              <a:t/>
            </a:r>
            <a:br>
              <a:rPr lang="en-US" b="1" dirty="0"/>
            </a:br>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41</a:t>
            </a:fld>
            <a:endParaRPr lang="en-US" dirty="0"/>
          </a:p>
        </p:txBody>
      </p:sp>
      <p:pic>
        <p:nvPicPr>
          <p:cNvPr id="1032" name="Picture 8" descr="C:\Users\jasonn\AppData\Local\Microsoft\Windows\Temporary Internet Files\Content.IE5\KMF1EYM9\preview_question_and_answer_si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09800"/>
            <a:ext cx="43180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931137"/>
      </p:ext>
    </p:extLst>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If you have any other questions:</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pPr>
              <a:buNone/>
            </a:pPr>
            <a:r>
              <a:rPr lang="en-US" dirty="0" smtClean="0"/>
              <a:t>   </a:t>
            </a:r>
            <a:r>
              <a:rPr lang="en-US" sz="3200" dirty="0" smtClean="0">
                <a:latin typeface="+mj-lt"/>
              </a:rPr>
              <a:t>Please contact:                                             </a:t>
            </a:r>
          </a:p>
          <a:p>
            <a:pPr>
              <a:buNone/>
            </a:pPr>
            <a:endParaRPr lang="en-US" sz="2400" dirty="0" smtClean="0">
              <a:latin typeface="+mj-lt"/>
            </a:endParaRPr>
          </a:p>
          <a:p>
            <a:pPr>
              <a:buNone/>
            </a:pPr>
            <a:r>
              <a:rPr lang="en-US" sz="2400" dirty="0" smtClean="0">
                <a:latin typeface="+mj-lt"/>
              </a:rPr>
              <a:t>     </a:t>
            </a:r>
            <a:r>
              <a:rPr lang="en-US" sz="3400" i="1" dirty="0" smtClean="0">
                <a:latin typeface="+mj-lt"/>
              </a:rPr>
              <a:t>Jason Noreen, Health Facility Surveyor</a:t>
            </a:r>
          </a:p>
          <a:p>
            <a:pPr>
              <a:buNone/>
            </a:pPr>
            <a:r>
              <a:rPr lang="en-US" sz="3400" i="1" dirty="0" smtClean="0">
                <a:latin typeface="+mj-lt"/>
              </a:rPr>
              <a:t>    Nurse Aide Registry</a:t>
            </a:r>
          </a:p>
          <a:p>
            <a:pPr>
              <a:buNone/>
            </a:pPr>
            <a:r>
              <a:rPr lang="en-US" sz="3400" i="1" dirty="0">
                <a:latin typeface="+mj-lt"/>
              </a:rPr>
              <a:t> </a:t>
            </a:r>
            <a:r>
              <a:rPr lang="en-US" sz="3400" i="1" dirty="0" smtClean="0">
                <a:latin typeface="+mj-lt"/>
              </a:rPr>
              <a:t>   JasonN@health.ok.gov</a:t>
            </a:r>
          </a:p>
          <a:p>
            <a:pPr>
              <a:buNone/>
            </a:pPr>
            <a:r>
              <a:rPr lang="en-US" sz="3400" i="1" dirty="0" smtClean="0">
                <a:latin typeface="+mj-lt"/>
              </a:rPr>
              <a:t>                        Or   </a:t>
            </a:r>
          </a:p>
          <a:p>
            <a:pPr>
              <a:buNone/>
            </a:pPr>
            <a:r>
              <a:rPr lang="en-US" sz="3400" i="1" dirty="0" smtClean="0">
                <a:latin typeface="+mj-lt"/>
              </a:rPr>
              <a:t>   Vicki Kirtley, Adm. Program Mgr.</a:t>
            </a:r>
          </a:p>
          <a:p>
            <a:pPr>
              <a:buNone/>
            </a:pPr>
            <a:r>
              <a:rPr lang="en-US" sz="3400" i="1" dirty="0" smtClean="0">
                <a:latin typeface="+mj-lt"/>
              </a:rPr>
              <a:t>   Nurse Aide Registry</a:t>
            </a:r>
          </a:p>
          <a:p>
            <a:pPr>
              <a:buNone/>
            </a:pPr>
            <a:r>
              <a:rPr lang="en-US" sz="3400" i="1" dirty="0" smtClean="0">
                <a:latin typeface="+mj-lt"/>
              </a:rPr>
              <a:t>   Home Care Registry</a:t>
            </a:r>
          </a:p>
          <a:p>
            <a:pPr>
              <a:buNone/>
            </a:pPr>
            <a:r>
              <a:rPr lang="en-US" sz="3400" i="1" dirty="0" smtClean="0">
                <a:latin typeface="+mj-lt"/>
              </a:rPr>
              <a:t>   VickiK@health.ok.gov</a:t>
            </a:r>
          </a:p>
          <a:p>
            <a:pPr>
              <a:buNone/>
            </a:pPr>
            <a:endParaRPr lang="en-US" sz="3400" i="1" dirty="0" smtClean="0">
              <a:latin typeface="+mj-lt"/>
            </a:endParaRPr>
          </a:p>
          <a:p>
            <a:pPr>
              <a:buNone/>
            </a:pPr>
            <a:r>
              <a:rPr lang="en-US" sz="3400" i="1" dirty="0" smtClean="0">
                <a:latin typeface="+mj-lt"/>
              </a:rPr>
              <a:t>   (405) 271-4085</a:t>
            </a:r>
          </a:p>
          <a:p>
            <a:pPr>
              <a:buNone/>
            </a:pPr>
            <a:r>
              <a:rPr lang="en-US" sz="3400" dirty="0" smtClean="0">
                <a:latin typeface="+mj-lt"/>
                <a:hlinkClick r:id="rId2"/>
              </a:rPr>
              <a:t> </a:t>
            </a:r>
            <a:r>
              <a:rPr lang="en-US" sz="3400" dirty="0" smtClean="0">
                <a:latin typeface="+mj-lt"/>
              </a:rPr>
              <a:t>        </a:t>
            </a:r>
            <a:endParaRPr lang="en-US" sz="3400" dirty="0">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0" y="3429000"/>
            <a:ext cx="4487331" cy="2571749"/>
          </a:xfrm>
          <a:prstGeom prst="rect">
            <a:avLst/>
          </a:prstGeom>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Onsite Surveys</a:t>
            </a:r>
            <a:endParaRPr lang="en-US" b="1" i="1" dirty="0"/>
          </a:p>
        </p:txBody>
      </p:sp>
      <p:sp>
        <p:nvSpPr>
          <p:cNvPr id="3" name="Content Placeholder 2"/>
          <p:cNvSpPr>
            <a:spLocks noGrp="1"/>
          </p:cNvSpPr>
          <p:nvPr>
            <p:ph idx="1"/>
          </p:nvPr>
        </p:nvSpPr>
        <p:spPr/>
        <p:txBody>
          <a:bodyPr>
            <a:normAutofit/>
          </a:bodyPr>
          <a:lstStyle/>
          <a:p>
            <a:r>
              <a:rPr lang="en-US" sz="2800" dirty="0" smtClean="0">
                <a:latin typeface="+mj-lt"/>
              </a:rPr>
              <a:t>You should expect to have an onsite survey within a few of months of your program’s expiration</a:t>
            </a:r>
          </a:p>
          <a:p>
            <a:pPr marL="0" indent="0">
              <a:buNone/>
            </a:pPr>
            <a:endParaRPr lang="en-US" sz="900" dirty="0" smtClean="0">
              <a:latin typeface="+mj-lt"/>
            </a:endParaRPr>
          </a:p>
          <a:p>
            <a:r>
              <a:rPr lang="en-US" sz="2800" dirty="0" smtClean="0">
                <a:latin typeface="+mj-lt"/>
              </a:rPr>
              <a:t>If the department is unable to perform an onsite review by the approval expiration date, your program(s) will remain approved</a:t>
            </a:r>
            <a:endParaRPr lang="en-US" dirty="0">
              <a:latin typeface="+mj-lt"/>
            </a:endParaRPr>
          </a:p>
        </p:txBody>
      </p:sp>
    </p:spTree>
    <p:extLst>
      <p:ext uri="{BB962C8B-B14F-4D97-AF65-F5344CB8AC3E}">
        <p14:creationId xmlns:p14="http://schemas.microsoft.com/office/powerpoint/2010/main" val="1033788039"/>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310:677-3-8(d)</a:t>
            </a:r>
            <a:endParaRPr lang="en-US" dirty="0"/>
          </a:p>
        </p:txBody>
      </p:sp>
      <p:sp>
        <p:nvSpPr>
          <p:cNvPr id="3" name="Content Placeholder 2"/>
          <p:cNvSpPr>
            <a:spLocks noGrp="1"/>
          </p:cNvSpPr>
          <p:nvPr>
            <p:ph idx="1"/>
          </p:nvPr>
        </p:nvSpPr>
        <p:spPr>
          <a:xfrm>
            <a:off x="457200" y="1676400"/>
            <a:ext cx="8229600" cy="4876800"/>
          </a:xfrm>
        </p:spPr>
        <p:txBody>
          <a:bodyPr>
            <a:noAutofit/>
          </a:bodyPr>
          <a:lstStyle/>
          <a:p>
            <a:r>
              <a:rPr lang="en-US" sz="2500" dirty="0" smtClean="0">
                <a:latin typeface="+mj-lt"/>
              </a:rPr>
              <a:t>(d) The program shall retain the following records for each trainee for at least three (3) years: </a:t>
            </a:r>
          </a:p>
          <a:p>
            <a:r>
              <a:rPr lang="en-US" sz="2500" dirty="0" smtClean="0">
                <a:latin typeface="+mj-lt"/>
              </a:rPr>
              <a:t>(1) The Trainee's Application for the training program</a:t>
            </a:r>
          </a:p>
          <a:p>
            <a:r>
              <a:rPr lang="en-US" sz="2500" dirty="0" smtClean="0">
                <a:latin typeface="+mj-lt"/>
              </a:rPr>
              <a:t>(2) Performance records, the Skills Performance Checklist and Training Verification Form</a:t>
            </a:r>
          </a:p>
          <a:p>
            <a:r>
              <a:rPr lang="en-US" sz="2500" dirty="0" smtClean="0">
                <a:latin typeface="+mj-lt"/>
              </a:rPr>
              <a:t>(3) Nurse aide competency and examination results</a:t>
            </a:r>
          </a:p>
          <a:p>
            <a:r>
              <a:rPr lang="en-US" sz="2500" dirty="0" smtClean="0">
                <a:latin typeface="+mj-lt"/>
              </a:rPr>
              <a:t>(e) The training program shall provide copies to the nurse aide registry of any individual nurse aide training records that may be requested by the Department</a:t>
            </a:r>
          </a:p>
          <a:p>
            <a:r>
              <a:rPr lang="en-US" sz="2500" dirty="0" smtClean="0">
                <a:latin typeface="+mj-lt"/>
              </a:rPr>
              <a:t>[</a:t>
            </a:r>
            <a:r>
              <a:rPr lang="en-US" sz="2500" b="1" dirty="0" smtClean="0">
                <a:latin typeface="+mj-lt"/>
              </a:rPr>
              <a:t>Source: Added at 12 Ok </a:t>
            </a:r>
            <a:r>
              <a:rPr lang="en-US" sz="2500" b="1" dirty="0" err="1" smtClean="0">
                <a:latin typeface="+mj-lt"/>
              </a:rPr>
              <a:t>Reg</a:t>
            </a:r>
            <a:r>
              <a:rPr lang="en-US" sz="2500" b="1" dirty="0" smtClean="0">
                <a:latin typeface="+mj-lt"/>
              </a:rPr>
              <a:t> 3087, </a:t>
            </a:r>
            <a:r>
              <a:rPr lang="en-US" sz="2500" b="1" dirty="0" err="1" smtClean="0">
                <a:latin typeface="+mj-lt"/>
              </a:rPr>
              <a:t>eff</a:t>
            </a:r>
            <a:r>
              <a:rPr lang="en-US" sz="2500" b="1" dirty="0" smtClean="0">
                <a:latin typeface="+mj-lt"/>
              </a:rPr>
              <a:t> 7-27-95; Amended at 19 Ok</a:t>
            </a:r>
            <a:endParaRPr lang="en-US" sz="2500" dirty="0">
              <a:latin typeface="+mj-lt"/>
            </a:endParaRPr>
          </a:p>
        </p:txBody>
      </p:sp>
    </p:spTree>
    <p:extLst>
      <p:ext uri="{BB962C8B-B14F-4D97-AF65-F5344CB8AC3E}">
        <p14:creationId xmlns:p14="http://schemas.microsoft.com/office/powerpoint/2010/main" val="1582732807"/>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smtClean="0"/>
              <a:t>Problems Found During Onsite Surveys</a:t>
            </a:r>
            <a:endParaRPr lang="en-US" sz="4000" b="1" i="1" dirty="0"/>
          </a:p>
        </p:txBody>
      </p:sp>
      <p:sp>
        <p:nvSpPr>
          <p:cNvPr id="4" name="Content Placeholder 3"/>
          <p:cNvSpPr>
            <a:spLocks noGrp="1"/>
          </p:cNvSpPr>
          <p:nvPr>
            <p:ph idx="1"/>
          </p:nvPr>
        </p:nvSpPr>
        <p:spPr/>
        <p:txBody>
          <a:bodyPr>
            <a:normAutofit/>
          </a:bodyPr>
          <a:lstStyle/>
          <a:p>
            <a:r>
              <a:rPr lang="en-US" sz="2400" dirty="0" smtClean="0">
                <a:latin typeface="+mj-lt"/>
              </a:rPr>
              <a:t>Skills Performance Checklist not signed/dated or are lined down through.  Some of skills not performed</a:t>
            </a:r>
          </a:p>
          <a:p>
            <a:r>
              <a:rPr lang="en-US" sz="2400" dirty="0" smtClean="0">
                <a:latin typeface="+mj-lt"/>
              </a:rPr>
              <a:t>Documentation of clinical training hours missing</a:t>
            </a:r>
          </a:p>
          <a:p>
            <a:r>
              <a:rPr lang="en-US" sz="2400" dirty="0" smtClean="0">
                <a:latin typeface="+mj-lt"/>
              </a:rPr>
              <a:t>Copy of nursing licenses not current; missing resumes</a:t>
            </a:r>
          </a:p>
          <a:p>
            <a:r>
              <a:rPr lang="en-US" sz="2400" dirty="0" smtClean="0">
                <a:latin typeface="+mj-lt"/>
              </a:rPr>
              <a:t>Approved training program hours are not being met. Must have sign-in/attendance sheets documenting minimum approved hours</a:t>
            </a:r>
          </a:p>
          <a:p>
            <a:r>
              <a:rPr lang="en-US" sz="2400" dirty="0" smtClean="0">
                <a:latin typeface="+mj-lt"/>
              </a:rPr>
              <a:t>Make up training for students are not being performed</a:t>
            </a:r>
          </a:p>
          <a:p>
            <a:r>
              <a:rPr lang="en-US" sz="2400" dirty="0" smtClean="0">
                <a:latin typeface="+mj-lt"/>
              </a:rPr>
              <a:t>Notice of Change forms not being sent in prior to change</a:t>
            </a:r>
          </a:p>
          <a:p>
            <a:endParaRPr lang="en-US" sz="3600" dirty="0" smtClean="0">
              <a:latin typeface="+mj-lt"/>
            </a:endParaRPr>
          </a:p>
          <a:p>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smtClean="0"/>
              <a:t>Problems Found During Onsite Surveys</a:t>
            </a:r>
            <a:endParaRPr lang="en-US" sz="4000" b="1" i="1" dirty="0"/>
          </a:p>
        </p:txBody>
      </p:sp>
      <p:sp>
        <p:nvSpPr>
          <p:cNvPr id="4" name="Content Placeholder 3"/>
          <p:cNvSpPr>
            <a:spLocks noGrp="1"/>
          </p:cNvSpPr>
          <p:nvPr>
            <p:ph idx="1"/>
          </p:nvPr>
        </p:nvSpPr>
        <p:spPr>
          <a:xfrm>
            <a:off x="457200" y="1752600"/>
            <a:ext cx="8229600" cy="4800600"/>
          </a:xfrm>
        </p:spPr>
        <p:txBody>
          <a:bodyPr>
            <a:normAutofit fontScale="25000" lnSpcReduction="20000"/>
          </a:bodyPr>
          <a:lstStyle/>
          <a:p>
            <a:r>
              <a:rPr lang="en-US" sz="12800" dirty="0" smtClean="0">
                <a:latin typeface="+mj-lt"/>
              </a:rPr>
              <a:t>Skills Performance Checklist – Not Teaching Restraints</a:t>
            </a:r>
          </a:p>
          <a:p>
            <a:pPr marL="0" indent="0">
              <a:buNone/>
            </a:pPr>
            <a:r>
              <a:rPr lang="en-US" sz="7400" b="1" dirty="0" smtClean="0">
                <a:latin typeface="+mj-lt"/>
              </a:rPr>
              <a:t>Actual Nursing Home Violation Tag</a:t>
            </a:r>
          </a:p>
          <a:p>
            <a:pPr marL="0" indent="0">
              <a:buNone/>
            </a:pPr>
            <a:r>
              <a:rPr lang="en-US" sz="7400" b="1" dirty="0" smtClean="0">
                <a:latin typeface="+mj-lt"/>
              </a:rPr>
              <a:t>1-O.S</a:t>
            </a:r>
            <a:r>
              <a:rPr lang="en-US" sz="7400" b="1" dirty="0">
                <a:latin typeface="+mj-lt"/>
              </a:rPr>
              <a:t>. 63-1-1918(B)(12) Rights </a:t>
            </a:r>
            <a:r>
              <a:rPr lang="en-US" sz="7400" b="1" dirty="0" smtClean="0">
                <a:latin typeface="+mj-lt"/>
              </a:rPr>
              <a:t>and Responsibilities – Violations</a:t>
            </a:r>
          </a:p>
          <a:p>
            <a:pPr marL="0" indent="0">
              <a:buNone/>
            </a:pPr>
            <a:endParaRPr lang="en-US" sz="7400" b="1" dirty="0">
              <a:latin typeface="+mj-lt"/>
            </a:endParaRPr>
          </a:p>
          <a:p>
            <a:pPr marL="0" indent="0">
              <a:buNone/>
            </a:pPr>
            <a:r>
              <a:rPr lang="en-US" sz="8000" dirty="0">
                <a:latin typeface="+mj-lt"/>
              </a:rPr>
              <a:t>Every resident shall be free from mental </a:t>
            </a:r>
            <a:r>
              <a:rPr lang="en-US" sz="8000" dirty="0" smtClean="0">
                <a:latin typeface="+mj-lt"/>
              </a:rPr>
              <a:t>and physical </a:t>
            </a:r>
            <a:r>
              <a:rPr lang="en-US" sz="8000" dirty="0">
                <a:latin typeface="+mj-lt"/>
              </a:rPr>
              <a:t>abuse and neglect, as such terms </a:t>
            </a:r>
            <a:r>
              <a:rPr lang="en-US" sz="8000" dirty="0" smtClean="0">
                <a:latin typeface="+mj-lt"/>
              </a:rPr>
              <a:t>are defined </a:t>
            </a:r>
            <a:r>
              <a:rPr lang="en-US" sz="8000" dirty="0">
                <a:latin typeface="+mj-lt"/>
              </a:rPr>
              <a:t>in Section 10-103 of Title 43A of </a:t>
            </a:r>
            <a:r>
              <a:rPr lang="en-US" sz="8000" dirty="0" smtClean="0">
                <a:latin typeface="+mj-lt"/>
              </a:rPr>
              <a:t>the Oklahoma </a:t>
            </a:r>
            <a:r>
              <a:rPr lang="en-US" sz="8000" dirty="0">
                <a:latin typeface="+mj-lt"/>
              </a:rPr>
              <a:t>Statutes, corporal </a:t>
            </a:r>
            <a:r>
              <a:rPr lang="en-US" sz="8000" dirty="0" smtClean="0">
                <a:latin typeface="+mj-lt"/>
              </a:rPr>
              <a:t>punishment, involuntary </a:t>
            </a:r>
            <a:r>
              <a:rPr lang="en-US" sz="8000" dirty="0">
                <a:latin typeface="+mj-lt"/>
              </a:rPr>
              <a:t>seclusion, and from any physical </a:t>
            </a:r>
            <a:r>
              <a:rPr lang="en-US" sz="8000" dirty="0" smtClean="0">
                <a:latin typeface="+mj-lt"/>
              </a:rPr>
              <a:t>and chemical </a:t>
            </a:r>
            <a:r>
              <a:rPr lang="en-US" sz="8000" dirty="0">
                <a:latin typeface="+mj-lt"/>
              </a:rPr>
              <a:t>restraints imposed for purposes </a:t>
            </a:r>
            <a:r>
              <a:rPr lang="en-US" sz="8000" dirty="0" smtClean="0">
                <a:latin typeface="+mj-lt"/>
              </a:rPr>
              <a:t>of discipline </a:t>
            </a:r>
            <a:r>
              <a:rPr lang="en-US" sz="8000" dirty="0">
                <a:latin typeface="+mj-lt"/>
              </a:rPr>
              <a:t>or convenience and not required </a:t>
            </a:r>
            <a:r>
              <a:rPr lang="en-US" sz="8000" dirty="0" smtClean="0">
                <a:latin typeface="+mj-lt"/>
              </a:rPr>
              <a:t>to treat </a:t>
            </a:r>
            <a:r>
              <a:rPr lang="en-US" sz="8000" dirty="0">
                <a:latin typeface="+mj-lt"/>
              </a:rPr>
              <a:t>the resident's medical symptoms, </a:t>
            </a:r>
            <a:r>
              <a:rPr lang="en-US" sz="8000" u="sng" dirty="0" smtClean="0">
                <a:solidFill>
                  <a:srgbClr val="C00000"/>
                </a:solidFill>
                <a:latin typeface="+mj-lt"/>
              </a:rPr>
              <a:t>except those </a:t>
            </a:r>
            <a:r>
              <a:rPr lang="en-US" sz="8000" u="sng" dirty="0">
                <a:solidFill>
                  <a:srgbClr val="C00000"/>
                </a:solidFill>
                <a:latin typeface="+mj-lt"/>
              </a:rPr>
              <a:t>restraints authorized in writing by </a:t>
            </a:r>
            <a:r>
              <a:rPr lang="en-US" sz="8000" u="sng" dirty="0" smtClean="0">
                <a:solidFill>
                  <a:srgbClr val="C00000"/>
                </a:solidFill>
                <a:latin typeface="+mj-lt"/>
              </a:rPr>
              <a:t>a physician </a:t>
            </a:r>
            <a:r>
              <a:rPr lang="en-US" sz="8000" u="sng" dirty="0">
                <a:solidFill>
                  <a:srgbClr val="C00000"/>
                </a:solidFill>
                <a:latin typeface="+mj-lt"/>
              </a:rPr>
              <a:t>for a specified period of time or as </a:t>
            </a:r>
            <a:r>
              <a:rPr lang="en-US" sz="8000" u="sng" dirty="0" smtClean="0">
                <a:solidFill>
                  <a:srgbClr val="C00000"/>
                </a:solidFill>
                <a:latin typeface="+mj-lt"/>
              </a:rPr>
              <a:t>are necessitated </a:t>
            </a:r>
            <a:r>
              <a:rPr lang="en-US" sz="8000" u="sng" dirty="0">
                <a:solidFill>
                  <a:srgbClr val="C00000"/>
                </a:solidFill>
                <a:latin typeface="+mj-lt"/>
              </a:rPr>
              <a:t>by an emergency where </a:t>
            </a:r>
            <a:r>
              <a:rPr lang="en-US" sz="8000" u="sng" dirty="0" smtClean="0">
                <a:solidFill>
                  <a:srgbClr val="C00000"/>
                </a:solidFill>
                <a:latin typeface="+mj-lt"/>
              </a:rPr>
              <a:t>the restraint </a:t>
            </a:r>
            <a:r>
              <a:rPr lang="en-US" sz="8000" u="sng" dirty="0">
                <a:solidFill>
                  <a:srgbClr val="C00000"/>
                </a:solidFill>
                <a:latin typeface="+mj-lt"/>
              </a:rPr>
              <a:t>may only be applied by a </a:t>
            </a:r>
            <a:r>
              <a:rPr lang="en-US" sz="8000" u="sng" dirty="0" smtClean="0">
                <a:solidFill>
                  <a:srgbClr val="C00000"/>
                </a:solidFill>
                <a:latin typeface="+mj-lt"/>
              </a:rPr>
              <a:t>physician, qualified </a:t>
            </a:r>
            <a:r>
              <a:rPr lang="en-US" sz="8000" u="sng" dirty="0">
                <a:solidFill>
                  <a:srgbClr val="C00000"/>
                </a:solidFill>
                <a:latin typeface="+mj-lt"/>
              </a:rPr>
              <a:t>licensed nurse or other personnel </a:t>
            </a:r>
            <a:r>
              <a:rPr lang="en-US" sz="8000" u="sng" dirty="0" smtClean="0">
                <a:solidFill>
                  <a:srgbClr val="C00000"/>
                </a:solidFill>
                <a:latin typeface="+mj-lt"/>
              </a:rPr>
              <a:t>under the </a:t>
            </a:r>
            <a:r>
              <a:rPr lang="en-US" sz="8000" u="sng" dirty="0">
                <a:solidFill>
                  <a:srgbClr val="C00000"/>
                </a:solidFill>
                <a:latin typeface="+mj-lt"/>
              </a:rPr>
              <a:t>supervision of the physician who shall </a:t>
            </a:r>
            <a:r>
              <a:rPr lang="en-US" sz="8000" u="sng" dirty="0" smtClean="0">
                <a:solidFill>
                  <a:srgbClr val="C00000"/>
                </a:solidFill>
                <a:latin typeface="+mj-lt"/>
              </a:rPr>
              <a:t>set forth </a:t>
            </a:r>
            <a:r>
              <a:rPr lang="en-US" sz="8000" u="sng" dirty="0">
                <a:solidFill>
                  <a:srgbClr val="C00000"/>
                </a:solidFill>
                <a:latin typeface="+mj-lt"/>
              </a:rPr>
              <a:t>in writing the circumstances requiring </a:t>
            </a:r>
            <a:r>
              <a:rPr lang="en-US" sz="8000" u="sng" dirty="0" smtClean="0">
                <a:solidFill>
                  <a:srgbClr val="C00000"/>
                </a:solidFill>
                <a:latin typeface="+mj-lt"/>
              </a:rPr>
              <a:t>the use </a:t>
            </a:r>
            <a:r>
              <a:rPr lang="en-US" sz="8000" u="sng" dirty="0">
                <a:solidFill>
                  <a:srgbClr val="C00000"/>
                </a:solidFill>
                <a:latin typeface="+mj-lt"/>
              </a:rPr>
              <a:t>of restraint.</a:t>
            </a:r>
            <a:r>
              <a:rPr lang="en-US" sz="8000" dirty="0">
                <a:latin typeface="+mj-lt"/>
              </a:rPr>
              <a:t> Use of a chemical or </a:t>
            </a:r>
            <a:r>
              <a:rPr lang="en-US" sz="8000" dirty="0" smtClean="0">
                <a:latin typeface="+mj-lt"/>
              </a:rPr>
              <a:t>physical restraint </a:t>
            </a:r>
            <a:r>
              <a:rPr lang="en-US" sz="8000" dirty="0">
                <a:latin typeface="+mj-lt"/>
              </a:rPr>
              <a:t>shall require the consultation of </a:t>
            </a:r>
            <a:r>
              <a:rPr lang="en-US" sz="8000" dirty="0" smtClean="0">
                <a:latin typeface="+mj-lt"/>
              </a:rPr>
              <a:t>a physician </a:t>
            </a:r>
            <a:r>
              <a:rPr lang="en-US" sz="8000" dirty="0">
                <a:latin typeface="+mj-lt"/>
              </a:rPr>
              <a:t>within twenty-four (24) hours of </a:t>
            </a:r>
            <a:r>
              <a:rPr lang="en-US" sz="8000" dirty="0" smtClean="0">
                <a:latin typeface="+mj-lt"/>
              </a:rPr>
              <a:t>such emergency</a:t>
            </a:r>
            <a:r>
              <a:rPr lang="en-US" sz="8000" dirty="0">
                <a:latin typeface="+mj-lt"/>
              </a:rPr>
              <a:t>;</a:t>
            </a:r>
            <a:endParaRPr lang="en-US" sz="8000" dirty="0" smtClean="0"/>
          </a:p>
          <a:p>
            <a:pPr marL="0" indent="0">
              <a:buNone/>
            </a:pPr>
            <a:endParaRPr lang="en-US" dirty="0"/>
          </a:p>
        </p:txBody>
      </p:sp>
    </p:spTree>
    <p:extLst>
      <p:ext uri="{BB962C8B-B14F-4D97-AF65-F5344CB8AC3E}">
        <p14:creationId xmlns:p14="http://schemas.microsoft.com/office/powerpoint/2010/main" val="1051832509"/>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fontScale="90000"/>
          </a:bodyPr>
          <a:lstStyle/>
          <a:p>
            <a:r>
              <a:rPr lang="en-US" sz="4000" b="1" i="1" dirty="0" smtClean="0"/>
              <a:t>Problems Found During Onsite Surveys, cont.</a:t>
            </a:r>
            <a:endParaRPr lang="en-US" sz="4000" b="1" i="1" dirty="0"/>
          </a:p>
        </p:txBody>
      </p:sp>
      <p:sp>
        <p:nvSpPr>
          <p:cNvPr id="4" name="Content Placeholder 3"/>
          <p:cNvSpPr>
            <a:spLocks noGrp="1"/>
          </p:cNvSpPr>
          <p:nvPr>
            <p:ph idx="1"/>
          </p:nvPr>
        </p:nvSpPr>
        <p:spPr>
          <a:xfrm>
            <a:off x="457200" y="1676400"/>
            <a:ext cx="8229600" cy="4648200"/>
          </a:xfrm>
        </p:spPr>
        <p:txBody>
          <a:bodyPr>
            <a:normAutofit fontScale="92500" lnSpcReduction="10000"/>
          </a:bodyPr>
          <a:lstStyle/>
          <a:p>
            <a:pPr marL="0" indent="0">
              <a:buNone/>
            </a:pPr>
            <a:r>
              <a:rPr lang="en-US" sz="2800" b="1" dirty="0" smtClean="0">
                <a:latin typeface="+mj-lt"/>
              </a:rPr>
              <a:t>Not LTC,  but since we’re here…</a:t>
            </a:r>
          </a:p>
          <a:p>
            <a:pPr marL="0" indent="0">
              <a:buNone/>
            </a:pPr>
            <a:r>
              <a:rPr lang="en-US" sz="2800" b="1" dirty="0" smtClean="0">
                <a:latin typeface="+mj-lt"/>
              </a:rPr>
              <a:t>CMA Findings: </a:t>
            </a:r>
            <a:endParaRPr lang="en-US" sz="2800" dirty="0" smtClean="0">
              <a:latin typeface="+mj-lt"/>
            </a:endParaRPr>
          </a:p>
          <a:p>
            <a:r>
              <a:rPr lang="en-US" sz="2400" dirty="0" smtClean="0">
                <a:latin typeface="+mj-lt"/>
              </a:rPr>
              <a:t>Med Pass not complete (less than 20 individuals)</a:t>
            </a:r>
          </a:p>
          <a:p>
            <a:r>
              <a:rPr lang="en-US" sz="2400" dirty="0" smtClean="0">
                <a:latin typeface="+mj-lt"/>
              </a:rPr>
              <a:t>Skills Performance Checklist missing or incomplete (not signed, dated, some skills not performed, lined down)</a:t>
            </a:r>
          </a:p>
          <a:p>
            <a:r>
              <a:rPr lang="en-US" sz="2400" dirty="0" smtClean="0">
                <a:latin typeface="+mj-lt"/>
              </a:rPr>
              <a:t>Documentation of clinical training hours missing</a:t>
            </a:r>
          </a:p>
          <a:p>
            <a:r>
              <a:rPr lang="en-US" sz="2400" dirty="0" smtClean="0">
                <a:latin typeface="+mj-lt"/>
              </a:rPr>
              <a:t>Advanced CMA demonstration checklists missing or not all checklists are being used</a:t>
            </a:r>
          </a:p>
          <a:p>
            <a:r>
              <a:rPr lang="en-US" sz="2400" dirty="0" smtClean="0">
                <a:latin typeface="+mj-lt"/>
              </a:rPr>
              <a:t>1</a:t>
            </a:r>
            <a:r>
              <a:rPr lang="en-US" sz="2400" baseline="30000" dirty="0" smtClean="0">
                <a:latin typeface="+mj-lt"/>
              </a:rPr>
              <a:t>st</a:t>
            </a:r>
            <a:r>
              <a:rPr lang="en-US" sz="2400" dirty="0" smtClean="0">
                <a:latin typeface="+mj-lt"/>
              </a:rPr>
              <a:t> year CMAs taking CEUs (they do not need CEUs 1</a:t>
            </a:r>
            <a:r>
              <a:rPr lang="en-US" sz="2400" baseline="30000" dirty="0" smtClean="0">
                <a:latin typeface="+mj-lt"/>
              </a:rPr>
              <a:t>st</a:t>
            </a:r>
            <a:r>
              <a:rPr lang="en-US" sz="2400" dirty="0" smtClean="0">
                <a:latin typeface="+mj-lt"/>
              </a:rPr>
              <a:t> year)</a:t>
            </a:r>
          </a:p>
          <a:p>
            <a:r>
              <a:rPr lang="en-US" sz="2400" dirty="0" smtClean="0">
                <a:latin typeface="+mj-lt"/>
              </a:rPr>
              <a:t>Approved training program hours are not being met. Must have sign-in/attendance sheets documenting minimum approved hours</a:t>
            </a:r>
          </a:p>
          <a:p>
            <a:r>
              <a:rPr lang="en-US" sz="2400" dirty="0" smtClean="0">
                <a:latin typeface="+mj-lt"/>
              </a:rPr>
              <a:t>Make up training for students are not being performed</a:t>
            </a:r>
          </a:p>
          <a:p>
            <a:endParaRPr lang="en-US" sz="3600" dirty="0" smtClean="0">
              <a:latin typeface="+mj-lt"/>
            </a:endParaRPr>
          </a:p>
          <a:p>
            <a:endParaRPr lang="en-US" dirty="0" smtClean="0"/>
          </a:p>
          <a:p>
            <a:endParaRPr lang="en-US" dirty="0"/>
          </a:p>
        </p:txBody>
      </p:sp>
    </p:spTree>
    <p:extLst>
      <p:ext uri="{BB962C8B-B14F-4D97-AF65-F5344CB8AC3E}">
        <p14:creationId xmlns:p14="http://schemas.microsoft.com/office/powerpoint/2010/main" val="3987002478"/>
      </p:ext>
    </p:extLst>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4773</TotalTime>
  <Words>2780</Words>
  <Application>Microsoft Office PowerPoint</Application>
  <PresentationFormat>On-screen Show (4:3)</PresentationFormat>
  <Paragraphs>253</Paragraphs>
  <Slides>42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Arial Unicode MS</vt:lpstr>
      <vt:lpstr>Calibri</vt:lpstr>
      <vt:lpstr>Constantia</vt:lpstr>
      <vt:lpstr>Courier New</vt:lpstr>
      <vt:lpstr>Tahoma</vt:lpstr>
      <vt:lpstr>Times New Roman</vt:lpstr>
      <vt:lpstr>Wingdings</vt:lpstr>
      <vt:lpstr>Wingdings 2</vt:lpstr>
      <vt:lpstr>Flow</vt:lpstr>
      <vt:lpstr>              Long Term Care Certified Nurse Aide Instructor/Coordinator Certification Workshop Oklahoma Dept. of Career &amp; Technology Education  June 3, 2020 &amp; Nov 3, 2020</vt:lpstr>
      <vt:lpstr>PowerPoint Presentation</vt:lpstr>
      <vt:lpstr>Onsite Surveys</vt:lpstr>
      <vt:lpstr>Onsite Surveys</vt:lpstr>
      <vt:lpstr>Onsite Surveys</vt:lpstr>
      <vt:lpstr>310:677-3-8(d)</vt:lpstr>
      <vt:lpstr>Problems Found During Onsite Surveys</vt:lpstr>
      <vt:lpstr>Problems Found During Onsite Surveys</vt:lpstr>
      <vt:lpstr>Problems Found During Onsite Surveys, cont.</vt:lpstr>
      <vt:lpstr>   Student Files Must Include:</vt:lpstr>
      <vt:lpstr>Student Files Must Include:</vt:lpstr>
      <vt:lpstr>TRAINING PROGRAM BINDER Information Sheet</vt:lpstr>
      <vt:lpstr>TRAINING PROGRAM BINDER </vt:lpstr>
      <vt:lpstr>  TRAINING PROGRAM BINDER APPLICATION (TAB 1) </vt:lpstr>
      <vt:lpstr>TRAINING PROGRAM PERSONNEL (TAB 2) </vt:lpstr>
      <vt:lpstr>CLINICAL SITES (TAB 3) </vt:lpstr>
      <vt:lpstr>INSTRUCTIONAL ORGANIZATION (TAB 4) </vt:lpstr>
      <vt:lpstr>Notification of Changes in Program</vt:lpstr>
      <vt:lpstr>Changes in Program cont.</vt:lpstr>
      <vt:lpstr>Notice of Change</vt:lpstr>
      <vt:lpstr>Prohibition of Training</vt:lpstr>
      <vt:lpstr>Enforcement Preventing Training</vt:lpstr>
      <vt:lpstr>Enforcement Preventing Training</vt:lpstr>
      <vt:lpstr>Enforcement Checks</vt:lpstr>
      <vt:lpstr>Important Notice</vt:lpstr>
      <vt:lpstr>Important Notice, cont.</vt:lpstr>
      <vt:lpstr>Bullet Points of Changes to  Title 63 O.S., Section 1-1951(A)(7), (D)(3)(b), and (D)(8). </vt:lpstr>
      <vt:lpstr>Bullet Points of Changes to  Title 63 O.S., Section 1-1951(A)(7), (D)(3)(b), and (D)(8). </vt:lpstr>
      <vt:lpstr>Bullet Points of Changes to  Title 63 O.S., Section 1-1951(A)(7), (D)(3)(b), and (D)(8).  </vt:lpstr>
      <vt:lpstr> Barrier Convictions</vt:lpstr>
      <vt:lpstr> Barrier Convictions</vt:lpstr>
      <vt:lpstr> Barrier Convictions</vt:lpstr>
      <vt:lpstr> Barrier Convictions</vt:lpstr>
      <vt:lpstr> Barrier Convictions</vt:lpstr>
      <vt:lpstr> Barrier Convictions</vt:lpstr>
      <vt:lpstr> Barrier Convictions</vt:lpstr>
      <vt:lpstr>  Oklahoma Long Term Care National Background Check Program </vt:lpstr>
      <vt:lpstr>  COVID-19 Emergency Training Waiver Visit NAR.health.ok.gov for more info</vt:lpstr>
      <vt:lpstr>  COVID-19 Emergency Training Waiver </vt:lpstr>
      <vt:lpstr>  COVID-19 Emergency Training Waiver </vt:lpstr>
      <vt:lpstr> Questions?  </vt:lpstr>
      <vt:lpstr>         If you have any other questions:</vt:lpstr>
    </vt:vector>
  </TitlesOfParts>
  <Company>OSDH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CNA/CMA Rules</dc:title>
  <dc:creator>lisaam</dc:creator>
  <cp:lastModifiedBy>Susie McEachern</cp:lastModifiedBy>
  <cp:revision>462</cp:revision>
  <dcterms:created xsi:type="dcterms:W3CDTF">2007-03-23T17:57:49Z</dcterms:created>
  <dcterms:modified xsi:type="dcterms:W3CDTF">2020-11-03T18:38:18Z</dcterms:modified>
</cp:coreProperties>
</file>