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8" r:id="rId6"/>
    <p:sldId id="259" r:id="rId7"/>
    <p:sldId id="261" r:id="rId8"/>
    <p:sldId id="260" r:id="rId9"/>
    <p:sldId id="278" r:id="rId10"/>
    <p:sldId id="279" r:id="rId11"/>
    <p:sldId id="274" r:id="rId12"/>
    <p:sldId id="266" r:id="rId13"/>
    <p:sldId id="286" r:id="rId14"/>
    <p:sldId id="287" r:id="rId15"/>
    <p:sldId id="293" r:id="rId16"/>
    <p:sldId id="288" r:id="rId17"/>
    <p:sldId id="289" r:id="rId18"/>
    <p:sldId id="292" r:id="rId19"/>
    <p:sldId id="29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A6DF"/>
    <a:srgbClr val="0066A8"/>
    <a:srgbClr val="AA6728"/>
    <a:srgbClr val="924115"/>
    <a:srgbClr val="D15520"/>
    <a:srgbClr val="DE9028"/>
    <a:srgbClr val="679B41"/>
    <a:srgbClr val="316821"/>
    <a:srgbClr val="679BA5"/>
    <a:srgbClr val="004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116" autoAdjust="0"/>
  </p:normalViewPr>
  <p:slideViewPr>
    <p:cSldViewPr snapToGrid="0">
      <p:cViewPr varScale="1">
        <p:scale>
          <a:sx n="78" d="100"/>
          <a:sy n="78" d="100"/>
        </p:scale>
        <p:origin x="120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E240C3-4A34-4640-B6F6-00E8B47447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B259A8-74EB-440B-8DD8-76C9966610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36472-7FC8-4193-82A0-C65DC4EA1699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1532CF-3B20-4A6D-91BE-AC7470A4D0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5DEA9-B4BB-460F-B81F-34804A14C4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3F80E-613E-4926-9675-E763F36FA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15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B203B-90B6-4393-98E9-3E4B1DADF94B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4CC3-A01C-436E-B229-C830299FD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kcareertech.org/educators/assessments-and-testing/health-certification-project-hcp/dams-educators-assessments-and-testing-health-professional-certifications-project-hcp/coordinator-resources-TestSiteCoordManual_01142021.pdf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250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17">
              <a:defRPr/>
            </a:pPr>
            <a:r>
              <a:rPr lang="en-US" dirty="0" smtClean="0"/>
              <a:t>Verification form – signature at the top can match the second area if RN Supervisor is also instructor.  Verify with Jason regarding LPN’s teaching up to 16 hours (should they sign?)</a:t>
            </a:r>
          </a:p>
          <a:p>
            <a:pPr defTabSz="933217">
              <a:defRPr/>
            </a:pPr>
            <a:endParaRPr lang="en-US" dirty="0" smtClean="0"/>
          </a:p>
          <a:p>
            <a:pPr defTabSz="933217">
              <a:defRPr/>
            </a:pPr>
            <a:r>
              <a:rPr lang="en-US" dirty="0" smtClean="0"/>
              <a:t>It is important to get the social security # correct because state will not issue certs/licensure to someone that is not current on taxpayer/other obligations</a:t>
            </a:r>
          </a:p>
          <a:p>
            <a:pPr defTabSz="933217">
              <a:defRPr/>
            </a:pPr>
            <a:endParaRPr lang="en-US" dirty="0" smtClean="0"/>
          </a:p>
          <a:p>
            <a:pPr defTabSz="933217">
              <a:defRPr/>
            </a:pPr>
            <a:r>
              <a:rPr lang="en-US" dirty="0" smtClean="0"/>
              <a:t>Affidavit – US citizens do not have to complete a new form when deeming or retesting.  For non-citizens, if more than a month have them sign another one because required documentation does have expiration dates.  They must have a SS#.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56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Advanced</a:t>
            </a:r>
            <a:r>
              <a:rPr lang="en-US" baseline="0" dirty="0" smtClean="0"/>
              <a:t> CMA – Gastro/Inhaler – same requirements for documentation – differ form because no written – OSDH Form 506</a:t>
            </a:r>
          </a:p>
          <a:p>
            <a:endParaRPr lang="en-US" baseline="0" dirty="0" smtClean="0"/>
          </a:p>
          <a:p>
            <a:r>
              <a:rPr lang="en-US" baseline="0" dirty="0" smtClean="0"/>
              <a:t>CMA – may see a reference to skills exam on letter from OSDH – this refers to the Med Pass.  Person who signs Med Pass should not sign off on training verification form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85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22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63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08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00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52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14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Reasons for removal in </a:t>
            </a:r>
            <a:r>
              <a:rPr lang="en-US" b="1" dirty="0" smtClean="0">
                <a:hlinkClick r:id="rId3"/>
              </a:rPr>
              <a:t>Test Site Coordinator Manual for CNA &amp; CMA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46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90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99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40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4CC3-A01C-436E-B229-C830299FD2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71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2E20A82-3756-4DBE-969B-2BAFCB84C32E}"/>
              </a:ext>
            </a:extLst>
          </p:cNvPr>
          <p:cNvSpPr/>
          <p:nvPr userDrawn="1"/>
        </p:nvSpPr>
        <p:spPr>
          <a:xfrm>
            <a:off x="0" y="0"/>
            <a:ext cx="12192000" cy="881064"/>
          </a:xfrm>
          <a:prstGeom prst="rect">
            <a:avLst/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C9053A-30A4-439C-83FB-897660F85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66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11BA9-0CDB-4FCB-8749-CAB20B099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F995D-35D3-412E-A0EB-229F6F3D7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D2E6D-2EDE-4638-B5F3-EAE7A8E6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DB45E-31B2-498D-A38C-941A2533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C409F019-1EF3-41D2-9798-EC95EA3F7F8B}"/>
              </a:ext>
            </a:extLst>
          </p:cNvPr>
          <p:cNvSpPr/>
          <p:nvPr userDrawn="1"/>
        </p:nvSpPr>
        <p:spPr>
          <a:xfrm rot="10800000">
            <a:off x="9525" y="0"/>
            <a:ext cx="1143000" cy="881064"/>
          </a:xfrm>
          <a:prstGeom prst="triangle">
            <a:avLst>
              <a:gd name="adj" fmla="val 51399"/>
            </a:avLst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733" y="5980159"/>
            <a:ext cx="6476190" cy="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37619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8573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0EB1B1-0323-498C-B113-BBEB11D8AEEF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71F40BAB-710E-472B-AAE5-3512347DF4BC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75B4C6-ADD2-420C-B166-25CBF223A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BCFD-6323-4244-9481-889D1722C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007D6-FA56-442D-AAAE-E794C8D69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5043F-31C9-4DD9-9AC9-79C43869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E4BE9-DE9B-47EC-90DB-D8B8BCB2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2F56D-BA5A-454B-8E46-FE1FD593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21038"/>
            <a:ext cx="3850802" cy="44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234187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2F83565-AC13-4689-87CD-5359AF5396B8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E305CF96-0131-4FE3-842F-1382CD4EE40E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FA614A-F2DE-4C29-B2EA-759C095C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63314-E9A2-4123-872D-9A870F79A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094FA-4650-4D2A-A572-EB7B644E3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9DEAA-849E-4F36-9213-80063747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6D784-90F8-44E6-BA08-3AD085DB1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92FC4-41B0-4AFD-9CF7-7471FF39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505" y="5421615"/>
            <a:ext cx="3850802" cy="44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222859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EC62D-8ED6-4D1A-A863-4F92915A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5E6371-8C9F-4C89-B781-79BC7135D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307D8-8370-4A52-B0C7-7C8165640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50E87-CDFF-460F-B317-4D0A1B679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C431C-85A5-4B9F-B314-B79C045E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02733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20D2DF-4D7B-46EB-BA00-3B430FB4E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12E2C1-B9EB-479B-AACF-DF9B31AB0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917B-7D9E-49AA-A4A2-74BF61C89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24D3D-1B39-4B00-8592-76A2AA73F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54B4-AB1A-4184-BFA6-7348BEBE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0321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7498D-2B4F-4638-B21E-552379A5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66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B4562-3CFF-4DA9-953B-BCB9B4F9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66A8"/>
              </a:buClr>
              <a:buFont typeface="Arial" panose="020B0604020202020204" pitchFamily="34" charset="0"/>
              <a:buChar char="&gt;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0066A8"/>
              </a:buClr>
              <a:buSzPct val="120000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rgbClr val="0066A8"/>
              </a:buClr>
              <a:buFont typeface="Wingdings" panose="05000000000000000000" pitchFamily="2" charset="2"/>
              <a:buChar char="ü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57350" indent="-285750">
              <a:buClr>
                <a:srgbClr val="0066A8"/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rgbClr val="0066A8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1328-93AD-49F4-86EA-07525CB5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50BD-7963-4709-B4FF-1D902620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6590D-FD28-4F1A-B2F9-188C1722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A3DEC58-DD0D-489E-89D7-48B520FAF3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300" y="5502"/>
            <a:ext cx="1790700" cy="68524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733" y="5980159"/>
            <a:ext cx="6476190" cy="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9795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BA77D3D-EB6C-470B-88D7-E88D973FCE77}"/>
              </a:ext>
            </a:extLst>
          </p:cNvPr>
          <p:cNvSpPr/>
          <p:nvPr userDrawn="1"/>
        </p:nvSpPr>
        <p:spPr>
          <a:xfrm>
            <a:off x="-3" y="6176964"/>
            <a:ext cx="12192003" cy="681036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700E5B01-C69C-4201-9620-A4CEFAA25C48}"/>
              </a:ext>
            </a:extLst>
          </p:cNvPr>
          <p:cNvSpPr/>
          <p:nvPr userDrawn="1"/>
        </p:nvSpPr>
        <p:spPr>
          <a:xfrm rot="5400000">
            <a:off x="-75805" y="6262289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7498D-2B4F-4638-B21E-552379A5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B4562-3CFF-4DA9-953B-BCB9B4F9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1328-93AD-49F4-86EA-07525CB5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50BD-7963-4709-B4FF-1D902620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6590D-FD28-4F1A-B2F9-188C1722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458" y="5406707"/>
            <a:ext cx="6476190" cy="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7043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8BE7-7E0D-4FE6-9A09-A01974DED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860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87E38-21AB-44A5-933E-BBDB29530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190048"/>
            <a:ext cx="10515600" cy="10582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198DB-E2E2-4621-86F0-491A9102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FFFA3-C11C-4784-B241-ED40C584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D06F7-64FC-4E16-A6F2-A838E8C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76BB167-5223-4787-9D40-C427FEF4A0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369" y="0"/>
            <a:ext cx="3338561" cy="13685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458" y="6039853"/>
            <a:ext cx="6476190" cy="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060401"/>
      </p:ext>
    </p:extLst>
  </p:cSld>
  <p:clrMapOvr>
    <a:masterClrMapping/>
  </p:clrMapOvr>
  <p:transition spd="slow">
    <p:wip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0AE6B6-E4D9-430F-A1A6-2FD90BB2AEAD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2FE54030-734F-4867-A425-FD781025C882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DD910D-BE99-49D0-8285-41FF41AEC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8C7A0-022A-4F99-A0C2-33276644F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EB2EE-35C0-4F6A-9A88-19585A48B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C444E-BC3C-48DD-B0EE-5AD82E9E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1A159-06B3-45AE-B20D-1B94E9EA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C28A2-40C2-45AC-8284-24CC7B83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34891"/>
            <a:ext cx="4648200" cy="54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9700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63FAD79-29E3-4606-991C-B67D06E2C72D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31A0194A-5D0E-40C4-AB4F-F7E74CABE9F2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1554EA-2EC4-4F72-973B-F9628F6B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874CF-1970-4A3C-8FE6-7A04D221F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78CE7-604B-4F86-9B5D-3FAA07816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7FC8D-397D-4F30-A188-8C060553C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B399E2-8ED9-413C-8F81-E15355195F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B79164-105F-4A8D-9C1C-9C575EFEF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985673-20F2-4420-9492-E849EF41C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3BC90F-0DC6-446A-A477-E6BFD973B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505983"/>
            <a:ext cx="4648200" cy="54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1428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9351E6-0B77-487D-AF4C-37DD96BAC2D9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97CFE111-BCB3-481A-85D0-0F57E88EBC2C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1BE492-D277-4B57-B7FD-702527F0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B0850-9FFE-4966-BD90-DB06F7853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9B77C-9C12-494F-A87E-7517CBD7A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AAC97F-B8D0-4433-B69C-3E0C1622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913" y="5399701"/>
            <a:ext cx="6476190" cy="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250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bird&#10;&#10;Description automatically generated">
            <a:extLst>
              <a:ext uri="{FF2B5EF4-FFF2-40B4-BE49-F238E27FC236}">
                <a16:creationId xmlns:a16="http://schemas.microsoft.com/office/drawing/2014/main" id="{B933FC99-1097-4018-8B3C-56B4DCF03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206" y="0"/>
            <a:ext cx="1944793" cy="685799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560B2B0-E84F-48DB-B6CA-EE6B1DD34A63}"/>
              </a:ext>
            </a:extLst>
          </p:cNvPr>
          <p:cNvSpPr/>
          <p:nvPr userDrawn="1"/>
        </p:nvSpPr>
        <p:spPr>
          <a:xfrm rot="16200000">
            <a:off x="7790603" y="2456602"/>
            <a:ext cx="6857999" cy="1944792"/>
          </a:xfrm>
          <a:prstGeom prst="triangle">
            <a:avLst>
              <a:gd name="adj" fmla="val 49722"/>
            </a:avLst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91155"/>
            <a:ext cx="6476190" cy="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59597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547" y="5980159"/>
            <a:ext cx="6476190" cy="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13983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F8E82A-DEDB-4F57-9C56-785DF1FE3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2110C-DA35-4E5E-AB88-5914338FC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BF4E9-9671-423F-B6BB-F2C0642CF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3334D-C731-4501-A5C8-C610FB6C1AE8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9415B-A953-4A00-BD68-FCEAD64EE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757A3-55CA-430A-9473-9543328A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2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52" r:id="rId5"/>
    <p:sldLayoutId id="2147483653" r:id="rId6"/>
    <p:sldLayoutId id="2147483654" r:id="rId7"/>
    <p:sldLayoutId id="2147483655" r:id="rId8"/>
    <p:sldLayoutId id="2147483666" r:id="rId9"/>
    <p:sldLayoutId id="2147483667" r:id="rId10"/>
    <p:sldLayoutId id="2147483656" r:id="rId11"/>
    <p:sldLayoutId id="2147483657" r:id="rId12"/>
    <p:sldLayoutId id="2147483658" r:id="rId13"/>
    <p:sldLayoutId id="2147483659" r:id="rId14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6A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66A8"/>
        </a:buClr>
        <a:buFont typeface="Arial" panose="020B0604020202020204" pitchFamily="34" charset="0"/>
        <a:buChar char="&gt;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SzPct val="120000"/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Wingdings" panose="05000000000000000000" pitchFamily="2" charset="2"/>
        <a:buChar char="ü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okcareertech.org/educators/assessments-and-testing/health-certification-project-hcp/nurse-aide/dams-nurse-aide/hcp-training-verification-form-cn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okcareertech.org/educators/assessments-and-testing/health-certification-project-hcp/medication-aide/dams-medication-aide/hcp-training-verification-form-cm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klahoma.gov/content/dam/ok/en/health/health2/aem-documents/protective-health/hrds/nurse-aide-registry/training-exception-application/NAR%20ER%20TE%20Limited%20to%20Waiver%20Nurse%20AidesWith%2016%20HRs%20Aff%20LTC%20ONLY%2010HRs%20Alzheimers%20Skills%20Check%202182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klahoma.gov/content/dam/ok/en/health/health2/aem-documents/protective-health/hrds/nurse-aide-registry/training-exception-application/NAR%20ER%20TE%20Limited%20to%20Waiver%20CMAs%20ONLY%20With%20Med%20Skills%20Check%20Med%20Pass%20Record%2021821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kbn.boardsofnursing.org/licenselooku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ursys.com/LQC/LQCSearch.asp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FE070-3ADA-4CF0-BC7C-2375B12212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2173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&amp; Professional Certification </a:t>
            </a:r>
            <a:r>
              <a:rPr lang="en-US" dirty="0" smtClean="0">
                <a:solidFill>
                  <a:srgbClr val="02173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Testing – LTC Workshop Update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1F35A-387C-49C4-A820-1FBA72A74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Jennifer </a:t>
            </a:r>
            <a:r>
              <a:rPr lang="en-US" dirty="0"/>
              <a:t>Palacio</a:t>
            </a:r>
          </a:p>
          <a:p>
            <a:r>
              <a:rPr lang="en-US" dirty="0"/>
              <a:t>Assessment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873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Nurse Aide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165"/>
            <a:ext cx="10515600" cy="46345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Coordinating Registration &amp; Scheduling </a:t>
            </a:r>
            <a:r>
              <a:rPr lang="en-US" sz="1800" dirty="0"/>
              <a:t>(HCP Coordinator Manual &amp; CSO Manual)</a:t>
            </a:r>
          </a:p>
          <a:p>
            <a:pPr lvl="1"/>
            <a:r>
              <a:rPr lang="en-US" sz="2200" dirty="0"/>
              <a:t>Coordinate # of </a:t>
            </a:r>
            <a:r>
              <a:rPr lang="en-US" sz="2200" dirty="0" err="1"/>
              <a:t>clinicals</a:t>
            </a:r>
            <a:r>
              <a:rPr lang="en-US" sz="2200" dirty="0"/>
              <a:t> performed in a day</a:t>
            </a:r>
          </a:p>
          <a:p>
            <a:pPr lvl="2"/>
            <a:r>
              <a:rPr lang="en-US" sz="1900" dirty="0"/>
              <a:t>  7 – LTC, HHA, AUA</a:t>
            </a:r>
          </a:p>
          <a:p>
            <a:pPr lvl="2"/>
            <a:r>
              <a:rPr lang="en-US" sz="1900" dirty="0"/>
              <a:t>10 – DDCA, RCA, ADCA</a:t>
            </a:r>
          </a:p>
          <a:p>
            <a:pPr lvl="1"/>
            <a:r>
              <a:rPr lang="en-US" sz="2200" dirty="0"/>
              <a:t>Coordinate/verify required documentation for testing </a:t>
            </a:r>
            <a:endParaRPr lang="en-US" sz="2200" dirty="0" smtClean="0"/>
          </a:p>
          <a:p>
            <a:pPr lvl="1"/>
            <a:r>
              <a:rPr lang="en-US" sz="2200" dirty="0" smtClean="0"/>
              <a:t>Nurse </a:t>
            </a:r>
            <a:r>
              <a:rPr lang="en-US" sz="2200" dirty="0"/>
              <a:t>Aide </a:t>
            </a:r>
            <a:r>
              <a:rPr lang="en-US" sz="2200" dirty="0" smtClean="0"/>
              <a:t>–  </a:t>
            </a:r>
          </a:p>
          <a:p>
            <a:pPr lvl="2"/>
            <a:r>
              <a:rPr lang="en-US" sz="1800" dirty="0" smtClean="0"/>
              <a:t>Training </a:t>
            </a:r>
            <a:r>
              <a:rPr lang="en-US" sz="1800" dirty="0"/>
              <a:t>verification </a:t>
            </a:r>
            <a:r>
              <a:rPr lang="en-US" sz="1800" dirty="0" smtClean="0"/>
              <a:t>form or </a:t>
            </a:r>
            <a:r>
              <a:rPr lang="en-US" sz="1800" dirty="0"/>
              <a:t>Approval Letter from OSDH (only last 1 year) – verify matches candidate info</a:t>
            </a:r>
          </a:p>
          <a:p>
            <a:pPr lvl="2"/>
            <a:r>
              <a:rPr lang="en-US" sz="2100" dirty="0"/>
              <a:t>Original proof of social security # (must be printed)</a:t>
            </a:r>
          </a:p>
          <a:p>
            <a:pPr lvl="3"/>
            <a:r>
              <a:rPr lang="en-US" sz="1900" dirty="0"/>
              <a:t>Social security card or Letter from SS </a:t>
            </a:r>
            <a:r>
              <a:rPr lang="en-US" sz="1900" dirty="0" smtClean="0"/>
              <a:t>Administration</a:t>
            </a:r>
            <a:endParaRPr lang="en-US" sz="1900" dirty="0"/>
          </a:p>
          <a:p>
            <a:pPr lvl="2"/>
            <a:r>
              <a:rPr lang="en-US" sz="2100" dirty="0"/>
              <a:t>Photo ID issued by government entity w/in the U.S. </a:t>
            </a:r>
            <a:endParaRPr lang="en-US" sz="2100" dirty="0" smtClean="0"/>
          </a:p>
          <a:p>
            <a:pPr lvl="2"/>
            <a:r>
              <a:rPr lang="en-US" sz="2100" dirty="0" smtClean="0"/>
              <a:t>Affidavit </a:t>
            </a:r>
            <a:r>
              <a:rPr lang="en-US" sz="2100" dirty="0"/>
              <a:t>of Lawful Presence – see info sheet for requirements</a:t>
            </a:r>
          </a:p>
          <a:p>
            <a:pPr lvl="3"/>
            <a:r>
              <a:rPr lang="en-US" sz="1900" dirty="0"/>
              <a:t>Retain original &amp; supporting docs for non-citizens in candidate testing folder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2537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Nurse Aide </a:t>
            </a:r>
            <a:r>
              <a:rPr lang="en-US" dirty="0" smtClean="0"/>
              <a:t>Information </a:t>
            </a:r>
            <a:r>
              <a:rPr lang="en-US" sz="3600" dirty="0" smtClean="0"/>
              <a:t>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Coordinate/verify required documentation for </a:t>
            </a:r>
            <a:r>
              <a:rPr lang="en-US" dirty="0" smtClean="0"/>
              <a:t>testing</a:t>
            </a:r>
          </a:p>
          <a:p>
            <a:pPr lvl="1"/>
            <a:r>
              <a:rPr lang="en-US" dirty="0"/>
              <a:t>CMA – 3 years from completion of training to finishing testing (CMA Testing File Documentation Checklist -yellow)</a:t>
            </a:r>
          </a:p>
          <a:p>
            <a:pPr lvl="2"/>
            <a:r>
              <a:rPr lang="en-US" dirty="0"/>
              <a:t>Training verification form (light pink copy) or Approval Letter from OSDH</a:t>
            </a:r>
          </a:p>
          <a:p>
            <a:pPr lvl="2"/>
            <a:r>
              <a:rPr lang="en-US" dirty="0"/>
              <a:t>Original proof of social security # (must be printed)</a:t>
            </a:r>
          </a:p>
          <a:p>
            <a:pPr lvl="3"/>
            <a:r>
              <a:rPr lang="en-US" dirty="0"/>
              <a:t>Social security card or Letter from SS Administration – even Registered Aliens</a:t>
            </a:r>
          </a:p>
          <a:p>
            <a:pPr lvl="3"/>
            <a:r>
              <a:rPr lang="en-US" dirty="0"/>
              <a:t>Tax return</a:t>
            </a:r>
          </a:p>
          <a:p>
            <a:pPr lvl="2"/>
            <a:r>
              <a:rPr lang="en-US" dirty="0"/>
              <a:t>Photo ID issued by government entity w/in the U.S. (no foreign passports)</a:t>
            </a:r>
          </a:p>
          <a:p>
            <a:pPr lvl="2"/>
            <a:r>
              <a:rPr lang="en-US" dirty="0"/>
              <a:t>Affidavit of Lawful Presence – see info sheet for requirements</a:t>
            </a:r>
          </a:p>
          <a:p>
            <a:pPr lvl="3"/>
            <a:r>
              <a:rPr lang="en-US" dirty="0"/>
              <a:t>Retain original &amp; supporting docs for non-citizens in candidate testing folder</a:t>
            </a:r>
          </a:p>
          <a:p>
            <a:pPr lvl="2"/>
            <a:r>
              <a:rPr lang="en-US" dirty="0"/>
              <a:t>Verification of current LTC/HHA/DDCA certification</a:t>
            </a:r>
          </a:p>
          <a:p>
            <a:pPr lvl="1"/>
            <a:r>
              <a:rPr lang="en-US" dirty="0"/>
              <a:t>Advanced CMA – Insulin Administration</a:t>
            </a:r>
          </a:p>
          <a:p>
            <a:pPr lvl="2"/>
            <a:r>
              <a:rPr lang="en-US" dirty="0"/>
              <a:t>All required documents listed above for CMA</a:t>
            </a:r>
          </a:p>
          <a:p>
            <a:pPr lvl="2"/>
            <a:r>
              <a:rPr lang="en-US" dirty="0"/>
              <a:t>OSDH Form 504 documenting completion of training </a:t>
            </a:r>
            <a:r>
              <a:rPr lang="en-US" dirty="0" err="1"/>
              <a:t>req’s</a:t>
            </a:r>
            <a:endParaRPr lang="en-US" dirty="0"/>
          </a:p>
          <a:p>
            <a:pPr lvl="2"/>
            <a:r>
              <a:rPr lang="en-US" dirty="0"/>
              <a:t>Verification of current CMA certification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2600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694" y="105466"/>
            <a:ext cx="5015621" cy="5836950"/>
          </a:xfrm>
          <a:prstGeom prst="rect">
            <a:avLst/>
          </a:prstGeom>
        </p:spPr>
      </p:pic>
      <p:pic>
        <p:nvPicPr>
          <p:cNvPr id="5" name="Picture 4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8170" y="105466"/>
            <a:ext cx="5323438" cy="580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5316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099" y="383232"/>
            <a:ext cx="10515600" cy="1325563"/>
          </a:xfrm>
        </p:spPr>
        <p:txBody>
          <a:bodyPr/>
          <a:lstStyle/>
          <a:p>
            <a:r>
              <a:rPr lang="en-US" dirty="0"/>
              <a:t>Nurse Aide Information </a:t>
            </a:r>
            <a:r>
              <a:rPr lang="en-US" sz="3600" dirty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099" y="1354523"/>
            <a:ext cx="10515600" cy="486770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Coordinate/verify required documentation for testing (CONT.)</a:t>
            </a:r>
          </a:p>
          <a:p>
            <a:pPr lvl="1"/>
            <a:r>
              <a:rPr lang="en-US" dirty="0"/>
              <a:t>Waiver Candidates – LTC &amp; CMA</a:t>
            </a:r>
          </a:p>
          <a:p>
            <a:pPr lvl="1"/>
            <a:r>
              <a:rPr lang="en-US" dirty="0"/>
              <a:t>Training Facility Code – 7777777 </a:t>
            </a:r>
            <a:r>
              <a:rPr lang="en-US" dirty="0" smtClean="0"/>
              <a:t>(No training </a:t>
            </a:r>
            <a:r>
              <a:rPr lang="en-US" dirty="0"/>
              <a:t>verification form)</a:t>
            </a:r>
          </a:p>
          <a:p>
            <a:pPr lvl="1"/>
            <a:r>
              <a:rPr lang="en-US" dirty="0"/>
              <a:t>Candidate must submit documentation to NAR to receive a training exception waiver letter before testing.  Candidate provided 3 attempts to pass – if unable, must retrain with traditional training program</a:t>
            </a:r>
          </a:p>
          <a:p>
            <a:pPr lvl="2"/>
            <a:r>
              <a:rPr lang="en-US" dirty="0"/>
              <a:t>LTC ONLY – Skills Performance Checklist, Affirmation of 16 hours of Training, and 10 hours of Alzheimer’s disease training  (</a:t>
            </a:r>
            <a:r>
              <a:rPr lang="en-US" dirty="0">
                <a:hlinkClick r:id="rId3"/>
              </a:rPr>
              <a:t>application &amp; forms - LTC Forms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CMA ONLY (Must first have LTC, HHA, or DDCA) – Medication Skills Performance Checklist (Signed &amp; Dated) and Medication Pass Worksheet (</a:t>
            </a:r>
            <a:r>
              <a:rPr lang="en-US" dirty="0">
                <a:hlinkClick r:id="rId4"/>
              </a:rPr>
              <a:t>application &amp; forms - CMA Forms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HHA, DDCA, ADC, and RCA – Skills Performance Checklist (Signed &amp; Dated) and documentation of any additional training (</a:t>
            </a:r>
            <a:r>
              <a:rPr lang="en-US" dirty="0">
                <a:hlinkClick r:id="rId3"/>
              </a:rPr>
              <a:t>i.e. Alzheimer’s disease Training, Oklahoma Core Curriculum, etc.)</a:t>
            </a:r>
            <a:endParaRPr lang="en-US" dirty="0"/>
          </a:p>
          <a:p>
            <a:pPr lvl="2"/>
            <a:r>
              <a:rPr lang="en-US" dirty="0"/>
              <a:t>A Non-Refundable $15.00 processing fee for HHA, DDDCA, ADCA, RCA, and CMA OAC 310:677-1-3(f)(3)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454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erpetua" panose="02020502060401020303" pitchFamily="18" charset="0"/>
              </a:rPr>
              <a:t>Activity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0427"/>
            <a:ext cx="10515600" cy="483653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Activity Reports </a:t>
            </a:r>
            <a:endParaRPr lang="en-US" dirty="0" smtClean="0"/>
          </a:p>
          <a:p>
            <a:pPr lvl="1"/>
            <a:r>
              <a:rPr lang="en-US" dirty="0" smtClean="0"/>
              <a:t>Summarized Price Sheet showing Candidate amount &amp; amount invoiced to each Test Site located on </a:t>
            </a:r>
            <a:r>
              <a:rPr lang="en-US" dirty="0" err="1" smtClean="0"/>
              <a:t>sFTP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Usually </a:t>
            </a:r>
            <a:r>
              <a:rPr lang="en-US" dirty="0"/>
              <a:t>provided the week after the end-of-the-month after HCP office reconciles monthly report with daily uploads</a:t>
            </a:r>
          </a:p>
          <a:p>
            <a:pPr lvl="1"/>
            <a:r>
              <a:rPr lang="en-US" dirty="0"/>
              <a:t>Information included on report:</a:t>
            </a:r>
          </a:p>
          <a:p>
            <a:pPr lvl="2"/>
            <a:r>
              <a:rPr lang="en-US" dirty="0"/>
              <a:t>TR Code – Training facility Code</a:t>
            </a:r>
          </a:p>
          <a:p>
            <a:pPr lvl="2"/>
            <a:r>
              <a:rPr lang="en-US" dirty="0"/>
              <a:t>REF – score</a:t>
            </a:r>
          </a:p>
          <a:p>
            <a:pPr lvl="2"/>
            <a:r>
              <a:rPr lang="en-US" dirty="0"/>
              <a:t>Assessment Title</a:t>
            </a:r>
          </a:p>
          <a:p>
            <a:pPr lvl="2"/>
            <a:r>
              <a:rPr lang="en-US" dirty="0"/>
              <a:t>Date/Time Completed</a:t>
            </a:r>
          </a:p>
          <a:p>
            <a:pPr lvl="2"/>
            <a:r>
              <a:rPr lang="en-US" dirty="0"/>
              <a:t>Candidate First Name</a:t>
            </a:r>
          </a:p>
          <a:p>
            <a:pPr lvl="2"/>
            <a:r>
              <a:rPr lang="en-US" dirty="0"/>
              <a:t>Candidate Last Name</a:t>
            </a:r>
          </a:p>
          <a:p>
            <a:pPr lvl="2"/>
            <a:r>
              <a:rPr lang="en-US" dirty="0"/>
              <a:t>Charges</a:t>
            </a:r>
          </a:p>
          <a:p>
            <a:pPr lvl="2"/>
            <a:r>
              <a:rPr lang="en-US" dirty="0"/>
              <a:t>Counts</a:t>
            </a:r>
          </a:p>
          <a:p>
            <a:pPr lvl="1"/>
            <a:r>
              <a:rPr lang="en-US" dirty="0"/>
              <a:t>We are now sending the reports in Excel with the TR Code &amp; Score to allow each of the sites to keep a running log of assessments</a:t>
            </a:r>
          </a:p>
          <a:p>
            <a:pPr lvl="2"/>
            <a:r>
              <a:rPr lang="en-US" dirty="0"/>
              <a:t>Why you may ask? – so you can always figure your own pass rates, average scores, etc…by training facility code</a:t>
            </a:r>
          </a:p>
          <a:p>
            <a:pPr lvl="2"/>
            <a:r>
              <a:rPr lang="en-US" dirty="0"/>
              <a:t>We will still provide one at the end of the calendar year because we provide that information to our agency partners – but it takes some time to complete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038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Provided to NAR &amp; tests sites based on calendar year – not fiscal year</a:t>
            </a:r>
          </a:p>
          <a:p>
            <a:r>
              <a:rPr lang="en-US" dirty="0" smtClean="0"/>
              <a:t>Listed by Training Facility Code</a:t>
            </a:r>
          </a:p>
          <a:p>
            <a:r>
              <a:rPr lang="en-US" dirty="0" smtClean="0"/>
              <a:t>Overall Statistics – CY2020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871878"/>
              </p:ext>
            </p:extLst>
          </p:nvPr>
        </p:nvGraphicFramePr>
        <p:xfrm>
          <a:off x="1907893" y="3378585"/>
          <a:ext cx="7462444" cy="2506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1876">
                  <a:extLst>
                    <a:ext uri="{9D8B030D-6E8A-4147-A177-3AD203B41FA5}">
                      <a16:colId xmlns:a16="http://schemas.microsoft.com/office/drawing/2014/main" val="3933922903"/>
                    </a:ext>
                  </a:extLst>
                </a:gridCol>
                <a:gridCol w="728466">
                  <a:extLst>
                    <a:ext uri="{9D8B030D-6E8A-4147-A177-3AD203B41FA5}">
                      <a16:colId xmlns:a16="http://schemas.microsoft.com/office/drawing/2014/main" val="608444644"/>
                    </a:ext>
                  </a:extLst>
                </a:gridCol>
                <a:gridCol w="975625">
                  <a:extLst>
                    <a:ext uri="{9D8B030D-6E8A-4147-A177-3AD203B41FA5}">
                      <a16:colId xmlns:a16="http://schemas.microsoft.com/office/drawing/2014/main" val="1452664097"/>
                    </a:ext>
                  </a:extLst>
                </a:gridCol>
                <a:gridCol w="884567">
                  <a:extLst>
                    <a:ext uri="{9D8B030D-6E8A-4147-A177-3AD203B41FA5}">
                      <a16:colId xmlns:a16="http://schemas.microsoft.com/office/drawing/2014/main" val="1460017442"/>
                    </a:ext>
                  </a:extLst>
                </a:gridCol>
                <a:gridCol w="901910">
                  <a:extLst>
                    <a:ext uri="{9D8B030D-6E8A-4147-A177-3AD203B41FA5}">
                      <a16:colId xmlns:a16="http://schemas.microsoft.com/office/drawing/2014/main" val="639394913"/>
                    </a:ext>
                  </a:extLst>
                </a:gridCol>
              </a:tblGrid>
              <a:tr h="903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Long Term Care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Number of Unique Testers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# Passed - All Written Attempts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Pass Rate - All Written Attempts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Avg Score Written - All Attempts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174909"/>
                  </a:ext>
                </a:extLst>
              </a:tr>
              <a:tr h="237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STATEWIDE TOTALS/AVERAGES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3549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3248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86%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79%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5898991"/>
                  </a:ext>
                </a:extLst>
              </a:tr>
              <a:tr h="22578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3611460"/>
                  </a:ext>
                </a:extLst>
              </a:tr>
              <a:tr h="903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Certified Medication Aide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Number of Unique Testers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# Passed - All Written Attempts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Pass Rate - All Written Attempts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Avg Score Written - All Attempts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4403861"/>
                  </a:ext>
                </a:extLst>
              </a:tr>
              <a:tr h="2370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STATEWIDE TOTALS/AVERAGES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1399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1245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77%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77%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0362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248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other Questions?</a:t>
            </a:r>
          </a:p>
        </p:txBody>
      </p:sp>
      <p:pic>
        <p:nvPicPr>
          <p:cNvPr id="3" name="Content Placeholder 4" descr="j043156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40357" y="1815524"/>
            <a:ext cx="2564295" cy="288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5347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HPCP Test Site Coordinator </a:t>
            </a:r>
            <a:r>
              <a:rPr lang="en-US" sz="1400" dirty="0" smtClean="0">
                <a:solidFill>
                  <a:schemeClr val="tx1"/>
                </a:solidFill>
              </a:rPr>
              <a:t>(HPCP Testing Manual)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defTabSz="517525">
              <a:buFont typeface="Wingdings" panose="05000000000000000000" pitchFamily="2" charset="2"/>
              <a:buChar char="Ø"/>
            </a:pPr>
            <a:r>
              <a:rPr lang="en-US" dirty="0"/>
              <a:t>	Train/monitor local test site personnel (including CSOs </a:t>
            </a:r>
            <a:r>
              <a:rPr lang="en-US" dirty="0" smtClean="0"/>
              <a:t>if</a:t>
            </a:r>
          </a:p>
          <a:p>
            <a:pPr marL="0" indent="0" defTabSz="517525">
              <a:buNone/>
            </a:pPr>
            <a:r>
              <a:rPr lang="en-US" dirty="0"/>
              <a:t>	</a:t>
            </a:r>
            <a:r>
              <a:rPr lang="en-US" dirty="0" smtClean="0"/>
              <a:t>applicable</a:t>
            </a:r>
            <a:r>
              <a:rPr lang="en-US" dirty="0"/>
              <a:t>)</a:t>
            </a:r>
          </a:p>
          <a:p>
            <a:pPr defTabSz="517525">
              <a:buFont typeface="Wingdings" panose="05000000000000000000" pitchFamily="2" charset="2"/>
              <a:buChar char="Ø"/>
            </a:pPr>
            <a:r>
              <a:rPr lang="en-US" dirty="0"/>
              <a:t>	Ensure the security of testing </a:t>
            </a:r>
            <a:r>
              <a:rPr lang="en-US" dirty="0" smtClean="0"/>
              <a:t>materials &amp; verifies </a:t>
            </a:r>
          </a:p>
          <a:p>
            <a:pPr marL="0" indent="0" defTabSz="517525">
              <a:buNone/>
            </a:pPr>
            <a:r>
              <a:rPr lang="en-US" dirty="0"/>
              <a:t>	</a:t>
            </a:r>
            <a:r>
              <a:rPr lang="en-US" dirty="0" smtClean="0"/>
              <a:t>all policies/procedures are followed</a:t>
            </a:r>
            <a:endParaRPr lang="en-US" dirty="0"/>
          </a:p>
          <a:p>
            <a:pPr defTabSz="517525">
              <a:buFont typeface="Wingdings" panose="05000000000000000000" pitchFamily="2" charset="2"/>
              <a:buChar char="Ø"/>
            </a:pPr>
            <a:r>
              <a:rPr lang="en-US" dirty="0"/>
              <a:t>	Coordinate HPCP test registration, collecting fees, &amp;</a:t>
            </a:r>
            <a:endParaRPr lang="en-US" dirty="0" smtClean="0"/>
          </a:p>
          <a:p>
            <a:pPr marL="0" indent="0" defTabSz="517525">
              <a:buNone/>
            </a:pPr>
            <a:r>
              <a:rPr lang="en-US" dirty="0"/>
              <a:t>	</a:t>
            </a:r>
            <a:r>
              <a:rPr lang="en-US" dirty="0" smtClean="0"/>
              <a:t>administration</a:t>
            </a:r>
            <a:endParaRPr lang="en-US" dirty="0"/>
          </a:p>
          <a:p>
            <a:pPr defTabSz="517525">
              <a:buFont typeface="Wingdings" panose="05000000000000000000" pitchFamily="2" charset="2"/>
              <a:buChar char="Ø"/>
            </a:pPr>
            <a:r>
              <a:rPr lang="en-US" dirty="0"/>
              <a:t>	Score clinical skills examinations (if applicable)</a:t>
            </a:r>
          </a:p>
          <a:p>
            <a:pPr defTabSz="517525">
              <a:buFont typeface="Wingdings" panose="05000000000000000000" pitchFamily="2" charset="2"/>
              <a:buChar char="Ø"/>
            </a:pPr>
            <a:r>
              <a:rPr lang="en-US" dirty="0"/>
              <a:t>	Distribute results to candidates</a:t>
            </a:r>
          </a:p>
          <a:p>
            <a:pPr defTabSz="517525">
              <a:buFont typeface="Wingdings" panose="05000000000000000000" pitchFamily="2" charset="2"/>
              <a:buChar char="Ø"/>
            </a:pPr>
            <a:r>
              <a:rPr lang="en-US" dirty="0"/>
              <a:t>	Maintain testing records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068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TRAINING/MONITORING </a:t>
            </a:r>
            <a:r>
              <a:rPr lang="en-US" dirty="0" smtClean="0"/>
              <a:t>LOCAL TEST </a:t>
            </a:r>
            <a:r>
              <a:rPr lang="en-US" dirty="0"/>
              <a:t>SITE </a:t>
            </a:r>
            <a:r>
              <a:rPr lang="en-US" dirty="0" smtClean="0"/>
              <a:t>PERSONNEL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69913" algn="l"/>
              </a:tabLst>
            </a:pPr>
            <a:r>
              <a:rPr lang="en-US" dirty="0" smtClean="0"/>
              <a:t>All </a:t>
            </a:r>
            <a:r>
              <a:rPr lang="en-US" dirty="0"/>
              <a:t>test site personnel associated </a:t>
            </a:r>
            <a:r>
              <a:rPr lang="en-US" dirty="0" smtClean="0"/>
              <a:t>w/ </a:t>
            </a:r>
            <a:r>
              <a:rPr lang="en-US" dirty="0"/>
              <a:t>the HPCP certification process:</a:t>
            </a:r>
          </a:p>
          <a:p>
            <a:pPr indent="55563">
              <a:buFont typeface="Wingdings" panose="05000000000000000000" pitchFamily="2" charset="2"/>
              <a:buChar char="Ø"/>
              <a:tabLst>
                <a:tab pos="569913" algn="l"/>
              </a:tabLst>
            </a:pPr>
            <a:r>
              <a:rPr lang="en-US" dirty="0"/>
              <a:t>	Must be listed on the HPCP Test Site Directory</a:t>
            </a:r>
          </a:p>
          <a:p>
            <a:pPr indent="55563">
              <a:buFont typeface="Wingdings" panose="05000000000000000000" pitchFamily="2" charset="2"/>
              <a:buChar char="Ø"/>
              <a:tabLst>
                <a:tab pos="569913" algn="l"/>
              </a:tabLst>
            </a:pPr>
            <a:r>
              <a:rPr lang="en-US" dirty="0"/>
              <a:t>	Attend training on HPCP processes and procedures</a:t>
            </a:r>
          </a:p>
          <a:p>
            <a:pPr indent="55563">
              <a:buFont typeface="Wingdings" panose="05000000000000000000" pitchFamily="2" charset="2"/>
              <a:buChar char="Ø"/>
              <a:tabLst>
                <a:tab pos="569913" algn="l"/>
              </a:tabLst>
            </a:pPr>
            <a:r>
              <a:rPr lang="en-US" dirty="0"/>
              <a:t>	</a:t>
            </a:r>
            <a:r>
              <a:rPr lang="en-US" dirty="0" smtClean="0"/>
              <a:t>Complete </a:t>
            </a:r>
            <a:r>
              <a:rPr lang="en-US" dirty="0"/>
              <a:t>a Testing Personnel Training Requirement Form</a:t>
            </a:r>
          </a:p>
          <a:p>
            <a:pPr indent="55563">
              <a:buFont typeface="Wingdings" panose="05000000000000000000" pitchFamily="2" charset="2"/>
              <a:buChar char="Ø"/>
              <a:tabLst>
                <a:tab pos="569913" algn="l"/>
              </a:tabLst>
            </a:pPr>
            <a:r>
              <a:rPr lang="en-US" dirty="0"/>
              <a:t>	Sign a Confidentiality Agreement </a:t>
            </a:r>
            <a:r>
              <a:rPr lang="en-US" sz="1400" i="1" dirty="0" smtClean="0"/>
              <a:t>(not required for CSOs – agreement is part of request form)</a:t>
            </a:r>
          </a:p>
          <a:p>
            <a:pPr>
              <a:buNone/>
              <a:tabLst>
                <a:tab pos="569913" algn="l"/>
              </a:tabLst>
            </a:pPr>
            <a:endParaRPr lang="en-US" sz="800" dirty="0" smtClean="0"/>
          </a:p>
          <a:p>
            <a:pPr>
              <a:buNone/>
              <a:tabLst>
                <a:tab pos="569913" algn="l"/>
              </a:tabLst>
            </a:pPr>
            <a:r>
              <a:rPr lang="en-US" sz="2400" dirty="0" smtClean="0"/>
              <a:t>*New Process – complete all new paperwork with FY MOU agreement</a:t>
            </a:r>
          </a:p>
          <a:p>
            <a:pPr indent="55563">
              <a:buFont typeface="Wingdings" panose="05000000000000000000" pitchFamily="2" charset="2"/>
              <a:buChar char="Ø"/>
              <a:tabLst>
                <a:tab pos="569913" algn="l"/>
              </a:tabLst>
            </a:pPr>
            <a:r>
              <a:rPr lang="en-US" sz="2400" dirty="0" smtClean="0"/>
              <a:t>Only need to be updated when new staff added</a:t>
            </a:r>
          </a:p>
          <a:p>
            <a:pPr indent="55563">
              <a:buFont typeface="Wingdings" panose="05000000000000000000" pitchFamily="2" charset="2"/>
              <a:buChar char="Ø"/>
              <a:tabLst>
                <a:tab pos="569913" algn="l"/>
              </a:tabLst>
            </a:pPr>
            <a:r>
              <a:rPr lang="en-US" sz="2400" dirty="0" smtClean="0"/>
              <a:t>Can send an email to remove staff w/out completing new forms</a:t>
            </a:r>
          </a:p>
          <a:p>
            <a:pPr>
              <a:buNone/>
              <a:tabLst>
                <a:tab pos="569913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65703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TRAINING/MONITORING LOCAL TEST SITE </a:t>
            </a:r>
            <a:r>
              <a:rPr lang="en-US" dirty="0" smtClean="0"/>
              <a:t>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Clinical Skills </a:t>
            </a:r>
            <a:r>
              <a:rPr lang="en-US" dirty="0" smtClean="0"/>
              <a:t>Observers </a:t>
            </a:r>
            <a:r>
              <a:rPr lang="en-US" dirty="0"/>
              <a:t>(CSOs</a:t>
            </a:r>
            <a:r>
              <a:rPr lang="en-US" dirty="0" smtClean="0"/>
              <a:t>)</a:t>
            </a:r>
            <a:endParaRPr lang="en-US" dirty="0"/>
          </a:p>
          <a:p>
            <a:pPr indent="55563">
              <a:buFont typeface="Wingdings" panose="05000000000000000000" pitchFamily="2" charset="2"/>
              <a:buChar char="Ø"/>
            </a:pPr>
            <a:r>
              <a:rPr lang="en-US" dirty="0" smtClean="0"/>
              <a:t>Test Site Coordinator is responsible for requesting/training CSOs</a:t>
            </a:r>
          </a:p>
          <a:p>
            <a:pPr indent="55563">
              <a:buFont typeface="Wingdings" panose="05000000000000000000" pitchFamily="2" charset="2"/>
              <a:buChar char="Ø"/>
            </a:pPr>
            <a:r>
              <a:rPr lang="en-US" dirty="0" smtClean="0"/>
              <a:t>CSO must complete: </a:t>
            </a:r>
            <a:r>
              <a:rPr lang="en-US" sz="1400" dirty="0" smtClean="0"/>
              <a:t>(manual &amp; video on website)</a:t>
            </a:r>
          </a:p>
          <a:p>
            <a:pPr marL="1028700" lvl="1" indent="-342900"/>
            <a:r>
              <a:rPr lang="en-US" dirty="0" smtClean="0"/>
              <a:t>Orientation on administering scenarios</a:t>
            </a:r>
          </a:p>
          <a:p>
            <a:pPr marL="1028700" lvl="1" indent="-342900"/>
            <a:r>
              <a:rPr lang="en-US" dirty="0" smtClean="0"/>
              <a:t>Review CSO Manual</a:t>
            </a:r>
          </a:p>
          <a:p>
            <a:pPr marL="1028700" lvl="1" indent="-342900"/>
            <a:r>
              <a:rPr lang="en-US" dirty="0" smtClean="0"/>
              <a:t>Review CSO training video</a:t>
            </a:r>
          </a:p>
          <a:p>
            <a:pPr marL="1028700" lvl="1" indent="-342900"/>
            <a:r>
              <a:rPr lang="en-US" dirty="0" smtClean="0"/>
              <a:t>Complete shadowing experience with approved CSO</a:t>
            </a:r>
          </a:p>
          <a:p>
            <a:pPr marL="571500" indent="-342900"/>
            <a:r>
              <a:rPr lang="en-US" dirty="0" smtClean="0"/>
              <a:t>Current list on </a:t>
            </a:r>
            <a:r>
              <a:rPr lang="en-US" dirty="0" err="1" smtClean="0"/>
              <a:t>sFTP</a:t>
            </a:r>
            <a:r>
              <a:rPr lang="en-US" dirty="0" smtClean="0"/>
              <a:t> system</a:t>
            </a:r>
          </a:p>
          <a:p>
            <a:pPr marL="571500" indent="-342900"/>
            <a:r>
              <a:rPr lang="en-US" dirty="0" smtClean="0"/>
              <a:t>Request form on website - must include resume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3276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TRAINING/MONITORING LOCAL TEST SITE </a:t>
            </a:r>
            <a:r>
              <a:rPr lang="en-US" dirty="0" smtClean="0"/>
              <a:t>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1816"/>
            <a:ext cx="10515600" cy="4536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Clinical Skills Observers (CSOs)</a:t>
            </a:r>
          </a:p>
          <a:p>
            <a:pPr indent="55563">
              <a:buFont typeface="Wingdings" panose="05000000000000000000" pitchFamily="2" charset="2"/>
              <a:buChar char="Ø"/>
            </a:pPr>
            <a:r>
              <a:rPr lang="en-US" dirty="0"/>
              <a:t>CSO </a:t>
            </a:r>
            <a:r>
              <a:rPr lang="en-US" dirty="0" smtClean="0"/>
              <a:t>Qualifications – </a:t>
            </a:r>
            <a:r>
              <a:rPr lang="en-US" sz="2000" dirty="0" smtClean="0"/>
              <a:t>verified on </a:t>
            </a:r>
            <a:r>
              <a:rPr lang="en-US" sz="2000" dirty="0" smtClean="0">
                <a:hlinkClick r:id="rId3"/>
              </a:rPr>
              <a:t>OK </a:t>
            </a:r>
            <a:r>
              <a:rPr lang="en-US" sz="2000" dirty="0" err="1" smtClean="0">
                <a:hlinkClick r:id="rId3"/>
              </a:rPr>
              <a:t>Bd</a:t>
            </a:r>
            <a:r>
              <a:rPr lang="en-US" sz="2000" dirty="0" smtClean="0">
                <a:hlinkClick r:id="rId3"/>
              </a:rPr>
              <a:t> of Nursing</a:t>
            </a:r>
            <a:r>
              <a:rPr lang="en-US" sz="2000" dirty="0" smtClean="0"/>
              <a:t> &amp; </a:t>
            </a:r>
            <a:r>
              <a:rPr lang="en-US" sz="2000" dirty="0" smtClean="0">
                <a:hlinkClick r:id="rId4"/>
              </a:rPr>
              <a:t>Multi-state compact</a:t>
            </a:r>
            <a:endParaRPr lang="en-US" sz="2000" dirty="0" smtClean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sz="2000" dirty="0" smtClean="0"/>
          </a:p>
          <a:p>
            <a:pPr indent="55563">
              <a:buFont typeface="Wingdings" panose="05000000000000000000" pitchFamily="2" charset="2"/>
              <a:buChar char="Ø"/>
            </a:pPr>
            <a:r>
              <a:rPr lang="en-US" dirty="0" smtClean="0"/>
              <a:t>Prefer CSOs not be instructors – if so, cannot observe own students</a:t>
            </a:r>
          </a:p>
          <a:p>
            <a:pPr indent="55563">
              <a:buFont typeface="Wingdings" panose="05000000000000000000" pitchFamily="2" charset="2"/>
              <a:buChar char="Ø"/>
            </a:pPr>
            <a:r>
              <a:rPr lang="en-US" dirty="0" smtClean="0"/>
              <a:t>Must administer 2 clinical skills exams per Fiscal Year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785082"/>
              </p:ext>
            </p:extLst>
          </p:nvPr>
        </p:nvGraphicFramePr>
        <p:xfrm>
          <a:off x="1463040" y="2575877"/>
          <a:ext cx="7644384" cy="23980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4903">
                  <a:extLst>
                    <a:ext uri="{9D8B030D-6E8A-4147-A177-3AD203B41FA5}">
                      <a16:colId xmlns:a16="http://schemas.microsoft.com/office/drawing/2014/main" val="3496548794"/>
                    </a:ext>
                  </a:extLst>
                </a:gridCol>
                <a:gridCol w="4669481">
                  <a:extLst>
                    <a:ext uri="{9D8B030D-6E8A-4147-A177-3AD203B41FA5}">
                      <a16:colId xmlns:a16="http://schemas.microsoft.com/office/drawing/2014/main" val="125738749"/>
                    </a:ext>
                  </a:extLst>
                </a:gridCol>
              </a:tblGrid>
              <a:tr h="272959">
                <a:tc>
                  <a:txBody>
                    <a:bodyPr/>
                    <a:lstStyle/>
                    <a:p>
                      <a:pPr marL="560705" marR="0" eaLnBrk="0" hangingPunct="0">
                        <a:lnSpc>
                          <a:spcPct val="115000"/>
                        </a:lnSpc>
                        <a:spcBef>
                          <a:spcPts val="8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Certification Test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6005" marR="0" eaLnBrk="0" hangingPunct="0">
                        <a:lnSpc>
                          <a:spcPct val="115000"/>
                        </a:lnSpc>
                        <a:spcBef>
                          <a:spcPts val="8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Minimum Qualifications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98968776"/>
                  </a:ext>
                </a:extLst>
              </a:tr>
              <a:tr h="453804">
                <a:tc>
                  <a:txBody>
                    <a:bodyPr/>
                    <a:lstStyle/>
                    <a:p>
                      <a:pPr marL="50800" marR="0" eaLnBrk="0" hangingPunct="0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Home Health Care, Long Term Care</a:t>
                      </a:r>
                      <a:endParaRPr lang="en-US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0" lvl="0" indent="-342900" eaLnBrk="0" hangingPunct="0">
                        <a:lnSpc>
                          <a:spcPct val="1150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79400" algn="l"/>
                        </a:tabLst>
                      </a:pPr>
                      <a:r>
                        <a:rPr lang="en-US" sz="1400">
                          <a:effectLst/>
                        </a:rPr>
                        <a:t>Registered Nurse with an unrestricted</a:t>
                      </a:r>
                      <a:r>
                        <a:rPr lang="en-US" sz="1400" spc="-2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license</a:t>
                      </a:r>
                    </a:p>
                    <a:p>
                      <a:pPr marL="342900" marR="0" lvl="0" indent="-342900" eaLnBrk="0" hangingPunct="0">
                        <a:lnSpc>
                          <a:spcPts val="127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79400" algn="l"/>
                        </a:tabLst>
                      </a:pPr>
                      <a:r>
                        <a:rPr lang="en-US" sz="1400">
                          <a:effectLst/>
                        </a:rPr>
                        <a:t>One year</a:t>
                      </a:r>
                      <a:r>
                        <a:rPr lang="en-US" sz="1400" spc="-1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experience</a:t>
                      </a:r>
                      <a:endParaRPr lang="en-US" sz="140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Gill Sans MT" panose="020B0502020104020203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24249461"/>
                  </a:ext>
                </a:extLst>
              </a:tr>
              <a:tr h="763708">
                <a:tc>
                  <a:txBody>
                    <a:bodyPr/>
                    <a:lstStyle/>
                    <a:p>
                      <a:pPr marL="50800" marR="0" eaLnBrk="0" hangingPunct="0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Developmentally Disabled Direct Care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120015" lvl="0" indent="-342900" eaLnBrk="0" hangingPunct="0">
                        <a:lnSpc>
                          <a:spcPct val="1150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79400" algn="l"/>
                        </a:tabLst>
                      </a:pPr>
                      <a:r>
                        <a:rPr lang="en-US" sz="1400" dirty="0">
                          <a:effectLst/>
                        </a:rPr>
                        <a:t>Licensed or Registered Nurse with an unrestricted license OR Qualified Intellectual Disabilities Professional</a:t>
                      </a:r>
                      <a:r>
                        <a:rPr lang="en-US" sz="1400" spc="-4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(QID)</a:t>
                      </a:r>
                    </a:p>
                    <a:p>
                      <a:pPr marL="342900" marR="0" lvl="0" indent="-342900" eaLnBrk="0" hangingPunct="0">
                        <a:lnSpc>
                          <a:spcPct val="115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79400" algn="l"/>
                        </a:tabLst>
                      </a:pPr>
                      <a:r>
                        <a:rPr lang="en-US" sz="1400" dirty="0">
                          <a:effectLst/>
                        </a:rPr>
                        <a:t>One </a:t>
                      </a:r>
                      <a:r>
                        <a:rPr lang="en-US" sz="1400" spc="-40" dirty="0">
                          <a:effectLst/>
                        </a:rPr>
                        <a:t>year</a:t>
                      </a:r>
                      <a:r>
                        <a:rPr lang="en-US" sz="1400" spc="-175" dirty="0">
                          <a:effectLst/>
                        </a:rPr>
                        <a:t>  </a:t>
                      </a:r>
                      <a:r>
                        <a:rPr lang="en-US" sz="1400" dirty="0">
                          <a:effectLst/>
                        </a:rPr>
                        <a:t>experience</a:t>
                      </a:r>
                      <a:endParaRPr lang="en-US" sz="14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Gill Sans MT" panose="020B0502020104020203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00961344"/>
                  </a:ext>
                </a:extLst>
              </a:tr>
              <a:tr h="453804">
                <a:tc>
                  <a:txBody>
                    <a:bodyPr/>
                    <a:lstStyle/>
                    <a:p>
                      <a:pPr marL="50800" marR="0" eaLnBrk="0" hangingPunct="0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Adult Day Care, Residential Care</a:t>
                      </a:r>
                      <a:endParaRPr lang="en-US" sz="14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0" lvl="0" indent="-342900" eaLnBrk="0" hangingPunct="0">
                        <a:lnSpc>
                          <a:spcPct val="1150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79400" algn="l"/>
                        </a:tabLst>
                      </a:pPr>
                      <a:r>
                        <a:rPr lang="en-US" sz="1400">
                          <a:effectLst/>
                        </a:rPr>
                        <a:t>Licensed or Registered Nurse with an unrestricted</a:t>
                      </a:r>
                      <a:r>
                        <a:rPr lang="en-US" sz="1400" spc="-10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license</a:t>
                      </a:r>
                    </a:p>
                    <a:p>
                      <a:pPr marL="342900" marR="0" lvl="0" indent="-342900" eaLnBrk="0" hangingPunct="0">
                        <a:lnSpc>
                          <a:spcPts val="127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79400" algn="l"/>
                        </a:tabLst>
                      </a:pPr>
                      <a:r>
                        <a:rPr lang="en-US" sz="1400">
                          <a:effectLst/>
                        </a:rPr>
                        <a:t>One year</a:t>
                      </a:r>
                      <a:r>
                        <a:rPr lang="en-US" sz="1400" spc="-1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experience</a:t>
                      </a:r>
                      <a:endParaRPr lang="en-US" sz="140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Gill Sans MT" panose="020B0502020104020203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2784822"/>
                  </a:ext>
                </a:extLst>
              </a:tr>
              <a:tr h="453804">
                <a:tc>
                  <a:txBody>
                    <a:bodyPr/>
                    <a:lstStyle/>
                    <a:p>
                      <a:pPr marL="50800" marR="0" eaLnBrk="0" hangingPunct="0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Advanced Unlicensed Assistant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0" lvl="0" indent="-342900" eaLnBrk="0" hangingPunct="0">
                        <a:lnSpc>
                          <a:spcPct val="1150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79400" algn="l"/>
                        </a:tabLst>
                      </a:pPr>
                      <a:r>
                        <a:rPr lang="en-US" sz="1400" dirty="0">
                          <a:effectLst/>
                        </a:rPr>
                        <a:t>Registered Nurse with an unrestricted</a:t>
                      </a:r>
                      <a:r>
                        <a:rPr lang="en-US" sz="1400" spc="-25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license</a:t>
                      </a:r>
                    </a:p>
                    <a:p>
                      <a:pPr marL="342900" marR="0" lvl="0" indent="-342900" eaLnBrk="0" hangingPunct="0">
                        <a:lnSpc>
                          <a:spcPts val="127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279400" algn="l"/>
                        </a:tabLst>
                      </a:pPr>
                      <a:r>
                        <a:rPr lang="en-US" sz="1400" dirty="0">
                          <a:effectLst/>
                        </a:rPr>
                        <a:t>2 years experience as staff nurse in an acute care</a:t>
                      </a:r>
                      <a:r>
                        <a:rPr lang="en-US" sz="1400" spc="-5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setting</a:t>
                      </a:r>
                      <a:endParaRPr lang="en-US" sz="1400" dirty="0"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Gill Sans MT" panose="020B0502020104020203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29744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819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COORDINATING TEST </a:t>
            </a:r>
            <a:r>
              <a:rPr lang="en-US" dirty="0" smtClean="0"/>
              <a:t>REGISTRATION AND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545" y="1825625"/>
            <a:ext cx="10834255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u="sng" dirty="0" smtClean="0"/>
              <a:t>Administration – Clinical Skills Scenarios</a:t>
            </a:r>
            <a:endParaRPr lang="en-US" dirty="0"/>
          </a:p>
          <a:p>
            <a:pPr lvl="1"/>
            <a:r>
              <a:rPr lang="en-US" sz="1700" dirty="0" smtClean="0"/>
              <a:t>Clinical </a:t>
            </a:r>
            <a:r>
              <a:rPr lang="en-US" sz="1700" dirty="0"/>
              <a:t>Skills Scenarios – schedule extra 15 minutes for preparing volunteer/providing instructions/answer questions </a:t>
            </a:r>
            <a:r>
              <a:rPr lang="en-US" sz="1700" i="1" dirty="0"/>
              <a:t>(only time candidate can ask questions</a:t>
            </a:r>
            <a:r>
              <a:rPr lang="en-US" sz="1200" i="1" dirty="0"/>
              <a:t>)</a:t>
            </a:r>
          </a:p>
          <a:p>
            <a:pPr marL="971550" lvl="3">
              <a:buFont typeface="Wingdings" panose="05000000000000000000" pitchFamily="2" charset="2"/>
              <a:buChar char="ü"/>
            </a:pPr>
            <a:r>
              <a:rPr lang="en-US" sz="1700" dirty="0"/>
              <a:t>Time Limits</a:t>
            </a:r>
          </a:p>
          <a:p>
            <a:pPr marL="1257300" lvl="4" indent="-280988">
              <a:buFont typeface="Wingdings" panose="05000000000000000000" pitchFamily="2" charset="2"/>
              <a:buChar char="§"/>
            </a:pPr>
            <a:r>
              <a:rPr lang="en-US" sz="1700" dirty="0"/>
              <a:t>HHA/LTC – 60 minutes for 7 clinical skills</a:t>
            </a:r>
          </a:p>
          <a:p>
            <a:pPr marL="1257300" lvl="4" indent="-280988">
              <a:buFont typeface="Wingdings" panose="05000000000000000000" pitchFamily="2" charset="2"/>
              <a:buChar char="§"/>
            </a:pPr>
            <a:r>
              <a:rPr lang="en-US" sz="1700" dirty="0"/>
              <a:t>DDCA/RCA/ADCA/SHA – 45 minutes for 4 clinical skills (3 for SHA)</a:t>
            </a:r>
          </a:p>
          <a:p>
            <a:pPr marL="976313" lvl="3" indent="-290513">
              <a:buFont typeface="Wingdings" panose="05000000000000000000" pitchFamily="2" charset="2"/>
              <a:buChar char="ü"/>
            </a:pPr>
            <a:r>
              <a:rPr lang="en-US" sz="1700" dirty="0" smtClean="0"/>
              <a:t>Administered </a:t>
            </a:r>
            <a:r>
              <a:rPr lang="en-US" sz="1700" dirty="0"/>
              <a:t>in actual care-giving situation or in a laboratory setting that resembles environment  in which candidates will function on the job – </a:t>
            </a:r>
            <a:r>
              <a:rPr lang="en-US" sz="1600" dirty="0"/>
              <a:t>access to running water</a:t>
            </a:r>
          </a:p>
          <a:p>
            <a:pPr marL="976313" lvl="3" indent="-290513">
              <a:buFont typeface="Wingdings" panose="05000000000000000000" pitchFamily="2" charset="2"/>
              <a:buChar char="ü"/>
            </a:pPr>
            <a:r>
              <a:rPr lang="en-US" sz="1700" dirty="0"/>
              <a:t>All equipment and supplies provided by test site – CSO must make sure that everything is accessible </a:t>
            </a:r>
            <a:r>
              <a:rPr lang="en-US" sz="1700" dirty="0" smtClean="0"/>
              <a:t>&amp; candidate </a:t>
            </a:r>
            <a:r>
              <a:rPr lang="en-US" sz="1700" dirty="0"/>
              <a:t>knows where to retrieve items listed</a:t>
            </a:r>
          </a:p>
          <a:p>
            <a:pPr marL="976313" lvl="3" indent="-290513">
              <a:buFont typeface="Wingdings" panose="05000000000000000000" pitchFamily="2" charset="2"/>
              <a:buChar char="ü"/>
            </a:pPr>
            <a:r>
              <a:rPr lang="en-US" sz="1700" dirty="0"/>
              <a:t>Volunteers/Residents</a:t>
            </a:r>
          </a:p>
          <a:p>
            <a:pPr marL="1257300" lvl="4" indent="-280988">
              <a:buFont typeface="Wingdings" panose="05000000000000000000" pitchFamily="2" charset="2"/>
              <a:buChar char="§"/>
            </a:pPr>
            <a:r>
              <a:rPr lang="en-US" sz="1700" dirty="0" smtClean="0"/>
              <a:t>Cannot </a:t>
            </a:r>
            <a:r>
              <a:rPr lang="en-US" sz="1700" dirty="0"/>
              <a:t>be another student in CNA or be a CNA</a:t>
            </a:r>
          </a:p>
          <a:p>
            <a:pPr marL="1257300" lvl="4" indent="-280988">
              <a:buFont typeface="Wingdings" panose="05000000000000000000" pitchFamily="2" charset="2"/>
              <a:buChar char="§"/>
            </a:pPr>
            <a:r>
              <a:rPr lang="en-US" sz="1700" dirty="0"/>
              <a:t>Prefer non-medical person &amp; need to be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5025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COORDINATING TEST </a:t>
            </a:r>
            <a:r>
              <a:rPr lang="en-US" dirty="0" smtClean="0"/>
              <a:t>REGISTRATION AND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u="sng" dirty="0"/>
              <a:t>Administration – Clinical Skills </a:t>
            </a:r>
            <a:r>
              <a:rPr lang="en-US" u="sng" dirty="0" smtClean="0"/>
              <a:t>Scenarios</a:t>
            </a:r>
            <a:endParaRPr lang="en-US" dirty="0" smtClean="0"/>
          </a:p>
          <a:p>
            <a:pPr marL="519113" lvl="3" indent="-228600">
              <a:buFont typeface="Arial" panose="020B0604020202020204" pitchFamily="34" charset="0"/>
              <a:buChar char="•"/>
            </a:pPr>
            <a:r>
              <a:rPr lang="en-US" sz="1700" dirty="0"/>
              <a:t>Scenario consists of: - </a:t>
            </a:r>
            <a:r>
              <a:rPr lang="en-US" sz="1700" i="1" dirty="0"/>
              <a:t>some sites color code sections – volunteer, </a:t>
            </a:r>
            <a:r>
              <a:rPr lang="en-US" sz="1700" i="1" dirty="0" err="1"/>
              <a:t>candidate,etc</a:t>
            </a:r>
            <a:endParaRPr lang="en-US" sz="1700" i="1" dirty="0"/>
          </a:p>
          <a:p>
            <a:pPr marL="914400" lvl="4" indent="-395288">
              <a:buFont typeface="Wingdings" panose="05000000000000000000" pitchFamily="2" charset="2"/>
              <a:buChar char="ü"/>
            </a:pPr>
            <a:r>
              <a:rPr lang="en-US" sz="1700" dirty="0"/>
              <a:t>Cover Sheet – Candidate Info to be completed by Coordinator prior to the exam</a:t>
            </a:r>
          </a:p>
          <a:p>
            <a:pPr marL="914400" lvl="4" indent="-395288">
              <a:buFont typeface="Wingdings" panose="05000000000000000000" pitchFamily="2" charset="2"/>
              <a:buChar char="ü"/>
            </a:pPr>
            <a:r>
              <a:rPr lang="en-US" sz="1700" dirty="0"/>
              <a:t>Candidate Information – Scenario, Instructions, Document Sheet</a:t>
            </a:r>
          </a:p>
          <a:p>
            <a:pPr marL="914400" lvl="4" indent="-395288">
              <a:buFont typeface="Wingdings" panose="05000000000000000000" pitchFamily="2" charset="2"/>
              <a:buChar char="ü"/>
            </a:pPr>
            <a:r>
              <a:rPr lang="en-US" sz="1700" dirty="0"/>
              <a:t>Volunteer/Resident Info – instructions, consent form</a:t>
            </a:r>
          </a:p>
          <a:p>
            <a:pPr marL="914400" lvl="4" indent="-395288">
              <a:buFont typeface="Wingdings" panose="05000000000000000000" pitchFamily="2" charset="2"/>
              <a:buChar char="ü"/>
            </a:pPr>
            <a:r>
              <a:rPr lang="en-US" sz="1700" dirty="0"/>
              <a:t>CSO Information – equipment list, CSO Instructions, Scenario, Candidate Instructions, Documentation Sheet</a:t>
            </a:r>
          </a:p>
          <a:p>
            <a:pPr marL="914400" lvl="4" indent="-395288">
              <a:buFont typeface="Wingdings" panose="05000000000000000000" pitchFamily="2" charset="2"/>
              <a:buChar char="ü"/>
            </a:pPr>
            <a:r>
              <a:rPr lang="en-US" sz="1700" dirty="0"/>
              <a:t>Evaluation Grid – marked by CSO as the candidate performs task</a:t>
            </a:r>
          </a:p>
          <a:p>
            <a:pPr marL="914400" lvl="4" indent="-395288">
              <a:buFont typeface="Wingdings" panose="05000000000000000000" pitchFamily="2" charset="2"/>
              <a:buChar char="ü"/>
            </a:pPr>
            <a:r>
              <a:rPr lang="en-US" sz="1700" dirty="0"/>
              <a:t>Score Sheet – completed by Coordinator (or designee) – </a:t>
            </a:r>
            <a:r>
              <a:rPr lang="en-US" sz="1600" dirty="0"/>
              <a:t>nurse aide only</a:t>
            </a:r>
          </a:p>
          <a:p>
            <a:pPr marL="519113" lvl="3" indent="-228600">
              <a:buFont typeface="Arial" panose="020B0604020202020204" pitchFamily="34" charset="0"/>
              <a:buChar char="•"/>
            </a:pPr>
            <a:r>
              <a:rPr lang="en-US" sz="1700" dirty="0"/>
              <a:t>Scenarios include both critical, non-critical tasks, and vitals </a:t>
            </a:r>
            <a:r>
              <a:rPr lang="en-US" sz="1600" dirty="0"/>
              <a:t>(nurse aide only)</a:t>
            </a:r>
          </a:p>
          <a:p>
            <a:pPr marL="914400" lvl="4" indent="-395288">
              <a:buFont typeface="Wingdings" panose="05000000000000000000" pitchFamily="2" charset="2"/>
              <a:buChar char="ü"/>
            </a:pPr>
            <a:r>
              <a:rPr lang="en-US" sz="1700" dirty="0"/>
              <a:t>Critical tasks – usually deal with safety &amp; infection control – must perform all with 100% </a:t>
            </a:r>
            <a:r>
              <a:rPr lang="en-US" sz="1700" dirty="0" smtClean="0"/>
              <a:t>accuracy</a:t>
            </a:r>
          </a:p>
          <a:p>
            <a:pPr marL="519112" lvl="4" indent="0">
              <a:buNone/>
            </a:pPr>
            <a:r>
              <a:rPr lang="en-US" sz="1700" dirty="0"/>
              <a:t> </a:t>
            </a:r>
            <a:r>
              <a:rPr lang="en-US" sz="1700" dirty="0" smtClean="0"/>
              <a:t>               - </a:t>
            </a:r>
            <a:r>
              <a:rPr lang="en-US" sz="1700" dirty="0"/>
              <a:t>(hand-washing, donning/removing gloves &amp; other PPE, handling </a:t>
            </a:r>
            <a:r>
              <a:rPr lang="en-US" sz="1700" dirty="0" smtClean="0"/>
              <a:t>biohazardous </a:t>
            </a:r>
            <a:r>
              <a:rPr lang="en-US" sz="1700" dirty="0"/>
              <a:t>materials, etc…</a:t>
            </a:r>
          </a:p>
          <a:p>
            <a:pPr marL="914400" lvl="4" indent="-395288">
              <a:buFont typeface="Wingdings" panose="05000000000000000000" pitchFamily="2" charset="2"/>
              <a:buChar char="ü"/>
            </a:pPr>
            <a:r>
              <a:rPr lang="en-US" sz="1700" dirty="0"/>
              <a:t>Non-Critical tasks – associated with performing tasks correctly – 80%</a:t>
            </a:r>
          </a:p>
          <a:p>
            <a:pPr marL="914400" lvl="4" indent="-395288">
              <a:buFont typeface="Wingdings" panose="05000000000000000000" pitchFamily="2" charset="2"/>
              <a:buChar char="ü"/>
            </a:pPr>
            <a:r>
              <a:rPr lang="en-US" sz="1700" dirty="0"/>
              <a:t>Vitals, </a:t>
            </a:r>
            <a:r>
              <a:rPr lang="en-US" sz="1700" dirty="0" err="1"/>
              <a:t>Input/Output</a:t>
            </a:r>
            <a:r>
              <a:rPr lang="en-US" sz="1700" dirty="0"/>
              <a:t> – measure w/in acceptable limits – </a:t>
            </a:r>
            <a:r>
              <a:rPr lang="en-US" sz="1600" dirty="0"/>
              <a:t>see scoring sheet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458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all" dirty="0"/>
              <a:t>Maintain Test </a:t>
            </a:r>
            <a:r>
              <a:rPr lang="en-US" cap="all" dirty="0" smtClean="0"/>
              <a:t>Records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4433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Testing &amp; Training records need to be separate (instructors have access to training information, but should not have access to testing records)</a:t>
            </a:r>
          </a:p>
          <a:p>
            <a:pPr lvl="1"/>
            <a:r>
              <a:rPr lang="en-US" dirty="0"/>
              <a:t>provides credibility – no other testing site would have them together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All testing records should </a:t>
            </a:r>
            <a:r>
              <a:rPr lang="en-US" u="sng" dirty="0"/>
              <a:t>only</a:t>
            </a:r>
            <a:r>
              <a:rPr lang="en-US" dirty="0"/>
              <a:t> be accessible to individuals listed </a:t>
            </a:r>
            <a:r>
              <a:rPr lang="en-US" dirty="0" smtClean="0"/>
              <a:t>      on </a:t>
            </a:r>
            <a:r>
              <a:rPr lang="en-US" dirty="0"/>
              <a:t>test site </a:t>
            </a:r>
            <a:r>
              <a:rPr lang="en-US" dirty="0" smtClean="0"/>
              <a:t>directory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mtClean="0"/>
              <a:t>Keep </a:t>
            </a:r>
            <a:r>
              <a:rPr lang="en-US" dirty="0" smtClean="0"/>
              <a:t>records no less than 4 calendar years (current, plus 3 previous)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Documentation requirements outlined in Cheat Sheet Supplement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308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COORDINATING TEST </a:t>
            </a:r>
            <a:r>
              <a:rPr lang="en-US" dirty="0" smtClean="0"/>
              <a:t>REGISTRATION AND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u="sng" dirty="0" smtClean="0"/>
              <a:t>Request for Accommodations </a:t>
            </a:r>
            <a:r>
              <a:rPr lang="en-US" dirty="0" smtClean="0"/>
              <a:t>– </a:t>
            </a:r>
            <a:r>
              <a:rPr lang="en-US" sz="2600" dirty="0" smtClean="0"/>
              <a:t>must complete required form on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Coordinator Resources page on website with supporting docs</a:t>
            </a:r>
          </a:p>
          <a:p>
            <a:pPr lvl="1"/>
            <a:r>
              <a:rPr lang="en-US" dirty="0" smtClean="0"/>
              <a:t>Provide 2 business days for HPCP office to respond to request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u="sng" dirty="0" smtClean="0"/>
              <a:t>Administration </a:t>
            </a:r>
          </a:p>
          <a:p>
            <a:pPr lvl="1"/>
            <a:r>
              <a:rPr lang="en-US" dirty="0" smtClean="0"/>
              <a:t>Candidates </a:t>
            </a:r>
            <a:r>
              <a:rPr lang="en-US" dirty="0"/>
              <a:t>who have completed an approved training program have </a:t>
            </a:r>
            <a:r>
              <a:rPr lang="en-US" dirty="0" smtClean="0"/>
              <a:t>3 </a:t>
            </a:r>
          </a:p>
          <a:p>
            <a:pPr marL="687388" lvl="1" indent="-225425">
              <a:buNone/>
            </a:pPr>
            <a:r>
              <a:rPr lang="en-US" dirty="0" smtClean="0"/>
              <a:t>	attempts </a:t>
            </a:r>
            <a:r>
              <a:rPr lang="en-US" dirty="0"/>
              <a:t>to pass both the clinical skills </a:t>
            </a:r>
            <a:r>
              <a:rPr lang="en-US" dirty="0" smtClean="0"/>
              <a:t>exam &amp; written exam.</a:t>
            </a:r>
          </a:p>
          <a:p>
            <a:pPr lvl="1"/>
            <a:r>
              <a:rPr lang="en-US" dirty="0" smtClean="0"/>
              <a:t>Candidates </a:t>
            </a:r>
            <a:r>
              <a:rPr lang="en-US" dirty="0"/>
              <a:t>who do not pass the clinical skills examination or the written </a:t>
            </a:r>
            <a:r>
              <a:rPr lang="en-US" dirty="0" smtClean="0"/>
              <a:t>exam </a:t>
            </a:r>
          </a:p>
          <a:p>
            <a:pPr marL="687388" lvl="1" indent="-112713">
              <a:buNone/>
            </a:pPr>
            <a:r>
              <a:rPr lang="en-US" dirty="0"/>
              <a:t>	</a:t>
            </a:r>
            <a:r>
              <a:rPr lang="en-US" dirty="0" smtClean="0"/>
              <a:t>must </a:t>
            </a:r>
            <a:r>
              <a:rPr lang="en-US" dirty="0"/>
              <a:t>wait at least 3</a:t>
            </a:r>
            <a:r>
              <a:rPr lang="en-US" dirty="0" smtClean="0"/>
              <a:t> </a:t>
            </a:r>
            <a:r>
              <a:rPr lang="en-US" dirty="0"/>
              <a:t>days before </a:t>
            </a:r>
            <a:r>
              <a:rPr lang="en-US" dirty="0" smtClean="0"/>
              <a:t>retesting.</a:t>
            </a:r>
          </a:p>
          <a:p>
            <a:pPr lvl="1"/>
            <a:r>
              <a:rPr lang="en-US" dirty="0" smtClean="0"/>
              <a:t>Candidates </a:t>
            </a:r>
            <a:r>
              <a:rPr lang="en-US" dirty="0"/>
              <a:t>who are unable to pass either </a:t>
            </a:r>
            <a:r>
              <a:rPr lang="en-US" dirty="0" smtClean="0"/>
              <a:t>exam </a:t>
            </a:r>
            <a:r>
              <a:rPr lang="en-US" dirty="0"/>
              <a:t>after 3</a:t>
            </a:r>
            <a:r>
              <a:rPr lang="en-US" dirty="0" smtClean="0"/>
              <a:t> </a:t>
            </a:r>
            <a:r>
              <a:rPr lang="en-US" dirty="0"/>
              <a:t>attempts </a:t>
            </a:r>
            <a:r>
              <a:rPr lang="en-US" dirty="0" smtClean="0"/>
              <a:t>must retrain </a:t>
            </a:r>
            <a:r>
              <a:rPr lang="en-US" dirty="0"/>
              <a:t>in order to be eligible for additional </a:t>
            </a:r>
            <a:r>
              <a:rPr lang="en-US" dirty="0" smtClean="0"/>
              <a:t>testing.</a:t>
            </a:r>
          </a:p>
          <a:p>
            <a:pPr marL="687388" lvl="1" indent="-225425"/>
            <a:r>
              <a:rPr lang="en-US" dirty="0" smtClean="0"/>
              <a:t>Candidates </a:t>
            </a:r>
            <a:r>
              <a:rPr lang="en-US" dirty="0"/>
              <a:t>who fail any portion of the clinical skills examination must retake the </a:t>
            </a:r>
            <a:r>
              <a:rPr lang="en-US" dirty="0" smtClean="0"/>
              <a:t>exam </a:t>
            </a:r>
            <a:r>
              <a:rPr lang="en-US" dirty="0"/>
              <a:t>in its </a:t>
            </a:r>
            <a:r>
              <a:rPr lang="en-US" dirty="0" smtClean="0"/>
              <a:t>entirety.</a:t>
            </a:r>
          </a:p>
          <a:p>
            <a:pPr lvl="2"/>
            <a:r>
              <a:rPr lang="en-US" dirty="0" smtClean="0"/>
              <a:t>not </a:t>
            </a:r>
            <a:r>
              <a:rPr lang="en-US" dirty="0"/>
              <a:t>allowed to only retest the tasks or skills that were not performed correctly in previous administrations.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16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C2DA609EF2B2419E824A52CE151980" ma:contentTypeVersion="12" ma:contentTypeDescription="Create a new document." ma:contentTypeScope="" ma:versionID="50d0ce203b03cfc07a48e6c7bf2ca524">
  <xsd:schema xmlns:xsd="http://www.w3.org/2001/XMLSchema" xmlns:xs="http://www.w3.org/2001/XMLSchema" xmlns:p="http://schemas.microsoft.com/office/2006/metadata/properties" xmlns:ns1="http://schemas.microsoft.com/sharepoint/v3" xmlns:ns3="c0175d40-5756-4482-923d-4f81b4f61f8e" targetNamespace="http://schemas.microsoft.com/office/2006/metadata/properties" ma:root="true" ma:fieldsID="867779578addc90c550a29ee772926a7" ns1:_="" ns3:_="">
    <xsd:import namespace="http://schemas.microsoft.com/sharepoint/v3"/>
    <xsd:import namespace="c0175d40-5756-4482-923d-4f81b4f61f8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75d40-5756-4482-923d-4f81b4f61f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7B4E63B-67A4-479C-B48D-BE44E22C36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28D45F-A99E-44DF-BB5B-43BFB8A29C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0175d40-5756-4482-923d-4f81b4f61f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EEE24B-BEA0-4B88-9991-DDF80E450F1D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c0175d40-5756-4482-923d-4f81b4f61f8e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1717</Words>
  <Application>Microsoft Office PowerPoint</Application>
  <PresentationFormat>Widescreen</PresentationFormat>
  <Paragraphs>203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Century Gothic</vt:lpstr>
      <vt:lpstr>Garamond</vt:lpstr>
      <vt:lpstr>Gill Sans MT</vt:lpstr>
      <vt:lpstr>Perpetua</vt:lpstr>
      <vt:lpstr>Times New Roman</vt:lpstr>
      <vt:lpstr>Wingdings</vt:lpstr>
      <vt:lpstr>Office Theme</vt:lpstr>
      <vt:lpstr>Health &amp; Professional Certification Testing – LTC Workshop Update</vt:lpstr>
      <vt:lpstr>HPCP Test Site Coordinator (HPCP Testing Manual)</vt:lpstr>
      <vt:lpstr>TRAINING/MONITORING LOCAL TEST SITE PERSONNEL</vt:lpstr>
      <vt:lpstr>TRAINING/MONITORING LOCAL TEST SITE PERSONNEL</vt:lpstr>
      <vt:lpstr>TRAINING/MONITORING LOCAL TEST SITE PERSONNEL</vt:lpstr>
      <vt:lpstr>COORDINATING TEST REGISTRATION AND ADMINISTRATION</vt:lpstr>
      <vt:lpstr>COORDINATING TEST REGISTRATION AND ADMINISTRATION</vt:lpstr>
      <vt:lpstr>Maintain Test Records</vt:lpstr>
      <vt:lpstr>COORDINATING TEST REGISTRATION AND ADMINISTRATION</vt:lpstr>
      <vt:lpstr>Nurse Aide Information</vt:lpstr>
      <vt:lpstr>Nurse Aide Information (cont.)</vt:lpstr>
      <vt:lpstr>PowerPoint Presentation</vt:lpstr>
      <vt:lpstr>Nurse Aide Information (cont.)</vt:lpstr>
      <vt:lpstr>Activity Reports</vt:lpstr>
      <vt:lpstr>Statistics</vt:lpstr>
      <vt:lpstr>Any other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Margi Cooper</dc:creator>
  <cp:lastModifiedBy>Jennifer Palacio</cp:lastModifiedBy>
  <cp:revision>90</cp:revision>
  <dcterms:created xsi:type="dcterms:W3CDTF">2020-07-06T17:50:26Z</dcterms:created>
  <dcterms:modified xsi:type="dcterms:W3CDTF">2021-06-09T14:12:49Z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0x01010070C2DA609EF2B2419E824A52CE151980</vt:lpwstr>
  </property>
</Properties>
</file>