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44"/>
  </p:notesMasterIdLst>
  <p:handoutMasterIdLst>
    <p:handoutMasterId r:id="rId45"/>
  </p:handoutMasterIdLst>
  <p:sldIdLst>
    <p:sldId id="473" r:id="rId2"/>
    <p:sldId id="574" r:id="rId3"/>
    <p:sldId id="562" r:id="rId4"/>
    <p:sldId id="566" r:id="rId5"/>
    <p:sldId id="572" r:id="rId6"/>
    <p:sldId id="579" r:id="rId7"/>
    <p:sldId id="575" r:id="rId8"/>
    <p:sldId id="576" r:id="rId9"/>
    <p:sldId id="580" r:id="rId10"/>
    <p:sldId id="583" r:id="rId11"/>
    <p:sldId id="581" r:id="rId12"/>
    <p:sldId id="582" r:id="rId13"/>
    <p:sldId id="594" r:id="rId14"/>
    <p:sldId id="595" r:id="rId15"/>
    <p:sldId id="557" r:id="rId16"/>
    <p:sldId id="560" r:id="rId17"/>
    <p:sldId id="556" r:id="rId18"/>
    <p:sldId id="408" r:id="rId19"/>
    <p:sldId id="409" r:id="rId20"/>
    <p:sldId id="527" r:id="rId21"/>
    <p:sldId id="410" r:id="rId22"/>
    <p:sldId id="553" r:id="rId23"/>
    <p:sldId id="611" r:id="rId24"/>
    <p:sldId id="610" r:id="rId25"/>
    <p:sldId id="608" r:id="rId26"/>
    <p:sldId id="609" r:id="rId27"/>
    <p:sldId id="591" r:id="rId28"/>
    <p:sldId id="592" r:id="rId29"/>
    <p:sldId id="593" r:id="rId30"/>
    <p:sldId id="598" r:id="rId31"/>
    <p:sldId id="599" r:id="rId32"/>
    <p:sldId id="600" r:id="rId33"/>
    <p:sldId id="601" r:id="rId34"/>
    <p:sldId id="602" r:id="rId35"/>
    <p:sldId id="603" r:id="rId36"/>
    <p:sldId id="604" r:id="rId37"/>
    <p:sldId id="605" r:id="rId38"/>
    <p:sldId id="612" r:id="rId39"/>
    <p:sldId id="614" r:id="rId40"/>
    <p:sldId id="617" r:id="rId41"/>
    <p:sldId id="616" r:id="rId42"/>
    <p:sldId id="481" r:id="rId43"/>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901C1-1CBD-42E4-BC13-05283897BE08}" v="2" dt="2021-06-08T14:30:39.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75000" autoAdjust="0"/>
  </p:normalViewPr>
  <p:slideViewPr>
    <p:cSldViewPr>
      <p:cViewPr varScale="1">
        <p:scale>
          <a:sx n="85" d="100"/>
          <a:sy n="85" d="100"/>
        </p:scale>
        <p:origin x="1962" y="90"/>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A Noreen" userId="7c44f579-34f5-4290-8ab6-db7991be48e8" providerId="ADAL" clId="{964901C1-1CBD-42E4-BC13-05283897BE08}"/>
    <pc:docChg chg="custSel addSld delSld modSld sldOrd">
      <pc:chgData name="Jason A Noreen" userId="7c44f579-34f5-4290-8ab6-db7991be48e8" providerId="ADAL" clId="{964901C1-1CBD-42E4-BC13-05283897BE08}" dt="2021-06-08T17:54:20.675" v="743" actId="20577"/>
      <pc:docMkLst>
        <pc:docMk/>
      </pc:docMkLst>
      <pc:sldChg chg="modSp mod">
        <pc:chgData name="Jason A Noreen" userId="7c44f579-34f5-4290-8ab6-db7991be48e8" providerId="ADAL" clId="{964901C1-1CBD-42E4-BC13-05283897BE08}" dt="2021-06-08T13:44:39.227" v="85" actId="14100"/>
        <pc:sldMkLst>
          <pc:docMk/>
          <pc:sldMk cId="0" sldId="481"/>
        </pc:sldMkLst>
        <pc:spChg chg="mod">
          <ac:chgData name="Jason A Noreen" userId="7c44f579-34f5-4290-8ab6-db7991be48e8" providerId="ADAL" clId="{964901C1-1CBD-42E4-BC13-05283897BE08}" dt="2021-06-08T13:44:26.694" v="83" actId="27636"/>
          <ac:spMkLst>
            <pc:docMk/>
            <pc:sldMk cId="0" sldId="481"/>
            <ac:spMk id="3" creationId="{00000000-0000-0000-0000-000000000000}"/>
          </ac:spMkLst>
        </pc:spChg>
        <pc:picChg chg="mod">
          <ac:chgData name="Jason A Noreen" userId="7c44f579-34f5-4290-8ab6-db7991be48e8" providerId="ADAL" clId="{964901C1-1CBD-42E4-BC13-05283897BE08}" dt="2021-06-08T13:44:39.227" v="85" actId="14100"/>
          <ac:picMkLst>
            <pc:docMk/>
            <pc:sldMk cId="0" sldId="481"/>
            <ac:picMk id="4" creationId="{00000000-0000-0000-0000-000000000000}"/>
          </ac:picMkLst>
        </pc:picChg>
      </pc:sldChg>
      <pc:sldChg chg="ord">
        <pc:chgData name="Jason A Noreen" userId="7c44f579-34f5-4290-8ab6-db7991be48e8" providerId="ADAL" clId="{964901C1-1CBD-42E4-BC13-05283897BE08}" dt="2021-06-08T14:00:50.353" v="371"/>
        <pc:sldMkLst>
          <pc:docMk/>
          <pc:sldMk cId="0" sldId="553"/>
        </pc:sldMkLst>
      </pc:sldChg>
      <pc:sldChg chg="modSp mod">
        <pc:chgData name="Jason A Noreen" userId="7c44f579-34f5-4290-8ab6-db7991be48e8" providerId="ADAL" clId="{964901C1-1CBD-42E4-BC13-05283897BE08}" dt="2021-06-08T14:07:18.989" v="518" actId="27636"/>
        <pc:sldMkLst>
          <pc:docMk/>
          <pc:sldMk cId="0" sldId="560"/>
        </pc:sldMkLst>
        <pc:spChg chg="mod">
          <ac:chgData name="Jason A Noreen" userId="7c44f579-34f5-4290-8ab6-db7991be48e8" providerId="ADAL" clId="{964901C1-1CBD-42E4-BC13-05283897BE08}" dt="2021-06-08T14:07:18.989" v="518" actId="27636"/>
          <ac:spMkLst>
            <pc:docMk/>
            <pc:sldMk cId="0" sldId="560"/>
            <ac:spMk id="489474" creationId="{00000000-0000-0000-0000-000000000000}"/>
          </ac:spMkLst>
        </pc:spChg>
      </pc:sldChg>
      <pc:sldChg chg="modSp mod">
        <pc:chgData name="Jason A Noreen" userId="7c44f579-34f5-4290-8ab6-db7991be48e8" providerId="ADAL" clId="{964901C1-1CBD-42E4-BC13-05283897BE08}" dt="2021-06-08T14:51:05.932" v="591" actId="6549"/>
        <pc:sldMkLst>
          <pc:docMk/>
          <pc:sldMk cId="0" sldId="562"/>
        </pc:sldMkLst>
        <pc:spChg chg="mod">
          <ac:chgData name="Jason A Noreen" userId="7c44f579-34f5-4290-8ab6-db7991be48e8" providerId="ADAL" clId="{964901C1-1CBD-42E4-BC13-05283897BE08}" dt="2021-06-08T14:51:05.932" v="591" actId="6549"/>
          <ac:spMkLst>
            <pc:docMk/>
            <pc:sldMk cId="0" sldId="562"/>
            <ac:spMk id="3" creationId="{00000000-0000-0000-0000-000000000000}"/>
          </ac:spMkLst>
        </pc:spChg>
      </pc:sldChg>
      <pc:sldChg chg="modSp mod">
        <pc:chgData name="Jason A Noreen" userId="7c44f579-34f5-4290-8ab6-db7991be48e8" providerId="ADAL" clId="{964901C1-1CBD-42E4-BC13-05283897BE08}" dt="2021-06-08T17:54:20.675" v="743" actId="20577"/>
        <pc:sldMkLst>
          <pc:docMk/>
          <pc:sldMk cId="0" sldId="566"/>
        </pc:sldMkLst>
        <pc:spChg chg="mod">
          <ac:chgData name="Jason A Noreen" userId="7c44f579-34f5-4290-8ab6-db7991be48e8" providerId="ADAL" clId="{964901C1-1CBD-42E4-BC13-05283897BE08}" dt="2021-06-08T14:29:41.825" v="547" actId="20577"/>
          <ac:spMkLst>
            <pc:docMk/>
            <pc:sldMk cId="0" sldId="566"/>
            <ac:spMk id="2" creationId="{00000000-0000-0000-0000-000000000000}"/>
          </ac:spMkLst>
        </pc:spChg>
        <pc:spChg chg="mod">
          <ac:chgData name="Jason A Noreen" userId="7c44f579-34f5-4290-8ab6-db7991be48e8" providerId="ADAL" clId="{964901C1-1CBD-42E4-BC13-05283897BE08}" dt="2021-06-08T17:54:20.675" v="743" actId="20577"/>
          <ac:spMkLst>
            <pc:docMk/>
            <pc:sldMk cId="0" sldId="566"/>
            <ac:spMk id="3" creationId="{00000000-0000-0000-0000-000000000000}"/>
          </ac:spMkLst>
        </pc:spChg>
      </pc:sldChg>
      <pc:sldChg chg="modSp mod">
        <pc:chgData name="Jason A Noreen" userId="7c44f579-34f5-4290-8ab6-db7991be48e8" providerId="ADAL" clId="{964901C1-1CBD-42E4-BC13-05283897BE08}" dt="2021-06-08T14:29:48.220" v="554" actId="20577"/>
        <pc:sldMkLst>
          <pc:docMk/>
          <pc:sldMk cId="1033788039" sldId="572"/>
        </pc:sldMkLst>
        <pc:spChg chg="mod">
          <ac:chgData name="Jason A Noreen" userId="7c44f579-34f5-4290-8ab6-db7991be48e8" providerId="ADAL" clId="{964901C1-1CBD-42E4-BC13-05283897BE08}" dt="2021-06-08T14:29:48.220" v="554" actId="20577"/>
          <ac:spMkLst>
            <pc:docMk/>
            <pc:sldMk cId="1033788039" sldId="572"/>
            <ac:spMk id="2" creationId="{00000000-0000-0000-0000-000000000000}"/>
          </ac:spMkLst>
        </pc:spChg>
      </pc:sldChg>
      <pc:sldChg chg="modSp mod">
        <pc:chgData name="Jason A Noreen" userId="7c44f579-34f5-4290-8ab6-db7991be48e8" providerId="ADAL" clId="{964901C1-1CBD-42E4-BC13-05283897BE08}" dt="2021-06-08T14:34:03.739" v="589" actId="20577"/>
        <pc:sldMkLst>
          <pc:docMk/>
          <pc:sldMk cId="1831352396" sldId="574"/>
        </pc:sldMkLst>
        <pc:spChg chg="mod">
          <ac:chgData name="Jason A Noreen" userId="7c44f579-34f5-4290-8ab6-db7991be48e8" providerId="ADAL" clId="{964901C1-1CBD-42E4-BC13-05283897BE08}" dt="2021-06-08T14:34:03.739" v="589" actId="20577"/>
          <ac:spMkLst>
            <pc:docMk/>
            <pc:sldMk cId="1831352396" sldId="574"/>
            <ac:spMk id="2" creationId="{00000000-0000-0000-0000-000000000000}"/>
          </ac:spMkLst>
        </pc:spChg>
      </pc:sldChg>
      <pc:sldChg chg="modSp mod">
        <pc:chgData name="Jason A Noreen" userId="7c44f579-34f5-4290-8ab6-db7991be48e8" providerId="ADAL" clId="{964901C1-1CBD-42E4-BC13-05283897BE08}" dt="2021-06-08T14:30:10.569" v="575" actId="20577"/>
        <pc:sldMkLst>
          <pc:docMk/>
          <pc:sldMk cId="2253957161" sldId="576"/>
        </pc:sldMkLst>
        <pc:spChg chg="mod">
          <ac:chgData name="Jason A Noreen" userId="7c44f579-34f5-4290-8ab6-db7991be48e8" providerId="ADAL" clId="{964901C1-1CBD-42E4-BC13-05283897BE08}" dt="2021-06-08T14:30:10.569" v="575" actId="20577"/>
          <ac:spMkLst>
            <pc:docMk/>
            <pc:sldMk cId="2253957161" sldId="576"/>
            <ac:spMk id="2" creationId="{00000000-0000-0000-0000-000000000000}"/>
          </ac:spMkLst>
        </pc:spChg>
      </pc:sldChg>
      <pc:sldChg chg="ord">
        <pc:chgData name="Jason A Noreen" userId="7c44f579-34f5-4290-8ab6-db7991be48e8" providerId="ADAL" clId="{964901C1-1CBD-42E4-BC13-05283897BE08}" dt="2021-06-08T13:59:11.630" v="355"/>
        <pc:sldMkLst>
          <pc:docMk/>
          <pc:sldMk cId="1582732807" sldId="579"/>
        </pc:sldMkLst>
      </pc:sldChg>
      <pc:sldChg chg="modSp mod">
        <pc:chgData name="Jason A Noreen" userId="7c44f579-34f5-4290-8ab6-db7991be48e8" providerId="ADAL" clId="{964901C1-1CBD-42E4-BC13-05283897BE08}" dt="2021-06-08T14:31:02.707" v="586" actId="1076"/>
        <pc:sldMkLst>
          <pc:docMk/>
          <pc:sldMk cId="1088207954" sldId="583"/>
        </pc:sldMkLst>
        <pc:spChg chg="mod">
          <ac:chgData name="Jason A Noreen" userId="7c44f579-34f5-4290-8ab6-db7991be48e8" providerId="ADAL" clId="{964901C1-1CBD-42E4-BC13-05283897BE08}" dt="2021-06-08T14:31:02.707" v="586" actId="1076"/>
          <ac:spMkLst>
            <pc:docMk/>
            <pc:sldMk cId="1088207954" sldId="583"/>
            <ac:spMk id="2" creationId="{00000000-0000-0000-0000-000000000000}"/>
          </ac:spMkLst>
        </pc:spChg>
        <pc:spChg chg="mod">
          <ac:chgData name="Jason A Noreen" userId="7c44f579-34f5-4290-8ab6-db7991be48e8" providerId="ADAL" clId="{964901C1-1CBD-42E4-BC13-05283897BE08}" dt="2021-06-08T14:30:52.370" v="584" actId="1076"/>
          <ac:spMkLst>
            <pc:docMk/>
            <pc:sldMk cId="1088207954" sldId="583"/>
            <ac:spMk id="3" creationId="{00000000-0000-0000-0000-000000000000}"/>
          </ac:spMkLst>
        </pc:spChg>
      </pc:sldChg>
      <pc:sldChg chg="modSp mod">
        <pc:chgData name="Jason A Noreen" userId="7c44f579-34f5-4290-8ab6-db7991be48e8" providerId="ADAL" clId="{964901C1-1CBD-42E4-BC13-05283897BE08}" dt="2021-06-08T14:05:05.399" v="427" actId="20577"/>
        <pc:sldMkLst>
          <pc:docMk/>
          <pc:sldMk cId="1521237406" sldId="592"/>
        </pc:sldMkLst>
        <pc:spChg chg="mod">
          <ac:chgData name="Jason A Noreen" userId="7c44f579-34f5-4290-8ab6-db7991be48e8" providerId="ADAL" clId="{964901C1-1CBD-42E4-BC13-05283897BE08}" dt="2021-06-08T14:05:05.399" v="427" actId="20577"/>
          <ac:spMkLst>
            <pc:docMk/>
            <pc:sldMk cId="1521237406" sldId="592"/>
            <ac:spMk id="4" creationId="{00000000-0000-0000-0000-000000000000}"/>
          </ac:spMkLst>
        </pc:spChg>
      </pc:sldChg>
      <pc:sldChg chg="modSp mod">
        <pc:chgData name="Jason A Noreen" userId="7c44f579-34f5-4290-8ab6-db7991be48e8" providerId="ADAL" clId="{964901C1-1CBD-42E4-BC13-05283897BE08}" dt="2021-06-08T14:05:12.261" v="433" actId="20577"/>
        <pc:sldMkLst>
          <pc:docMk/>
          <pc:sldMk cId="2604637239" sldId="593"/>
        </pc:sldMkLst>
        <pc:spChg chg="mod">
          <ac:chgData name="Jason A Noreen" userId="7c44f579-34f5-4290-8ab6-db7991be48e8" providerId="ADAL" clId="{964901C1-1CBD-42E4-BC13-05283897BE08}" dt="2021-06-08T14:05:12.261" v="433" actId="20577"/>
          <ac:spMkLst>
            <pc:docMk/>
            <pc:sldMk cId="2604637239" sldId="593"/>
            <ac:spMk id="4" creationId="{00000000-0000-0000-0000-000000000000}"/>
          </ac:spMkLst>
        </pc:spChg>
      </pc:sldChg>
      <pc:sldChg chg="modSp mod">
        <pc:chgData name="Jason A Noreen" userId="7c44f579-34f5-4290-8ab6-db7991be48e8" providerId="ADAL" clId="{964901C1-1CBD-42E4-BC13-05283897BE08}" dt="2021-06-08T14:05:24.192" v="440" actId="20577"/>
        <pc:sldMkLst>
          <pc:docMk/>
          <pc:sldMk cId="881777084" sldId="599"/>
        </pc:sldMkLst>
        <pc:spChg chg="mod">
          <ac:chgData name="Jason A Noreen" userId="7c44f579-34f5-4290-8ab6-db7991be48e8" providerId="ADAL" clId="{964901C1-1CBD-42E4-BC13-05283897BE08}" dt="2021-06-08T14:05:24.192" v="440" actId="20577"/>
          <ac:spMkLst>
            <pc:docMk/>
            <pc:sldMk cId="881777084" sldId="599"/>
            <ac:spMk id="2" creationId="{00000000-0000-0000-0000-000000000000}"/>
          </ac:spMkLst>
        </pc:spChg>
      </pc:sldChg>
      <pc:sldChg chg="modSp mod">
        <pc:chgData name="Jason A Noreen" userId="7c44f579-34f5-4290-8ab6-db7991be48e8" providerId="ADAL" clId="{964901C1-1CBD-42E4-BC13-05283897BE08}" dt="2021-06-08T14:05:30.410" v="447" actId="20577"/>
        <pc:sldMkLst>
          <pc:docMk/>
          <pc:sldMk cId="3440753423" sldId="600"/>
        </pc:sldMkLst>
        <pc:spChg chg="mod">
          <ac:chgData name="Jason A Noreen" userId="7c44f579-34f5-4290-8ab6-db7991be48e8" providerId="ADAL" clId="{964901C1-1CBD-42E4-BC13-05283897BE08}" dt="2021-06-08T14:05:30.410" v="447" actId="20577"/>
          <ac:spMkLst>
            <pc:docMk/>
            <pc:sldMk cId="3440753423" sldId="600"/>
            <ac:spMk id="2" creationId="{00000000-0000-0000-0000-000000000000}"/>
          </ac:spMkLst>
        </pc:spChg>
      </pc:sldChg>
      <pc:sldChg chg="modSp mod">
        <pc:chgData name="Jason A Noreen" userId="7c44f579-34f5-4290-8ab6-db7991be48e8" providerId="ADAL" clId="{964901C1-1CBD-42E4-BC13-05283897BE08}" dt="2021-06-08T14:05:38.558" v="454" actId="20577"/>
        <pc:sldMkLst>
          <pc:docMk/>
          <pc:sldMk cId="918133599" sldId="601"/>
        </pc:sldMkLst>
        <pc:spChg chg="mod">
          <ac:chgData name="Jason A Noreen" userId="7c44f579-34f5-4290-8ab6-db7991be48e8" providerId="ADAL" clId="{964901C1-1CBD-42E4-BC13-05283897BE08}" dt="2021-06-08T14:05:38.558" v="454" actId="20577"/>
          <ac:spMkLst>
            <pc:docMk/>
            <pc:sldMk cId="918133599" sldId="601"/>
            <ac:spMk id="2" creationId="{00000000-0000-0000-0000-000000000000}"/>
          </ac:spMkLst>
        </pc:spChg>
      </pc:sldChg>
      <pc:sldChg chg="modSp mod">
        <pc:chgData name="Jason A Noreen" userId="7c44f579-34f5-4290-8ab6-db7991be48e8" providerId="ADAL" clId="{964901C1-1CBD-42E4-BC13-05283897BE08}" dt="2021-06-08T14:05:46.570" v="461" actId="20577"/>
        <pc:sldMkLst>
          <pc:docMk/>
          <pc:sldMk cId="2206713415" sldId="602"/>
        </pc:sldMkLst>
        <pc:spChg chg="mod">
          <ac:chgData name="Jason A Noreen" userId="7c44f579-34f5-4290-8ab6-db7991be48e8" providerId="ADAL" clId="{964901C1-1CBD-42E4-BC13-05283897BE08}" dt="2021-06-08T14:05:46.570" v="461" actId="20577"/>
          <ac:spMkLst>
            <pc:docMk/>
            <pc:sldMk cId="2206713415" sldId="602"/>
            <ac:spMk id="2" creationId="{00000000-0000-0000-0000-000000000000}"/>
          </ac:spMkLst>
        </pc:spChg>
      </pc:sldChg>
      <pc:sldChg chg="modSp mod">
        <pc:chgData name="Jason A Noreen" userId="7c44f579-34f5-4290-8ab6-db7991be48e8" providerId="ADAL" clId="{964901C1-1CBD-42E4-BC13-05283897BE08}" dt="2021-06-08T14:05:52.278" v="468" actId="20577"/>
        <pc:sldMkLst>
          <pc:docMk/>
          <pc:sldMk cId="2741299670" sldId="603"/>
        </pc:sldMkLst>
        <pc:spChg chg="mod">
          <ac:chgData name="Jason A Noreen" userId="7c44f579-34f5-4290-8ab6-db7991be48e8" providerId="ADAL" clId="{964901C1-1CBD-42E4-BC13-05283897BE08}" dt="2021-06-08T14:05:52.278" v="468" actId="20577"/>
          <ac:spMkLst>
            <pc:docMk/>
            <pc:sldMk cId="2741299670" sldId="603"/>
            <ac:spMk id="2" creationId="{00000000-0000-0000-0000-000000000000}"/>
          </ac:spMkLst>
        </pc:spChg>
      </pc:sldChg>
      <pc:sldChg chg="modSp mod">
        <pc:chgData name="Jason A Noreen" userId="7c44f579-34f5-4290-8ab6-db7991be48e8" providerId="ADAL" clId="{964901C1-1CBD-42E4-BC13-05283897BE08}" dt="2021-06-08T14:05:58.316" v="475" actId="20577"/>
        <pc:sldMkLst>
          <pc:docMk/>
          <pc:sldMk cId="3848341643" sldId="604"/>
        </pc:sldMkLst>
        <pc:spChg chg="mod">
          <ac:chgData name="Jason A Noreen" userId="7c44f579-34f5-4290-8ab6-db7991be48e8" providerId="ADAL" clId="{964901C1-1CBD-42E4-BC13-05283897BE08}" dt="2021-06-08T14:05:58.316" v="475" actId="20577"/>
          <ac:spMkLst>
            <pc:docMk/>
            <pc:sldMk cId="3848341643" sldId="604"/>
            <ac:spMk id="2" creationId="{00000000-0000-0000-0000-000000000000}"/>
          </ac:spMkLst>
        </pc:spChg>
      </pc:sldChg>
      <pc:sldChg chg="modSp mod">
        <pc:chgData name="Jason A Noreen" userId="7c44f579-34f5-4290-8ab6-db7991be48e8" providerId="ADAL" clId="{964901C1-1CBD-42E4-BC13-05283897BE08}" dt="2021-06-08T14:06:15.156" v="516" actId="20577"/>
        <pc:sldMkLst>
          <pc:docMk/>
          <pc:sldMk cId="1507125678" sldId="605"/>
        </pc:sldMkLst>
        <pc:spChg chg="mod">
          <ac:chgData name="Jason A Noreen" userId="7c44f579-34f5-4290-8ab6-db7991be48e8" providerId="ADAL" clId="{964901C1-1CBD-42E4-BC13-05283897BE08}" dt="2021-06-08T14:06:15.156" v="516" actId="20577"/>
          <ac:spMkLst>
            <pc:docMk/>
            <pc:sldMk cId="1507125678" sldId="605"/>
            <ac:spMk id="3" creationId="{00000000-0000-0000-0000-000000000000}"/>
          </ac:spMkLst>
        </pc:spChg>
      </pc:sldChg>
      <pc:sldChg chg="modSp mod">
        <pc:chgData name="Jason A Noreen" userId="7c44f579-34f5-4290-8ab6-db7991be48e8" providerId="ADAL" clId="{964901C1-1CBD-42E4-BC13-05283897BE08}" dt="2021-06-08T13:41:49.896" v="61" actId="27636"/>
        <pc:sldMkLst>
          <pc:docMk/>
          <pc:sldMk cId="1535926225" sldId="608"/>
        </pc:sldMkLst>
        <pc:spChg chg="mod">
          <ac:chgData name="Jason A Noreen" userId="7c44f579-34f5-4290-8ab6-db7991be48e8" providerId="ADAL" clId="{964901C1-1CBD-42E4-BC13-05283897BE08}" dt="2021-06-08T13:41:49.896" v="61" actId="27636"/>
          <ac:spMkLst>
            <pc:docMk/>
            <pc:sldMk cId="1535926225" sldId="608"/>
            <ac:spMk id="2" creationId="{00000000-0000-0000-0000-000000000000}"/>
          </ac:spMkLst>
        </pc:spChg>
      </pc:sldChg>
      <pc:sldChg chg="modSp mod">
        <pc:chgData name="Jason A Noreen" userId="7c44f579-34f5-4290-8ab6-db7991be48e8" providerId="ADAL" clId="{964901C1-1CBD-42E4-BC13-05283897BE08}" dt="2021-06-08T13:42:47.004" v="65" actId="1076"/>
        <pc:sldMkLst>
          <pc:docMk/>
          <pc:sldMk cId="3293998939" sldId="609"/>
        </pc:sldMkLst>
        <pc:spChg chg="mod">
          <ac:chgData name="Jason A Noreen" userId="7c44f579-34f5-4290-8ab6-db7991be48e8" providerId="ADAL" clId="{964901C1-1CBD-42E4-BC13-05283897BE08}" dt="2021-06-08T13:42:47.004" v="65" actId="1076"/>
          <ac:spMkLst>
            <pc:docMk/>
            <pc:sldMk cId="3293998939" sldId="609"/>
            <ac:spMk id="4" creationId="{00000000-0000-0000-0000-000000000000}"/>
          </ac:spMkLst>
        </pc:spChg>
        <pc:spChg chg="mod">
          <ac:chgData name="Jason A Noreen" userId="7c44f579-34f5-4290-8ab6-db7991be48e8" providerId="ADAL" clId="{964901C1-1CBD-42E4-BC13-05283897BE08}" dt="2021-06-08T13:42:41.049" v="64" actId="1076"/>
          <ac:spMkLst>
            <pc:docMk/>
            <pc:sldMk cId="3293998939" sldId="609"/>
            <ac:spMk id="5" creationId="{00000000-0000-0000-0000-000000000000}"/>
          </ac:spMkLst>
        </pc:spChg>
      </pc:sldChg>
      <pc:sldChg chg="modSp mod ord">
        <pc:chgData name="Jason A Noreen" userId="7c44f579-34f5-4290-8ab6-db7991be48e8" providerId="ADAL" clId="{964901C1-1CBD-42E4-BC13-05283897BE08}" dt="2021-06-08T14:01:59.802" v="397" actId="20577"/>
        <pc:sldMkLst>
          <pc:docMk/>
          <pc:sldMk cId="3987002478" sldId="610"/>
        </pc:sldMkLst>
        <pc:spChg chg="mod">
          <ac:chgData name="Jason A Noreen" userId="7c44f579-34f5-4290-8ab6-db7991be48e8" providerId="ADAL" clId="{964901C1-1CBD-42E4-BC13-05283897BE08}" dt="2021-06-08T14:01:59.802" v="397" actId="20577"/>
          <ac:spMkLst>
            <pc:docMk/>
            <pc:sldMk cId="3987002478" sldId="610"/>
            <ac:spMk id="4" creationId="{00000000-0000-0000-0000-000000000000}"/>
          </ac:spMkLst>
        </pc:spChg>
      </pc:sldChg>
      <pc:sldChg chg="ord">
        <pc:chgData name="Jason A Noreen" userId="7c44f579-34f5-4290-8ab6-db7991be48e8" providerId="ADAL" clId="{964901C1-1CBD-42E4-BC13-05283897BE08}" dt="2021-06-08T14:01:18.285" v="377"/>
        <pc:sldMkLst>
          <pc:docMk/>
          <pc:sldMk cId="1051832509" sldId="611"/>
        </pc:sldMkLst>
      </pc:sldChg>
      <pc:sldChg chg="modSp mod">
        <pc:chgData name="Jason A Noreen" userId="7c44f579-34f5-4290-8ab6-db7991be48e8" providerId="ADAL" clId="{964901C1-1CBD-42E4-BC13-05283897BE08}" dt="2021-06-08T14:03:31.586" v="398" actId="21"/>
        <pc:sldMkLst>
          <pc:docMk/>
          <pc:sldMk cId="722226793" sldId="612"/>
        </pc:sldMkLst>
        <pc:spChg chg="mod">
          <ac:chgData name="Jason A Noreen" userId="7c44f579-34f5-4290-8ab6-db7991be48e8" providerId="ADAL" clId="{964901C1-1CBD-42E4-BC13-05283897BE08}" dt="2021-06-08T14:03:31.586" v="398" actId="21"/>
          <ac:spMkLst>
            <pc:docMk/>
            <pc:sldMk cId="722226793" sldId="612"/>
            <ac:spMk id="3" creationId="{00000000-0000-0000-0000-000000000000}"/>
          </ac:spMkLst>
        </pc:spChg>
      </pc:sldChg>
      <pc:sldChg chg="del">
        <pc:chgData name="Jason A Noreen" userId="7c44f579-34f5-4290-8ab6-db7991be48e8" providerId="ADAL" clId="{964901C1-1CBD-42E4-BC13-05283897BE08}" dt="2021-06-08T13:56:02.258" v="351" actId="47"/>
        <pc:sldMkLst>
          <pc:docMk/>
          <pc:sldMk cId="2175101910" sldId="613"/>
        </pc:sldMkLst>
      </pc:sldChg>
      <pc:sldChg chg="modSp mod">
        <pc:chgData name="Jason A Noreen" userId="7c44f579-34f5-4290-8ab6-db7991be48e8" providerId="ADAL" clId="{964901C1-1CBD-42E4-BC13-05283897BE08}" dt="2021-06-08T14:28:42.962" v="540" actId="20577"/>
        <pc:sldMkLst>
          <pc:docMk/>
          <pc:sldMk cId="4195400289" sldId="614"/>
        </pc:sldMkLst>
        <pc:spChg chg="mod">
          <ac:chgData name="Jason A Noreen" userId="7c44f579-34f5-4290-8ab6-db7991be48e8" providerId="ADAL" clId="{964901C1-1CBD-42E4-BC13-05283897BE08}" dt="2021-06-08T14:04:49.643" v="419" actId="20577"/>
          <ac:spMkLst>
            <pc:docMk/>
            <pc:sldMk cId="4195400289" sldId="614"/>
            <ac:spMk id="2" creationId="{00000000-0000-0000-0000-000000000000}"/>
          </ac:spMkLst>
        </pc:spChg>
        <pc:spChg chg="mod">
          <ac:chgData name="Jason A Noreen" userId="7c44f579-34f5-4290-8ab6-db7991be48e8" providerId="ADAL" clId="{964901C1-1CBD-42E4-BC13-05283897BE08}" dt="2021-06-08T14:28:42.962" v="540" actId="20577"/>
          <ac:spMkLst>
            <pc:docMk/>
            <pc:sldMk cId="4195400289" sldId="614"/>
            <ac:spMk id="3" creationId="{00000000-0000-0000-0000-000000000000}"/>
          </ac:spMkLst>
        </pc:spChg>
      </pc:sldChg>
      <pc:sldChg chg="delSp modSp del mod">
        <pc:chgData name="Jason A Noreen" userId="7c44f579-34f5-4290-8ab6-db7991be48e8" providerId="ADAL" clId="{964901C1-1CBD-42E4-BC13-05283897BE08}" dt="2021-06-08T13:45:59.737" v="129" actId="2696"/>
        <pc:sldMkLst>
          <pc:docMk/>
          <pc:sldMk cId="1669931137" sldId="615"/>
        </pc:sldMkLst>
        <pc:spChg chg="mod">
          <ac:chgData name="Jason A Noreen" userId="7c44f579-34f5-4290-8ab6-db7991be48e8" providerId="ADAL" clId="{964901C1-1CBD-42E4-BC13-05283897BE08}" dt="2021-06-08T13:45:50.748" v="127" actId="20577"/>
          <ac:spMkLst>
            <pc:docMk/>
            <pc:sldMk cId="1669931137" sldId="615"/>
            <ac:spMk id="2" creationId="{00000000-0000-0000-0000-000000000000}"/>
          </ac:spMkLst>
        </pc:spChg>
        <pc:picChg chg="del">
          <ac:chgData name="Jason A Noreen" userId="7c44f579-34f5-4290-8ab6-db7991be48e8" providerId="ADAL" clId="{964901C1-1CBD-42E4-BC13-05283897BE08}" dt="2021-06-08T13:45:53.843" v="128" actId="478"/>
          <ac:picMkLst>
            <pc:docMk/>
            <pc:sldMk cId="1669931137" sldId="615"/>
            <ac:picMk id="1032" creationId="{00000000-0000-0000-0000-000000000000}"/>
          </ac:picMkLst>
        </pc:picChg>
      </pc:sldChg>
      <pc:sldChg chg="add">
        <pc:chgData name="Jason A Noreen" userId="7c44f579-34f5-4290-8ab6-db7991be48e8" providerId="ADAL" clId="{964901C1-1CBD-42E4-BC13-05283897BE08}" dt="2021-06-08T13:45:30.762" v="86" actId="2890"/>
        <pc:sldMkLst>
          <pc:docMk/>
          <pc:sldMk cId="2941826299" sldId="616"/>
        </pc:sldMkLst>
      </pc:sldChg>
      <pc:sldChg chg="modSp add mod">
        <pc:chgData name="Jason A Noreen" userId="7c44f579-34f5-4290-8ab6-db7991be48e8" providerId="ADAL" clId="{964901C1-1CBD-42E4-BC13-05283897BE08}" dt="2021-06-08T14:27:43.328" v="519" actId="20577"/>
        <pc:sldMkLst>
          <pc:docMk/>
          <pc:sldMk cId="802964098" sldId="617"/>
        </pc:sldMkLst>
        <pc:spChg chg="mod">
          <ac:chgData name="Jason A Noreen" userId="7c44f579-34f5-4290-8ab6-db7991be48e8" providerId="ADAL" clId="{964901C1-1CBD-42E4-BC13-05283897BE08}" dt="2021-06-08T14:27:43.328" v="519" actId="20577"/>
          <ac:spMkLst>
            <pc:docMk/>
            <pc:sldMk cId="802964098" sldId="617"/>
            <ac:spMk id="2" creationId="{00000000-0000-0000-0000-000000000000}"/>
          </ac:spMkLst>
        </pc:spChg>
        <pc:spChg chg="mod">
          <ac:chgData name="Jason A Noreen" userId="7c44f579-34f5-4290-8ab6-db7991be48e8" providerId="ADAL" clId="{964901C1-1CBD-42E4-BC13-05283897BE08}" dt="2021-06-08T13:53:12.329" v="347" actId="20577"/>
          <ac:spMkLst>
            <pc:docMk/>
            <pc:sldMk cId="802964098" sldId="61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a:solidFill>
                  <a:srgbClr val="000000"/>
                </a:solidFill>
                <a:latin typeface="Arial Unicode MS" charset="-128"/>
                <a:ea typeface="Arial Unicode MS" charset="-128"/>
                <a:cs typeface="Arial Unicode MS" charset="-128"/>
              </a:rPr>
              <a:t>Opening Remarks</a:t>
            </a:r>
            <a:endParaRPr lang="en-US" dirty="0">
              <a:solidFill>
                <a:srgbClr val="000000"/>
              </a:solidFill>
              <a:latin typeface="Arial Unicode MS" charset="-128"/>
              <a:ea typeface="Arial Unicode MS" charset="-128"/>
              <a:cs typeface="Arial Unicode MS" charset="-128"/>
            </a:endParaRPr>
          </a:p>
          <a:p>
            <a:pPr eaLnBrk="1" hangingPunct="1"/>
            <a:endParaRPr lang="en-US" dirty="0">
              <a:solidFill>
                <a:srgbClr val="000000"/>
              </a:solidFill>
              <a:latin typeface="Arial Unicode MS" charset="-128"/>
              <a:ea typeface="Arial Unicode MS" charset="-128"/>
              <a:cs typeface="Arial Unicode MS"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E3BD5-8C59-4FA2-B57A-61BD532F01F6}" type="slidenum">
              <a:rPr lang="en-US" smtClean="0"/>
              <a:pPr/>
              <a:t>24</a:t>
            </a:fld>
            <a:endParaRPr lang="en-US" dirty="0"/>
          </a:p>
        </p:txBody>
      </p:sp>
    </p:spTree>
    <p:extLst>
      <p:ext uri="{BB962C8B-B14F-4D97-AF65-F5344CB8AC3E}">
        <p14:creationId xmlns:p14="http://schemas.microsoft.com/office/powerpoint/2010/main" val="133829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JasonN@health.o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3400" b="1" i="1" dirty="0">
                <a:solidFill>
                  <a:schemeClr val="tx2">
                    <a:lumMod val="50000"/>
                  </a:schemeClr>
                </a:solidFill>
              </a:rPr>
              <a:t>Long Term Care Certified Nurse Aide Instructor/Coordinator Certification Workshop</a:t>
            </a:r>
            <a:br>
              <a:rPr lang="en-US" sz="3400" b="1" i="1" dirty="0">
                <a:solidFill>
                  <a:schemeClr val="tx2">
                    <a:lumMod val="50000"/>
                  </a:schemeClr>
                </a:solidFill>
              </a:rPr>
            </a:br>
            <a:r>
              <a:rPr lang="en-US" sz="3400" b="1" i="1" dirty="0">
                <a:solidFill>
                  <a:schemeClr val="tx2">
                    <a:lumMod val="50000"/>
                  </a:schemeClr>
                </a:solidFill>
              </a:rPr>
              <a:t>Oklahoma Dept. of Career &amp; Technology Education </a:t>
            </a:r>
            <a:br>
              <a:rPr lang="en-US" sz="3400" i="1" dirty="0">
                <a:solidFill>
                  <a:schemeClr val="tx2">
                    <a:lumMod val="50000"/>
                  </a:schemeClr>
                </a:solidFill>
              </a:rPr>
            </a:br>
            <a:r>
              <a:rPr lang="en-US" sz="3400" b="1" i="1" dirty="0">
                <a:solidFill>
                  <a:schemeClr val="tx2">
                    <a:lumMod val="50000"/>
                  </a:schemeClr>
                </a:solidFill>
              </a:rPr>
              <a:t>June 9, 2021</a:t>
            </a: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a:solidFill>
                  <a:schemeClr val="tx2">
                    <a:lumMod val="50000"/>
                  </a:schemeClr>
                </a:solidFill>
                <a:latin typeface="+mj-lt"/>
              </a:rPr>
              <a:t>Nurse Aide Registry</a:t>
            </a:r>
          </a:p>
          <a:p>
            <a:pPr algn="ctr">
              <a:buNone/>
            </a:pPr>
            <a:r>
              <a:rPr lang="en-US" sz="2800" b="1" i="1" dirty="0">
                <a:solidFill>
                  <a:schemeClr val="tx2">
                    <a:lumMod val="50000"/>
                  </a:schemeClr>
                </a:solidFill>
                <a:latin typeface="+mj-lt"/>
              </a:rPr>
              <a:t>Vicki Kirtley, Adm. Program Mgr.</a:t>
            </a:r>
          </a:p>
          <a:p>
            <a:pPr algn="ctr">
              <a:buNone/>
            </a:pPr>
            <a:r>
              <a:rPr lang="en-US" sz="2800" b="1" i="1" dirty="0">
                <a:solidFill>
                  <a:schemeClr val="tx2">
                    <a:lumMod val="50000"/>
                  </a:schemeClr>
                </a:solidFill>
                <a:latin typeface="+mj-lt"/>
              </a:rPr>
              <a:t>Jason Noreen, Health Facility Surveyor</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96007" y="3733800"/>
            <a:ext cx="3581400" cy="1600200"/>
          </a:xfrm>
          <a:prstGeom prst="rect">
            <a:avLst/>
          </a:prstGeom>
          <a:noFill/>
          <a:ln>
            <a:noFill/>
          </a:ln>
        </p:spPr>
      </p:pic>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7417"/>
            <a:ext cx="8229600" cy="1014046"/>
          </a:xfrm>
        </p:spPr>
        <p:txBody>
          <a:bodyPr>
            <a:noAutofit/>
          </a:bodyPr>
          <a:lstStyle/>
          <a:p>
            <a:pPr algn="ctr"/>
            <a:r>
              <a:rPr lang="en-US" sz="3600" b="1" dirty="0"/>
              <a:t>TRAINING PROGRAM BINDER, cont.</a:t>
            </a:r>
            <a:br>
              <a:rPr lang="en-US" sz="3600" dirty="0"/>
            </a:br>
            <a:endParaRPr lang="en-US" sz="3600"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sz="3000" dirty="0">
                <a:latin typeface="+mj-lt"/>
              </a:rPr>
              <a:t>RN Training Supervisor, Phone, Email, fax number</a:t>
            </a:r>
          </a:p>
          <a:p>
            <a:pPr marL="0" indent="0">
              <a:buNone/>
            </a:pPr>
            <a:endParaRPr lang="en-US" sz="3000" dirty="0">
              <a:latin typeface="+mj-lt"/>
            </a:endParaRPr>
          </a:p>
          <a:p>
            <a:r>
              <a:rPr lang="en-US" sz="3000" dirty="0">
                <a:latin typeface="+mj-lt"/>
              </a:rPr>
              <a:t>Location of Administrative Office</a:t>
            </a:r>
          </a:p>
          <a:p>
            <a:pPr marL="0" indent="0">
              <a:buNone/>
            </a:pPr>
            <a:endParaRPr lang="en-US" sz="3000" dirty="0">
              <a:latin typeface="+mj-lt"/>
            </a:endParaRPr>
          </a:p>
          <a:p>
            <a:r>
              <a:rPr lang="en-US" sz="3000" dirty="0">
                <a:latin typeface="+mj-lt"/>
              </a:rPr>
              <a:t>Location of Classroom</a:t>
            </a:r>
          </a:p>
          <a:p>
            <a:pPr marL="0" indent="0">
              <a:buNone/>
            </a:pPr>
            <a:endParaRPr lang="en-US" sz="3000" dirty="0">
              <a:latin typeface="+mj-lt"/>
            </a:endParaRPr>
          </a:p>
          <a:p>
            <a:r>
              <a:rPr lang="en-US" sz="3000" dirty="0">
                <a:latin typeface="+mj-lt"/>
              </a:rPr>
              <a:t>Location of Laboratory</a:t>
            </a:r>
          </a:p>
          <a:p>
            <a:pPr marL="0" indent="0">
              <a:buNone/>
            </a:pPr>
            <a:endParaRPr lang="en-US" sz="3000" dirty="0">
              <a:latin typeface="+mj-lt"/>
            </a:endParaRPr>
          </a:p>
          <a:p>
            <a:r>
              <a:rPr lang="en-US" sz="3000" dirty="0">
                <a:latin typeface="+mj-lt"/>
              </a:rPr>
              <a:t>Location of Testing 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br>
              <a:rPr lang="en-US" sz="3600" b="1" dirty="0"/>
            </a:br>
            <a:br>
              <a:rPr lang="en-US" sz="3600" b="1" dirty="0"/>
            </a:br>
            <a:r>
              <a:rPr lang="en-US" sz="3600" b="1" dirty="0"/>
              <a:t>TRAINING PROGRAM BINDER</a:t>
            </a:r>
            <a:br>
              <a:rPr lang="en-US" sz="3600" b="1" dirty="0"/>
            </a:br>
            <a:r>
              <a:rPr lang="en-US" sz="3600" b="1" dirty="0"/>
              <a:t>APPLICATION (TAB 1)</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a:latin typeface="+mj-lt"/>
            </a:endParaRPr>
          </a:p>
          <a:p>
            <a:r>
              <a:rPr lang="en-US" sz="3200" dirty="0">
                <a:latin typeface="+mj-lt"/>
              </a:rPr>
              <a:t>Approval Letter from </a:t>
            </a:r>
            <a:r>
              <a:rPr lang="en-US" sz="3200" dirty="0" err="1">
                <a:latin typeface="+mj-lt"/>
              </a:rPr>
              <a:t>OSDH</a:t>
            </a:r>
            <a:endParaRPr lang="en-US" sz="3200" dirty="0">
              <a:latin typeface="+mj-lt"/>
            </a:endParaRPr>
          </a:p>
          <a:p>
            <a:pPr marL="0" indent="0">
              <a:buNone/>
            </a:pPr>
            <a:endParaRPr lang="en-US" sz="3200" dirty="0">
              <a:latin typeface="+mj-lt"/>
            </a:endParaRPr>
          </a:p>
          <a:p>
            <a:r>
              <a:rPr lang="en-US" sz="3200" b="1" dirty="0">
                <a:latin typeface="+mj-lt"/>
              </a:rPr>
              <a:t>B 1)</a:t>
            </a:r>
            <a:r>
              <a:rPr lang="en-US" sz="3200" dirty="0">
                <a:latin typeface="+mj-lt"/>
              </a:rPr>
              <a:t> Application (Original)</a:t>
            </a:r>
          </a:p>
          <a:p>
            <a:pPr marL="0" indent="0">
              <a:buNone/>
            </a:pPr>
            <a:endParaRPr lang="en-US" sz="3200" dirty="0">
              <a:latin typeface="+mj-lt"/>
            </a:endParaRPr>
          </a:p>
          <a:p>
            <a:r>
              <a:rPr lang="en-US" sz="3200" dirty="0">
                <a:latin typeface="+mj-lt"/>
              </a:rPr>
              <a:t>All 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a:latin typeface="+mj-lt"/>
              </a:rPr>
              <a:t>Hiring procedures for ensuring Chapter 677 requirements are met when hiring RN training supervisor and instructors.</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resume documenting required experience for 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resume documenting required experience for program</a:t>
            </a:r>
          </a:p>
          <a:p>
            <a:pPr marL="0" indent="0">
              <a:buNone/>
            </a:pPr>
            <a:endParaRPr lang="en-US" sz="2400" dirty="0">
              <a:latin typeface="+mj-lt"/>
            </a:endParaRPr>
          </a:p>
          <a:p>
            <a:r>
              <a:rPr lang="en-US" sz="2400" b="1" dirty="0">
                <a:latin typeface="+mj-lt"/>
              </a:rPr>
              <a:t>CSO’S </a:t>
            </a:r>
            <a:r>
              <a:rPr lang="en-US" sz="2400" dirty="0">
                <a:latin typeface="+mj-lt"/>
              </a:rPr>
              <a:t>- current nursing license, resume 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tested</a:t>
            </a:r>
          </a:p>
          <a:p>
            <a:pPr marL="0" indent="0">
              <a:buNone/>
            </a:pPr>
            <a:endParaRPr lang="en-US" sz="900" dirty="0">
              <a:latin typeface="+mj-lt"/>
            </a:endParaRPr>
          </a:p>
          <a:p>
            <a:r>
              <a:rPr lang="en-US" dirty="0">
                <a:latin typeface="+mj-lt"/>
              </a:rPr>
              <a:t>Copy of student ID tag</a:t>
            </a: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test</a:t>
            </a: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a:t>Notification of Changes in Program</a:t>
            </a:r>
          </a:p>
        </p:txBody>
      </p:sp>
      <p:sp>
        <p:nvSpPr>
          <p:cNvPr id="382979" name="Rectangle 3"/>
          <p:cNvSpPr>
            <a:spLocks noGrp="1" noChangeArrowheads="1"/>
          </p:cNvSpPr>
          <p:nvPr>
            <p:ph type="body" idx="4294967295"/>
          </p:nvPr>
        </p:nvSpPr>
        <p:spPr>
          <a:xfrm>
            <a:off x="6858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p>
          <a:p>
            <a:pPr indent="0">
              <a:buNone/>
            </a:pPr>
            <a:endParaRPr lang="en-US" sz="1800" dirty="0">
              <a:latin typeface="+mj-lt"/>
            </a:endParaRPr>
          </a:p>
          <a:p>
            <a:pPr marL="274320" lvl="1" indent="-274320">
              <a:buClr>
                <a:schemeClr val="accent3"/>
              </a:buClr>
              <a:buSzPct val="95000"/>
              <a:buNone/>
            </a:pPr>
            <a:r>
              <a:rPr lang="en-US" sz="3200" dirty="0">
                <a:latin typeface="+mj-lt"/>
              </a:rPr>
              <a:t>   </a:t>
            </a:r>
            <a:r>
              <a:rPr lang="en-US" sz="4800" b="1" i="1" dirty="0">
                <a:solidFill>
                  <a:schemeClr val="accent1">
                    <a:lumMod val="50000"/>
                  </a:schemeClr>
                </a:solidFill>
                <a:latin typeface="+mj-lt"/>
              </a:rPr>
              <a:t>PLEASE USE NOTICE OF CHANGE TO NOTIFY DEPARTMENT OF CHANGES</a:t>
            </a:r>
            <a:endParaRPr lang="en-US" sz="4800" b="1" i="1" dirty="0">
              <a:solidFill>
                <a:schemeClr val="accent1">
                  <a:lumMod val="50000"/>
                </a:schemeClr>
              </a:solidFill>
            </a:endParaRP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fontScale="90000"/>
          </a:bodyPr>
          <a:lstStyle/>
          <a:p>
            <a:pPr algn="ctr"/>
            <a:r>
              <a:rPr lang="en-US" sz="6000" b="1" i="1" dirty="0"/>
              <a:t>Changes in Program, cont.</a:t>
            </a:r>
          </a:p>
        </p:txBody>
      </p:sp>
      <p:sp>
        <p:nvSpPr>
          <p:cNvPr id="489475" name="Rectangle 3"/>
          <p:cNvSpPr>
            <a:spLocks noGrp="1" noChangeArrowheads="1"/>
          </p:cNvSpPr>
          <p:nvPr>
            <p:ph type="body" idx="4294967295"/>
          </p:nvPr>
        </p:nvSpPr>
        <p:spPr>
          <a:xfrm>
            <a:off x="685800" y="1295400"/>
            <a:ext cx="7848600" cy="5257800"/>
          </a:xfrm>
        </p:spPr>
        <p:txBody>
          <a:bodyPr>
            <a:normAutofit fontScale="55000" lnSpcReduction="20000"/>
          </a:bodyPr>
          <a:lstStyle/>
          <a:p>
            <a:pPr lvl="1">
              <a:lnSpc>
                <a:spcPct val="170000"/>
              </a:lnSpc>
            </a:pPr>
            <a:r>
              <a:rPr lang="en-US" sz="4500" dirty="0">
                <a:latin typeface="+mj-lt"/>
              </a:rPr>
              <a:t>Change in Coordinator and/or RN Supervisor</a:t>
            </a:r>
          </a:p>
          <a:p>
            <a:pPr lvl="1">
              <a:lnSpc>
                <a:spcPct val="170000"/>
              </a:lnSpc>
            </a:pPr>
            <a:r>
              <a:rPr lang="en-US" sz="4500" dirty="0">
                <a:latin typeface="+mj-lt"/>
              </a:rPr>
              <a:t>Change in administrative offices</a:t>
            </a:r>
          </a:p>
          <a:p>
            <a:pPr lvl="1">
              <a:lnSpc>
                <a:spcPct val="170000"/>
              </a:lnSpc>
            </a:pPr>
            <a:r>
              <a:rPr lang="en-US" sz="4500" dirty="0">
                <a:latin typeface="+mj-lt"/>
              </a:rPr>
              <a:t>Change in </a:t>
            </a:r>
            <a:r>
              <a:rPr lang="en-US" sz="4500" u="sng" dirty="0">
                <a:latin typeface="+mj-lt"/>
              </a:rPr>
              <a:t>requirements or procedures </a:t>
            </a:r>
            <a:r>
              <a:rPr lang="en-US" sz="4500" dirty="0">
                <a:latin typeface="+mj-lt"/>
              </a:rPr>
              <a:t>for selection of instructors</a:t>
            </a:r>
          </a:p>
          <a:p>
            <a:pPr lvl="1">
              <a:lnSpc>
                <a:spcPct val="120000"/>
              </a:lnSpc>
            </a:pPr>
            <a:r>
              <a:rPr lang="en-US" sz="4500" dirty="0">
                <a:latin typeface="+mj-lt"/>
              </a:rPr>
              <a:t>Change in 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a:t>Notice of Change</a:t>
            </a:r>
          </a:p>
        </p:txBody>
      </p:sp>
      <p:sp>
        <p:nvSpPr>
          <p:cNvPr id="4" name="Content Placeholder 3"/>
          <p:cNvSpPr>
            <a:spLocks noGrp="1"/>
          </p:cNvSpPr>
          <p:nvPr>
            <p:ph idx="1"/>
          </p:nvPr>
        </p:nvSpPr>
        <p:spPr/>
        <p:txBody>
          <a:bodyPr>
            <a:normAutofit fontScale="92500"/>
          </a:bodyPr>
          <a:lstStyle/>
          <a:p>
            <a:r>
              <a:rPr lang="en-US" sz="4000" dirty="0">
                <a:latin typeface="+mj-lt"/>
              </a:rPr>
              <a:t>You will need to send in advance of the change you are wanting to make</a:t>
            </a:r>
          </a:p>
          <a:p>
            <a:pPr>
              <a:buNone/>
            </a:pPr>
            <a:endParaRPr lang="en-US" sz="4000" dirty="0">
              <a:latin typeface="+mj-lt"/>
            </a:endParaRPr>
          </a:p>
          <a:p>
            <a:r>
              <a:rPr lang="en-US" sz="4000" dirty="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685800" y="1905000"/>
            <a:ext cx="78486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77724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$10,697.00 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is contracted by the Centers for Medicare and Medicaid Services to review and approve Nurse Aide Training Programs (NATP). The Code of Federal Regulations (CFR) at Title 42, Section (§) 483.151(b)(1)(iii), requires onsite reviews for other than the initial review. The State may not grant approval of a NATP for a period longer than 2 years, 42 CFR § 483.151(d)</a:t>
            </a:r>
          </a:p>
        </p:txBody>
      </p:sp>
    </p:spTree>
    <p:extLst>
      <p:ext uri="{BB962C8B-B14F-4D97-AF65-F5344CB8AC3E}">
        <p14:creationId xmlns:p14="http://schemas.microsoft.com/office/powerpoint/2010/main" val="1831352396"/>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a:t>Enforcement Preventing Training</a:t>
            </a:r>
          </a:p>
        </p:txBody>
      </p:sp>
      <p:sp>
        <p:nvSpPr>
          <p:cNvPr id="399363" name="Rectangle 3"/>
          <p:cNvSpPr>
            <a:spLocks noGrp="1" noChangeArrowheads="1"/>
          </p:cNvSpPr>
          <p:nvPr>
            <p:ph type="body" idx="4294967295"/>
          </p:nvPr>
        </p:nvSpPr>
        <p:spPr>
          <a:xfrm>
            <a:off x="457200" y="1905000"/>
            <a:ext cx="83058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years</a:t>
            </a: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a:latin typeface="+mj-lt"/>
                <a:cs typeface="Courier New" pitchFamily="49" charset="0"/>
              </a:rPr>
              <a:t>Care</a:t>
            </a:r>
            <a:endParaRPr lang="en-US" sz="3600" dirty="0">
              <a:latin typeface="+mj-lt"/>
            </a:endParaRPr>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a:t>Enforcement Checks</a:t>
            </a:r>
          </a:p>
        </p:txBody>
      </p:sp>
      <p:sp>
        <p:nvSpPr>
          <p:cNvPr id="396291" name="Rectangle 3"/>
          <p:cNvSpPr>
            <a:spLocks noGrp="1" noChangeArrowheads="1"/>
          </p:cNvSpPr>
          <p:nvPr>
            <p:ph type="body" idx="4294967295"/>
          </p:nvPr>
        </p:nvSpPr>
        <p:spPr>
          <a:xfrm>
            <a:off x="0" y="1600200"/>
            <a:ext cx="8382000" cy="5257800"/>
          </a:xfrm>
        </p:spPr>
        <p:txBody>
          <a:bodyPr>
            <a:noAutofit/>
          </a:bodyPr>
          <a:lstStyle/>
          <a:p>
            <a:r>
              <a:rPr lang="en-US" sz="3200" dirty="0">
                <a:latin typeface="+mj-lt"/>
                <a:cs typeface="Courier New" pitchFamily="49" charset="0"/>
              </a:rPr>
              <a:t>Please submit requests for enforcement checks on facilities by e-mail to JasonN@health.ok.gov</a:t>
            </a:r>
          </a:p>
          <a:p>
            <a:endParaRPr lang="en-US" sz="3200" dirty="0">
              <a:latin typeface="+mj-lt"/>
              <a:cs typeface="Courier New" pitchFamily="49" charset="0"/>
            </a:endParaRPr>
          </a:p>
          <a:p>
            <a:r>
              <a:rPr lang="en-US" sz="3200" dirty="0">
                <a:latin typeface="+mj-lt"/>
                <a:cs typeface="Courier New" pitchFamily="49" charset="0"/>
              </a:rPr>
              <a:t> Enforcement checks are coming in</a:t>
            </a:r>
          </a:p>
          <a:p>
            <a:pPr>
              <a:buNone/>
            </a:pPr>
            <a:r>
              <a:rPr lang="en-US" sz="3200" dirty="0">
                <a:latin typeface="+mj-lt"/>
                <a:cs typeface="Courier New" pitchFamily="49" charset="0"/>
              </a:rPr>
              <a:t>    constantly from programs, so </a:t>
            </a:r>
          </a:p>
          <a:p>
            <a:pPr>
              <a:buNone/>
            </a:pPr>
            <a:r>
              <a:rPr lang="en-US" sz="3200" dirty="0">
                <a:latin typeface="+mj-lt"/>
                <a:cs typeface="Courier New" pitchFamily="49" charset="0"/>
              </a:rPr>
              <a:t>    please be aware that it may </a:t>
            </a:r>
          </a:p>
          <a:p>
            <a:pPr>
              <a:buNone/>
            </a:pPr>
            <a:r>
              <a:rPr lang="en-US" sz="3200" dirty="0">
                <a:latin typeface="+mj-lt"/>
                <a:cs typeface="Courier New" pitchFamily="49" charset="0"/>
              </a:rPr>
              <a:t>    take at least a week to hear back</a:t>
            </a:r>
          </a:p>
          <a:p>
            <a:pPr>
              <a:buNone/>
            </a:pPr>
            <a:r>
              <a:rPr lang="en-US" sz="3200" dirty="0">
                <a:latin typeface="+mj-lt"/>
                <a:cs typeface="Courier New" pitchFamily="49" charset="0"/>
              </a:rPr>
              <a:t>    from the Department</a:t>
            </a: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a:t>Problems Found During Onsite Surveys</a:t>
            </a:r>
          </a:p>
        </p:txBody>
      </p:sp>
      <p:sp>
        <p:nvSpPr>
          <p:cNvPr id="4" name="Content Placeholder 3"/>
          <p:cNvSpPr>
            <a:spLocks noGrp="1"/>
          </p:cNvSpPr>
          <p:nvPr>
            <p:ph idx="1"/>
          </p:nvPr>
        </p:nvSpPr>
        <p:spPr/>
        <p:txBody>
          <a:bodyPr>
            <a:normAutofit/>
          </a:bodyPr>
          <a:lstStyle/>
          <a:p>
            <a:r>
              <a:rPr lang="en-US" sz="2400" dirty="0">
                <a:latin typeface="+mj-lt"/>
              </a:rPr>
              <a:t>Skills Performance Checklist not signed/dated or are lined down through.  Some of skills not performed</a:t>
            </a:r>
          </a:p>
          <a:p>
            <a:r>
              <a:rPr lang="en-US" sz="2400" dirty="0">
                <a:latin typeface="+mj-lt"/>
              </a:rPr>
              <a:t>Documentation of clinical training hours missing</a:t>
            </a:r>
          </a:p>
          <a:p>
            <a:r>
              <a:rPr lang="en-US" sz="2400" dirty="0">
                <a:latin typeface="+mj-lt"/>
              </a:rPr>
              <a:t>Copy of nursing licenses not current; missing resumes</a:t>
            </a:r>
          </a:p>
          <a:p>
            <a:r>
              <a:rPr lang="en-US" sz="2400" dirty="0">
                <a:latin typeface="+mj-lt"/>
              </a:rPr>
              <a:t>Approved training program hours are not being met. Must have sign-in/attendance sheets documenting minimum approved hours</a:t>
            </a:r>
          </a:p>
          <a:p>
            <a:r>
              <a:rPr lang="en-US" sz="2400" dirty="0">
                <a:latin typeface="+mj-lt"/>
              </a:rPr>
              <a:t>Make up training for students are not being performed</a:t>
            </a:r>
          </a:p>
          <a:p>
            <a:r>
              <a:rPr lang="en-US" sz="2400" dirty="0">
                <a:latin typeface="+mj-lt"/>
              </a:rPr>
              <a:t>Notice of Change forms not being sent in prior to change</a:t>
            </a:r>
          </a:p>
          <a:p>
            <a:endParaRPr lang="en-US" sz="3600" dirty="0">
              <a:latin typeface="+mj-lt"/>
            </a:endParaRPr>
          </a:p>
          <a:p>
            <a:endParaRPr lang="en-US" dirty="0"/>
          </a:p>
          <a:p>
            <a:endParaRPr lang="en-US" dirty="0"/>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a:t>Problems Found During Onsite Surveys</a:t>
            </a:r>
          </a:p>
        </p:txBody>
      </p:sp>
      <p:sp>
        <p:nvSpPr>
          <p:cNvPr id="4" name="Content Placeholder 3"/>
          <p:cNvSpPr>
            <a:spLocks noGrp="1"/>
          </p:cNvSpPr>
          <p:nvPr>
            <p:ph idx="1"/>
          </p:nvPr>
        </p:nvSpPr>
        <p:spPr>
          <a:xfrm>
            <a:off x="457200" y="1752600"/>
            <a:ext cx="8229600" cy="4800600"/>
          </a:xfrm>
        </p:spPr>
        <p:txBody>
          <a:bodyPr>
            <a:normAutofit fontScale="25000" lnSpcReduction="20000"/>
          </a:bodyPr>
          <a:lstStyle/>
          <a:p>
            <a:r>
              <a:rPr lang="en-US" sz="12800" dirty="0">
                <a:latin typeface="+mj-lt"/>
              </a:rPr>
              <a:t>Skills Performance Checklist – Not Teaching Restraints</a:t>
            </a:r>
          </a:p>
          <a:p>
            <a:pPr marL="0" indent="0">
              <a:buNone/>
            </a:pPr>
            <a:r>
              <a:rPr lang="en-US" sz="7400" b="1" dirty="0">
                <a:latin typeface="+mj-lt"/>
              </a:rPr>
              <a:t>Actual Nursing Home Violation Tag</a:t>
            </a:r>
          </a:p>
          <a:p>
            <a:pPr marL="0" indent="0">
              <a:buNone/>
            </a:pPr>
            <a:r>
              <a:rPr lang="en-US" sz="7400" b="1" dirty="0">
                <a:latin typeface="+mj-lt"/>
              </a:rPr>
              <a:t>1-O.S. 63-1-1918(B)(12) Rights and Responsibilities – Violations</a:t>
            </a:r>
          </a:p>
          <a:p>
            <a:pPr marL="0" indent="0">
              <a:buNone/>
            </a:pPr>
            <a:endParaRPr lang="en-US" sz="7400" b="1" dirty="0">
              <a:latin typeface="+mj-lt"/>
            </a:endParaRPr>
          </a:p>
          <a:p>
            <a:pPr marL="0" indent="0">
              <a:buNone/>
            </a:pPr>
            <a:r>
              <a:rPr lang="en-US" sz="8000" dirty="0">
                <a:latin typeface="+mj-lt"/>
              </a:rPr>
              <a:t>Every resident shall be free from mental and physical abuse and neglect, as such terms are defined in Section 10-103 of Title 43A of the Oklahoma Statutes, corporal punishment, involuntary seclusion, and from any physical and chemical restraints imposed for purposes of discipline or convenience and not required to treat the resident's medical symptoms, </a:t>
            </a:r>
            <a:r>
              <a:rPr lang="en-US" sz="8000" u="sng" dirty="0">
                <a:solidFill>
                  <a:srgbClr val="C00000"/>
                </a:solidFill>
                <a:latin typeface="+mj-lt"/>
              </a:rPr>
              <a:t>except those restraints authorized in writing by a physician for a specified period of time or as are necessitated by an emergency where the restraint may only be applied by a physician, qualified licensed nurse or other personnel under the supervision of the physician who shall set forth in writing the circumstances requiring the use of restraint.</a:t>
            </a:r>
            <a:r>
              <a:rPr lang="en-US" sz="8000" dirty="0">
                <a:latin typeface="+mj-lt"/>
              </a:rPr>
              <a:t> Use of a chemical or physical restraint shall require the consultation of a physician within twenty-four (24) hours of such emergency;</a:t>
            </a:r>
            <a:endParaRPr lang="en-US" sz="8000" dirty="0"/>
          </a:p>
          <a:p>
            <a:pPr marL="0" indent="0">
              <a:buNone/>
            </a:pPr>
            <a:endParaRPr lang="en-US" dirty="0"/>
          </a:p>
        </p:txBody>
      </p:sp>
    </p:spTree>
    <p:extLst>
      <p:ext uri="{BB962C8B-B14F-4D97-AF65-F5344CB8AC3E}">
        <p14:creationId xmlns:p14="http://schemas.microsoft.com/office/powerpoint/2010/main" val="1051832509"/>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fontScale="90000"/>
          </a:bodyPr>
          <a:lstStyle/>
          <a:p>
            <a:r>
              <a:rPr lang="en-US" sz="4000" b="1" i="1" dirty="0"/>
              <a:t>Problems Found During Onsite Surveys, cont.</a:t>
            </a:r>
          </a:p>
        </p:txBody>
      </p:sp>
      <p:sp>
        <p:nvSpPr>
          <p:cNvPr id="4" name="Content Placeholder 3"/>
          <p:cNvSpPr>
            <a:spLocks noGrp="1"/>
          </p:cNvSpPr>
          <p:nvPr>
            <p:ph idx="1"/>
          </p:nvPr>
        </p:nvSpPr>
        <p:spPr>
          <a:xfrm>
            <a:off x="457200" y="1676400"/>
            <a:ext cx="8229600" cy="4648200"/>
          </a:xfrm>
        </p:spPr>
        <p:txBody>
          <a:bodyPr>
            <a:normAutofit fontScale="92500" lnSpcReduction="10000"/>
          </a:bodyPr>
          <a:lstStyle/>
          <a:p>
            <a:pPr marL="0" indent="0">
              <a:buNone/>
            </a:pPr>
            <a:r>
              <a:rPr lang="en-US" sz="2800" b="1" dirty="0">
                <a:latin typeface="+mj-lt"/>
              </a:rPr>
              <a:t>Since we’re here…</a:t>
            </a:r>
          </a:p>
          <a:p>
            <a:pPr marL="0" indent="0">
              <a:buNone/>
            </a:pPr>
            <a:r>
              <a:rPr lang="en-US" sz="2800" b="1" dirty="0">
                <a:latin typeface="+mj-lt"/>
              </a:rPr>
              <a:t>CMA Findings: </a:t>
            </a:r>
            <a:endParaRPr lang="en-US" sz="2800" dirty="0">
              <a:latin typeface="+mj-lt"/>
            </a:endParaRPr>
          </a:p>
          <a:p>
            <a:r>
              <a:rPr lang="en-US" sz="2400" dirty="0">
                <a:latin typeface="+mj-lt"/>
              </a:rPr>
              <a:t>Med Pass not complete (less than 20 individuals)</a:t>
            </a:r>
          </a:p>
          <a:p>
            <a:r>
              <a:rPr lang="en-US" sz="2400" dirty="0">
                <a:latin typeface="+mj-lt"/>
              </a:rPr>
              <a:t>Skills Performance Checklist missing or incomplete (not signed, dated, some skills not performed, lined down)</a:t>
            </a:r>
          </a:p>
          <a:p>
            <a:r>
              <a:rPr lang="en-US" sz="2400" dirty="0">
                <a:latin typeface="+mj-lt"/>
              </a:rPr>
              <a:t>Documentation of clinical training hours missing</a:t>
            </a:r>
          </a:p>
          <a:p>
            <a:r>
              <a:rPr lang="en-US" sz="2400" dirty="0">
                <a:latin typeface="+mj-lt"/>
              </a:rPr>
              <a:t>Advanced CMA demonstration checklists missing or not all checklists are being used</a:t>
            </a:r>
          </a:p>
          <a:p>
            <a:r>
              <a:rPr lang="en-US" sz="2400" dirty="0">
                <a:latin typeface="+mj-lt"/>
              </a:rPr>
              <a:t>1</a:t>
            </a:r>
            <a:r>
              <a:rPr lang="en-US" sz="2400" baseline="30000" dirty="0">
                <a:latin typeface="+mj-lt"/>
              </a:rPr>
              <a:t>st</a:t>
            </a:r>
            <a:r>
              <a:rPr lang="en-US" sz="2400" dirty="0">
                <a:latin typeface="+mj-lt"/>
              </a:rPr>
              <a:t> year CMAs taking CEUs (they do not need CEUs 1</a:t>
            </a:r>
            <a:r>
              <a:rPr lang="en-US" sz="2400" baseline="30000" dirty="0">
                <a:latin typeface="+mj-lt"/>
              </a:rPr>
              <a:t>st</a:t>
            </a:r>
            <a:r>
              <a:rPr lang="en-US" sz="2400" dirty="0">
                <a:latin typeface="+mj-lt"/>
              </a:rPr>
              <a:t> year)</a:t>
            </a:r>
          </a:p>
          <a:p>
            <a:r>
              <a:rPr lang="en-US" sz="2400" dirty="0">
                <a:latin typeface="+mj-lt"/>
              </a:rPr>
              <a:t>Approved training program hours are not being met. Must have sign-in/attendance sheets documenting minimum approved hours</a:t>
            </a:r>
          </a:p>
          <a:p>
            <a:r>
              <a:rPr lang="en-US" sz="2400" dirty="0">
                <a:latin typeface="+mj-lt"/>
              </a:rPr>
              <a:t>Make up training for students are not being performed</a:t>
            </a:r>
          </a:p>
          <a:p>
            <a:endParaRPr lang="en-US" sz="3600" dirty="0">
              <a:latin typeface="+mj-lt"/>
            </a:endParaRPr>
          </a:p>
          <a:p>
            <a:endParaRPr lang="en-US" dirty="0"/>
          </a:p>
          <a:p>
            <a:endParaRPr lang="en-US" dirty="0"/>
          </a:p>
        </p:txBody>
      </p:sp>
    </p:spTree>
    <p:extLst>
      <p:ext uri="{BB962C8B-B14F-4D97-AF65-F5344CB8AC3E}">
        <p14:creationId xmlns:p14="http://schemas.microsoft.com/office/powerpoint/2010/main" val="3987002478"/>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a:t>Certification Cards/Wallet Cards</a:t>
            </a: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a:latin typeface="+mj-lt"/>
              </a:rPr>
              <a:t>The Nurse Aide Registry (NAR) has changed the process regarding certification cards being sent to long term nurse aides (LTC), certified medication aides (CMA) including advanced CMA classifications,  home health aides (HHA), developmentally direct care aides (DDCA), residential care aides, (RCA), adult day care aides (ADA) and feeding assistants (FA)</a:t>
            </a:r>
          </a:p>
          <a:p>
            <a:endParaRPr lang="en-US" sz="2800" dirty="0">
              <a:latin typeface="+mj-lt"/>
            </a:endParaRPr>
          </a:p>
          <a:p>
            <a:r>
              <a:rPr lang="en-US" sz="2800" dirty="0">
                <a:latin typeface="+mj-lt"/>
              </a:rPr>
              <a:t>Certification cards are no longer sent to the aide when the aide renews their certification or registration</a:t>
            </a: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8229600" cy="1143000"/>
          </a:xfrm>
        </p:spPr>
        <p:txBody>
          <a:bodyPr>
            <a:normAutofit fontScale="90000"/>
          </a:bodyPr>
          <a:lstStyle/>
          <a:p>
            <a:pPr algn="ctr"/>
            <a:r>
              <a:rPr kumimoji="0" lang="en-US" sz="5000" b="0" i="0" u="none" strike="noStrike" kern="1200" cap="none" spc="0" normalizeH="0" baseline="0" noProof="0" dirty="0">
                <a:ln>
                  <a:noFill/>
                </a:ln>
                <a:solidFill>
                  <a:srgbClr val="69676D"/>
                </a:solidFill>
                <a:effectLst/>
                <a:uLnTx/>
                <a:uFillTx/>
                <a:latin typeface="Calibri"/>
                <a:ea typeface="+mj-ea"/>
                <a:cs typeface="+mj-cs"/>
              </a:rPr>
              <a:t>Certification Cards/Wallet Cards</a:t>
            </a:r>
            <a:r>
              <a:rPr lang="en-US" dirty="0"/>
              <a:t>, cont.</a:t>
            </a:r>
          </a:p>
        </p:txBody>
      </p:sp>
      <p:sp>
        <p:nvSpPr>
          <p:cNvPr id="5" name="Content Placeholder 4"/>
          <p:cNvSpPr>
            <a:spLocks noGrp="1"/>
          </p:cNvSpPr>
          <p:nvPr>
            <p:ph idx="1"/>
          </p:nvPr>
        </p:nvSpPr>
        <p:spPr>
          <a:xfrm>
            <a:off x="457200" y="2133600"/>
            <a:ext cx="8229600" cy="4389120"/>
          </a:xfrm>
        </p:spPr>
        <p:txBody>
          <a:bodyPr/>
          <a:lstStyle/>
          <a:p>
            <a:r>
              <a:rPr lang="en-US" dirty="0">
                <a:latin typeface="+mj-lt"/>
              </a:rPr>
              <a:t>Employers and aides are to verify the status of certification(s) on the Nurse Aide Registry website with the Verification of Certification at:</a:t>
            </a:r>
          </a:p>
          <a:p>
            <a:pPr marL="0" indent="0">
              <a:buNone/>
            </a:pPr>
            <a:r>
              <a:rPr lang="en-US" u="sng" dirty="0">
                <a:latin typeface="+mj-lt"/>
                <a:hlinkClick r:id="rId2"/>
              </a:rPr>
              <a:t>https://www.phin.state.ok.us/NARSWBSearch/Views/LandingView.aspx?id=4409</a:t>
            </a:r>
            <a:endParaRPr lang="en-US" u="sng" dirty="0">
              <a:latin typeface="+mj-lt"/>
            </a:endParaRPr>
          </a:p>
          <a:p>
            <a:pPr marL="0" indent="0">
              <a:buNone/>
            </a:pPr>
            <a:endParaRPr lang="en-US" u="sng" dirty="0">
              <a:latin typeface="+mj-lt"/>
            </a:endParaRPr>
          </a:p>
          <a:p>
            <a:r>
              <a:rPr lang="en-US" dirty="0">
                <a:latin typeface="+mj-lt"/>
              </a:rPr>
              <a:t>Certification(s) can be verified and printed from this sit</a:t>
            </a:r>
            <a:r>
              <a:rPr lang="en-US" dirty="0"/>
              <a:t>e</a:t>
            </a:r>
            <a:endParaRPr lang="en-US" u="sng" dirty="0"/>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a:latin typeface="+mj-lt"/>
              </a:rPr>
              <a:t> </a:t>
            </a:r>
          </a:p>
          <a:p>
            <a:r>
              <a:rPr lang="en-US" sz="2800" dirty="0">
                <a:latin typeface="+mj-lt"/>
              </a:rPr>
              <a:t>CNAs shall maintain with the Registry current residential addresses and shall notify the Registry,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name</a:t>
            </a:r>
          </a:p>
          <a:p>
            <a:pPr marL="0" indent="0">
              <a:buNone/>
            </a:pPr>
            <a:endParaRPr lang="en-US" sz="2800" dirty="0">
              <a:latin typeface="+mj-lt"/>
            </a:endParaRPr>
          </a:p>
          <a:p>
            <a:r>
              <a:rPr lang="en-US" sz="2800" dirty="0">
                <a:latin typeface="+mj-lt"/>
              </a:rPr>
              <a:t> Notice of change of address or telephone number shall be made </a:t>
            </a:r>
            <a:r>
              <a:rPr lang="en-US" sz="2800" i="1" dirty="0">
                <a:latin typeface="+mj-lt"/>
              </a:rPr>
              <a:t>within ten (10) days of the effected change. Notice shall not be accepted over the phone</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52400"/>
            <a:ext cx="8229600" cy="1447800"/>
          </a:xfrm>
        </p:spPr>
        <p:txBody>
          <a:bodyPr>
            <a:noAutofit/>
          </a:bodyPr>
          <a:lstStyle/>
          <a:p>
            <a:pPr algn="ctr"/>
            <a:r>
              <a:rPr lang="en-US" sz="2800" b="1" i="1" dirty="0"/>
              <a:t>Bullet Points of Changes to </a:t>
            </a:r>
            <a:br>
              <a:rPr lang="en-US" sz="2800" b="1" i="1" dirty="0"/>
            </a:br>
            <a:r>
              <a:rPr lang="en-US" sz="2800" b="1" i="1" dirty="0"/>
              <a:t>Title 63 O.S., Section 1-1951(A)(7), (D)(3)(b), and (D)(8). </a:t>
            </a:r>
          </a:p>
        </p:txBody>
      </p:sp>
    </p:spTree>
    <p:extLst>
      <p:ext uri="{BB962C8B-B14F-4D97-AF65-F5344CB8AC3E}">
        <p14:creationId xmlns:p14="http://schemas.microsoft.com/office/powerpoint/2010/main" val="3429487282"/>
      </p:ext>
    </p:extLst>
  </p:cSld>
  <p:clrMapOvr>
    <a:masterClrMapping/>
  </p:clrMapOvr>
  <p:transition spd="slow">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228600" y="457200"/>
            <a:ext cx="8915400" cy="1143000"/>
          </a:xfrm>
        </p:spPr>
        <p:txBody>
          <a:bodyPr>
            <a:noAutofit/>
          </a:bodyPr>
          <a:lstStyle/>
          <a:p>
            <a:pPr algn="ctr"/>
            <a:r>
              <a:rPr lang="en-US" sz="2800" b="1" i="1" dirty="0">
                <a:ea typeface="Tahoma" panose="020B0604030504040204" pitchFamily="34" charset="0"/>
                <a:cs typeface="Tahoma" panose="020B0604030504040204" pitchFamily="34" charset="0"/>
              </a:rPr>
              <a:t>Bullet Points of Changes to</a:t>
            </a:r>
            <a:br>
              <a:rPr lang="en-US" sz="2800" b="1" i="1" dirty="0">
                <a:ea typeface="Tahoma" panose="020B0604030504040204" pitchFamily="34" charset="0"/>
                <a:cs typeface="Tahoma" panose="020B0604030504040204" pitchFamily="34" charset="0"/>
              </a:rPr>
            </a:br>
            <a:r>
              <a:rPr lang="en-US" sz="2800" b="1" i="1" dirty="0">
                <a:ea typeface="Tahoma" panose="020B0604030504040204" pitchFamily="34" charset="0"/>
                <a:cs typeface="Tahoma" panose="020B0604030504040204" pitchFamily="34" charset="0"/>
              </a:rPr>
              <a:t> Title 63 O.S., Section 1-1951(A)(7), (D)(3)(b), and (D)(8), cont. </a:t>
            </a:r>
          </a:p>
        </p:txBody>
      </p:sp>
    </p:spTree>
    <p:extLst>
      <p:ext uri="{BB962C8B-B14F-4D97-AF65-F5344CB8AC3E}">
        <p14:creationId xmlns:p14="http://schemas.microsoft.com/office/powerpoint/2010/main" val="1521237406"/>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a:t> </a:t>
            </a:r>
          </a:p>
          <a:p>
            <a:r>
              <a:rPr lang="en-US" dirty="0">
                <a:latin typeface="+mj-lt"/>
              </a:rPr>
              <a:t>Basically this means CNAs must mail a change of address or phone number to the registry </a:t>
            </a:r>
            <a:r>
              <a:rPr lang="en-US" i="1" dirty="0">
                <a:latin typeface="+mj-lt"/>
              </a:rPr>
              <a:t>within 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http://nar.health.ok.gov</a:t>
            </a:r>
            <a:endParaRPr lang="en-US" dirty="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a:latin typeface="+mj-lt"/>
              </a:rPr>
              <a:t>If an CNA 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Registry</a:t>
            </a:r>
          </a:p>
          <a:p>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143000"/>
            <a:ext cx="8229600" cy="762000"/>
          </a:xfrm>
        </p:spPr>
        <p:txBody>
          <a:bodyPr>
            <a:noAutofit/>
          </a:bodyPr>
          <a:lstStyle/>
          <a:p>
            <a:pPr algn="ctr"/>
            <a:r>
              <a:rPr lang="en-US" sz="2800" b="1" i="1" dirty="0">
                <a:ea typeface="Tahoma" panose="020B0604030504040204" pitchFamily="34" charset="0"/>
                <a:cs typeface="Tahoma" panose="020B0604030504040204" pitchFamily="34" charset="0"/>
              </a:rPr>
              <a:t>Bullet Points of Changes to </a:t>
            </a:r>
            <a:br>
              <a:rPr lang="en-US" sz="2800" b="1" i="1" dirty="0">
                <a:ea typeface="Tahoma" panose="020B0604030504040204" pitchFamily="34" charset="0"/>
                <a:cs typeface="Tahoma" panose="020B0604030504040204" pitchFamily="34" charset="0"/>
              </a:rPr>
            </a:br>
            <a:r>
              <a:rPr lang="en-US" sz="2800" b="1" i="1" dirty="0">
                <a:ea typeface="Tahoma" panose="020B0604030504040204" pitchFamily="34" charset="0"/>
                <a:cs typeface="Tahoma" panose="020B0604030504040204" pitchFamily="34" charset="0"/>
              </a:rPr>
              <a:t>Title 63 O.S., Section 1-1951(A)(7), (D)(3)(b), and (D)(8), cont. </a:t>
            </a:r>
            <a:br>
              <a:rPr lang="en-US" sz="2800" dirty="0">
                <a:ea typeface="Tahoma" panose="020B0604030504040204" pitchFamily="34" charset="0"/>
                <a:cs typeface="Tahoma" panose="020B0604030504040204" pitchFamily="34" charset="0"/>
              </a:rPr>
            </a:br>
            <a:endParaRPr lang="en-US" sz="2800" dirty="0"/>
          </a:p>
        </p:txBody>
      </p:sp>
    </p:spTree>
    <p:extLst>
      <p:ext uri="{BB962C8B-B14F-4D97-AF65-F5344CB8AC3E}">
        <p14:creationId xmlns:p14="http://schemas.microsoft.com/office/powerpoint/2010/main" val="2604637239"/>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a:t>Onsite Surveys</a:t>
            </a:r>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a:latin typeface="+mj-lt"/>
              </a:rPr>
              <a:t>Onsite surveys are unannounced </a:t>
            </a:r>
            <a:r>
              <a:rPr lang="en-US" sz="4000" dirty="0">
                <a:latin typeface="+mj-lt"/>
              </a:rPr>
              <a:t> </a:t>
            </a:r>
          </a:p>
          <a:p>
            <a:pPr indent="0">
              <a:buNone/>
            </a:pPr>
            <a:r>
              <a:rPr lang="en-US" sz="3200" dirty="0">
                <a:latin typeface="+mj-lt"/>
              </a:rPr>
              <a:t>This is the reason we ask to keep your Book current, and staff prepared to be able to pull  student files</a:t>
            </a:r>
          </a:p>
          <a:p>
            <a:r>
              <a:rPr lang="en-US" sz="3200" dirty="0">
                <a:latin typeface="+mj-lt"/>
              </a:rPr>
              <a:t> The onsite survey should be able to be performed whether the coordinator, instructor, or RN Supervisor is there</a:t>
            </a: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a:t>
            </a:r>
          </a:p>
        </p:txBody>
      </p:sp>
      <p:sp>
        <p:nvSpPr>
          <p:cNvPr id="3" name="Content Placeholder 2"/>
          <p:cNvSpPr>
            <a:spLocks noGrp="1"/>
          </p:cNvSpPr>
          <p:nvPr>
            <p:ph idx="1"/>
          </p:nvPr>
        </p:nvSpPr>
        <p:spPr>
          <a:xfrm>
            <a:off x="457200" y="2286000"/>
            <a:ext cx="8229600" cy="4038600"/>
          </a:xfrm>
        </p:spPr>
        <p:txBody>
          <a:bodyPr>
            <a:normAutofit/>
          </a:bodyPr>
          <a:lstStyle/>
          <a:p>
            <a:r>
              <a:rPr lang="en-US" sz="2800" dirty="0">
                <a:latin typeface="+mj-lt"/>
              </a:rPr>
              <a:t>Barrier crimes for nurse aides changed effective November 1, 2012. See </a:t>
            </a:r>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 </a:t>
            </a:r>
            <a:r>
              <a:rPr lang="en-US" sz="2800" dirty="0">
                <a:latin typeface="+mj-lt"/>
              </a:rPr>
              <a:t>Keep in mind that the new law tiers the barriers based on “Completion of sentence” which means the last day of the entire term of the incarceration imposed by the sentence including any term that is deferred, suspended or subject to parole. See </a:t>
            </a:r>
            <a:r>
              <a:rPr lang="en-US" sz="2800" u="sng" dirty="0">
                <a:solidFill>
                  <a:schemeClr val="accent3">
                    <a:lumMod val="75000"/>
                  </a:schemeClr>
                </a:solidFill>
                <a:latin typeface="+mj-lt"/>
              </a:rPr>
              <a:t>63 O.S. 2012, § 1-1950.1(A)(5)</a:t>
            </a:r>
            <a:r>
              <a:rPr lang="en-US" sz="2800" dirty="0">
                <a:solidFill>
                  <a:schemeClr val="accent3">
                    <a:lumMod val="75000"/>
                  </a:schemeClr>
                </a:solidFill>
                <a:latin typeface="+mj-lt"/>
              </a:rPr>
              <a:t>  </a:t>
            </a:r>
          </a:p>
          <a:p>
            <a:endParaRPr lang="en-US" sz="2800" dirty="0">
              <a:solidFill>
                <a:schemeClr val="accent3">
                  <a:lumMod val="75000"/>
                </a:schemeClr>
              </a:solidFill>
              <a:latin typeface="+mj-lt"/>
            </a:endParaRP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30</a:t>
            </a:fld>
            <a:endParaRPr lang="en-US" dirty="0"/>
          </a:p>
        </p:txBody>
      </p:sp>
    </p:spTree>
    <p:extLst>
      <p:ext uri="{BB962C8B-B14F-4D97-AF65-F5344CB8AC3E}">
        <p14:creationId xmlns:p14="http://schemas.microsoft.com/office/powerpoint/2010/main" val="867344376"/>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p:txBody>
          <a:bodyPr>
            <a:normAutofit/>
          </a:bodyPr>
          <a:lstStyle/>
          <a:p>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(C)(2) </a:t>
            </a:r>
            <a:r>
              <a:rPr lang="en-US" sz="2800" dirty="0">
                <a:latin typeface="+mj-lt"/>
              </a:rPr>
              <a:t>If </a:t>
            </a:r>
            <a:r>
              <a:rPr lang="en-US" sz="2800" dirty="0">
                <a:solidFill>
                  <a:schemeClr val="accent3">
                    <a:lumMod val="75000"/>
                  </a:schemeClr>
                </a:solidFill>
                <a:latin typeface="+mj-lt"/>
              </a:rPr>
              <a:t>less </a:t>
            </a:r>
            <a:r>
              <a:rPr lang="en-US" sz="2800" dirty="0">
                <a:latin typeface="+mj-lt"/>
              </a:rPr>
              <a:t>than seven </a:t>
            </a:r>
            <a:r>
              <a:rPr lang="en-US" sz="2800" dirty="0">
                <a:solidFill>
                  <a:schemeClr val="accent3">
                    <a:lumMod val="75000"/>
                  </a:schemeClr>
                </a:solidFill>
                <a:latin typeface="+mj-lt"/>
              </a:rPr>
              <a:t>(7) years</a:t>
            </a:r>
            <a:r>
              <a:rPr lang="en-US" sz="2800" dirty="0">
                <a:solidFill>
                  <a:srgbClr val="FFFF00"/>
                </a:solidFill>
                <a:latin typeface="+mj-lt"/>
              </a:rPr>
              <a:t> </a:t>
            </a:r>
            <a:r>
              <a:rPr lang="en-US" sz="2800" dirty="0">
                <a:latin typeface="+mj-lt"/>
              </a:rPr>
              <a:t>have elapsed since the </a:t>
            </a:r>
            <a:r>
              <a:rPr lang="en-US" sz="2800" b="1" dirty="0">
                <a:latin typeface="+mj-lt"/>
              </a:rPr>
              <a:t>completion of sentence</a:t>
            </a:r>
            <a:r>
              <a:rPr lang="en-US" sz="2800" dirty="0">
                <a:latin typeface="+mj-lt"/>
              </a:rPr>
              <a:t>,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31</a:t>
            </a:fld>
            <a:endParaRPr lang="en-US" dirty="0"/>
          </a:p>
        </p:txBody>
      </p:sp>
    </p:spTree>
    <p:extLst>
      <p:ext uri="{BB962C8B-B14F-4D97-AF65-F5344CB8AC3E}">
        <p14:creationId xmlns:p14="http://schemas.microsoft.com/office/powerpoint/2010/main" val="881777084"/>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a:xfrm>
            <a:off x="457200" y="2209800"/>
            <a:ext cx="8229600" cy="3916363"/>
          </a:xfrm>
        </p:spPr>
        <p:txBody>
          <a:bodyPr>
            <a:normAutofit/>
          </a:bodyPr>
          <a:lstStyle/>
          <a:p>
            <a:r>
              <a:rPr lang="en-US" sz="3200" i="1" dirty="0">
                <a:solidFill>
                  <a:schemeClr val="accent3">
                    <a:lumMod val="75000"/>
                  </a:schemeClr>
                </a:solidFill>
                <a:latin typeface="+mj-lt"/>
              </a:rPr>
              <a:t>“</a:t>
            </a:r>
            <a:r>
              <a:rPr lang="en-US" sz="3200" b="1" i="1" dirty="0">
                <a:solidFill>
                  <a:schemeClr val="accent3">
                    <a:lumMod val="75000"/>
                  </a:schemeClr>
                </a:solidFill>
                <a:latin typeface="+mj-lt"/>
              </a:rPr>
              <a:t>Possession of Controlled Dangerous Substance</a:t>
            </a:r>
            <a:r>
              <a:rPr lang="en-US" sz="3200" i="1" dirty="0">
                <a:solidFill>
                  <a:schemeClr val="accent3">
                    <a:lumMod val="75000"/>
                  </a:schemeClr>
                </a:solidFill>
                <a:latin typeface="+mj-lt"/>
              </a:rPr>
              <a:t>”</a:t>
            </a:r>
            <a:r>
              <a:rPr lang="en-US" sz="3200" dirty="0">
                <a:solidFill>
                  <a:schemeClr val="accent3">
                    <a:lumMod val="75000"/>
                  </a:schemeClr>
                </a:solidFill>
                <a:latin typeface="+mj-lt"/>
              </a:rPr>
              <a:t> </a:t>
            </a:r>
            <a:r>
              <a:rPr lang="en-US" sz="3200" dirty="0">
                <a:latin typeface="+mj-lt"/>
              </a:rPr>
              <a:t>and no other disqualifying offense, </a:t>
            </a:r>
            <a:r>
              <a:rPr lang="en-US" sz="3200" b="1" dirty="0">
                <a:solidFill>
                  <a:schemeClr val="accent3">
                    <a:lumMod val="75000"/>
                  </a:schemeClr>
                </a:solidFill>
                <a:latin typeface="+mj-lt"/>
              </a:rPr>
              <a:t>they are no longer barred from employment</a:t>
            </a:r>
            <a:endParaRPr lang="en-US" sz="3200" dirty="0">
              <a:solidFill>
                <a:schemeClr val="accent3">
                  <a:lumMod val="75000"/>
                </a:schemeClr>
              </a:solidFill>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32</a:t>
            </a:fld>
            <a:endParaRPr lang="en-US" dirty="0"/>
          </a:p>
        </p:txBody>
      </p:sp>
    </p:spTree>
    <p:extLst>
      <p:ext uri="{BB962C8B-B14F-4D97-AF65-F5344CB8AC3E}">
        <p14:creationId xmlns:p14="http://schemas.microsoft.com/office/powerpoint/2010/main" val="3440753423"/>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p>
        </p:txBody>
      </p:sp>
      <p:sp>
        <p:nvSpPr>
          <p:cNvPr id="3" name="Content Placeholder 2"/>
          <p:cNvSpPr>
            <a:spLocks noGrp="1"/>
          </p:cNvSpPr>
          <p:nvPr>
            <p:ph idx="1"/>
          </p:nvPr>
        </p:nvSpPr>
        <p:spPr/>
        <p:txBody>
          <a:bodyPr>
            <a:normAutofit lnSpcReduction="10000"/>
          </a:bodyPr>
          <a:lstStyle/>
          <a:p>
            <a:pPr>
              <a:buNone/>
            </a:pPr>
            <a:r>
              <a:rPr lang="en-US" sz="2800" dirty="0">
                <a:latin typeface="+mj-lt"/>
              </a:rPr>
              <a:t>Here the amended list of Nurse Aide Barrier Convictions </a:t>
            </a:r>
            <a:r>
              <a:rPr lang="en-US" sz="2800" i="1" dirty="0">
                <a:solidFill>
                  <a:schemeClr val="accent3">
                    <a:lumMod val="75000"/>
                  </a:schemeClr>
                </a:solidFill>
                <a:latin typeface="+mj-lt"/>
              </a:rPr>
              <a:t>Effective November 1, 2012 </a:t>
            </a:r>
            <a:r>
              <a:rPr lang="en-US" sz="2800" u="sng" dirty="0">
                <a:solidFill>
                  <a:schemeClr val="accent3">
                    <a:lumMod val="75000"/>
                  </a:schemeClr>
                </a:solidFill>
                <a:latin typeface="+mj-lt"/>
              </a:rPr>
              <a:t>63 O.S. 2012, § 1-1950.1</a:t>
            </a:r>
            <a:r>
              <a:rPr lang="en-US" sz="2800" dirty="0">
                <a:solidFill>
                  <a:schemeClr val="accent3">
                    <a:lumMod val="75000"/>
                  </a:schemeClr>
                </a:solidFill>
                <a:latin typeface="+mj-lt"/>
              </a:rPr>
              <a:t>(C)</a:t>
            </a:r>
          </a:p>
          <a:p>
            <a:pPr>
              <a:buNone/>
            </a:pPr>
            <a:r>
              <a:rPr lang="en-US" sz="2800" dirty="0">
                <a:latin typeface="+mj-lt"/>
              </a:rPr>
              <a:t>C. 1. If the results of a criminal history background check reveal that the subject person has been convicted of, pled guilty or no contest to, or received a deferred sentence for, a felony or misdemeanor offense for any of the following offenses in any state or federal jurisdiction, the employer shall not hire or contract with the person:</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33</a:t>
            </a:fld>
            <a:endParaRPr lang="en-US" dirty="0"/>
          </a:p>
        </p:txBody>
      </p:sp>
    </p:spTree>
    <p:extLst>
      <p:ext uri="{BB962C8B-B14F-4D97-AF65-F5344CB8AC3E}">
        <p14:creationId xmlns:p14="http://schemas.microsoft.com/office/powerpoint/2010/main" val="918133599"/>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Barrier Convictions, cont.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latin typeface="+mj-lt"/>
              </a:rPr>
              <a:t>a</a:t>
            </a:r>
            <a:r>
              <a:rPr lang="en-US" b="1" dirty="0">
                <a:latin typeface="+mj-lt"/>
              </a:rPr>
              <a:t>. abuse, neglect or financial exploitation of any person entrusted to the care or possession of such person,</a:t>
            </a:r>
          </a:p>
          <a:p>
            <a:pPr>
              <a:buNone/>
            </a:pPr>
            <a:r>
              <a:rPr lang="en-US" b="1" dirty="0">
                <a:latin typeface="+mj-lt"/>
              </a:rPr>
              <a:t>b. rape, incest or sodomy,</a:t>
            </a:r>
          </a:p>
          <a:p>
            <a:pPr>
              <a:buNone/>
            </a:pPr>
            <a:r>
              <a:rPr lang="en-US" b="1" dirty="0">
                <a:latin typeface="+mj-lt"/>
              </a:rPr>
              <a:t>c. child abuse,</a:t>
            </a:r>
          </a:p>
          <a:p>
            <a:pPr>
              <a:buNone/>
            </a:pPr>
            <a:r>
              <a:rPr lang="en-US" b="1" dirty="0">
                <a:latin typeface="+mj-lt"/>
              </a:rPr>
              <a:t>d. murder or attempted murder,</a:t>
            </a:r>
          </a:p>
          <a:p>
            <a:pPr>
              <a:buNone/>
            </a:pPr>
            <a:r>
              <a:rPr lang="en-US" b="1" dirty="0">
                <a:latin typeface="+mj-lt"/>
              </a:rPr>
              <a:t>e. manslaughter,</a:t>
            </a:r>
          </a:p>
          <a:p>
            <a:pPr>
              <a:buNone/>
            </a:pPr>
            <a:r>
              <a:rPr lang="en-US" b="1" dirty="0">
                <a:latin typeface="+mj-lt"/>
              </a:rPr>
              <a:t>f. kidnapping,</a:t>
            </a:r>
          </a:p>
          <a:p>
            <a:pPr>
              <a:buNone/>
            </a:pPr>
            <a:r>
              <a:rPr lang="en-US" b="1" dirty="0">
                <a:latin typeface="+mj-lt"/>
              </a:rPr>
              <a:t>g. aggravated assault and battery,</a:t>
            </a:r>
          </a:p>
          <a:p>
            <a:pPr>
              <a:buNone/>
            </a:pPr>
            <a:r>
              <a:rPr lang="en-US" b="1" dirty="0">
                <a:latin typeface="+mj-lt"/>
              </a:rPr>
              <a:t>h. assault and battery with a dangerous weapon, or</a:t>
            </a:r>
          </a:p>
          <a:p>
            <a:pPr>
              <a:buNone/>
            </a:pPr>
            <a:r>
              <a:rPr lang="en-US" b="1" dirty="0">
                <a:latin typeface="+mj-lt"/>
              </a:rPr>
              <a:t>i. arson in the first degree.</a:t>
            </a:r>
          </a:p>
          <a:p>
            <a:endParaRPr lang="en-US" dirty="0"/>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34</a:t>
            </a:fld>
            <a:endParaRPr lang="en-US" dirty="0"/>
          </a:p>
        </p:txBody>
      </p:sp>
    </p:spTree>
    <p:extLst>
      <p:ext uri="{BB962C8B-B14F-4D97-AF65-F5344CB8AC3E}">
        <p14:creationId xmlns:p14="http://schemas.microsoft.com/office/powerpoint/2010/main" val="2206713415"/>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b="1" dirty="0"/>
              <a:t> Barrier Convictions, cont.</a:t>
            </a:r>
            <a:endParaRPr lang="en-US" dirty="0"/>
          </a:p>
        </p:txBody>
      </p:sp>
      <p:sp>
        <p:nvSpPr>
          <p:cNvPr id="3" name="Content Placeholder 2"/>
          <p:cNvSpPr>
            <a:spLocks noGrp="1"/>
          </p:cNvSpPr>
          <p:nvPr>
            <p:ph idx="1"/>
          </p:nvPr>
        </p:nvSpPr>
        <p:spPr>
          <a:xfrm>
            <a:off x="457200" y="1524000"/>
            <a:ext cx="8305800" cy="5181600"/>
          </a:xfrm>
        </p:spPr>
        <p:txBody>
          <a:bodyPr>
            <a:normAutofit lnSpcReduction="10000"/>
          </a:bodyPr>
          <a:lstStyle/>
          <a:p>
            <a:pPr>
              <a:buNone/>
            </a:pPr>
            <a:r>
              <a:rPr lang="en-US" b="1" dirty="0"/>
              <a:t>2. </a:t>
            </a:r>
            <a:r>
              <a:rPr lang="en-US" b="1" dirty="0">
                <a:latin typeface="+mj-lt"/>
              </a:rPr>
              <a:t>If less than seven (7) years have elapsed since the completion of sentence,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a:p>
            <a:pPr>
              <a:buNone/>
            </a:pPr>
            <a:r>
              <a:rPr lang="en-US" b="1" dirty="0">
                <a:latin typeface="+mj-lt"/>
              </a:rPr>
              <a:t>     a. assault,</a:t>
            </a:r>
          </a:p>
          <a:p>
            <a:pPr>
              <a:buNone/>
            </a:pPr>
            <a:r>
              <a:rPr lang="en-US" b="1" dirty="0">
                <a:latin typeface="+mj-lt"/>
              </a:rPr>
              <a:t>     b. battery,</a:t>
            </a:r>
          </a:p>
          <a:p>
            <a:pPr>
              <a:buNone/>
            </a:pPr>
            <a:r>
              <a:rPr lang="en-US" b="1" dirty="0">
                <a:latin typeface="+mj-lt"/>
              </a:rPr>
              <a:t>     c. indecent exposure and indecent exhibition, except where such offense disqualifies the applicant as a registered sex offender,</a:t>
            </a:r>
          </a:p>
          <a:p>
            <a:pPr>
              <a:buNone/>
            </a:pPr>
            <a:r>
              <a:rPr lang="en-US" b="1" dirty="0">
                <a:latin typeface="+mj-lt"/>
              </a:rPr>
              <a:t>     d. pandering,</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35</a:t>
            </a:fld>
            <a:endParaRPr lang="en-US" dirty="0"/>
          </a:p>
        </p:txBody>
      </p:sp>
    </p:spTree>
    <p:extLst>
      <p:ext uri="{BB962C8B-B14F-4D97-AF65-F5344CB8AC3E}">
        <p14:creationId xmlns:p14="http://schemas.microsoft.com/office/powerpoint/2010/main" val="2741299670"/>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b="1" dirty="0"/>
              <a:t> Barrier Convictions, cont.</a:t>
            </a:r>
            <a:endParaRPr lang="en-US" dirty="0"/>
          </a:p>
        </p:txBody>
      </p:sp>
      <p:sp>
        <p:nvSpPr>
          <p:cNvPr id="3" name="Content Placeholder 2"/>
          <p:cNvSpPr>
            <a:spLocks noGrp="1"/>
          </p:cNvSpPr>
          <p:nvPr>
            <p:ph idx="1"/>
          </p:nvPr>
        </p:nvSpPr>
        <p:spPr>
          <a:xfrm>
            <a:off x="609600" y="1524000"/>
            <a:ext cx="7772400" cy="5181600"/>
          </a:xfrm>
        </p:spPr>
        <p:txBody>
          <a:bodyPr>
            <a:normAutofit/>
          </a:bodyPr>
          <a:lstStyle/>
          <a:p>
            <a:pPr>
              <a:buNone/>
            </a:pPr>
            <a:r>
              <a:rPr lang="en-US" b="1" dirty="0"/>
              <a:t>e</a:t>
            </a:r>
            <a:r>
              <a:rPr lang="en-US" b="1" dirty="0">
                <a:latin typeface="+mj-lt"/>
              </a:rPr>
              <a:t>. burglary in the first or second degree,</a:t>
            </a:r>
          </a:p>
          <a:p>
            <a:pPr>
              <a:buNone/>
            </a:pPr>
            <a:r>
              <a:rPr lang="en-US" b="1" dirty="0">
                <a:latin typeface="+mj-lt"/>
              </a:rPr>
              <a:t>f. robbery in the first or second degree,</a:t>
            </a:r>
          </a:p>
          <a:p>
            <a:pPr>
              <a:buNone/>
            </a:pPr>
            <a:r>
              <a:rPr lang="en-US" b="1" dirty="0">
                <a:latin typeface="+mj-lt"/>
              </a:rPr>
              <a:t>g. robbery or attempted robbery with a dangerous weapon, or imitation firearm,</a:t>
            </a:r>
          </a:p>
          <a:p>
            <a:pPr>
              <a:buNone/>
            </a:pPr>
            <a:r>
              <a:rPr lang="en-US" b="1" dirty="0">
                <a:latin typeface="+mj-lt"/>
              </a:rPr>
              <a:t>h. arson in the second degree,</a:t>
            </a:r>
          </a:p>
          <a:p>
            <a:pPr>
              <a:buNone/>
            </a:pPr>
            <a:r>
              <a:rPr lang="en-US" b="1" dirty="0">
                <a:latin typeface="+mj-lt"/>
              </a:rPr>
              <a:t>i. unlawful manufacture, distribution, prescription, or dispensing of a Schedule I through V drug as defined by the Uniform Controlled Dangerous Substances Act,</a:t>
            </a:r>
          </a:p>
          <a:p>
            <a:pPr>
              <a:buNone/>
            </a:pPr>
            <a:r>
              <a:rPr lang="en-US" b="1" dirty="0">
                <a:latin typeface="+mj-lt"/>
              </a:rPr>
              <a:t>j. grand larceny, or</a:t>
            </a:r>
          </a:p>
          <a:p>
            <a:pPr>
              <a:buNone/>
            </a:pPr>
            <a:r>
              <a:rPr lang="en-US" b="1" dirty="0">
                <a:latin typeface="+mj-lt"/>
              </a:rPr>
              <a:t>k. petit larceny or shoplifting</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36</a:t>
            </a:fld>
            <a:endParaRPr lang="en-US" dirty="0"/>
          </a:p>
        </p:txBody>
      </p:sp>
    </p:spTree>
    <p:extLst>
      <p:ext uri="{BB962C8B-B14F-4D97-AF65-F5344CB8AC3E}">
        <p14:creationId xmlns:p14="http://schemas.microsoft.com/office/powerpoint/2010/main" val="3848341643"/>
      </p:ext>
    </p:extLst>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br>
              <a:rPr lang="en-US" b="1" dirty="0"/>
            </a:br>
            <a:br>
              <a:rPr lang="en-US" b="1" dirty="0"/>
            </a:br>
            <a:r>
              <a:rPr lang="en-US" b="1" dirty="0"/>
              <a:t>Oklahoma 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r>
              <a:rPr lang="en-US" sz="3200" dirty="0">
                <a:latin typeface="+mj-lt"/>
              </a:rPr>
              <a:t>Oklahoma National Background Check Program</a:t>
            </a:r>
            <a:br>
              <a:rPr lang="en-US" sz="3200" dirty="0">
                <a:latin typeface="+mj-lt"/>
              </a:rPr>
            </a:br>
            <a:r>
              <a:rPr lang="en-US" sz="3200" dirty="0">
                <a:latin typeface="+mj-lt"/>
              </a:rPr>
              <a:t>1000 NE 10th Street</a:t>
            </a:r>
            <a:br>
              <a:rPr lang="en-US" sz="3200" dirty="0">
                <a:latin typeface="+mj-lt"/>
              </a:rPr>
            </a:br>
            <a:r>
              <a:rPr lang="en-US" sz="3200" dirty="0">
                <a:latin typeface="+mj-lt"/>
              </a:rPr>
              <a:t>Oklahoma City, OK  73117</a:t>
            </a:r>
            <a:br>
              <a:rPr lang="en-US" sz="3200" dirty="0">
                <a:latin typeface="+mj-lt"/>
              </a:rPr>
            </a:br>
            <a:r>
              <a:rPr lang="en-US" sz="3200" dirty="0">
                <a:latin typeface="+mj-lt"/>
              </a:rPr>
              <a:t>Phone: (405) 271-6868 </a:t>
            </a:r>
            <a:br>
              <a:rPr lang="en-US" sz="3200" b="1" dirty="0">
                <a:latin typeface="+mj-lt"/>
              </a:rPr>
            </a:b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37</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2286000"/>
          </a:xfrm>
        </p:spPr>
        <p:txBody>
          <a:bodyPr>
            <a:normAutofit fontScale="90000"/>
          </a:bodyPr>
          <a:lstStyle/>
          <a:p>
            <a:pPr algn="ctr"/>
            <a:br>
              <a:rPr lang="en-US" b="1" dirty="0"/>
            </a:br>
            <a:br>
              <a:rPr lang="en-US" b="1" dirty="0"/>
            </a:br>
            <a:r>
              <a:rPr lang="en-US" b="1" dirty="0"/>
              <a:t>COVID-19 Emergency Training Waivers and Certification Renewal Waivers</a:t>
            </a:r>
            <a:br>
              <a:rPr lang="en-US" b="1" dirty="0"/>
            </a:br>
            <a:endParaRPr lang="en-US" dirty="0"/>
          </a:p>
        </p:txBody>
      </p:sp>
      <p:sp>
        <p:nvSpPr>
          <p:cNvPr id="3" name="Content Placeholder 2"/>
          <p:cNvSpPr>
            <a:spLocks noGrp="1"/>
          </p:cNvSpPr>
          <p:nvPr>
            <p:ph idx="1"/>
          </p:nvPr>
        </p:nvSpPr>
        <p:spPr>
          <a:xfrm>
            <a:off x="609600" y="3276600"/>
            <a:ext cx="8077200" cy="3352800"/>
          </a:xfrm>
        </p:spPr>
        <p:txBody>
          <a:bodyPr>
            <a:noAutofit/>
          </a:bodyPr>
          <a:lstStyle/>
          <a:p>
            <a:r>
              <a:rPr lang="en-US" sz="3200" dirty="0">
                <a:latin typeface="+mj-lt"/>
              </a:rPr>
              <a:t>All State emergency waivers have ended</a:t>
            </a:r>
          </a:p>
          <a:p>
            <a:pPr lvl="1"/>
            <a:r>
              <a:rPr lang="en-US" sz="3000" dirty="0">
                <a:latin typeface="+mj-lt"/>
              </a:rPr>
              <a:t>Certification renewal waiver ended 1/31/21</a:t>
            </a:r>
          </a:p>
          <a:p>
            <a:pPr lvl="1"/>
            <a:r>
              <a:rPr lang="en-US" sz="3000" dirty="0">
                <a:latin typeface="+mj-lt"/>
              </a:rPr>
              <a:t>Facility emergency training waiver ended 5/4/21</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38</a:t>
            </a:fld>
            <a:endParaRPr lang="en-US" dirty="0"/>
          </a:p>
        </p:txBody>
      </p:sp>
    </p:spTree>
    <p:extLst>
      <p:ext uri="{BB962C8B-B14F-4D97-AF65-F5344CB8AC3E}">
        <p14:creationId xmlns:p14="http://schemas.microsoft.com/office/powerpoint/2010/main" val="722226793"/>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1676400"/>
          </a:xfrm>
        </p:spPr>
        <p:txBody>
          <a:bodyPr>
            <a:normAutofit fontScale="90000"/>
          </a:bodyPr>
          <a:lstStyle/>
          <a:p>
            <a:pPr algn="ctr"/>
            <a:br>
              <a:rPr lang="en-US" b="1" dirty="0"/>
            </a:br>
            <a:br>
              <a:rPr lang="en-US" b="1" dirty="0"/>
            </a:br>
            <a:r>
              <a:rPr kumimoji="0" lang="en-US" sz="5000" b="1" i="0" u="none" strike="noStrike" kern="1200" cap="none" spc="0" normalizeH="0" baseline="0" noProof="0" dirty="0">
                <a:ln>
                  <a:noFill/>
                </a:ln>
                <a:solidFill>
                  <a:srgbClr val="69676D"/>
                </a:solidFill>
                <a:effectLst/>
                <a:uLnTx/>
                <a:uFillTx/>
                <a:latin typeface="Calibri"/>
                <a:ea typeface="+mj-ea"/>
                <a:cs typeface="+mj-cs"/>
              </a:rPr>
              <a:t>COVID-19 Emergency Training Waivers and Certification Renewal Waivers, cont.</a:t>
            </a:r>
            <a:endParaRPr lang="en-US" dirty="0"/>
          </a:p>
        </p:txBody>
      </p:sp>
      <p:sp>
        <p:nvSpPr>
          <p:cNvPr id="3" name="Content Placeholder 2"/>
          <p:cNvSpPr>
            <a:spLocks noGrp="1"/>
          </p:cNvSpPr>
          <p:nvPr>
            <p:ph idx="1"/>
          </p:nvPr>
        </p:nvSpPr>
        <p:spPr>
          <a:xfrm>
            <a:off x="609600" y="2514600"/>
            <a:ext cx="8077200" cy="3886200"/>
          </a:xfrm>
        </p:spPr>
        <p:txBody>
          <a:bodyPr>
            <a:noAutofit/>
          </a:bodyPr>
          <a:lstStyle/>
          <a:p>
            <a:r>
              <a:rPr lang="en-US" dirty="0">
                <a:solidFill>
                  <a:prstClr val="black"/>
                </a:solidFill>
                <a:latin typeface="Calibri"/>
              </a:rPr>
              <a:t>To test:  t</a:t>
            </a:r>
            <a:r>
              <a:rPr kumimoji="0" lang="en-US" sz="2600" b="0" i="0" u="none" strike="noStrike" kern="1200" cap="none" spc="0" normalizeH="0" baseline="0" noProof="0" dirty="0" err="1">
                <a:ln>
                  <a:noFill/>
                </a:ln>
                <a:solidFill>
                  <a:prstClr val="black"/>
                </a:solidFill>
                <a:effectLst/>
                <a:uLnTx/>
                <a:uFillTx/>
                <a:latin typeface="Calibri"/>
                <a:ea typeface="+mn-ea"/>
                <a:cs typeface="+mn-cs"/>
              </a:rPr>
              <a:t>rainee</a:t>
            </a:r>
            <a:r>
              <a:rPr kumimoji="0" lang="en-US" sz="2600" b="0" i="0" u="none" strike="noStrike" kern="1200" cap="none" spc="0" normalizeH="0" baseline="0" noProof="0" dirty="0">
                <a:ln>
                  <a:noFill/>
                </a:ln>
                <a:solidFill>
                  <a:prstClr val="black"/>
                </a:solidFill>
                <a:effectLst/>
                <a:uLnTx/>
                <a:uFillTx/>
                <a:latin typeface="Calibri"/>
                <a:ea typeface="+mn-ea"/>
                <a:cs typeface="+mn-cs"/>
              </a:rPr>
              <a:t> </a:t>
            </a:r>
            <a:r>
              <a:rPr kumimoji="0" lang="en-US" sz="2600" b="1" i="0" u="sng" strike="noStrike" kern="1200" cap="none" spc="0" normalizeH="0" baseline="0" noProof="0" dirty="0">
                <a:ln>
                  <a:noFill/>
                </a:ln>
                <a:solidFill>
                  <a:prstClr val="black"/>
                </a:solidFill>
                <a:effectLst/>
                <a:uLnTx/>
                <a:uFillTx/>
                <a:latin typeface="Calibri"/>
                <a:ea typeface="+mn-ea"/>
                <a:cs typeface="+mn-cs"/>
              </a:rPr>
              <a:t>must</a:t>
            </a:r>
            <a:r>
              <a:rPr kumimoji="0" lang="en-US" sz="2600" b="0" i="0" u="none" strike="noStrike" kern="1200" cap="none" spc="0" normalizeH="0" baseline="0" noProof="0" dirty="0">
                <a:ln>
                  <a:noFill/>
                </a:ln>
                <a:solidFill>
                  <a:prstClr val="black"/>
                </a:solidFill>
                <a:effectLst/>
                <a:uLnTx/>
                <a:uFillTx/>
                <a:latin typeface="Calibri"/>
                <a:ea typeface="+mn-ea"/>
                <a:cs typeface="+mn-cs"/>
              </a:rPr>
              <a:t> have an approval letter from NAR</a:t>
            </a:r>
            <a:endParaRPr kumimoji="0" lang="en-US" sz="2700" b="1" i="1" u="sng" strike="noStrike" kern="1200" cap="none" spc="0" normalizeH="0" baseline="0" noProof="0" dirty="0">
              <a:ln>
                <a:noFill/>
              </a:ln>
              <a:solidFill>
                <a:prstClr val="black"/>
              </a:solidFill>
              <a:effectLst/>
              <a:uLnTx/>
              <a:uFillTx/>
              <a:latin typeface="Calibri"/>
              <a:ea typeface="+mn-ea"/>
              <a:cs typeface="+mn-cs"/>
            </a:endParaRPr>
          </a:p>
          <a:p>
            <a:r>
              <a:rPr kumimoji="0" lang="en-US" sz="2700" b="0" i="0" u="none" strike="noStrike" kern="1200" cap="none" spc="0" normalizeH="0" baseline="0" noProof="0" dirty="0">
                <a:ln>
                  <a:noFill/>
                </a:ln>
                <a:solidFill>
                  <a:prstClr val="black"/>
                </a:solidFill>
                <a:effectLst/>
                <a:uLnTx/>
                <a:uFillTx/>
                <a:latin typeface="Calibri"/>
                <a:ea typeface="+mn-ea"/>
                <a:cs typeface="+mn-cs"/>
              </a:rPr>
              <a:t>All remaining facility-trained uncertified aides </a:t>
            </a:r>
            <a:r>
              <a:rPr kumimoji="0" lang="en-US" sz="2700" b="1" i="1" u="none" strike="noStrike" kern="1200" cap="none" spc="0" normalizeH="0" baseline="0" noProof="0" dirty="0">
                <a:ln>
                  <a:noFill/>
                </a:ln>
                <a:solidFill>
                  <a:prstClr val="black"/>
                </a:solidFill>
                <a:effectLst/>
                <a:uLnTx/>
                <a:uFillTx/>
                <a:latin typeface="Calibri"/>
                <a:ea typeface="+mn-ea"/>
                <a:cs typeface="+mn-cs"/>
              </a:rPr>
              <a:t>must be tested/certified by </a:t>
            </a:r>
            <a:r>
              <a:rPr kumimoji="0" lang="en-US" sz="2700" b="1" i="1" u="sng" strike="noStrike" kern="1200" cap="none" spc="0" normalizeH="0" baseline="0" noProof="0" dirty="0">
                <a:ln>
                  <a:noFill/>
                </a:ln>
                <a:solidFill>
                  <a:prstClr val="black"/>
                </a:solidFill>
                <a:effectLst/>
                <a:uLnTx/>
                <a:uFillTx/>
                <a:latin typeface="Calibri"/>
                <a:ea typeface="+mn-ea"/>
                <a:cs typeface="+mn-cs"/>
              </a:rPr>
              <a:t>9/4/21</a:t>
            </a: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39</a:t>
            </a:fld>
            <a:endParaRPr lang="en-US" dirty="0"/>
          </a:p>
        </p:txBody>
      </p:sp>
    </p:spTree>
    <p:extLst>
      <p:ext uri="{BB962C8B-B14F-4D97-AF65-F5344CB8AC3E}">
        <p14:creationId xmlns:p14="http://schemas.microsoft.com/office/powerpoint/2010/main" val="4195400289"/>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a:t>Onsite Surveys, cont.</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a:latin typeface="+mj-lt"/>
            </a:endParaRPr>
          </a:p>
          <a:p>
            <a:pPr indent="0">
              <a:buFont typeface="Arial" pitchFamily="34" charset="0"/>
              <a:buChar char="•"/>
            </a:pPr>
            <a:r>
              <a:rPr lang="en-US" sz="3600" dirty="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a:latin typeface="+mj-lt"/>
              </a:rPr>
              <a:t> You may get a phone call or e-mail to check </a:t>
            </a:r>
            <a:r>
              <a:rPr lang="en-US" sz="3600">
                <a:latin typeface="+mj-lt"/>
              </a:rPr>
              <a:t>your availability</a:t>
            </a:r>
            <a:endParaRPr lang="en-US" sz="3600" dirty="0">
              <a:latin typeface="+mj-lt"/>
            </a:endParaRP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algn="ctr"/>
            <a:br>
              <a:rPr lang="en-US" b="1" dirty="0"/>
            </a:br>
            <a:br>
              <a:rPr lang="en-US" b="1" dirty="0"/>
            </a:br>
            <a:r>
              <a:rPr lang="en-US" b="1" dirty="0"/>
              <a:t>Last, But Not Least</a:t>
            </a:r>
            <a:br>
              <a:rPr lang="en-US" b="1" dirty="0"/>
            </a:br>
            <a:endParaRPr lang="en-US" dirty="0"/>
          </a:p>
        </p:txBody>
      </p:sp>
      <p:sp>
        <p:nvSpPr>
          <p:cNvPr id="3" name="Content Placeholder 2"/>
          <p:cNvSpPr>
            <a:spLocks noGrp="1"/>
          </p:cNvSpPr>
          <p:nvPr>
            <p:ph idx="1"/>
          </p:nvPr>
        </p:nvSpPr>
        <p:spPr>
          <a:xfrm>
            <a:off x="609600" y="2514600"/>
            <a:ext cx="8077200" cy="3352800"/>
          </a:xfrm>
        </p:spPr>
        <p:txBody>
          <a:bodyPr>
            <a:noAutofit/>
          </a:bodyPr>
          <a:lstStyle/>
          <a:p>
            <a:r>
              <a:rPr lang="en-US" sz="3200" dirty="0">
                <a:latin typeface="+mj-lt"/>
              </a:rPr>
              <a:t>Vicki Kirtley, Administrative Program Manager, has announced her retirement</a:t>
            </a:r>
          </a:p>
          <a:p>
            <a:pPr marL="640080" marR="0" lvl="1" indent="-246888" algn="l" defTabSz="914400" rtl="0" eaLnBrk="1" fontAlgn="auto" latinLnBrk="0" hangingPunct="1">
              <a:lnSpc>
                <a:spcPct val="100000"/>
              </a:lnSpc>
              <a:spcBef>
                <a:spcPct val="20000"/>
              </a:spcBef>
              <a:spcAft>
                <a:spcPts val="0"/>
              </a:spcAft>
              <a:buClr>
                <a:srgbClr val="CEB966"/>
              </a:buClr>
              <a:buSzPct val="85000"/>
              <a:buFont typeface="Wingdings 2"/>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Effective 8/1/21</a:t>
            </a:r>
          </a:p>
          <a:p>
            <a:r>
              <a:rPr lang="en-US" sz="3200" dirty="0">
                <a:latin typeface="+mj-lt"/>
              </a:rPr>
              <a:t>Interim</a:t>
            </a:r>
          </a:p>
        </p:txBody>
      </p:sp>
      <p:sp>
        <p:nvSpPr>
          <p:cNvPr id="4" name="Slide Number Placeholder 3"/>
          <p:cNvSpPr>
            <a:spLocks noGrp="1"/>
          </p:cNvSpPr>
          <p:nvPr>
            <p:ph type="sldNum" sz="quarter" idx="12"/>
          </p:nvPr>
        </p:nvSpPr>
        <p:spPr/>
        <p:txBody>
          <a:bodyPr/>
          <a:lstStyle/>
          <a:p>
            <a:fld id="{733BC2F3-9600-449A-83E4-BFCF68925335}" type="slidenum">
              <a:rPr lang="en-US" smtClean="0"/>
              <a:pPr/>
              <a:t>40</a:t>
            </a:fld>
            <a:endParaRPr lang="en-US" dirty="0"/>
          </a:p>
        </p:txBody>
      </p:sp>
    </p:spTree>
    <p:extLst>
      <p:ext uri="{BB962C8B-B14F-4D97-AF65-F5344CB8AC3E}">
        <p14:creationId xmlns:p14="http://schemas.microsoft.com/office/powerpoint/2010/main" val="802964098"/>
      </p:ext>
    </p:extLst>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marL="274320" lvl="0" indent="-274320" algn="ctr">
              <a:spcBef>
                <a:spcPct val="20000"/>
              </a:spcBef>
            </a:pPr>
            <a:br>
              <a:rPr lang="en-US" b="1" dirty="0"/>
            </a:br>
            <a:r>
              <a:rPr lang="en-US" dirty="0">
                <a:solidFill>
                  <a:prstClr val="black"/>
                </a:solidFill>
                <a:ea typeface="+mn-ea"/>
                <a:cs typeface="+mn-cs"/>
              </a:rPr>
              <a:t>Questions?</a:t>
            </a:r>
            <a:br>
              <a:rPr lang="en-US" b="1" dirty="0"/>
            </a:br>
            <a:br>
              <a:rPr lang="en-US" b="1" dirty="0"/>
            </a:br>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41</a:t>
            </a:fld>
            <a:endParaRPr lang="en-US" dirty="0"/>
          </a:p>
        </p:txBody>
      </p:sp>
      <p:pic>
        <p:nvPicPr>
          <p:cNvPr id="1032" name="Picture 8" descr="C:\Users\jasonn\AppData\Local\Microsoft\Windows\Temporary Internet Files\Content.IE5\KMF1EYM9\preview_question_and_answer_si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09800"/>
            <a:ext cx="43180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826299"/>
      </p:ext>
    </p:extLst>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dirty="0"/>
              <a:t>  If you have any other questions:</a:t>
            </a:r>
          </a:p>
        </p:txBody>
      </p:sp>
      <p:sp>
        <p:nvSpPr>
          <p:cNvPr id="3" name="Content Placeholder 2"/>
          <p:cNvSpPr>
            <a:spLocks noGrp="1"/>
          </p:cNvSpPr>
          <p:nvPr>
            <p:ph idx="1"/>
          </p:nvPr>
        </p:nvSpPr>
        <p:spPr/>
        <p:txBody>
          <a:bodyPr>
            <a:normAutofit fontScale="92500" lnSpcReduction="20000"/>
          </a:bodyPr>
          <a:lstStyle/>
          <a:p>
            <a:pPr>
              <a:buNone/>
            </a:pPr>
            <a:endParaRPr lang="en-US" dirty="0"/>
          </a:p>
          <a:p>
            <a:pPr>
              <a:buNone/>
            </a:pPr>
            <a:r>
              <a:rPr lang="en-US" dirty="0"/>
              <a:t>   </a:t>
            </a:r>
            <a:r>
              <a:rPr lang="en-US" sz="3200" dirty="0">
                <a:latin typeface="+mj-lt"/>
              </a:rPr>
              <a:t>Please contact:                                             </a:t>
            </a:r>
          </a:p>
          <a:p>
            <a:pPr>
              <a:buNone/>
            </a:pPr>
            <a:endParaRPr lang="en-US" sz="2400" dirty="0">
              <a:latin typeface="+mj-lt"/>
            </a:endParaRPr>
          </a:p>
          <a:p>
            <a:pPr>
              <a:buNone/>
            </a:pPr>
            <a:r>
              <a:rPr lang="en-US" sz="2400" dirty="0">
                <a:latin typeface="+mj-lt"/>
              </a:rPr>
              <a:t>     </a:t>
            </a:r>
            <a:r>
              <a:rPr lang="en-US" sz="3400" i="1" dirty="0">
                <a:latin typeface="+mj-lt"/>
              </a:rPr>
              <a:t>Jason Noreen, Health Facility Surveyor</a:t>
            </a:r>
          </a:p>
          <a:p>
            <a:pPr>
              <a:buNone/>
            </a:pPr>
            <a:r>
              <a:rPr lang="en-US" sz="3400" i="1" dirty="0">
                <a:latin typeface="+mj-lt"/>
              </a:rPr>
              <a:t>    Nurse Aide Registry</a:t>
            </a:r>
          </a:p>
          <a:p>
            <a:pPr>
              <a:buNone/>
            </a:pPr>
            <a:r>
              <a:rPr lang="en-US" sz="3400" i="1" dirty="0">
                <a:latin typeface="+mj-lt"/>
              </a:rPr>
              <a:t>    JasonN@health.ok.gov</a:t>
            </a:r>
          </a:p>
          <a:p>
            <a:pPr>
              <a:buNone/>
            </a:pPr>
            <a:endParaRPr lang="en-US" sz="3400" i="1" dirty="0">
              <a:latin typeface="+mj-lt"/>
            </a:endParaRPr>
          </a:p>
          <a:p>
            <a:pPr>
              <a:buNone/>
            </a:pPr>
            <a:r>
              <a:rPr lang="en-US" sz="3400" i="1" dirty="0">
                <a:latin typeface="+mj-lt"/>
              </a:rPr>
              <a:t>   (405) 250-5094</a:t>
            </a:r>
          </a:p>
          <a:p>
            <a:pPr>
              <a:buNone/>
            </a:pPr>
            <a:r>
              <a:rPr lang="en-US" sz="3400" dirty="0">
                <a:latin typeface="+mj-lt"/>
                <a:hlinkClick r:id="rId2"/>
              </a:rPr>
              <a:t> </a:t>
            </a:r>
            <a:r>
              <a:rPr lang="en-US" sz="3400" dirty="0">
                <a:latin typeface="+mj-lt"/>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3886200"/>
            <a:ext cx="4030131" cy="2114549"/>
          </a:xfrm>
          <a:prstGeom prst="rect">
            <a:avLst/>
          </a:prstGeom>
        </p:spPr>
      </p:pic>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Onsite Surveys, cont.</a:t>
            </a:r>
          </a:p>
        </p:txBody>
      </p:sp>
      <p:sp>
        <p:nvSpPr>
          <p:cNvPr id="3" name="Content Placeholder 2"/>
          <p:cNvSpPr>
            <a:spLocks noGrp="1"/>
          </p:cNvSpPr>
          <p:nvPr>
            <p:ph idx="1"/>
          </p:nvPr>
        </p:nvSpPr>
        <p:spPr/>
        <p:txBody>
          <a:bodyPr>
            <a:normAutofit/>
          </a:bodyPr>
          <a:lstStyle/>
          <a:p>
            <a:r>
              <a:rPr lang="en-US" sz="2800" dirty="0">
                <a:latin typeface="+mj-lt"/>
              </a:rPr>
              <a:t>You should expect to have an onsite survey within a few of months of your program’s expiration</a:t>
            </a:r>
          </a:p>
          <a:p>
            <a:pPr marL="0" indent="0">
              <a:buNone/>
            </a:pPr>
            <a:endParaRPr lang="en-US" sz="900" dirty="0">
              <a:latin typeface="+mj-lt"/>
            </a:endParaRPr>
          </a:p>
          <a:p>
            <a:r>
              <a:rPr lang="en-US" sz="2800" dirty="0">
                <a:latin typeface="+mj-lt"/>
              </a:rPr>
              <a:t>If the department is unable to perform an onsite review by the approval expiration date, your program(s) will remain approved</a:t>
            </a:r>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a:t>310:677-3-8(d)</a:t>
            </a:r>
          </a:p>
        </p:txBody>
      </p:sp>
      <p:sp>
        <p:nvSpPr>
          <p:cNvPr id="3" name="Content Placeholder 2"/>
          <p:cNvSpPr>
            <a:spLocks noGrp="1"/>
          </p:cNvSpPr>
          <p:nvPr>
            <p:ph idx="1"/>
          </p:nvPr>
        </p:nvSpPr>
        <p:spPr>
          <a:xfrm>
            <a:off x="457200" y="1676400"/>
            <a:ext cx="8229600" cy="4876800"/>
          </a:xfrm>
        </p:spPr>
        <p:txBody>
          <a:bodyPr>
            <a:noAutofit/>
          </a:bodyPr>
          <a:lstStyle/>
          <a:p>
            <a:r>
              <a:rPr lang="en-US" sz="2500" dirty="0">
                <a:latin typeface="+mj-lt"/>
              </a:rPr>
              <a:t>(d) The program shall retain the following records for each trainee for at least three (3) years: </a:t>
            </a:r>
          </a:p>
          <a:p>
            <a:r>
              <a:rPr lang="en-US" sz="2500" dirty="0">
                <a:latin typeface="+mj-lt"/>
              </a:rPr>
              <a:t>(1) The Trainee's Application for the training program</a:t>
            </a:r>
          </a:p>
          <a:p>
            <a:r>
              <a:rPr lang="en-US" sz="2500" dirty="0">
                <a:latin typeface="+mj-lt"/>
              </a:rPr>
              <a:t>(2) Performance records, the Skills Performance Checklist and Training Verification Form</a:t>
            </a:r>
          </a:p>
          <a:p>
            <a:r>
              <a:rPr lang="en-US" sz="2500" dirty="0">
                <a:latin typeface="+mj-lt"/>
              </a:rPr>
              <a:t>(3) Nurse aide competency and examination results</a:t>
            </a:r>
          </a:p>
          <a:p>
            <a:r>
              <a:rPr lang="en-US" sz="2500" dirty="0">
                <a:latin typeface="+mj-lt"/>
              </a:rPr>
              <a:t>(e) The training program shall provide copies to the nurse aide registry of any individual nurse aide training records that may be requested by the Department</a:t>
            </a:r>
          </a:p>
          <a:p>
            <a:r>
              <a:rPr lang="en-US" sz="2500" dirty="0">
                <a:latin typeface="+mj-lt"/>
              </a:rPr>
              <a:t>[</a:t>
            </a:r>
            <a:r>
              <a:rPr lang="en-US" sz="2500" b="1" dirty="0">
                <a:latin typeface="+mj-lt"/>
              </a:rPr>
              <a:t>Source: Added at 12 Ok </a:t>
            </a:r>
            <a:r>
              <a:rPr lang="en-US" sz="2500" b="1" dirty="0" err="1">
                <a:latin typeface="+mj-lt"/>
              </a:rPr>
              <a:t>Reg</a:t>
            </a:r>
            <a:r>
              <a:rPr lang="en-US" sz="2500" b="1" dirty="0">
                <a:latin typeface="+mj-lt"/>
              </a:rPr>
              <a:t> 3087, </a:t>
            </a:r>
            <a:r>
              <a:rPr lang="en-US" sz="2500" b="1" dirty="0" err="1">
                <a:latin typeface="+mj-lt"/>
              </a:rPr>
              <a:t>eff</a:t>
            </a:r>
            <a:r>
              <a:rPr lang="en-US" sz="2500" b="1" dirty="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br>
              <a:rPr lang="en-US" b="1" i="1" dirty="0"/>
            </a:br>
            <a:br>
              <a:rPr lang="en-US" b="1" i="1" dirty="0"/>
            </a:br>
            <a:br>
              <a:rPr lang="en-US" b="1" i="1" dirty="0"/>
            </a:br>
            <a:r>
              <a:rPr lang="en-US" b="1" i="1" dirty="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a:latin typeface="+mj-lt"/>
              </a:rPr>
              <a:t>Enrollment Application </a:t>
            </a:r>
            <a:r>
              <a:rPr lang="en-US" sz="2000" dirty="0">
                <a:latin typeface="+mj-lt"/>
              </a:rPr>
              <a:t>(We know some HS will not have them in the file.)</a:t>
            </a:r>
          </a:p>
          <a:p>
            <a:pPr lvl="0"/>
            <a:r>
              <a:rPr lang="en-US" sz="3200" dirty="0">
                <a:latin typeface="+mj-lt"/>
              </a:rPr>
              <a:t>Copy of identification</a:t>
            </a:r>
          </a:p>
          <a:p>
            <a:pPr lvl="0"/>
            <a:r>
              <a:rPr lang="en-US" sz="3200" dirty="0">
                <a:latin typeface="+mj-lt"/>
              </a:rPr>
              <a:t>Sign-in/attendance sheets documenting approved program hours</a:t>
            </a:r>
          </a:p>
          <a:p>
            <a:pPr lvl="0"/>
            <a:r>
              <a:rPr lang="en-US" sz="3200" dirty="0">
                <a:latin typeface="+mj-lt"/>
              </a:rPr>
              <a:t>Signature sheet from Student Handbook</a:t>
            </a:r>
          </a:p>
          <a:p>
            <a:pPr lvl="0"/>
            <a:r>
              <a:rPr lang="en-US" sz="3200" dirty="0">
                <a:latin typeface="+mj-lt"/>
              </a:rPr>
              <a:t>Affirmation of 16 hours</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400800" y="4809393"/>
            <a:ext cx="125827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cont.</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completed</a:t>
            </a:r>
          </a:p>
          <a:p>
            <a:pPr lvl="0"/>
            <a:r>
              <a:rPr lang="en-US" sz="3200" dirty="0">
                <a:latin typeface="+mj-lt"/>
              </a:rPr>
              <a:t>Clinical hours documentation</a:t>
            </a:r>
          </a:p>
          <a:p>
            <a:pPr lvl="0">
              <a:buClr>
                <a:srgbClr val="6BB1C9"/>
              </a:buClr>
            </a:pPr>
            <a:r>
              <a:rPr lang="en-US" sz="3200" dirty="0">
                <a:solidFill>
                  <a:prstClr val="black"/>
                </a:solidFill>
                <a:latin typeface="Calibri"/>
              </a:rPr>
              <a:t>Skills Performance Checklist</a:t>
            </a:r>
          </a:p>
          <a:p>
            <a:pPr lvl="0"/>
            <a:r>
              <a:rPr lang="en-US" sz="3200" dirty="0">
                <a:latin typeface="+mj-lt"/>
              </a:rPr>
              <a:t>Affidavit of Lawful Presence</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br>
              <a:rPr lang="en-US" sz="3600" dirty="0"/>
            </a:br>
            <a:r>
              <a:rPr lang="en-US" sz="3600" b="1" dirty="0"/>
              <a:t>Information Sheet</a:t>
            </a:r>
          </a:p>
        </p:txBody>
      </p:sp>
      <p:sp>
        <p:nvSpPr>
          <p:cNvPr id="3" name="Content Placeholder 2"/>
          <p:cNvSpPr>
            <a:spLocks noGrp="1"/>
          </p:cNvSpPr>
          <p:nvPr>
            <p:ph idx="1"/>
          </p:nvPr>
        </p:nvSpPr>
        <p:spPr/>
        <p:txBody>
          <a:bodyPr>
            <a:normAutofit/>
          </a:bodyPr>
          <a:lstStyle/>
          <a:p>
            <a:r>
              <a:rPr lang="en-US" dirty="0">
                <a:latin typeface="+mj-lt"/>
              </a:rPr>
              <a:t>Training Facility Code</a:t>
            </a:r>
          </a:p>
          <a:p>
            <a:pPr marL="0" indent="0">
              <a:buNone/>
            </a:pPr>
            <a:endParaRPr lang="en-US" dirty="0">
              <a:latin typeface="+mj-lt"/>
            </a:endParaRPr>
          </a:p>
          <a:p>
            <a:r>
              <a:rPr lang="en-US" dirty="0">
                <a:latin typeface="+mj-lt"/>
              </a:rPr>
              <a:t>Type of Training Program</a:t>
            </a:r>
          </a:p>
          <a:p>
            <a:pPr marL="0" indent="0">
              <a:buNone/>
            </a:pPr>
            <a:endParaRPr lang="en-US" dirty="0">
              <a:latin typeface="+mj-lt"/>
            </a:endParaRPr>
          </a:p>
          <a:p>
            <a:r>
              <a:rPr lang="en-US" dirty="0">
                <a:latin typeface="+mj-lt"/>
              </a:rPr>
              <a:t>Number of Hours</a:t>
            </a:r>
          </a:p>
          <a:p>
            <a:pPr marL="0" indent="0">
              <a:buNone/>
            </a:pPr>
            <a:endParaRPr lang="en-US" dirty="0">
              <a:latin typeface="+mj-lt"/>
            </a:endParaRPr>
          </a:p>
          <a:p>
            <a:r>
              <a:rPr lang="en-US" dirty="0">
                <a:latin typeface="+mj-lt"/>
              </a:rPr>
              <a:t>School Name and Address</a:t>
            </a:r>
          </a:p>
          <a:p>
            <a:pPr marL="0" indent="0">
              <a:buNone/>
            </a:pPr>
            <a:endParaRPr lang="en-US" dirty="0">
              <a:latin typeface="+mj-lt"/>
            </a:endParaRPr>
          </a:p>
          <a:p>
            <a:r>
              <a:rPr lang="en-US" dirty="0">
                <a:latin typeface="+mj-lt"/>
              </a:rPr>
              <a:t>Training Program Coordinator, Phone, E-mail, Fax 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5343</TotalTime>
  <Words>2769</Words>
  <Application>Microsoft Office PowerPoint</Application>
  <PresentationFormat>On-screen Show (4:3)</PresentationFormat>
  <Paragraphs>244</Paragraphs>
  <Slides>42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Arial Unicode MS</vt:lpstr>
      <vt:lpstr>Calibri</vt:lpstr>
      <vt:lpstr>Constantia</vt:lpstr>
      <vt:lpstr>Times New Roman</vt:lpstr>
      <vt:lpstr>Wingdings</vt:lpstr>
      <vt:lpstr>Wingdings 2</vt:lpstr>
      <vt:lpstr>Flow</vt:lpstr>
      <vt:lpstr>              Long Term Care Certified Nurse Aide Instructor/Coordinator Certification Workshop Oklahoma Dept. of Career &amp; Technology Education  June 9, 2021</vt:lpstr>
      <vt:lpstr>PowerPoint Presentation</vt:lpstr>
      <vt:lpstr>Onsite Surveys</vt:lpstr>
      <vt:lpstr>Onsite Surveys, cont.</vt:lpstr>
      <vt:lpstr>Onsite Surveys, cont.</vt:lpstr>
      <vt:lpstr>310:677-3-8(d)</vt:lpstr>
      <vt:lpstr>   Student Files Must Include:</vt:lpstr>
      <vt:lpstr>Student Files, cont.</vt:lpstr>
      <vt:lpstr>TRAINING PROGRAM BINDER Information Sheet</vt:lpstr>
      <vt:lpstr>TRAINING PROGRAM BINDER, cont.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Problems Found During Onsite Surveys</vt:lpstr>
      <vt:lpstr>Problems Found During Onsite Surveys</vt:lpstr>
      <vt:lpstr>Problems Found During Onsite Surveys, cont.</vt:lpstr>
      <vt:lpstr>Certification Cards/Wallet Cards</vt:lpstr>
      <vt:lpstr>Certification Cards/Wallet Cards, cont.</vt:lpstr>
      <vt:lpstr>Bullet Points of Changes to  Title 63 O.S., Section 1-1951(A)(7), (D)(3)(b), and (D)(8). </vt:lpstr>
      <vt:lpstr>Bullet Points of Changes to  Title 63 O.S., Section 1-1951(A)(7), (D)(3)(b), and (D)(8), cont. </vt:lpstr>
      <vt:lpstr>Bullet Points of Changes to  Title 63 O.S., Section 1-1951(A)(7), (D)(3)(b), and (D)(8), cont.  </vt:lpstr>
      <vt:lpstr> Barrier Convictions</vt:lpstr>
      <vt:lpstr> Barrier Convictions, cont.</vt:lpstr>
      <vt:lpstr> Barrier Convictions, cont.</vt:lpstr>
      <vt:lpstr> Barrier Convictions, cont.</vt:lpstr>
      <vt:lpstr> Barrier Convictions, cont.</vt:lpstr>
      <vt:lpstr> Barrier Convictions, cont.</vt:lpstr>
      <vt:lpstr> Barrier Convictions, cont.</vt:lpstr>
      <vt:lpstr>  Oklahoma Long Term Care National Background Check Program </vt:lpstr>
      <vt:lpstr>  COVID-19 Emergency Training Waivers and Certification Renewal Waivers </vt:lpstr>
      <vt:lpstr>  COVID-19 Emergency Training Waivers and Certification Renewal Waivers, cont.</vt:lpstr>
      <vt:lpstr>  Last, But Not Least </vt:lpstr>
      <vt:lpstr> Questions?  </vt:lpstr>
      <vt:lpstr>         If you have any other questions:</vt:lpstr>
    </vt:vector>
  </TitlesOfParts>
  <Company>OSDH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Jason A Noreen</cp:lastModifiedBy>
  <cp:revision>464</cp:revision>
  <dcterms:created xsi:type="dcterms:W3CDTF">2007-03-23T17:57:49Z</dcterms:created>
  <dcterms:modified xsi:type="dcterms:W3CDTF">2021-06-08T17:54:22Z</dcterms:modified>
</cp:coreProperties>
</file>