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4"/>
  </p:notesMasterIdLst>
  <p:handoutMasterIdLst>
    <p:handoutMasterId r:id="rId25"/>
  </p:handoutMasterIdLst>
  <p:sldIdLst>
    <p:sldId id="256" r:id="rId4"/>
    <p:sldId id="273" r:id="rId5"/>
    <p:sldId id="340" r:id="rId6"/>
    <p:sldId id="259" r:id="rId7"/>
    <p:sldId id="310" r:id="rId8"/>
    <p:sldId id="325" r:id="rId9"/>
    <p:sldId id="339" r:id="rId10"/>
    <p:sldId id="326" r:id="rId11"/>
    <p:sldId id="312" r:id="rId12"/>
    <p:sldId id="327" r:id="rId13"/>
    <p:sldId id="328" r:id="rId14"/>
    <p:sldId id="299" r:id="rId15"/>
    <p:sldId id="300" r:id="rId16"/>
    <p:sldId id="341" r:id="rId17"/>
    <p:sldId id="296" r:id="rId18"/>
    <p:sldId id="267" r:id="rId19"/>
    <p:sldId id="329" r:id="rId20"/>
    <p:sldId id="317" r:id="rId21"/>
    <p:sldId id="291" r:id="rId22"/>
    <p:sldId id="342" r:id="rId23"/>
  </p:sldIdLst>
  <p:sldSz cx="12192000" cy="6858000"/>
  <p:notesSz cx="7027863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F2F5DC-A115-4F23-B68A-075647B5403A}">
          <p14:sldIdLst>
            <p14:sldId id="256"/>
            <p14:sldId id="273"/>
            <p14:sldId id="340"/>
            <p14:sldId id="259"/>
            <p14:sldId id="310"/>
            <p14:sldId id="325"/>
            <p14:sldId id="339"/>
            <p14:sldId id="326"/>
            <p14:sldId id="312"/>
            <p14:sldId id="327"/>
            <p14:sldId id="328"/>
            <p14:sldId id="299"/>
            <p14:sldId id="300"/>
            <p14:sldId id="341"/>
          </p14:sldIdLst>
        </p14:section>
        <p14:section name="Vision For the Future" id="{27C047AB-8F16-4AEE-8BD7-A1F31AE96336}">
          <p14:sldIdLst>
            <p14:sldId id="296"/>
            <p14:sldId id="267"/>
            <p14:sldId id="329"/>
            <p14:sldId id="317"/>
            <p14:sldId id="291"/>
            <p14:sldId id="342"/>
          </p14:sldIdLst>
        </p14:section>
        <p14:section name="Untitled Section" id="{AFF133F9-3D07-45D1-B82F-1EFDD837E811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6DF"/>
    <a:srgbClr val="0066A8"/>
    <a:srgbClr val="679BA5"/>
    <a:srgbClr val="AA6728"/>
    <a:srgbClr val="924115"/>
    <a:srgbClr val="D15520"/>
    <a:srgbClr val="DE9028"/>
    <a:srgbClr val="679B41"/>
    <a:srgbClr val="316821"/>
    <a:srgbClr val="004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9BC-4605-A5E7-13CFF76C6E74}"/>
              </c:ext>
            </c:extLst>
          </c:dPt>
          <c:dPt>
            <c:idx val="1"/>
            <c:bubble3D val="0"/>
            <c:explosion val="7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9BC-4605-A5E7-13CFF76C6E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9BC-4605-A5E7-13CFF76C6E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9BC-4605-A5E7-13CFF76C6E7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D3C6DC8D-41D4-924C-8963-BC3BDF200AE3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BC-4605-A5E7-13CFF76C6E74}"/>
                </c:ext>
              </c:extLst>
            </c:dLbl>
            <c:dLbl>
              <c:idx val="1"/>
              <c:layout>
                <c:manualLayout>
                  <c:x val="9.6784989686279008E-2"/>
                  <c:y val="0.14049770159559127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9DA9B7A1-6881-CA44-9A57-524D7CF5E369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9BC-4605-A5E7-13CFF76C6E74}"/>
                </c:ext>
              </c:extLst>
            </c:dLbl>
            <c:dLbl>
              <c:idx val="2"/>
              <c:layout>
                <c:manualLayout>
                  <c:x val="2.0418406542589057E-2"/>
                  <c:y val="1.283457607680413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
</a:t>
                    </a:r>
                    <a:fld id="{1B95FF87-841D-394D-93D9-25C01B890513}" type="PERCENTAGE">
                      <a:rPr lang="en-US" baseline="0"/>
                      <a:pPr>
                        <a:defRPr sz="2400"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290710166292471E-2"/>
                      <c:h val="0.164458044522469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9BC-4605-A5E7-13CFF76C6E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Dep of Ed</c:v>
                </c:pt>
                <c:pt idx="1">
                  <c:v>Regents for HE</c:v>
                </c:pt>
                <c:pt idx="2">
                  <c:v>CTE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75.8</c:v>
                </c:pt>
                <c:pt idx="1">
                  <c:v>20.8</c:v>
                </c:pt>
                <c:pt idx="2">
                  <c:v>3.49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BC-4605-A5E7-13CFF76C6E74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 Average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A06B-4049-9789-8C37C624D0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06B-4049-9789-8C37C624D0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A06B-4049-9789-8C37C624D0B9}"/>
              </c:ext>
            </c:extLst>
          </c:dPt>
          <c:dLbls>
            <c:dLbl>
              <c:idx val="0"/>
              <c:layout>
                <c:manualLayout>
                  <c:x val="-7.4850654238536929E-2"/>
                  <c:y val="-0.260950733440831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chemeClr val="bg1"/>
                        </a:solidFill>
                      </a:rPr>
                      <a:t>80%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06B-4049-9789-8C37C624D0B9}"/>
                </c:ext>
              </c:extLst>
            </c:dLbl>
            <c:dLbl>
              <c:idx val="1"/>
              <c:layout>
                <c:manualLayout>
                  <c:x val="8.9495347459120106E-2"/>
                  <c:y val="6.00600894427310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>
                        <a:solidFill>
                          <a:schemeClr val="bg1"/>
                        </a:solidFill>
                      </a:rPr>
                      <a:t>13%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06B-4049-9789-8C37C624D0B9}"/>
                </c:ext>
              </c:extLst>
            </c:dLbl>
            <c:dLbl>
              <c:idx val="2"/>
              <c:layout>
                <c:manualLayout>
                  <c:x val="1.7899069491824019E-2"/>
                  <c:y val="6.21311270097218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>
                        <a:solidFill>
                          <a:schemeClr val="bg1"/>
                        </a:solidFill>
                      </a:rPr>
                      <a:t>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06B-4049-9789-8C37C624D0B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Local</c:v>
                </c:pt>
                <c:pt idx="1">
                  <c:v>State</c:v>
                </c:pt>
                <c:pt idx="2">
                  <c:v>Federal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82</c:v>
                </c:pt>
                <c:pt idx="1">
                  <c:v>13.9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6B-4049-9789-8C37C624D0B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62702209782342"/>
          <c:y val="1.9927536231884056E-2"/>
          <c:w val="0.74793718435411594"/>
          <c:h val="0.960144927536231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Sheet1!$A$2:$A$30</c:f>
              <c:strCache>
                <c:ptCount val="29"/>
                <c:pt idx="0">
                  <c:v>Wes Watkins</c:v>
                </c:pt>
                <c:pt idx="1">
                  <c:v>Caddo Kiowa</c:v>
                </c:pt>
                <c:pt idx="2">
                  <c:v>Southwest</c:v>
                </c:pt>
                <c:pt idx="3">
                  <c:v>Green Country</c:v>
                </c:pt>
                <c:pt idx="4">
                  <c:v>Indian Capital</c:v>
                </c:pt>
                <c:pt idx="5">
                  <c:v>Great Plains</c:v>
                </c:pt>
                <c:pt idx="6">
                  <c:v>Gordon Cooper</c:v>
                </c:pt>
                <c:pt idx="7">
                  <c:v>Pontotoc</c:v>
                </c:pt>
                <c:pt idx="8">
                  <c:v>Nortwest</c:v>
                </c:pt>
                <c:pt idx="9">
                  <c:v>Chisholm Trail</c:v>
                </c:pt>
                <c:pt idx="10">
                  <c:v>Red River</c:v>
                </c:pt>
                <c:pt idx="11">
                  <c:v>Mid Del</c:v>
                </c:pt>
                <c:pt idx="12">
                  <c:v>Eastern OK</c:v>
                </c:pt>
                <c:pt idx="13">
                  <c:v>Kiamichi</c:v>
                </c:pt>
                <c:pt idx="14">
                  <c:v>Central</c:v>
                </c:pt>
                <c:pt idx="15">
                  <c:v>Mid America</c:v>
                </c:pt>
                <c:pt idx="16">
                  <c:v>Pioneer</c:v>
                </c:pt>
                <c:pt idx="17">
                  <c:v>High Plains</c:v>
                </c:pt>
                <c:pt idx="18">
                  <c:v>Meridian</c:v>
                </c:pt>
                <c:pt idx="19">
                  <c:v>Autry</c:v>
                </c:pt>
                <c:pt idx="20">
                  <c:v>Western</c:v>
                </c:pt>
                <c:pt idx="21">
                  <c:v>Southern</c:v>
                </c:pt>
                <c:pt idx="22">
                  <c:v>Tri County</c:v>
                </c:pt>
                <c:pt idx="23">
                  <c:v>Northeast</c:v>
                </c:pt>
                <c:pt idx="24">
                  <c:v>Canadian Valley</c:v>
                </c:pt>
                <c:pt idx="25">
                  <c:v>Tulsa</c:v>
                </c:pt>
                <c:pt idx="26">
                  <c:v>Metro</c:v>
                </c:pt>
                <c:pt idx="27">
                  <c:v>Francis Tuttle</c:v>
                </c:pt>
                <c:pt idx="28">
                  <c:v>Moore Norman</c:v>
                </c:pt>
              </c:strCache>
            </c:strRef>
          </c:cat>
          <c:val>
            <c:numRef>
              <c:f>Sheet1!$B$2:$B$30</c:f>
              <c:numCache>
                <c:formatCode>0.0</c:formatCode>
                <c:ptCount val="29"/>
                <c:pt idx="0">
                  <c:v>34.9</c:v>
                </c:pt>
                <c:pt idx="1">
                  <c:v>39.6</c:v>
                </c:pt>
                <c:pt idx="2">
                  <c:v>42</c:v>
                </c:pt>
                <c:pt idx="3">
                  <c:v>58.4</c:v>
                </c:pt>
                <c:pt idx="4">
                  <c:v>65</c:v>
                </c:pt>
                <c:pt idx="5">
                  <c:v>68.2</c:v>
                </c:pt>
                <c:pt idx="6">
                  <c:v>68.7</c:v>
                </c:pt>
                <c:pt idx="7">
                  <c:v>69</c:v>
                </c:pt>
                <c:pt idx="8">
                  <c:v>69.5</c:v>
                </c:pt>
                <c:pt idx="9">
                  <c:v>69.5</c:v>
                </c:pt>
                <c:pt idx="10">
                  <c:v>69.7</c:v>
                </c:pt>
                <c:pt idx="11">
                  <c:v>70.3</c:v>
                </c:pt>
                <c:pt idx="12">
                  <c:v>70.5</c:v>
                </c:pt>
                <c:pt idx="13">
                  <c:v>75.400000000000006</c:v>
                </c:pt>
                <c:pt idx="14">
                  <c:v>75.5</c:v>
                </c:pt>
                <c:pt idx="15">
                  <c:v>76.7</c:v>
                </c:pt>
                <c:pt idx="16">
                  <c:v>77.099999999999994</c:v>
                </c:pt>
                <c:pt idx="17">
                  <c:v>77.2</c:v>
                </c:pt>
                <c:pt idx="18">
                  <c:v>78.2</c:v>
                </c:pt>
                <c:pt idx="19">
                  <c:v>79.2</c:v>
                </c:pt>
                <c:pt idx="20">
                  <c:v>79.2</c:v>
                </c:pt>
                <c:pt idx="21">
                  <c:v>80.599999999999994</c:v>
                </c:pt>
                <c:pt idx="22">
                  <c:v>82.3</c:v>
                </c:pt>
                <c:pt idx="23">
                  <c:v>84.5</c:v>
                </c:pt>
                <c:pt idx="24">
                  <c:v>85.9</c:v>
                </c:pt>
                <c:pt idx="25">
                  <c:v>87.1</c:v>
                </c:pt>
                <c:pt idx="26">
                  <c:v>87.7</c:v>
                </c:pt>
                <c:pt idx="27">
                  <c:v>87.9</c:v>
                </c:pt>
                <c:pt idx="28">
                  <c:v>89.5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0B-44CD-B8B0-A1D41CB2E8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Sheet1!$A$2:$A$30</c:f>
              <c:strCache>
                <c:ptCount val="29"/>
                <c:pt idx="0">
                  <c:v>Wes Watkins</c:v>
                </c:pt>
                <c:pt idx="1">
                  <c:v>Caddo Kiowa</c:v>
                </c:pt>
                <c:pt idx="2">
                  <c:v>Southwest</c:v>
                </c:pt>
                <c:pt idx="3">
                  <c:v>Green Country</c:v>
                </c:pt>
                <c:pt idx="4">
                  <c:v>Indian Capital</c:v>
                </c:pt>
                <c:pt idx="5">
                  <c:v>Great Plains</c:v>
                </c:pt>
                <c:pt idx="6">
                  <c:v>Gordon Cooper</c:v>
                </c:pt>
                <c:pt idx="7">
                  <c:v>Pontotoc</c:v>
                </c:pt>
                <c:pt idx="8">
                  <c:v>Nortwest</c:v>
                </c:pt>
                <c:pt idx="9">
                  <c:v>Chisholm Trail</c:v>
                </c:pt>
                <c:pt idx="10">
                  <c:v>Red River</c:v>
                </c:pt>
                <c:pt idx="11">
                  <c:v>Mid Del</c:v>
                </c:pt>
                <c:pt idx="12">
                  <c:v>Eastern OK</c:v>
                </c:pt>
                <c:pt idx="13">
                  <c:v>Kiamichi</c:v>
                </c:pt>
                <c:pt idx="14">
                  <c:v>Central</c:v>
                </c:pt>
                <c:pt idx="15">
                  <c:v>Mid America</c:v>
                </c:pt>
                <c:pt idx="16">
                  <c:v>Pioneer</c:v>
                </c:pt>
                <c:pt idx="17">
                  <c:v>High Plains</c:v>
                </c:pt>
                <c:pt idx="18">
                  <c:v>Meridian</c:v>
                </c:pt>
                <c:pt idx="19">
                  <c:v>Autry</c:v>
                </c:pt>
                <c:pt idx="20">
                  <c:v>Western</c:v>
                </c:pt>
                <c:pt idx="21">
                  <c:v>Southern</c:v>
                </c:pt>
                <c:pt idx="22">
                  <c:v>Tri County</c:v>
                </c:pt>
                <c:pt idx="23">
                  <c:v>Northeast</c:v>
                </c:pt>
                <c:pt idx="24">
                  <c:v>Canadian Valley</c:v>
                </c:pt>
                <c:pt idx="25">
                  <c:v>Tulsa</c:v>
                </c:pt>
                <c:pt idx="26">
                  <c:v>Metro</c:v>
                </c:pt>
                <c:pt idx="27">
                  <c:v>Francis Tuttle</c:v>
                </c:pt>
                <c:pt idx="28">
                  <c:v>Moore Norman</c:v>
                </c:pt>
              </c:strCache>
            </c:strRef>
          </c:cat>
          <c:val>
            <c:numRef>
              <c:f>Sheet1!$C$2:$C$30</c:f>
              <c:numCache>
                <c:formatCode>0.0</c:formatCode>
                <c:ptCount val="29"/>
                <c:pt idx="0">
                  <c:v>50.1</c:v>
                </c:pt>
                <c:pt idx="1">
                  <c:v>53.4</c:v>
                </c:pt>
                <c:pt idx="2">
                  <c:v>42.9</c:v>
                </c:pt>
                <c:pt idx="3">
                  <c:v>29.2</c:v>
                </c:pt>
                <c:pt idx="4">
                  <c:v>19.3</c:v>
                </c:pt>
                <c:pt idx="5">
                  <c:v>25.3</c:v>
                </c:pt>
                <c:pt idx="6">
                  <c:v>18.899999999999999</c:v>
                </c:pt>
                <c:pt idx="7">
                  <c:v>22.9</c:v>
                </c:pt>
                <c:pt idx="8">
                  <c:v>23.2</c:v>
                </c:pt>
                <c:pt idx="9">
                  <c:v>23</c:v>
                </c:pt>
                <c:pt idx="10">
                  <c:v>24.5</c:v>
                </c:pt>
                <c:pt idx="11">
                  <c:v>15.8</c:v>
                </c:pt>
                <c:pt idx="12">
                  <c:v>21.8</c:v>
                </c:pt>
                <c:pt idx="13">
                  <c:v>21</c:v>
                </c:pt>
                <c:pt idx="14">
                  <c:v>20.7</c:v>
                </c:pt>
                <c:pt idx="15">
                  <c:v>19.2</c:v>
                </c:pt>
                <c:pt idx="16">
                  <c:v>15.5</c:v>
                </c:pt>
                <c:pt idx="17">
                  <c:v>19.3</c:v>
                </c:pt>
                <c:pt idx="18">
                  <c:v>16.5</c:v>
                </c:pt>
                <c:pt idx="19">
                  <c:v>20.9</c:v>
                </c:pt>
                <c:pt idx="20">
                  <c:v>15.5</c:v>
                </c:pt>
                <c:pt idx="21">
                  <c:v>12.5</c:v>
                </c:pt>
                <c:pt idx="22">
                  <c:v>17.7</c:v>
                </c:pt>
                <c:pt idx="23">
                  <c:v>6.7</c:v>
                </c:pt>
                <c:pt idx="24">
                  <c:v>9.1999999999999993</c:v>
                </c:pt>
                <c:pt idx="25">
                  <c:v>6</c:v>
                </c:pt>
                <c:pt idx="26">
                  <c:v>6.1</c:v>
                </c:pt>
                <c:pt idx="27">
                  <c:v>4.8</c:v>
                </c:pt>
                <c:pt idx="2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0B-44CD-B8B0-A1D41CB2E8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Federal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2"/>
              <c:layout>
                <c:manualLayout>
                  <c:x val="-1.798174870205313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0B-44CD-B8B0-A1D41CB2E8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Sheet1!$A$2:$A$30</c:f>
              <c:strCache>
                <c:ptCount val="29"/>
                <c:pt idx="0">
                  <c:v>Wes Watkins</c:v>
                </c:pt>
                <c:pt idx="1">
                  <c:v>Caddo Kiowa</c:v>
                </c:pt>
                <c:pt idx="2">
                  <c:v>Southwest</c:v>
                </c:pt>
                <c:pt idx="3">
                  <c:v>Green Country</c:v>
                </c:pt>
                <c:pt idx="4">
                  <c:v>Indian Capital</c:v>
                </c:pt>
                <c:pt idx="5">
                  <c:v>Great Plains</c:v>
                </c:pt>
                <c:pt idx="6">
                  <c:v>Gordon Cooper</c:v>
                </c:pt>
                <c:pt idx="7">
                  <c:v>Pontotoc</c:v>
                </c:pt>
                <c:pt idx="8">
                  <c:v>Nortwest</c:v>
                </c:pt>
                <c:pt idx="9">
                  <c:v>Chisholm Trail</c:v>
                </c:pt>
                <c:pt idx="10">
                  <c:v>Red River</c:v>
                </c:pt>
                <c:pt idx="11">
                  <c:v>Mid Del</c:v>
                </c:pt>
                <c:pt idx="12">
                  <c:v>Eastern OK</c:v>
                </c:pt>
                <c:pt idx="13">
                  <c:v>Kiamichi</c:v>
                </c:pt>
                <c:pt idx="14">
                  <c:v>Central</c:v>
                </c:pt>
                <c:pt idx="15">
                  <c:v>Mid America</c:v>
                </c:pt>
                <c:pt idx="16">
                  <c:v>Pioneer</c:v>
                </c:pt>
                <c:pt idx="17">
                  <c:v>High Plains</c:v>
                </c:pt>
                <c:pt idx="18">
                  <c:v>Meridian</c:v>
                </c:pt>
                <c:pt idx="19">
                  <c:v>Autry</c:v>
                </c:pt>
                <c:pt idx="20">
                  <c:v>Western</c:v>
                </c:pt>
                <c:pt idx="21">
                  <c:v>Southern</c:v>
                </c:pt>
                <c:pt idx="22">
                  <c:v>Tri County</c:v>
                </c:pt>
                <c:pt idx="23">
                  <c:v>Northeast</c:v>
                </c:pt>
                <c:pt idx="24">
                  <c:v>Canadian Valley</c:v>
                </c:pt>
                <c:pt idx="25">
                  <c:v>Tulsa</c:v>
                </c:pt>
                <c:pt idx="26">
                  <c:v>Metro</c:v>
                </c:pt>
                <c:pt idx="27">
                  <c:v>Francis Tuttle</c:v>
                </c:pt>
                <c:pt idx="28">
                  <c:v>Moore Norman</c:v>
                </c:pt>
              </c:strCache>
            </c:strRef>
          </c:cat>
          <c:val>
            <c:numRef>
              <c:f>Sheet1!$D$2:$D$30</c:f>
              <c:numCache>
                <c:formatCode>0.0</c:formatCode>
                <c:ptCount val="29"/>
                <c:pt idx="0">
                  <c:v>15</c:v>
                </c:pt>
                <c:pt idx="1">
                  <c:v>7</c:v>
                </c:pt>
                <c:pt idx="2">
                  <c:v>15.1</c:v>
                </c:pt>
                <c:pt idx="3">
                  <c:v>12.4</c:v>
                </c:pt>
                <c:pt idx="4">
                  <c:v>15.7</c:v>
                </c:pt>
                <c:pt idx="5">
                  <c:v>6.4</c:v>
                </c:pt>
                <c:pt idx="6">
                  <c:v>12.4</c:v>
                </c:pt>
                <c:pt idx="7">
                  <c:v>8.1</c:v>
                </c:pt>
                <c:pt idx="8">
                  <c:v>7.4</c:v>
                </c:pt>
                <c:pt idx="9">
                  <c:v>7.5</c:v>
                </c:pt>
                <c:pt idx="10">
                  <c:v>5.8</c:v>
                </c:pt>
                <c:pt idx="11">
                  <c:v>13.8</c:v>
                </c:pt>
                <c:pt idx="12">
                  <c:v>7.6</c:v>
                </c:pt>
                <c:pt idx="13">
                  <c:v>3.6</c:v>
                </c:pt>
                <c:pt idx="14">
                  <c:v>3.9</c:v>
                </c:pt>
                <c:pt idx="15">
                  <c:v>4.2</c:v>
                </c:pt>
                <c:pt idx="16">
                  <c:v>7.4</c:v>
                </c:pt>
                <c:pt idx="17">
                  <c:v>3.5</c:v>
                </c:pt>
                <c:pt idx="18">
                  <c:v>5.3</c:v>
                </c:pt>
                <c:pt idx="19">
                  <c:v>0.9</c:v>
                </c:pt>
                <c:pt idx="20">
                  <c:v>5.3</c:v>
                </c:pt>
                <c:pt idx="21">
                  <c:v>6.9</c:v>
                </c:pt>
                <c:pt idx="22">
                  <c:v>0</c:v>
                </c:pt>
                <c:pt idx="23">
                  <c:v>8.8000000000000007</c:v>
                </c:pt>
                <c:pt idx="24">
                  <c:v>4.9000000000000004</c:v>
                </c:pt>
                <c:pt idx="25">
                  <c:v>6.9</c:v>
                </c:pt>
                <c:pt idx="26">
                  <c:v>6.2</c:v>
                </c:pt>
                <c:pt idx="27">
                  <c:v>7.3</c:v>
                </c:pt>
                <c:pt idx="28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0B-44CD-B8B0-A1D41CB2E8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032292784"/>
        <c:axId val="1400352928"/>
      </c:barChart>
      <c:catAx>
        <c:axId val="103229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 Medium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1400352928"/>
        <c:crosses val="autoZero"/>
        <c:auto val="1"/>
        <c:lblAlgn val="ctr"/>
        <c:lblOffset val="100"/>
        <c:noMultiLvlLbl val="0"/>
      </c:catAx>
      <c:valAx>
        <c:axId val="140035292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03229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E3E3B9-6EBF-D34F-BFA4-5F149629439F}" type="doc">
      <dgm:prSet loTypeId="urn:microsoft.com/office/officeart/2005/8/layout/hList1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06B9492-E886-3045-8322-7830283BD26C}">
      <dgm:prSet custT="1"/>
      <dgm:spPr/>
      <dgm:t>
        <a:bodyPr/>
        <a:lstStyle/>
        <a:p>
          <a:r>
            <a:rPr lang="en-US" sz="3200" b="1" dirty="0"/>
            <a:t>Revenue (FY22)</a:t>
          </a:r>
          <a:endParaRPr lang="en-US" sz="3200" dirty="0"/>
        </a:p>
      </dgm:t>
    </dgm:pt>
    <dgm:pt modelId="{CF1D79EB-CEAB-6944-A100-C8B3D8107DBC}" type="parTrans" cxnId="{F5CF0619-C871-7F48-A988-4ADB3DBD027B}">
      <dgm:prSet/>
      <dgm:spPr/>
      <dgm:t>
        <a:bodyPr/>
        <a:lstStyle/>
        <a:p>
          <a:endParaRPr lang="en-US"/>
        </a:p>
      </dgm:t>
    </dgm:pt>
    <dgm:pt modelId="{89453E91-E374-A049-8802-79A6A3F1A709}" type="sibTrans" cxnId="{F5CF0619-C871-7F48-A988-4ADB3DBD027B}">
      <dgm:prSet/>
      <dgm:spPr/>
      <dgm:t>
        <a:bodyPr/>
        <a:lstStyle/>
        <a:p>
          <a:endParaRPr lang="en-US"/>
        </a:p>
      </dgm:t>
    </dgm:pt>
    <dgm:pt modelId="{FD24B59E-4CF0-EE4F-B8D1-B6E39AAEB570}">
      <dgm:prSet custT="1"/>
      <dgm:spPr/>
      <dgm:t>
        <a:bodyPr/>
        <a:lstStyle/>
        <a:p>
          <a:pPr algn="l">
            <a:buNone/>
          </a:pPr>
          <a:r>
            <a:rPr lang="en-US" sz="1600"/>
            <a:t>State  		               $ 134,641,723</a:t>
          </a:r>
          <a:endParaRPr lang="en-US" sz="1600" dirty="0"/>
        </a:p>
      </dgm:t>
    </dgm:pt>
    <dgm:pt modelId="{4201168E-2BCF-9542-A0E9-5D6D81B5CCBD}" type="parTrans" cxnId="{4D0F8FB9-7FBE-5749-AE91-2A9E61E17AA8}">
      <dgm:prSet/>
      <dgm:spPr/>
      <dgm:t>
        <a:bodyPr/>
        <a:lstStyle/>
        <a:p>
          <a:endParaRPr lang="en-US"/>
        </a:p>
      </dgm:t>
    </dgm:pt>
    <dgm:pt modelId="{6910544B-3032-0747-B503-B7A9F87B2F58}" type="sibTrans" cxnId="{4D0F8FB9-7FBE-5749-AE91-2A9E61E17AA8}">
      <dgm:prSet/>
      <dgm:spPr/>
      <dgm:t>
        <a:bodyPr/>
        <a:lstStyle/>
        <a:p>
          <a:endParaRPr lang="en-US"/>
        </a:p>
      </dgm:t>
    </dgm:pt>
    <dgm:pt modelId="{782385A8-C78E-E74C-8A45-733E4544505F}">
      <dgm:prSet custT="1"/>
      <dgm:spPr/>
      <dgm:t>
        <a:bodyPr/>
        <a:lstStyle/>
        <a:p>
          <a:r>
            <a:rPr lang="en-US" sz="3200" b="1" dirty="0"/>
            <a:t>Revenue (FY20)</a:t>
          </a:r>
        </a:p>
      </dgm:t>
    </dgm:pt>
    <dgm:pt modelId="{3FB8D2EA-6715-7B4D-ADAF-A63F8DA8FA20}" type="parTrans" cxnId="{9A72A9E4-BB0A-4C45-8367-7E60B980B5A4}">
      <dgm:prSet/>
      <dgm:spPr/>
      <dgm:t>
        <a:bodyPr/>
        <a:lstStyle/>
        <a:p>
          <a:endParaRPr lang="en-US"/>
        </a:p>
      </dgm:t>
    </dgm:pt>
    <dgm:pt modelId="{8116A578-2A10-BE41-8927-3619E857475F}" type="sibTrans" cxnId="{9A72A9E4-BB0A-4C45-8367-7E60B980B5A4}">
      <dgm:prSet/>
      <dgm:spPr/>
      <dgm:t>
        <a:bodyPr/>
        <a:lstStyle/>
        <a:p>
          <a:endParaRPr lang="en-US"/>
        </a:p>
      </dgm:t>
    </dgm:pt>
    <dgm:pt modelId="{AF20DED5-2DA3-354B-954F-FA7936C95E75}">
      <dgm:prSet custT="1"/>
      <dgm:spPr/>
      <dgm:t>
        <a:bodyPr/>
        <a:lstStyle/>
        <a:p>
          <a:r>
            <a:rPr lang="en-US" sz="1600" dirty="0"/>
            <a:t>State	                             $ 139,479,185</a:t>
          </a:r>
        </a:p>
      </dgm:t>
    </dgm:pt>
    <dgm:pt modelId="{8611D674-EE2B-3341-96D7-324AA0D1EB15}" type="parTrans" cxnId="{175B9BAF-37BB-2D4F-9512-6835BF85FEEE}">
      <dgm:prSet/>
      <dgm:spPr/>
      <dgm:t>
        <a:bodyPr/>
        <a:lstStyle/>
        <a:p>
          <a:endParaRPr lang="en-US"/>
        </a:p>
      </dgm:t>
    </dgm:pt>
    <dgm:pt modelId="{E7907F7F-EE5B-9842-A6F7-2085C4F7F173}" type="sibTrans" cxnId="{175B9BAF-37BB-2D4F-9512-6835BF85FEEE}">
      <dgm:prSet/>
      <dgm:spPr/>
      <dgm:t>
        <a:bodyPr/>
        <a:lstStyle/>
        <a:p>
          <a:endParaRPr lang="en-US"/>
        </a:p>
      </dgm:t>
    </dgm:pt>
    <dgm:pt modelId="{0650F2E2-654D-044F-8DB1-267CAE579899}">
      <dgm:prSet custT="1"/>
      <dgm:spPr/>
      <dgm:t>
        <a:bodyPr/>
        <a:lstStyle/>
        <a:p>
          <a:r>
            <a:rPr lang="en-US" sz="3200" b="1" dirty="0"/>
            <a:t>Revenue (FY21)</a:t>
          </a:r>
          <a:endParaRPr lang="en-US" sz="3200" dirty="0"/>
        </a:p>
      </dgm:t>
    </dgm:pt>
    <dgm:pt modelId="{0EAD91CD-0EFF-D84C-9E0E-1925001C2922}" type="parTrans" cxnId="{64C45B79-5E70-4C45-B147-ACFD642975ED}">
      <dgm:prSet/>
      <dgm:spPr/>
      <dgm:t>
        <a:bodyPr/>
        <a:lstStyle/>
        <a:p>
          <a:endParaRPr lang="en-US"/>
        </a:p>
      </dgm:t>
    </dgm:pt>
    <dgm:pt modelId="{D07A01B5-0831-0B44-89ED-FBC82DEC52FE}" type="sibTrans" cxnId="{64C45B79-5E70-4C45-B147-ACFD642975ED}">
      <dgm:prSet/>
      <dgm:spPr/>
      <dgm:t>
        <a:bodyPr/>
        <a:lstStyle/>
        <a:p>
          <a:endParaRPr lang="en-US"/>
        </a:p>
      </dgm:t>
    </dgm:pt>
    <dgm:pt modelId="{64F122EE-50D0-594F-B609-DEC8D7D25F6E}">
      <dgm:prSet custT="1"/>
      <dgm:spPr/>
      <dgm:t>
        <a:bodyPr/>
        <a:lstStyle/>
        <a:p>
          <a:r>
            <a:rPr lang="en-US" sz="1600"/>
            <a:t>State  		               $ 133,470,382</a:t>
          </a:r>
          <a:endParaRPr lang="en-US" sz="1600" dirty="0"/>
        </a:p>
      </dgm:t>
    </dgm:pt>
    <dgm:pt modelId="{0B20E523-A3EB-2747-AADD-EDB23F992A10}" type="parTrans" cxnId="{F24112E2-7C39-AD4D-8CD7-D7966A603B75}">
      <dgm:prSet/>
      <dgm:spPr/>
      <dgm:t>
        <a:bodyPr/>
        <a:lstStyle/>
        <a:p>
          <a:endParaRPr lang="en-US"/>
        </a:p>
      </dgm:t>
    </dgm:pt>
    <dgm:pt modelId="{6FBE448B-C1A0-004A-99F3-DFE670B22734}" type="sibTrans" cxnId="{F24112E2-7C39-AD4D-8CD7-D7966A603B75}">
      <dgm:prSet/>
      <dgm:spPr/>
      <dgm:t>
        <a:bodyPr/>
        <a:lstStyle/>
        <a:p>
          <a:endParaRPr lang="en-US"/>
        </a:p>
      </dgm:t>
    </dgm:pt>
    <dgm:pt modelId="{A9595D8B-09E5-1745-A01D-D897AB3725EB}">
      <dgm:prSet custT="1"/>
      <dgm:spPr/>
      <dgm:t>
        <a:bodyPr/>
        <a:lstStyle/>
        <a:p>
          <a:r>
            <a:rPr lang="en-US" sz="1600" dirty="0"/>
            <a:t>Federal                               $25,878,905</a:t>
          </a:r>
        </a:p>
      </dgm:t>
    </dgm:pt>
    <dgm:pt modelId="{C5746D03-8192-154B-A322-64FB5807A01D}" type="sibTrans" cxnId="{EE7934E8-4D6A-0D49-B1DF-496794ADBA3C}">
      <dgm:prSet/>
      <dgm:spPr/>
      <dgm:t>
        <a:bodyPr/>
        <a:lstStyle/>
        <a:p>
          <a:endParaRPr lang="en-US"/>
        </a:p>
      </dgm:t>
    </dgm:pt>
    <dgm:pt modelId="{92907847-BD9F-8E4B-A1C2-9341118FD97F}" type="parTrans" cxnId="{EE7934E8-4D6A-0D49-B1DF-496794ADBA3C}">
      <dgm:prSet/>
      <dgm:spPr/>
      <dgm:t>
        <a:bodyPr/>
        <a:lstStyle/>
        <a:p>
          <a:endParaRPr lang="en-US"/>
        </a:p>
      </dgm:t>
    </dgm:pt>
    <dgm:pt modelId="{28B64FA8-5CD4-8F40-918F-4CDEDE00E0BF}">
      <dgm:prSet custT="1"/>
      <dgm:spPr/>
      <dgm:t>
        <a:bodyPr/>
        <a:lstStyle/>
        <a:p>
          <a:r>
            <a:rPr lang="en-US" sz="1600" dirty="0"/>
            <a:t>Revolving                             $4,444,423</a:t>
          </a:r>
        </a:p>
      </dgm:t>
    </dgm:pt>
    <dgm:pt modelId="{BE367EA8-AB81-444F-9EA2-5780F42FF206}" type="sibTrans" cxnId="{82EDE46F-2D09-EB48-8C78-F8D22679894C}">
      <dgm:prSet/>
      <dgm:spPr/>
      <dgm:t>
        <a:bodyPr/>
        <a:lstStyle/>
        <a:p>
          <a:endParaRPr lang="en-US"/>
        </a:p>
      </dgm:t>
    </dgm:pt>
    <dgm:pt modelId="{4D215A83-89EE-1040-92B3-D44434147752}" type="parTrans" cxnId="{82EDE46F-2D09-EB48-8C78-F8D22679894C}">
      <dgm:prSet/>
      <dgm:spPr/>
      <dgm:t>
        <a:bodyPr/>
        <a:lstStyle/>
        <a:p>
          <a:endParaRPr lang="en-US"/>
        </a:p>
      </dgm:t>
    </dgm:pt>
    <dgm:pt modelId="{E90139A5-7620-D244-8FBC-3349C6867CAA}">
      <dgm:prSet custT="1"/>
      <dgm:spPr/>
      <dgm:t>
        <a:bodyPr/>
        <a:lstStyle/>
        <a:p>
          <a:r>
            <a:rPr lang="en-US" sz="1600" u="none" dirty="0"/>
            <a:t>State-Lottery                       $3,477,624</a:t>
          </a:r>
        </a:p>
      </dgm:t>
    </dgm:pt>
    <dgm:pt modelId="{633560ED-2D39-EB49-83B5-98BF435D38E8}" type="sibTrans" cxnId="{6777B260-FB70-714C-8429-22B4AC8D14AA}">
      <dgm:prSet/>
      <dgm:spPr/>
      <dgm:t>
        <a:bodyPr/>
        <a:lstStyle/>
        <a:p>
          <a:endParaRPr lang="en-US"/>
        </a:p>
      </dgm:t>
    </dgm:pt>
    <dgm:pt modelId="{A6BDC0ED-29E0-914F-898A-C8D4E130DA79}" type="parTrans" cxnId="{6777B260-FB70-714C-8429-22B4AC8D14AA}">
      <dgm:prSet/>
      <dgm:spPr/>
      <dgm:t>
        <a:bodyPr/>
        <a:lstStyle/>
        <a:p>
          <a:endParaRPr lang="en-US"/>
        </a:p>
      </dgm:t>
    </dgm:pt>
    <dgm:pt modelId="{06F246C5-1AA6-444F-8917-750C5A3AA131}">
      <dgm:prSet custT="1"/>
      <dgm:spPr/>
      <dgm:t>
        <a:bodyPr/>
        <a:lstStyle/>
        <a:p>
          <a:pPr>
            <a:buNone/>
          </a:pPr>
          <a:r>
            <a:rPr lang="en-US" sz="1600" b="1" dirty="0"/>
            <a:t>    Total                                 $175,295,375</a:t>
          </a:r>
          <a:endParaRPr lang="en-US" sz="1600" dirty="0"/>
        </a:p>
      </dgm:t>
    </dgm:pt>
    <dgm:pt modelId="{36042F6F-7E66-E944-B367-EA3CF3B16F6A}" type="sibTrans" cxnId="{E6227837-2890-874E-B841-336F85A5A6E2}">
      <dgm:prSet/>
      <dgm:spPr/>
      <dgm:t>
        <a:bodyPr/>
        <a:lstStyle/>
        <a:p>
          <a:endParaRPr lang="en-US"/>
        </a:p>
      </dgm:t>
    </dgm:pt>
    <dgm:pt modelId="{496FFBEC-24A7-A74C-BBA6-F3732AD7B794}" type="parTrans" cxnId="{E6227837-2890-874E-B841-336F85A5A6E2}">
      <dgm:prSet/>
      <dgm:spPr/>
      <dgm:t>
        <a:bodyPr/>
        <a:lstStyle/>
        <a:p>
          <a:endParaRPr lang="en-US"/>
        </a:p>
      </dgm:t>
    </dgm:pt>
    <dgm:pt modelId="{132987E7-F804-FD4C-BBDF-A240611ADDDE}">
      <dgm:prSet custT="1"/>
      <dgm:spPr/>
      <dgm:t>
        <a:bodyPr/>
        <a:lstStyle/>
        <a:p>
          <a:pPr algn="l">
            <a:buNone/>
          </a:pPr>
          <a:r>
            <a:rPr lang="en-US" sz="1600" dirty="0"/>
            <a:t>Federal                                    $26,071,324</a:t>
          </a:r>
        </a:p>
      </dgm:t>
    </dgm:pt>
    <dgm:pt modelId="{AB62B7E0-5ECF-7949-93F4-0C4390A608F2}" type="parTrans" cxnId="{3A9C899D-DFE4-9B4F-82BC-6384EC8AFAD3}">
      <dgm:prSet/>
      <dgm:spPr/>
      <dgm:t>
        <a:bodyPr/>
        <a:lstStyle/>
        <a:p>
          <a:endParaRPr lang="en-US"/>
        </a:p>
      </dgm:t>
    </dgm:pt>
    <dgm:pt modelId="{F3810512-D994-734D-8117-7FA743B19E3E}" type="sibTrans" cxnId="{3A9C899D-DFE4-9B4F-82BC-6384EC8AFAD3}">
      <dgm:prSet/>
      <dgm:spPr/>
      <dgm:t>
        <a:bodyPr/>
        <a:lstStyle/>
        <a:p>
          <a:endParaRPr lang="en-US"/>
        </a:p>
      </dgm:t>
    </dgm:pt>
    <dgm:pt modelId="{D9933B84-DE0F-ED4C-9550-B70CE9753C9A}">
      <dgm:prSet custT="1"/>
      <dgm:spPr/>
      <dgm:t>
        <a:bodyPr/>
        <a:lstStyle/>
        <a:p>
          <a:pPr algn="l">
            <a:buNone/>
          </a:pPr>
          <a:r>
            <a:rPr lang="en-US" sz="1600"/>
            <a:t>Revolving          	                    $4,210,292</a:t>
          </a:r>
          <a:endParaRPr lang="en-US" sz="1600" dirty="0"/>
        </a:p>
      </dgm:t>
    </dgm:pt>
    <dgm:pt modelId="{E2BE3B74-FF87-F348-959A-3C135751B04B}" type="parTrans" cxnId="{69AF80BD-5951-9842-BA5C-0CEA850D99F0}">
      <dgm:prSet/>
      <dgm:spPr/>
      <dgm:t>
        <a:bodyPr/>
        <a:lstStyle/>
        <a:p>
          <a:endParaRPr lang="en-US"/>
        </a:p>
      </dgm:t>
    </dgm:pt>
    <dgm:pt modelId="{8413E9FC-613A-3341-A144-5DA4C7F6F1E0}" type="sibTrans" cxnId="{69AF80BD-5951-9842-BA5C-0CEA850D99F0}">
      <dgm:prSet/>
      <dgm:spPr/>
      <dgm:t>
        <a:bodyPr/>
        <a:lstStyle/>
        <a:p>
          <a:endParaRPr lang="en-US"/>
        </a:p>
      </dgm:t>
    </dgm:pt>
    <dgm:pt modelId="{A9510FE7-2418-3C49-AEC9-DA44A87C9EBB}">
      <dgm:prSet custT="1"/>
      <dgm:spPr/>
      <dgm:t>
        <a:bodyPr/>
        <a:lstStyle/>
        <a:p>
          <a:pPr algn="l">
            <a:buNone/>
          </a:pPr>
          <a:r>
            <a:rPr lang="en-US" sz="1600" u="none"/>
            <a:t>State-Lottery   	                    $4,138,501</a:t>
          </a:r>
          <a:endParaRPr lang="en-US" sz="1600" u="none" dirty="0"/>
        </a:p>
      </dgm:t>
    </dgm:pt>
    <dgm:pt modelId="{D6689F80-FFE8-AB4C-875D-0F93423B41F3}" type="parTrans" cxnId="{6CD4BDAE-5E9B-3248-97D9-DBC0BB6F7A7B}">
      <dgm:prSet/>
      <dgm:spPr/>
      <dgm:t>
        <a:bodyPr/>
        <a:lstStyle/>
        <a:p>
          <a:endParaRPr lang="en-US"/>
        </a:p>
      </dgm:t>
    </dgm:pt>
    <dgm:pt modelId="{230476CD-7A74-AB44-B987-81BC9ADA1A8B}" type="sibTrans" cxnId="{6CD4BDAE-5E9B-3248-97D9-DBC0BB6F7A7B}">
      <dgm:prSet/>
      <dgm:spPr/>
      <dgm:t>
        <a:bodyPr/>
        <a:lstStyle/>
        <a:p>
          <a:endParaRPr lang="en-US"/>
        </a:p>
      </dgm:t>
    </dgm:pt>
    <dgm:pt modelId="{8EEFF111-6AA9-2F47-9DBD-AC7B18BCD827}">
      <dgm:prSet custT="1"/>
      <dgm:spPr/>
      <dgm:t>
        <a:bodyPr/>
        <a:lstStyle/>
        <a:p>
          <a:pPr algn="l">
            <a:buNone/>
          </a:pPr>
          <a:r>
            <a:rPr lang="en-US" sz="1600" u="none" dirty="0"/>
            <a:t>Fund Balance Required </a:t>
          </a:r>
          <a:r>
            <a:rPr lang="en-US" sz="1600" u="sng" dirty="0"/>
            <a:t>                       $ 0</a:t>
          </a:r>
        </a:p>
      </dgm:t>
    </dgm:pt>
    <dgm:pt modelId="{4D8DFCF9-A3B6-6D4E-B33A-05E50406E16A}" type="parTrans" cxnId="{5EB8096F-1129-B048-AC69-BF78342888A4}">
      <dgm:prSet/>
      <dgm:spPr/>
      <dgm:t>
        <a:bodyPr/>
        <a:lstStyle/>
        <a:p>
          <a:endParaRPr lang="en-US"/>
        </a:p>
      </dgm:t>
    </dgm:pt>
    <dgm:pt modelId="{FFA9AD9E-57C3-9B42-AC7D-3C0B80B3BB77}" type="sibTrans" cxnId="{5EB8096F-1129-B048-AC69-BF78342888A4}">
      <dgm:prSet/>
      <dgm:spPr/>
      <dgm:t>
        <a:bodyPr/>
        <a:lstStyle/>
        <a:p>
          <a:endParaRPr lang="en-US"/>
        </a:p>
      </dgm:t>
    </dgm:pt>
    <dgm:pt modelId="{02831D6B-C6D2-474C-80A4-E18978C5292F}">
      <dgm:prSet custT="1"/>
      <dgm:spPr/>
      <dgm:t>
        <a:bodyPr/>
        <a:lstStyle/>
        <a:p>
          <a:pPr algn="l">
            <a:buFontTx/>
            <a:buNone/>
          </a:pPr>
          <a:r>
            <a:rPr lang="en-US" sz="1800" b="1" dirty="0"/>
            <a:t>   </a:t>
          </a:r>
          <a:r>
            <a:rPr lang="en-US" sz="1600" b="1" dirty="0"/>
            <a:t>Total                                  $169,061,840</a:t>
          </a:r>
          <a:endParaRPr lang="en-US" sz="1600" u="sng" dirty="0"/>
        </a:p>
      </dgm:t>
    </dgm:pt>
    <dgm:pt modelId="{24321A55-C482-EF4F-8BCF-E44810EB680F}" type="parTrans" cxnId="{63829854-79F8-0E4E-8A8B-581CF88C332B}">
      <dgm:prSet/>
      <dgm:spPr/>
      <dgm:t>
        <a:bodyPr/>
        <a:lstStyle/>
        <a:p>
          <a:endParaRPr lang="en-US"/>
        </a:p>
      </dgm:t>
    </dgm:pt>
    <dgm:pt modelId="{69EBCC77-A612-E54E-8846-21C4505929B7}" type="sibTrans" cxnId="{63829854-79F8-0E4E-8A8B-581CF88C332B}">
      <dgm:prSet/>
      <dgm:spPr/>
      <dgm:t>
        <a:bodyPr/>
        <a:lstStyle/>
        <a:p>
          <a:endParaRPr lang="en-US"/>
        </a:p>
      </dgm:t>
    </dgm:pt>
    <dgm:pt modelId="{F77CE3E9-AFAB-7148-AEE5-B727CD7D72F1}">
      <dgm:prSet custT="1"/>
      <dgm:spPr/>
      <dgm:t>
        <a:bodyPr/>
        <a:lstStyle/>
        <a:p>
          <a:r>
            <a:rPr lang="en-US" sz="1600"/>
            <a:t>Federal                                $27,985,686</a:t>
          </a:r>
          <a:endParaRPr lang="en-US" sz="1600" dirty="0"/>
        </a:p>
      </dgm:t>
    </dgm:pt>
    <dgm:pt modelId="{9914D50E-7963-AF4B-9E32-48B6E7F11EE2}" type="parTrans" cxnId="{6F99F360-161C-B545-9C25-F4E64C22FCE2}">
      <dgm:prSet/>
      <dgm:spPr/>
      <dgm:t>
        <a:bodyPr/>
        <a:lstStyle/>
        <a:p>
          <a:endParaRPr lang="en-US"/>
        </a:p>
      </dgm:t>
    </dgm:pt>
    <dgm:pt modelId="{4193ABD1-B11C-E94F-88BA-5F922FD7380E}" type="sibTrans" cxnId="{6F99F360-161C-B545-9C25-F4E64C22FCE2}">
      <dgm:prSet/>
      <dgm:spPr/>
      <dgm:t>
        <a:bodyPr/>
        <a:lstStyle/>
        <a:p>
          <a:endParaRPr lang="en-US"/>
        </a:p>
      </dgm:t>
    </dgm:pt>
    <dgm:pt modelId="{12955837-CF7E-6A4A-9DF4-377140FE97E3}">
      <dgm:prSet custT="1"/>
      <dgm:spPr/>
      <dgm:t>
        <a:bodyPr/>
        <a:lstStyle/>
        <a:p>
          <a:r>
            <a:rPr lang="en-US" sz="1600"/>
            <a:t>Revolving          	                    $5,739,844</a:t>
          </a:r>
          <a:endParaRPr lang="en-US" sz="1600" dirty="0"/>
        </a:p>
      </dgm:t>
    </dgm:pt>
    <dgm:pt modelId="{AC10044E-4A9F-1744-B717-5C43BD690FBA}" type="parTrans" cxnId="{C847B2E4-7A73-6E4A-A8C7-6BA9BDDC22DA}">
      <dgm:prSet/>
      <dgm:spPr/>
      <dgm:t>
        <a:bodyPr/>
        <a:lstStyle/>
        <a:p>
          <a:endParaRPr lang="en-US"/>
        </a:p>
      </dgm:t>
    </dgm:pt>
    <dgm:pt modelId="{CF64BE04-BECF-5A41-8AEB-1F3E84714967}" type="sibTrans" cxnId="{C847B2E4-7A73-6E4A-A8C7-6BA9BDDC22DA}">
      <dgm:prSet/>
      <dgm:spPr/>
      <dgm:t>
        <a:bodyPr/>
        <a:lstStyle/>
        <a:p>
          <a:endParaRPr lang="en-US"/>
        </a:p>
      </dgm:t>
    </dgm:pt>
    <dgm:pt modelId="{82F1D71F-9581-CE49-B079-E187A41F2B81}">
      <dgm:prSet custT="1"/>
      <dgm:spPr/>
      <dgm:t>
        <a:bodyPr/>
        <a:lstStyle/>
        <a:p>
          <a:r>
            <a:rPr lang="en-US" sz="1600" u="none"/>
            <a:t>State-Lottery   	                    $3,929,986</a:t>
          </a:r>
          <a:endParaRPr lang="en-US" sz="1600" u="none" dirty="0"/>
        </a:p>
      </dgm:t>
    </dgm:pt>
    <dgm:pt modelId="{F17B04A6-D92C-614A-B069-968B76D2F99A}" type="parTrans" cxnId="{D07B671D-CC10-964B-8362-2148F30D600D}">
      <dgm:prSet/>
      <dgm:spPr/>
      <dgm:t>
        <a:bodyPr/>
        <a:lstStyle/>
        <a:p>
          <a:endParaRPr lang="en-US"/>
        </a:p>
      </dgm:t>
    </dgm:pt>
    <dgm:pt modelId="{A3DEF152-366C-7C41-B478-0A263DABAC9E}" type="sibTrans" cxnId="{D07B671D-CC10-964B-8362-2148F30D600D}">
      <dgm:prSet/>
      <dgm:spPr/>
      <dgm:t>
        <a:bodyPr/>
        <a:lstStyle/>
        <a:p>
          <a:endParaRPr lang="en-US"/>
        </a:p>
      </dgm:t>
    </dgm:pt>
    <dgm:pt modelId="{D565BCB9-3F2C-7F4F-91C5-93EDE57DF0DD}">
      <dgm:prSet custT="1"/>
      <dgm:spPr/>
      <dgm:t>
        <a:bodyPr/>
        <a:lstStyle/>
        <a:p>
          <a:r>
            <a:rPr lang="en-US" sz="1600" u="none"/>
            <a:t>Fund Balance Required  </a:t>
          </a:r>
          <a:r>
            <a:rPr lang="en-US" sz="1600" u="sng"/>
            <a:t>                    $0</a:t>
          </a:r>
          <a:endParaRPr lang="en-US" sz="1600" u="sng" dirty="0"/>
        </a:p>
      </dgm:t>
    </dgm:pt>
    <dgm:pt modelId="{8DCFE64F-79AC-264F-AB83-0E7530E30C79}" type="parTrans" cxnId="{E58D6290-E5EA-AD40-B295-F787438322D6}">
      <dgm:prSet/>
      <dgm:spPr/>
      <dgm:t>
        <a:bodyPr/>
        <a:lstStyle/>
        <a:p>
          <a:endParaRPr lang="en-US"/>
        </a:p>
      </dgm:t>
    </dgm:pt>
    <dgm:pt modelId="{A97274B3-029A-064F-AF53-CB7096DD83BC}" type="sibTrans" cxnId="{E58D6290-E5EA-AD40-B295-F787438322D6}">
      <dgm:prSet/>
      <dgm:spPr/>
      <dgm:t>
        <a:bodyPr/>
        <a:lstStyle/>
        <a:p>
          <a:endParaRPr lang="en-US"/>
        </a:p>
      </dgm:t>
    </dgm:pt>
    <dgm:pt modelId="{44FB6E81-BBBC-9E4B-A487-3C0A6E99BEF4}">
      <dgm:prSet custT="1"/>
      <dgm:spPr/>
      <dgm:t>
        <a:bodyPr/>
        <a:lstStyle/>
        <a:p>
          <a:pPr>
            <a:buFontTx/>
            <a:buNone/>
          </a:pPr>
          <a:r>
            <a:rPr lang="en-US" sz="1600" b="1" dirty="0"/>
            <a:t>    Total                                  $171,125,898</a:t>
          </a:r>
          <a:endParaRPr lang="en-US" sz="1600" u="sng" dirty="0"/>
        </a:p>
      </dgm:t>
    </dgm:pt>
    <dgm:pt modelId="{E1C7FF1F-86E1-054C-92CB-89C675DA95BF}" type="parTrans" cxnId="{C9F63F81-155B-F64A-A506-2B5F4C7B5D16}">
      <dgm:prSet/>
      <dgm:spPr/>
      <dgm:t>
        <a:bodyPr/>
        <a:lstStyle/>
        <a:p>
          <a:endParaRPr lang="en-US"/>
        </a:p>
      </dgm:t>
    </dgm:pt>
    <dgm:pt modelId="{ED28D2C1-5DC0-D149-B529-60C7545E3EE8}" type="sibTrans" cxnId="{C9F63F81-155B-F64A-A506-2B5F4C7B5D16}">
      <dgm:prSet/>
      <dgm:spPr/>
      <dgm:t>
        <a:bodyPr/>
        <a:lstStyle/>
        <a:p>
          <a:endParaRPr lang="en-US"/>
        </a:p>
      </dgm:t>
    </dgm:pt>
    <dgm:pt modelId="{9E483F27-A700-6B48-8966-65A64724449D}">
      <dgm:prSet custT="1"/>
      <dgm:spPr/>
      <dgm:t>
        <a:bodyPr/>
        <a:lstStyle/>
        <a:p>
          <a:r>
            <a:rPr lang="en-US" sz="1600" u="none"/>
            <a:t>Fund Balance Required </a:t>
          </a:r>
          <a:r>
            <a:rPr lang="en-US" sz="1600" u="sng"/>
            <a:t>    $2,015,238                              </a:t>
          </a:r>
          <a:endParaRPr lang="en-US" sz="1600" u="sng" dirty="0"/>
        </a:p>
      </dgm:t>
    </dgm:pt>
    <dgm:pt modelId="{D7338DA3-DD5E-1246-AA44-C7CA06CDFA61}" type="parTrans" cxnId="{FD2086F2-C1A0-4547-A4BE-C915E3DE57CB}">
      <dgm:prSet/>
      <dgm:spPr/>
      <dgm:t>
        <a:bodyPr/>
        <a:lstStyle/>
        <a:p>
          <a:endParaRPr lang="en-US"/>
        </a:p>
      </dgm:t>
    </dgm:pt>
    <dgm:pt modelId="{DB12ECEC-BC6B-C547-9CF2-FCE48B0494DE}" type="sibTrans" cxnId="{FD2086F2-C1A0-4547-A4BE-C915E3DE57CB}">
      <dgm:prSet/>
      <dgm:spPr/>
      <dgm:t>
        <a:bodyPr/>
        <a:lstStyle/>
        <a:p>
          <a:endParaRPr lang="en-US"/>
        </a:p>
      </dgm:t>
    </dgm:pt>
    <dgm:pt modelId="{3830443D-8DF3-3145-B8FE-77782CFC85BE}" type="pres">
      <dgm:prSet presAssocID="{8AE3E3B9-6EBF-D34F-BFA4-5F149629439F}" presName="Name0" presStyleCnt="0">
        <dgm:presLayoutVars>
          <dgm:dir/>
          <dgm:animLvl val="lvl"/>
          <dgm:resizeHandles val="exact"/>
        </dgm:presLayoutVars>
      </dgm:prSet>
      <dgm:spPr/>
    </dgm:pt>
    <dgm:pt modelId="{2A75E8B3-2F10-A842-8796-2431E58D77D0}" type="pres">
      <dgm:prSet presAssocID="{782385A8-C78E-E74C-8A45-733E4544505F}" presName="composite" presStyleCnt="0"/>
      <dgm:spPr/>
    </dgm:pt>
    <dgm:pt modelId="{A79947FF-5F11-184F-B195-2AE96C94DD20}" type="pres">
      <dgm:prSet presAssocID="{782385A8-C78E-E74C-8A45-733E4544505F}" presName="parTx" presStyleLbl="alignNode1" presStyleIdx="0" presStyleCnt="3" custScaleY="115182" custLinFactNeighborX="-103" custLinFactNeighborY="3870">
        <dgm:presLayoutVars>
          <dgm:chMax val="0"/>
          <dgm:chPref val="0"/>
          <dgm:bulletEnabled val="1"/>
        </dgm:presLayoutVars>
      </dgm:prSet>
      <dgm:spPr/>
    </dgm:pt>
    <dgm:pt modelId="{4E540BFB-27FA-A04E-B683-886A0BCE7B4D}" type="pres">
      <dgm:prSet presAssocID="{782385A8-C78E-E74C-8A45-733E4544505F}" presName="desTx" presStyleLbl="alignAccFollowNode1" presStyleIdx="0" presStyleCnt="3" custScaleY="100000">
        <dgm:presLayoutVars>
          <dgm:bulletEnabled val="1"/>
        </dgm:presLayoutVars>
      </dgm:prSet>
      <dgm:spPr/>
    </dgm:pt>
    <dgm:pt modelId="{D9E87FE9-64A2-0E4B-BE52-D87E4B0D52E3}" type="pres">
      <dgm:prSet presAssocID="{8116A578-2A10-BE41-8927-3619E857475F}" presName="space" presStyleCnt="0"/>
      <dgm:spPr/>
    </dgm:pt>
    <dgm:pt modelId="{2E995168-650D-784D-8347-C0AD351FE208}" type="pres">
      <dgm:prSet presAssocID="{0650F2E2-654D-044F-8DB1-267CAE579899}" presName="composite" presStyleCnt="0"/>
      <dgm:spPr/>
    </dgm:pt>
    <dgm:pt modelId="{F3A59C61-9D23-EF4E-B3A0-D289E557DB80}" type="pres">
      <dgm:prSet presAssocID="{0650F2E2-654D-044F-8DB1-267CAE57989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CC38776-963C-E145-8D41-36376FBE7356}" type="pres">
      <dgm:prSet presAssocID="{0650F2E2-654D-044F-8DB1-267CAE579899}" presName="desTx" presStyleLbl="alignAccFollowNode1" presStyleIdx="1" presStyleCnt="3">
        <dgm:presLayoutVars>
          <dgm:bulletEnabled val="1"/>
        </dgm:presLayoutVars>
      </dgm:prSet>
      <dgm:spPr/>
    </dgm:pt>
    <dgm:pt modelId="{3EB58C60-6F79-494A-92EC-0AE097517FE4}" type="pres">
      <dgm:prSet presAssocID="{D07A01B5-0831-0B44-89ED-FBC82DEC52FE}" presName="space" presStyleCnt="0"/>
      <dgm:spPr/>
    </dgm:pt>
    <dgm:pt modelId="{03E4150F-29CE-8C4D-B544-D10B3BBE8C1B}" type="pres">
      <dgm:prSet presAssocID="{A06B9492-E886-3045-8322-7830283BD26C}" presName="composite" presStyleCnt="0"/>
      <dgm:spPr/>
    </dgm:pt>
    <dgm:pt modelId="{98D940B3-B01A-0149-BD37-AC865AF10405}" type="pres">
      <dgm:prSet presAssocID="{A06B9492-E886-3045-8322-7830283BD26C}" presName="parTx" presStyleLbl="alignNode1" presStyleIdx="2" presStyleCnt="3" custScaleY="100000">
        <dgm:presLayoutVars>
          <dgm:chMax val="0"/>
          <dgm:chPref val="0"/>
          <dgm:bulletEnabled val="1"/>
        </dgm:presLayoutVars>
      </dgm:prSet>
      <dgm:spPr/>
    </dgm:pt>
    <dgm:pt modelId="{A11C586A-E5E5-164F-9D38-E38DB897DBB2}" type="pres">
      <dgm:prSet presAssocID="{A06B9492-E886-3045-8322-7830283BD26C}" presName="desTx" presStyleLbl="alignAccFollowNode1" presStyleIdx="2" presStyleCnt="3" custScaleX="99957">
        <dgm:presLayoutVars>
          <dgm:bulletEnabled val="1"/>
        </dgm:presLayoutVars>
      </dgm:prSet>
      <dgm:spPr/>
    </dgm:pt>
  </dgm:ptLst>
  <dgm:cxnLst>
    <dgm:cxn modelId="{ADAB3711-54EB-9743-96CA-8CF45E59CCDB}" type="presOf" srcId="{06F246C5-1AA6-444F-8917-750C5A3AA131}" destId="{4E540BFB-27FA-A04E-B683-886A0BCE7B4D}" srcOrd="0" destOrd="5" presId="urn:microsoft.com/office/officeart/2005/8/layout/hList1"/>
    <dgm:cxn modelId="{F5CF0619-C871-7F48-A988-4ADB3DBD027B}" srcId="{8AE3E3B9-6EBF-D34F-BFA4-5F149629439F}" destId="{A06B9492-E886-3045-8322-7830283BD26C}" srcOrd="2" destOrd="0" parTransId="{CF1D79EB-CEAB-6944-A100-C8B3D8107DBC}" sibTransId="{89453E91-E374-A049-8802-79A6A3F1A709}"/>
    <dgm:cxn modelId="{D07B671D-CC10-964B-8362-2148F30D600D}" srcId="{0650F2E2-654D-044F-8DB1-267CAE579899}" destId="{82F1D71F-9581-CE49-B079-E187A41F2B81}" srcOrd="3" destOrd="0" parTransId="{F17B04A6-D92C-614A-B069-968B76D2F99A}" sibTransId="{A3DEF152-366C-7C41-B478-0A263DABAC9E}"/>
    <dgm:cxn modelId="{2C0D801F-2256-E84D-A080-67EAA4512D6C}" type="presOf" srcId="{9E483F27-A700-6B48-8966-65A64724449D}" destId="{4E540BFB-27FA-A04E-B683-886A0BCE7B4D}" srcOrd="0" destOrd="4" presId="urn:microsoft.com/office/officeart/2005/8/layout/hList1"/>
    <dgm:cxn modelId="{E6227837-2890-874E-B841-336F85A5A6E2}" srcId="{782385A8-C78E-E74C-8A45-733E4544505F}" destId="{06F246C5-1AA6-444F-8917-750C5A3AA131}" srcOrd="5" destOrd="0" parTransId="{496FFBEC-24A7-A74C-BBA6-F3732AD7B794}" sibTransId="{36042F6F-7E66-E944-B367-EA3CF3B16F6A}"/>
    <dgm:cxn modelId="{93A3E63A-ED30-AF44-935D-54478A0823CE}" type="presOf" srcId="{02831D6B-C6D2-474C-80A4-E18978C5292F}" destId="{A11C586A-E5E5-164F-9D38-E38DB897DBB2}" srcOrd="0" destOrd="5" presId="urn:microsoft.com/office/officeart/2005/8/layout/hList1"/>
    <dgm:cxn modelId="{6777B260-FB70-714C-8429-22B4AC8D14AA}" srcId="{782385A8-C78E-E74C-8A45-733E4544505F}" destId="{E90139A5-7620-D244-8FBC-3349C6867CAA}" srcOrd="3" destOrd="0" parTransId="{A6BDC0ED-29E0-914F-898A-C8D4E130DA79}" sibTransId="{633560ED-2D39-EB49-83B5-98BF435D38E8}"/>
    <dgm:cxn modelId="{6F99F360-161C-B545-9C25-F4E64C22FCE2}" srcId="{0650F2E2-654D-044F-8DB1-267CAE579899}" destId="{F77CE3E9-AFAB-7148-AEE5-B727CD7D72F1}" srcOrd="1" destOrd="0" parTransId="{9914D50E-7963-AF4B-9E32-48B6E7F11EE2}" sibTransId="{4193ABD1-B11C-E94F-88BA-5F922FD7380E}"/>
    <dgm:cxn modelId="{EE04AC62-9718-844E-BAED-22F7DBF1FC83}" type="presOf" srcId="{82F1D71F-9581-CE49-B079-E187A41F2B81}" destId="{ECC38776-963C-E145-8D41-36376FBE7356}" srcOrd="0" destOrd="3" presId="urn:microsoft.com/office/officeart/2005/8/layout/hList1"/>
    <dgm:cxn modelId="{9C40DB69-F2BB-4E4D-912B-406C66880163}" type="presOf" srcId="{D565BCB9-3F2C-7F4F-91C5-93EDE57DF0DD}" destId="{ECC38776-963C-E145-8D41-36376FBE7356}" srcOrd="0" destOrd="4" presId="urn:microsoft.com/office/officeart/2005/8/layout/hList1"/>
    <dgm:cxn modelId="{5EB8096F-1129-B048-AC69-BF78342888A4}" srcId="{A06B9492-E886-3045-8322-7830283BD26C}" destId="{8EEFF111-6AA9-2F47-9DBD-AC7B18BCD827}" srcOrd="4" destOrd="0" parTransId="{4D8DFCF9-A3B6-6D4E-B33A-05E50406E16A}" sibTransId="{FFA9AD9E-57C3-9B42-AC7D-3C0B80B3BB77}"/>
    <dgm:cxn modelId="{6E714C6F-02C4-634E-9ADE-09D480F6E607}" type="presOf" srcId="{64F122EE-50D0-594F-B609-DEC8D7D25F6E}" destId="{ECC38776-963C-E145-8D41-36376FBE7356}" srcOrd="0" destOrd="0" presId="urn:microsoft.com/office/officeart/2005/8/layout/hList1"/>
    <dgm:cxn modelId="{82EDE46F-2D09-EB48-8C78-F8D22679894C}" srcId="{782385A8-C78E-E74C-8A45-733E4544505F}" destId="{28B64FA8-5CD4-8F40-918F-4CDEDE00E0BF}" srcOrd="2" destOrd="0" parTransId="{4D215A83-89EE-1040-92B3-D44434147752}" sibTransId="{BE367EA8-AB81-444F-9EA2-5780F42FF206}"/>
    <dgm:cxn modelId="{496B9F72-D120-884B-899C-209128EB4AC0}" type="presOf" srcId="{8EEFF111-6AA9-2F47-9DBD-AC7B18BCD827}" destId="{A11C586A-E5E5-164F-9D38-E38DB897DBB2}" srcOrd="0" destOrd="4" presId="urn:microsoft.com/office/officeart/2005/8/layout/hList1"/>
    <dgm:cxn modelId="{CCF58F53-A160-E449-8F4E-7DF8CFA5758C}" type="presOf" srcId="{12955837-CF7E-6A4A-9DF4-377140FE97E3}" destId="{ECC38776-963C-E145-8D41-36376FBE7356}" srcOrd="0" destOrd="2" presId="urn:microsoft.com/office/officeart/2005/8/layout/hList1"/>
    <dgm:cxn modelId="{897B8E54-EF38-754F-B906-42656D6F7D32}" type="presOf" srcId="{A9510FE7-2418-3C49-AEC9-DA44A87C9EBB}" destId="{A11C586A-E5E5-164F-9D38-E38DB897DBB2}" srcOrd="0" destOrd="3" presId="urn:microsoft.com/office/officeart/2005/8/layout/hList1"/>
    <dgm:cxn modelId="{63829854-79F8-0E4E-8A8B-581CF88C332B}" srcId="{A06B9492-E886-3045-8322-7830283BD26C}" destId="{02831D6B-C6D2-474C-80A4-E18978C5292F}" srcOrd="5" destOrd="0" parTransId="{24321A55-C482-EF4F-8BCF-E44810EB680F}" sibTransId="{69EBCC77-A612-E54E-8846-21C4505929B7}"/>
    <dgm:cxn modelId="{64C45B79-5E70-4C45-B147-ACFD642975ED}" srcId="{8AE3E3B9-6EBF-D34F-BFA4-5F149629439F}" destId="{0650F2E2-654D-044F-8DB1-267CAE579899}" srcOrd="1" destOrd="0" parTransId="{0EAD91CD-0EFF-D84C-9E0E-1925001C2922}" sibTransId="{D07A01B5-0831-0B44-89ED-FBC82DEC52FE}"/>
    <dgm:cxn modelId="{C2D8167F-96B7-BF4B-99A7-A2790BC8C051}" type="presOf" srcId="{FD24B59E-4CF0-EE4F-B8D1-B6E39AAEB570}" destId="{A11C586A-E5E5-164F-9D38-E38DB897DBB2}" srcOrd="0" destOrd="0" presId="urn:microsoft.com/office/officeart/2005/8/layout/hList1"/>
    <dgm:cxn modelId="{C9F63F81-155B-F64A-A506-2B5F4C7B5D16}" srcId="{0650F2E2-654D-044F-8DB1-267CAE579899}" destId="{44FB6E81-BBBC-9E4B-A487-3C0A6E99BEF4}" srcOrd="5" destOrd="0" parTransId="{E1C7FF1F-86E1-054C-92CB-89C675DA95BF}" sibTransId="{ED28D2C1-5DC0-D149-B529-60C7545E3EE8}"/>
    <dgm:cxn modelId="{E58D6290-E5EA-AD40-B295-F787438322D6}" srcId="{0650F2E2-654D-044F-8DB1-267CAE579899}" destId="{D565BCB9-3F2C-7F4F-91C5-93EDE57DF0DD}" srcOrd="4" destOrd="0" parTransId="{8DCFE64F-79AC-264F-AB83-0E7530E30C79}" sibTransId="{A97274B3-029A-064F-AF53-CB7096DD83BC}"/>
    <dgm:cxn modelId="{3FE9A090-7DB8-E945-B7C5-678E3BEF5DCC}" type="presOf" srcId="{A9595D8B-09E5-1745-A01D-D897AB3725EB}" destId="{4E540BFB-27FA-A04E-B683-886A0BCE7B4D}" srcOrd="0" destOrd="1" presId="urn:microsoft.com/office/officeart/2005/8/layout/hList1"/>
    <dgm:cxn modelId="{42326199-8924-1648-92A5-79FE9A5920AC}" type="presOf" srcId="{F77CE3E9-AFAB-7148-AEE5-B727CD7D72F1}" destId="{ECC38776-963C-E145-8D41-36376FBE7356}" srcOrd="0" destOrd="1" presId="urn:microsoft.com/office/officeart/2005/8/layout/hList1"/>
    <dgm:cxn modelId="{3A9C899D-DFE4-9B4F-82BC-6384EC8AFAD3}" srcId="{A06B9492-E886-3045-8322-7830283BD26C}" destId="{132987E7-F804-FD4C-BBDF-A240611ADDDE}" srcOrd="1" destOrd="0" parTransId="{AB62B7E0-5ECF-7949-93F4-0C4390A608F2}" sibTransId="{F3810512-D994-734D-8117-7FA743B19E3E}"/>
    <dgm:cxn modelId="{7B25669F-336B-0E42-858A-1E63D6B00021}" type="presOf" srcId="{D9933B84-DE0F-ED4C-9550-B70CE9753C9A}" destId="{A11C586A-E5E5-164F-9D38-E38DB897DBB2}" srcOrd="0" destOrd="2" presId="urn:microsoft.com/office/officeart/2005/8/layout/hList1"/>
    <dgm:cxn modelId="{89CA21A3-EC02-9749-96A6-892096611335}" type="presOf" srcId="{0650F2E2-654D-044F-8DB1-267CAE579899}" destId="{F3A59C61-9D23-EF4E-B3A0-D289E557DB80}" srcOrd="0" destOrd="0" presId="urn:microsoft.com/office/officeart/2005/8/layout/hList1"/>
    <dgm:cxn modelId="{0D8E13AD-2F82-A84D-820D-F0BB6E66E3EE}" type="presOf" srcId="{44FB6E81-BBBC-9E4B-A487-3C0A6E99BEF4}" destId="{ECC38776-963C-E145-8D41-36376FBE7356}" srcOrd="0" destOrd="5" presId="urn:microsoft.com/office/officeart/2005/8/layout/hList1"/>
    <dgm:cxn modelId="{6CD4BDAE-5E9B-3248-97D9-DBC0BB6F7A7B}" srcId="{A06B9492-E886-3045-8322-7830283BD26C}" destId="{A9510FE7-2418-3C49-AEC9-DA44A87C9EBB}" srcOrd="3" destOrd="0" parTransId="{D6689F80-FFE8-AB4C-875D-0F93423B41F3}" sibTransId="{230476CD-7A74-AB44-B987-81BC9ADA1A8B}"/>
    <dgm:cxn modelId="{175B9BAF-37BB-2D4F-9512-6835BF85FEEE}" srcId="{782385A8-C78E-E74C-8A45-733E4544505F}" destId="{AF20DED5-2DA3-354B-954F-FA7936C95E75}" srcOrd="0" destOrd="0" parTransId="{8611D674-EE2B-3341-96D7-324AA0D1EB15}" sibTransId="{E7907F7F-EE5B-9842-A6F7-2085C4F7F173}"/>
    <dgm:cxn modelId="{4D0F8FB9-7FBE-5749-AE91-2A9E61E17AA8}" srcId="{A06B9492-E886-3045-8322-7830283BD26C}" destId="{FD24B59E-4CF0-EE4F-B8D1-B6E39AAEB570}" srcOrd="0" destOrd="0" parTransId="{4201168E-2BCF-9542-A0E9-5D6D81B5CCBD}" sibTransId="{6910544B-3032-0747-B503-B7A9F87B2F58}"/>
    <dgm:cxn modelId="{C02793BC-5190-8E4C-818C-9C1060AFEEB8}" type="presOf" srcId="{AF20DED5-2DA3-354B-954F-FA7936C95E75}" destId="{4E540BFB-27FA-A04E-B683-886A0BCE7B4D}" srcOrd="0" destOrd="0" presId="urn:microsoft.com/office/officeart/2005/8/layout/hList1"/>
    <dgm:cxn modelId="{69AF80BD-5951-9842-BA5C-0CEA850D99F0}" srcId="{A06B9492-E886-3045-8322-7830283BD26C}" destId="{D9933B84-DE0F-ED4C-9550-B70CE9753C9A}" srcOrd="2" destOrd="0" parTransId="{E2BE3B74-FF87-F348-959A-3C135751B04B}" sibTransId="{8413E9FC-613A-3341-A144-5DA4C7F6F1E0}"/>
    <dgm:cxn modelId="{BA00A8C0-55C5-D842-93E5-60CB606BBC2F}" type="presOf" srcId="{782385A8-C78E-E74C-8A45-733E4544505F}" destId="{A79947FF-5F11-184F-B195-2AE96C94DD20}" srcOrd="0" destOrd="0" presId="urn:microsoft.com/office/officeart/2005/8/layout/hList1"/>
    <dgm:cxn modelId="{A36057C1-B427-CB4A-A7F7-4FA653DAE359}" type="presOf" srcId="{28B64FA8-5CD4-8F40-918F-4CDEDE00E0BF}" destId="{4E540BFB-27FA-A04E-B683-886A0BCE7B4D}" srcOrd="0" destOrd="2" presId="urn:microsoft.com/office/officeart/2005/8/layout/hList1"/>
    <dgm:cxn modelId="{F25BDEC2-7530-1B41-BE79-375902861BED}" type="presOf" srcId="{A06B9492-E886-3045-8322-7830283BD26C}" destId="{98D940B3-B01A-0149-BD37-AC865AF10405}" srcOrd="0" destOrd="0" presId="urn:microsoft.com/office/officeart/2005/8/layout/hList1"/>
    <dgm:cxn modelId="{BFFB0DCB-3BB8-064D-A610-8D368E952657}" type="presOf" srcId="{132987E7-F804-FD4C-BBDF-A240611ADDDE}" destId="{A11C586A-E5E5-164F-9D38-E38DB897DBB2}" srcOrd="0" destOrd="1" presId="urn:microsoft.com/office/officeart/2005/8/layout/hList1"/>
    <dgm:cxn modelId="{F24112E2-7C39-AD4D-8CD7-D7966A603B75}" srcId="{0650F2E2-654D-044F-8DB1-267CAE579899}" destId="{64F122EE-50D0-594F-B609-DEC8D7D25F6E}" srcOrd="0" destOrd="0" parTransId="{0B20E523-A3EB-2747-AADD-EDB23F992A10}" sibTransId="{6FBE448B-C1A0-004A-99F3-DFE670B22734}"/>
    <dgm:cxn modelId="{9A72A9E4-BB0A-4C45-8367-7E60B980B5A4}" srcId="{8AE3E3B9-6EBF-D34F-BFA4-5F149629439F}" destId="{782385A8-C78E-E74C-8A45-733E4544505F}" srcOrd="0" destOrd="0" parTransId="{3FB8D2EA-6715-7B4D-ADAF-A63F8DA8FA20}" sibTransId="{8116A578-2A10-BE41-8927-3619E857475F}"/>
    <dgm:cxn modelId="{C847B2E4-7A73-6E4A-A8C7-6BA9BDDC22DA}" srcId="{0650F2E2-654D-044F-8DB1-267CAE579899}" destId="{12955837-CF7E-6A4A-9DF4-377140FE97E3}" srcOrd="2" destOrd="0" parTransId="{AC10044E-4A9F-1744-B717-5C43BD690FBA}" sibTransId="{CF64BE04-BECF-5A41-8AEB-1F3E84714967}"/>
    <dgm:cxn modelId="{55273FE7-7785-144F-AB0E-B1CE9EA4E66D}" type="presOf" srcId="{8AE3E3B9-6EBF-D34F-BFA4-5F149629439F}" destId="{3830443D-8DF3-3145-B8FE-77782CFC85BE}" srcOrd="0" destOrd="0" presId="urn:microsoft.com/office/officeart/2005/8/layout/hList1"/>
    <dgm:cxn modelId="{EE7934E8-4D6A-0D49-B1DF-496794ADBA3C}" srcId="{782385A8-C78E-E74C-8A45-733E4544505F}" destId="{A9595D8B-09E5-1745-A01D-D897AB3725EB}" srcOrd="1" destOrd="0" parTransId="{92907847-BD9F-8E4B-A1C2-9341118FD97F}" sibTransId="{C5746D03-8192-154B-A322-64FB5807A01D}"/>
    <dgm:cxn modelId="{6E0393ED-1BA1-1F4E-883C-3497F640A473}" type="presOf" srcId="{E90139A5-7620-D244-8FBC-3349C6867CAA}" destId="{4E540BFB-27FA-A04E-B683-886A0BCE7B4D}" srcOrd="0" destOrd="3" presId="urn:microsoft.com/office/officeart/2005/8/layout/hList1"/>
    <dgm:cxn modelId="{FD2086F2-C1A0-4547-A4BE-C915E3DE57CB}" srcId="{782385A8-C78E-E74C-8A45-733E4544505F}" destId="{9E483F27-A700-6B48-8966-65A64724449D}" srcOrd="4" destOrd="0" parTransId="{D7338DA3-DD5E-1246-AA44-C7CA06CDFA61}" sibTransId="{DB12ECEC-BC6B-C547-9CF2-FCE48B0494DE}"/>
    <dgm:cxn modelId="{951A40BD-1696-5842-81C0-7AD15ACF7014}" type="presParOf" srcId="{3830443D-8DF3-3145-B8FE-77782CFC85BE}" destId="{2A75E8B3-2F10-A842-8796-2431E58D77D0}" srcOrd="0" destOrd="0" presId="urn:microsoft.com/office/officeart/2005/8/layout/hList1"/>
    <dgm:cxn modelId="{6D90ADB2-15B2-844A-A151-5C229A409DC6}" type="presParOf" srcId="{2A75E8B3-2F10-A842-8796-2431E58D77D0}" destId="{A79947FF-5F11-184F-B195-2AE96C94DD20}" srcOrd="0" destOrd="0" presId="urn:microsoft.com/office/officeart/2005/8/layout/hList1"/>
    <dgm:cxn modelId="{8778507C-5287-6744-B72B-C3F9718FB53A}" type="presParOf" srcId="{2A75E8B3-2F10-A842-8796-2431E58D77D0}" destId="{4E540BFB-27FA-A04E-B683-886A0BCE7B4D}" srcOrd="1" destOrd="0" presId="urn:microsoft.com/office/officeart/2005/8/layout/hList1"/>
    <dgm:cxn modelId="{615D5068-1A4F-1F47-828C-76322AC30513}" type="presParOf" srcId="{3830443D-8DF3-3145-B8FE-77782CFC85BE}" destId="{D9E87FE9-64A2-0E4B-BE52-D87E4B0D52E3}" srcOrd="1" destOrd="0" presId="urn:microsoft.com/office/officeart/2005/8/layout/hList1"/>
    <dgm:cxn modelId="{A0300CBB-A260-1549-ACF9-20AA7CD0CC6E}" type="presParOf" srcId="{3830443D-8DF3-3145-B8FE-77782CFC85BE}" destId="{2E995168-650D-784D-8347-C0AD351FE208}" srcOrd="2" destOrd="0" presId="urn:microsoft.com/office/officeart/2005/8/layout/hList1"/>
    <dgm:cxn modelId="{A7EEF2C8-7F14-244B-AADA-9C765A3F1241}" type="presParOf" srcId="{2E995168-650D-784D-8347-C0AD351FE208}" destId="{F3A59C61-9D23-EF4E-B3A0-D289E557DB80}" srcOrd="0" destOrd="0" presId="urn:microsoft.com/office/officeart/2005/8/layout/hList1"/>
    <dgm:cxn modelId="{8CB53ABD-3077-7747-8BFF-2F76E566F1A6}" type="presParOf" srcId="{2E995168-650D-784D-8347-C0AD351FE208}" destId="{ECC38776-963C-E145-8D41-36376FBE7356}" srcOrd="1" destOrd="0" presId="urn:microsoft.com/office/officeart/2005/8/layout/hList1"/>
    <dgm:cxn modelId="{B8A0DAC0-6CE9-884C-B536-08A6D3733E87}" type="presParOf" srcId="{3830443D-8DF3-3145-B8FE-77782CFC85BE}" destId="{3EB58C60-6F79-494A-92EC-0AE097517FE4}" srcOrd="3" destOrd="0" presId="urn:microsoft.com/office/officeart/2005/8/layout/hList1"/>
    <dgm:cxn modelId="{EFDBAB80-CC64-5443-887F-DB0B3D2C183A}" type="presParOf" srcId="{3830443D-8DF3-3145-B8FE-77782CFC85BE}" destId="{03E4150F-29CE-8C4D-B544-D10B3BBE8C1B}" srcOrd="4" destOrd="0" presId="urn:microsoft.com/office/officeart/2005/8/layout/hList1"/>
    <dgm:cxn modelId="{0D793B01-73CC-4A4A-A420-D0666EB45F76}" type="presParOf" srcId="{03E4150F-29CE-8C4D-B544-D10B3BBE8C1B}" destId="{98D940B3-B01A-0149-BD37-AC865AF10405}" srcOrd="0" destOrd="0" presId="urn:microsoft.com/office/officeart/2005/8/layout/hList1"/>
    <dgm:cxn modelId="{E63CE1DE-6350-3243-8953-C42C84CB078D}" type="presParOf" srcId="{03E4150F-29CE-8C4D-B544-D10B3BBE8C1B}" destId="{A11C586A-E5E5-164F-9D38-E38DB897DBB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947FF-5F11-184F-B195-2AE96C94DD20}">
      <dsp:nvSpPr>
        <dsp:cNvPr id="0" name=""/>
        <dsp:cNvSpPr/>
      </dsp:nvSpPr>
      <dsp:spPr>
        <a:xfrm>
          <a:off x="0" y="60960"/>
          <a:ext cx="3580909" cy="1649825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Revenue (FY20)</a:t>
          </a:r>
        </a:p>
      </dsp:txBody>
      <dsp:txXfrm>
        <a:off x="0" y="60960"/>
        <a:ext cx="3580909" cy="1649825"/>
      </dsp:txXfrm>
    </dsp:sp>
    <dsp:sp modelId="{4E540BFB-27FA-A04E-B683-886A0BCE7B4D}">
      <dsp:nvSpPr>
        <dsp:cNvPr id="0" name=""/>
        <dsp:cNvSpPr/>
      </dsp:nvSpPr>
      <dsp:spPr>
        <a:xfrm>
          <a:off x="3672" y="1546622"/>
          <a:ext cx="3580909" cy="223992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State	                             $ 139,479,185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Federal                               $25,878,905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Revolving                             $4,444,423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u="none" kern="1200" dirty="0"/>
            <a:t>State-Lottery                       $3,477,624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u="none" kern="1200"/>
            <a:t>Fund Balance Required </a:t>
          </a:r>
          <a:r>
            <a:rPr lang="en-US" sz="1600" u="sng" kern="1200"/>
            <a:t>    $2,015,238                              </a:t>
          </a:r>
          <a:endParaRPr lang="en-US" sz="1600" u="sng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    Total                                 $175,295,375</a:t>
          </a:r>
          <a:endParaRPr lang="en-US" sz="1600" kern="1200" dirty="0"/>
        </a:p>
      </dsp:txBody>
      <dsp:txXfrm>
        <a:off x="3672" y="1546622"/>
        <a:ext cx="3580909" cy="2239920"/>
      </dsp:txXfrm>
    </dsp:sp>
    <dsp:sp modelId="{F3A59C61-9D23-EF4E-B3A0-D289E557DB80}">
      <dsp:nvSpPr>
        <dsp:cNvPr id="0" name=""/>
        <dsp:cNvSpPr/>
      </dsp:nvSpPr>
      <dsp:spPr>
        <a:xfrm>
          <a:off x="4085909" y="59893"/>
          <a:ext cx="3580909" cy="143236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Revenue (FY21)</a:t>
          </a:r>
          <a:endParaRPr lang="en-US" sz="3200" kern="1200" dirty="0"/>
        </a:p>
      </dsp:txBody>
      <dsp:txXfrm>
        <a:off x="4085909" y="59893"/>
        <a:ext cx="3580909" cy="1432363"/>
      </dsp:txXfrm>
    </dsp:sp>
    <dsp:sp modelId="{ECC38776-963C-E145-8D41-36376FBE7356}">
      <dsp:nvSpPr>
        <dsp:cNvPr id="0" name=""/>
        <dsp:cNvSpPr/>
      </dsp:nvSpPr>
      <dsp:spPr>
        <a:xfrm>
          <a:off x="4085909" y="1492257"/>
          <a:ext cx="3580909" cy="223992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State  		               $ 133,470,382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Federal                                $27,985,686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Revolving          	                    $5,739,844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u="none" kern="1200"/>
            <a:t>State-Lottery   	                    $3,929,986</a:t>
          </a:r>
          <a:endParaRPr lang="en-US" sz="1600" u="none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u="none" kern="1200"/>
            <a:t>Fund Balance Required  </a:t>
          </a:r>
          <a:r>
            <a:rPr lang="en-US" sz="1600" u="sng" kern="1200"/>
            <a:t>                    $0</a:t>
          </a:r>
          <a:endParaRPr lang="en-US" sz="1600" u="sng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600" b="1" kern="1200" dirty="0"/>
            <a:t>    Total                                  $171,125,898</a:t>
          </a:r>
          <a:endParaRPr lang="en-US" sz="1600" u="sng" kern="1200" dirty="0"/>
        </a:p>
      </dsp:txBody>
      <dsp:txXfrm>
        <a:off x="4085909" y="1492257"/>
        <a:ext cx="3580909" cy="2239920"/>
      </dsp:txXfrm>
    </dsp:sp>
    <dsp:sp modelId="{98D940B3-B01A-0149-BD37-AC865AF10405}">
      <dsp:nvSpPr>
        <dsp:cNvPr id="0" name=""/>
        <dsp:cNvSpPr/>
      </dsp:nvSpPr>
      <dsp:spPr>
        <a:xfrm>
          <a:off x="8168146" y="59893"/>
          <a:ext cx="3580909" cy="143236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Revenue (FY22)</a:t>
          </a:r>
          <a:endParaRPr lang="en-US" sz="3200" kern="1200" dirty="0"/>
        </a:p>
      </dsp:txBody>
      <dsp:txXfrm>
        <a:off x="8168146" y="59893"/>
        <a:ext cx="3580909" cy="1432363"/>
      </dsp:txXfrm>
    </dsp:sp>
    <dsp:sp modelId="{A11C586A-E5E5-164F-9D38-E38DB897DBB2}">
      <dsp:nvSpPr>
        <dsp:cNvPr id="0" name=""/>
        <dsp:cNvSpPr/>
      </dsp:nvSpPr>
      <dsp:spPr>
        <a:xfrm>
          <a:off x="8168916" y="1492257"/>
          <a:ext cx="3579369" cy="223992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/>
            <a:t>State  		               $ 134,641,723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Federal                                    $26,071,324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/>
            <a:t>Revolving          	                    $4,210,292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u="none" kern="1200"/>
            <a:t>State-Lottery   	                    $4,138,501</a:t>
          </a:r>
          <a:endParaRPr lang="en-US" sz="1600" u="none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u="none" kern="1200" dirty="0"/>
            <a:t>Fund Balance Required </a:t>
          </a:r>
          <a:r>
            <a:rPr lang="en-US" sz="1600" u="sng" kern="1200" dirty="0"/>
            <a:t>                       $ 0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800" b="1" kern="1200" dirty="0"/>
            <a:t>   </a:t>
          </a:r>
          <a:r>
            <a:rPr lang="en-US" sz="1600" b="1" kern="1200" dirty="0"/>
            <a:t>Total                                  $169,061,840</a:t>
          </a:r>
          <a:endParaRPr lang="en-US" sz="1600" u="sng" kern="1200" dirty="0"/>
        </a:p>
      </dsp:txBody>
      <dsp:txXfrm>
        <a:off x="8168916" y="1492257"/>
        <a:ext cx="3579369" cy="223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E240C3-4A34-4640-B6F6-00E8B4744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5407" cy="467311"/>
          </a:xfrm>
          <a:prstGeom prst="rect">
            <a:avLst/>
          </a:prstGeom>
        </p:spPr>
        <p:txBody>
          <a:bodyPr vert="horz" lIns="93379" tIns="46689" rIns="93379" bIns="466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B259A8-74EB-440B-8DD8-76C9966610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80830" y="0"/>
            <a:ext cx="3045407" cy="467311"/>
          </a:xfrm>
          <a:prstGeom prst="rect">
            <a:avLst/>
          </a:prstGeom>
        </p:spPr>
        <p:txBody>
          <a:bodyPr vert="horz" lIns="93379" tIns="46689" rIns="93379" bIns="46689" rtlCol="0"/>
          <a:lstStyle>
            <a:lvl1pPr algn="r">
              <a:defRPr sz="1200"/>
            </a:lvl1pPr>
          </a:lstStyle>
          <a:p>
            <a:fld id="{D3436472-7FC8-4193-82A0-C65DC4EA1699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532CF-3B20-4A6D-91BE-AC7470A4D0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3045407" cy="467310"/>
          </a:xfrm>
          <a:prstGeom prst="rect">
            <a:avLst/>
          </a:prstGeom>
        </p:spPr>
        <p:txBody>
          <a:bodyPr vert="horz" lIns="93379" tIns="46689" rIns="93379" bIns="466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5DEA9-B4BB-460F-B81F-34804A14C4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80830" y="8846554"/>
            <a:ext cx="3045407" cy="467310"/>
          </a:xfrm>
          <a:prstGeom prst="rect">
            <a:avLst/>
          </a:prstGeom>
        </p:spPr>
        <p:txBody>
          <a:bodyPr vert="horz" lIns="93379" tIns="46689" rIns="93379" bIns="46689" rtlCol="0" anchor="b"/>
          <a:lstStyle>
            <a:lvl1pPr algn="r">
              <a:defRPr sz="1200"/>
            </a:lvl1pPr>
          </a:lstStyle>
          <a:p>
            <a:fld id="{BE23F80E-613E-4926-9675-E763F36F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15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5407" cy="467311"/>
          </a:xfrm>
          <a:prstGeom prst="rect">
            <a:avLst/>
          </a:prstGeom>
        </p:spPr>
        <p:txBody>
          <a:bodyPr vert="horz" lIns="93379" tIns="46689" rIns="93379" bIns="466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0830" y="0"/>
            <a:ext cx="3045407" cy="467311"/>
          </a:xfrm>
          <a:prstGeom prst="rect">
            <a:avLst/>
          </a:prstGeom>
        </p:spPr>
        <p:txBody>
          <a:bodyPr vert="horz" lIns="93379" tIns="46689" rIns="93379" bIns="46689" rtlCol="0"/>
          <a:lstStyle>
            <a:lvl1pPr algn="r">
              <a:defRPr sz="1200"/>
            </a:lvl1pPr>
          </a:lstStyle>
          <a:p>
            <a:fld id="{07B1D5D4-0103-45E0-9FCB-1D201307B24B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9587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79" tIns="46689" rIns="93379" bIns="466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787" y="4482296"/>
            <a:ext cx="5622290" cy="3667334"/>
          </a:xfrm>
          <a:prstGeom prst="rect">
            <a:avLst/>
          </a:prstGeom>
        </p:spPr>
        <p:txBody>
          <a:bodyPr vert="horz" lIns="93379" tIns="46689" rIns="93379" bIns="466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3045407" cy="467310"/>
          </a:xfrm>
          <a:prstGeom prst="rect">
            <a:avLst/>
          </a:prstGeom>
        </p:spPr>
        <p:txBody>
          <a:bodyPr vert="horz" lIns="93379" tIns="46689" rIns="93379" bIns="466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0830" y="8846554"/>
            <a:ext cx="3045407" cy="467310"/>
          </a:xfrm>
          <a:prstGeom prst="rect">
            <a:avLst/>
          </a:prstGeom>
        </p:spPr>
        <p:txBody>
          <a:bodyPr vert="horz" lIns="93379" tIns="46689" rIns="93379" bIns="46689" rtlCol="0" anchor="b"/>
          <a:lstStyle>
            <a:lvl1pPr algn="r">
              <a:defRPr sz="1200"/>
            </a:lvl1pPr>
          </a:lstStyle>
          <a:p>
            <a:fld id="{12E42FEE-357D-4C34-9CAC-D7DA842CF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42FEE-357D-4C34-9CAC-D7DA842CFC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42FEE-357D-4C34-9CAC-D7DA842CFC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43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42FEE-357D-4C34-9CAC-D7DA842CFC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69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42FEE-357D-4C34-9CAC-D7DA842CFC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67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42FEE-357D-4C34-9CAC-D7DA842CFC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03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42FEE-357D-4C34-9CAC-D7DA842CFC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93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42FEE-357D-4C34-9CAC-D7DA842CFC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2E20A82-3756-4DBE-969B-2BAFCB84C32E}"/>
              </a:ext>
            </a:extLst>
          </p:cNvPr>
          <p:cNvSpPr/>
          <p:nvPr userDrawn="1"/>
        </p:nvSpPr>
        <p:spPr>
          <a:xfrm>
            <a:off x="0" y="0"/>
            <a:ext cx="12192000" cy="881064"/>
          </a:xfrm>
          <a:prstGeom prst="rect">
            <a:avLst/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9053A-30A4-439C-83FB-897660F85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66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11BA9-0CDB-4FCB-8749-CAB20B099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F995D-35D3-412E-A0EB-229F6F3D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D2E6D-2EDE-4638-B5F3-EAE7A8E67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DB45E-31B2-498D-A38C-941A2533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6A3A30BE-D9CE-4652-8176-E064AE10BA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41057"/>
            <a:ext cx="3531010" cy="1211334"/>
          </a:xfrm>
          <a:prstGeom prst="rect">
            <a:avLst/>
          </a:pr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409F019-1EF3-41D2-9798-EC95EA3F7F8B}"/>
              </a:ext>
            </a:extLst>
          </p:cNvPr>
          <p:cNvSpPr/>
          <p:nvPr userDrawn="1"/>
        </p:nvSpPr>
        <p:spPr>
          <a:xfrm rot="10800000">
            <a:off x="9525" y="0"/>
            <a:ext cx="1143000" cy="881064"/>
          </a:xfrm>
          <a:prstGeom prst="triangle">
            <a:avLst>
              <a:gd name="adj" fmla="val 51399"/>
            </a:avLst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7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8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0EB1B1-0323-498C-B113-BBEB11D8AEEF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1F40BAB-710E-472B-AAE5-3512347DF4BC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5B4C6-ADD2-420C-B166-25CBF223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BCFD-6323-4244-9481-889D1722C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007D6-FA56-442D-AAAE-E794C8D69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5043F-31C9-4DD9-9AC9-79C43869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E4BE9-DE9B-47EC-90DB-D8B8BCB2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2F56D-BA5A-454B-8E46-FE1FD593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BCDD844-4BDB-4BB4-94FC-46F11F57E9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3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F83565-AC13-4689-87CD-5359AF5396B8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305CF96-0131-4FE3-842F-1382CD4EE40E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A614A-F2DE-4C29-B2EA-759C095C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D63314-E9A2-4123-872D-9A870F79A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094FA-4650-4D2A-A572-EB7B644E3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9DEAA-849E-4F36-9213-80063747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6D784-90F8-44E6-BA08-3AD085DB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92FC4-41B0-4AFD-9CF7-7471FF39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AB8D95B-DFBC-4F18-972B-DCB01FF37D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22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EC62D-8ED6-4D1A-A863-4F92915A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E6371-8C9F-4C89-B781-79BC7135D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07D8-8370-4A52-B0C7-7C816564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50E87-CDFF-460F-B317-4D0A1B67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C431C-85A5-4B9F-B314-B79C045E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02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20D2DF-4D7B-46EB-BA00-3B430FB4E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2E2C1-B9EB-479B-AACF-DF9B31AB0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8917B-7D9E-49AA-A4A2-74BF61C89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24D3D-1B39-4B00-8592-76A2AA73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54B4-AB1A-4184-BFA6-7348BEBE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0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498D-2B4F-4638-B21E-552379A5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66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4562-3CFF-4DA9-953B-BCB9B4F9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66A8"/>
              </a:buClr>
              <a:buFont typeface="Arial" panose="020B0604020202020204" pitchFamily="34" charset="0"/>
              <a:buChar char="&gt;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0066A8"/>
              </a:buClr>
              <a:buSzPct val="12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rgbClr val="0066A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57350" indent="-285750">
              <a:buClr>
                <a:srgbClr val="0066A8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0066A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1328-93AD-49F4-86EA-07525CB5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50BD-7963-4709-B4FF-1D902620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6590D-FD28-4F1A-B2F9-188C1722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A22C6E59-57E0-4A54-B601-54BCABB13A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A3DEC58-DD0D-489E-89D7-48B520FAF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5502"/>
            <a:ext cx="1790700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9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BA77D3D-EB6C-470B-88D7-E88D973FCE77}"/>
              </a:ext>
            </a:extLst>
          </p:cNvPr>
          <p:cNvSpPr/>
          <p:nvPr userDrawn="1"/>
        </p:nvSpPr>
        <p:spPr>
          <a:xfrm>
            <a:off x="-3" y="6176964"/>
            <a:ext cx="12192003" cy="681036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00E5B01-C69C-4201-9620-A4CEFAA25C48}"/>
              </a:ext>
            </a:extLst>
          </p:cNvPr>
          <p:cNvSpPr/>
          <p:nvPr userDrawn="1"/>
        </p:nvSpPr>
        <p:spPr>
          <a:xfrm rot="5400000">
            <a:off x="-75805" y="6262289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7498D-2B4F-4638-B21E-552379A5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4562-3CFF-4DA9-953B-BCB9B4F9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1328-93AD-49F4-86EA-07525CB5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50BD-7963-4709-B4FF-1D902620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6590D-FD28-4F1A-B2F9-188C1722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64E26A8A-3861-44FA-9F25-5209F3A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7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8BE7-7E0D-4FE6-9A09-A01974DE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860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87E38-21AB-44A5-933E-BBDB29530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190048"/>
            <a:ext cx="10515600" cy="1058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198DB-E2E2-4621-86F0-491A910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FFA3-C11C-4784-B241-ED40C5843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D06F7-64FC-4E16-A6F2-A838E8CF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76BB167-5223-4787-9D40-C427FEF4A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69" y="0"/>
            <a:ext cx="3338561" cy="1368565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8853A46-355B-43D4-AC0B-EC581D0547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6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0AE6B6-E4D9-430F-A1A6-2FD90BB2AEAD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FE54030-734F-4867-A425-FD781025C882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D910D-BE99-49D0-8285-41FF41AE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8C7A0-022A-4F99-A0C2-33276644F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EB2EE-35C0-4F6A-9A88-19585A48B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C444E-BC3C-48DD-B0EE-5AD82E9E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1A159-06B3-45AE-B20D-1B94E9EA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C28A2-40C2-45AC-8284-24CC7B83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7921164-5862-485A-98FF-85D0E3155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63FAD79-29E3-4606-991C-B67D06E2C72D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1A0194A-5D0E-40C4-AB4F-F7E74CABE9F2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554EA-2EC4-4F72-973B-F9628F6B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874CF-1970-4A3C-8FE6-7A04D221F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78CE7-604B-4F86-9B5D-3FAA07816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7FC8D-397D-4F30-A188-8C060553C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399E2-8ED9-413C-8F81-E15355195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B79164-105F-4A8D-9C1C-9C575EFE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985673-20F2-4420-9492-E849EF41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3BC90F-0DC6-446A-A477-E6BFD973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E2359358-A04A-41A6-BB3E-72D0DCDBD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1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9351E6-0B77-487D-AF4C-37DD96BAC2D9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7CFE111-BCB3-481A-85D0-0F57E88EBC2C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BE492-D277-4B57-B7FD-702527F0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B0850-9FFE-4966-BD90-DB06F785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9B77C-9C12-494F-A87E-7517CBD7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AC97F-B8D0-4433-B69C-3E0C1622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A5EAC9B-387B-4DD3-9C4A-E3BF2B9AA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B933FC99-1097-4018-8B3C-56B4DCF03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06" y="0"/>
            <a:ext cx="19447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91BBBBF-C7E9-446C-9E28-AD70279937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560B2B0-E84F-48DB-B6CA-EE6B1DD34A63}"/>
              </a:ext>
            </a:extLst>
          </p:cNvPr>
          <p:cNvSpPr/>
          <p:nvPr userDrawn="1"/>
        </p:nvSpPr>
        <p:spPr>
          <a:xfrm rot="16200000">
            <a:off x="7790603" y="2456602"/>
            <a:ext cx="6857999" cy="1944792"/>
          </a:xfrm>
          <a:prstGeom prst="triangle">
            <a:avLst>
              <a:gd name="adj" fmla="val 49722"/>
            </a:avLst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9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91BBBBF-C7E9-446C-9E28-AD7027993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3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8E82A-DEDB-4F57-9C56-785DF1FE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2110C-DA35-4E5E-AB88-5914338FC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BF4E9-9671-423F-B6BB-F2C0642CF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334D-C731-4501-A5C8-C610FB6C1AE8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9415B-A953-4A00-BD68-FCEAD64EE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757A3-55CA-430A-9473-9543328AA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2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52" r:id="rId5"/>
    <p:sldLayoutId id="2147483653" r:id="rId6"/>
    <p:sldLayoutId id="2147483654" r:id="rId7"/>
    <p:sldLayoutId id="2147483655" r:id="rId8"/>
    <p:sldLayoutId id="2147483666" r:id="rId9"/>
    <p:sldLayoutId id="2147483667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6A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A8"/>
        </a:buClr>
        <a:buFont typeface="Arial" panose="020B0604020202020204" pitchFamily="34" charset="0"/>
        <a:buChar char="&gt;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Wingdings" panose="05000000000000000000" pitchFamily="2" charset="2"/>
        <a:buChar char="ü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growth-chart-map-graph-arrow-1140534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E070-3ADA-4CF0-BC7C-2375B1221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013" y="100668"/>
            <a:ext cx="9939065" cy="155054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Eras Demi ITC" panose="020B0805030504020804" pitchFamily="34" charset="0"/>
              </a:rPr>
              <a:t>Oklahoma </a:t>
            </a:r>
            <a:r>
              <a:rPr lang="en-US" sz="4800" dirty="0" err="1">
                <a:solidFill>
                  <a:schemeClr val="bg1"/>
                </a:solidFill>
                <a:latin typeface="Eras Demi ITC" panose="020B0805030504020804" pitchFamily="34" charset="0"/>
              </a:rPr>
              <a:t>CareerTech</a:t>
            </a:r>
            <a:r>
              <a:rPr lang="en-US" sz="4800" dirty="0">
                <a:solidFill>
                  <a:schemeClr val="bg1"/>
                </a:solidFill>
                <a:latin typeface="Eras Demi ITC" panose="020B0805030504020804" pitchFamily="34" charset="0"/>
              </a:rPr>
              <a:t> </a:t>
            </a:r>
            <a:br>
              <a:rPr lang="en-US" sz="4800" dirty="0">
                <a:solidFill>
                  <a:schemeClr val="bg1"/>
                </a:solidFill>
                <a:latin typeface="Eras Demi ITC" panose="020B0805030504020804" pitchFamily="34" charset="0"/>
              </a:rPr>
            </a:br>
            <a:r>
              <a:rPr lang="en-US" sz="4800" dirty="0">
                <a:latin typeface="Eras Demi ITC" panose="020B0805030504020804" pitchFamily="34" charset="0"/>
              </a:rPr>
              <a:t>Education that WORKS for YOU!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AD8DCAE-830B-4B75-8828-346E65ED6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8275" y="1852552"/>
            <a:ext cx="6543303" cy="407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0066A8"/>
                </a:solidFill>
                <a:latin typeface="Avenir Next Condensed Demi Bold"/>
              </a:rPr>
              <a:t>CareerTech is built for the workforce. </a:t>
            </a:r>
          </a:p>
          <a:p>
            <a:pPr algn="l"/>
            <a:r>
              <a:rPr lang="en-US" sz="2800" dirty="0">
                <a:solidFill>
                  <a:srgbClr val="0066A8"/>
                </a:solidFill>
                <a:latin typeface="Avenir Next Condensed Demi Bold"/>
              </a:rPr>
              <a:t>We deliver educational experiences through: </a:t>
            </a:r>
          </a:p>
          <a:p>
            <a:pPr marL="457195" indent="-45719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6A8"/>
                </a:solidFill>
                <a:latin typeface="Avenir Next Condensed Demi Bold"/>
              </a:rPr>
              <a:t>391 PK-12 School Districts</a:t>
            </a:r>
          </a:p>
          <a:p>
            <a:pPr marL="457195" indent="-45719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6A8"/>
                </a:solidFill>
                <a:latin typeface="Avenir Next Condensed Demi Bold"/>
              </a:rPr>
              <a:t>29 Technology Center Districts</a:t>
            </a:r>
          </a:p>
          <a:p>
            <a:pPr marL="457195" indent="-45719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6A8"/>
                </a:solidFill>
                <a:latin typeface="Avenir Next Condensed Demi Bold"/>
              </a:rPr>
              <a:t>15 Skills Centers Sites</a:t>
            </a:r>
          </a:p>
          <a:p>
            <a:pPr marL="457195" indent="-45719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6A8"/>
                </a:solidFill>
                <a:latin typeface="Avenir Next Condensed Demi Bold"/>
              </a:rPr>
              <a:t>32 Adult Education and Family Literacy Providers</a:t>
            </a:r>
          </a:p>
          <a:p>
            <a:pPr marL="457195" indent="-45719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6A8"/>
                </a:solidFill>
                <a:latin typeface="Avenir Next Condensed Demi Bold"/>
              </a:rPr>
              <a:t>6,671 Businesses 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D040B2-E6B7-427C-9F11-F02963256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58" y="1852552"/>
            <a:ext cx="4199524" cy="28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73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8C25D1-FEB9-9B01-19D5-D325DD7B727E}"/>
              </a:ext>
            </a:extLst>
          </p:cNvPr>
          <p:cNvSpPr/>
          <p:nvPr/>
        </p:nvSpPr>
        <p:spPr>
          <a:xfrm>
            <a:off x="5" y="1220492"/>
            <a:ext cx="12191998" cy="5511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A44D99A-E5EA-0863-1EF0-2E65E7F5C499}"/>
              </a:ext>
            </a:extLst>
          </p:cNvPr>
          <p:cNvSpPr txBox="1">
            <a:spLocks/>
          </p:cNvSpPr>
          <p:nvPr/>
        </p:nvSpPr>
        <p:spPr>
          <a:xfrm>
            <a:off x="-161709" y="362931"/>
            <a:ext cx="10790560" cy="99008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1" b="1" dirty="0">
                <a:solidFill>
                  <a:srgbClr val="304F7B"/>
                </a:solidFill>
                <a:latin typeface="Avenir Next Condensed"/>
              </a:rPr>
              <a:t>Technology Centers </a:t>
            </a:r>
            <a:r>
              <a:rPr lang="en-US" sz="5401" b="1" dirty="0">
                <a:solidFill>
                  <a:srgbClr val="FF0000"/>
                </a:solidFill>
                <a:latin typeface="Amasis MT Pro Light" panose="02040304050005020304" pitchFamily="18" charset="0"/>
              </a:rPr>
              <a:t>a Demand focused Education</a:t>
            </a:r>
            <a:endParaRPr lang="en-US" sz="5401" b="1" dirty="0">
              <a:solidFill>
                <a:srgbClr val="304F7B"/>
              </a:solidFill>
              <a:latin typeface="Amasis MT Pro Light" panose="020403040500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5FA85B-9AEC-177A-01CC-AB4EADFF4FCE}"/>
              </a:ext>
            </a:extLst>
          </p:cNvPr>
          <p:cNvSpPr txBox="1">
            <a:spLocks/>
          </p:cNvSpPr>
          <p:nvPr/>
        </p:nvSpPr>
        <p:spPr>
          <a:xfrm>
            <a:off x="357810" y="1139960"/>
            <a:ext cx="11834190" cy="5391051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Avenir Next Condensed" panose="020B0506020202020204" pitchFamily="34" charset="0"/>
              </a:rPr>
              <a:t>298,675 Enrollments (29,754 are full time)</a:t>
            </a:r>
          </a:p>
          <a:p>
            <a:r>
              <a:rPr lang="en-US" dirty="0">
                <a:latin typeface="Avenir Next Condensed Demi Bold" panose="020B0506020202020204" pitchFamily="34" charset="0"/>
              </a:rPr>
              <a:t>Tech center district boundaries decided by local vote</a:t>
            </a:r>
          </a:p>
          <a:p>
            <a:r>
              <a:rPr lang="en-US" dirty="0">
                <a:latin typeface="Avenir Next Condensed Demi Bold" panose="020B0506020202020204" pitchFamily="34" charset="0"/>
              </a:rPr>
              <a:t>Programs offered based upon local demographics and employers</a:t>
            </a:r>
          </a:p>
          <a:p>
            <a:r>
              <a:rPr lang="en-US" dirty="0">
                <a:latin typeface="Avenir Next Condensed Demi Bold" panose="020B0506020202020204" pitchFamily="34" charset="0"/>
              </a:rPr>
              <a:t>Customized training offered to businesses/entrepreneurs</a:t>
            </a:r>
          </a:p>
          <a:p>
            <a:r>
              <a:rPr lang="en-US" dirty="0">
                <a:latin typeface="Avenir Next Condensed Demi Bold" panose="020B0506020202020204" pitchFamily="34" charset="0"/>
              </a:rPr>
              <a:t>High school-age students living within the Tech Center district:</a:t>
            </a:r>
          </a:p>
          <a:p>
            <a:pPr lvl="1"/>
            <a:r>
              <a:rPr lang="en-US" sz="2800" dirty="0">
                <a:latin typeface="Avenir Next Condensed Demi Bold" panose="020B0506020202020204" pitchFamily="34" charset="0"/>
              </a:rPr>
              <a:t>attend tuition-free</a:t>
            </a:r>
          </a:p>
          <a:p>
            <a:pPr lvl="1"/>
            <a:r>
              <a:rPr lang="en-US" sz="2800" dirty="0">
                <a:latin typeface="Avenir Next Condensed Demi Bold" panose="020B0506020202020204" pitchFamily="34" charset="0"/>
              </a:rPr>
              <a:t>transportation provided</a:t>
            </a:r>
          </a:p>
          <a:p>
            <a:pPr lvl="1"/>
            <a:r>
              <a:rPr lang="en-US" sz="2800" dirty="0">
                <a:latin typeface="Avenir Next Condensed Demi Bold" panose="020B0506020202020204" pitchFamily="34" charset="0"/>
              </a:rPr>
              <a:t>includes home-school and private school students </a:t>
            </a:r>
          </a:p>
          <a:p>
            <a:r>
              <a:rPr lang="en-US" dirty="0">
                <a:latin typeface="Avenir Next Condensed Demi Bold" panose="020B0506020202020204" pitchFamily="34" charset="0"/>
              </a:rPr>
              <a:t>Adult students living within district pay nominal tuition</a:t>
            </a:r>
          </a:p>
        </p:txBody>
      </p:sp>
    </p:spTree>
    <p:extLst>
      <p:ext uri="{BB962C8B-B14F-4D97-AF65-F5344CB8AC3E}">
        <p14:creationId xmlns:p14="http://schemas.microsoft.com/office/powerpoint/2010/main" val="1811982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8C25D1-FEB9-9B01-19D5-D325DD7B727E}"/>
              </a:ext>
            </a:extLst>
          </p:cNvPr>
          <p:cNvSpPr/>
          <p:nvPr/>
        </p:nvSpPr>
        <p:spPr>
          <a:xfrm>
            <a:off x="5" y="1247939"/>
            <a:ext cx="12191998" cy="4864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AD7881-30C5-2CCB-6BF2-C094B304B278}"/>
              </a:ext>
            </a:extLst>
          </p:cNvPr>
          <p:cNvSpPr txBox="1">
            <a:spLocks/>
          </p:cNvSpPr>
          <p:nvPr/>
        </p:nvSpPr>
        <p:spPr>
          <a:xfrm>
            <a:off x="217113" y="391327"/>
            <a:ext cx="10815321" cy="8435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1" b="1" dirty="0">
                <a:solidFill>
                  <a:srgbClr val="304F7B"/>
                </a:solidFill>
                <a:latin typeface="Avenir Next Condensed"/>
              </a:rPr>
              <a:t>Business and Industry Programs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B1F8CF-92B8-5733-4B15-5C02A2295251}"/>
              </a:ext>
            </a:extLst>
          </p:cNvPr>
          <p:cNvSpPr txBox="1">
            <a:spLocks/>
          </p:cNvSpPr>
          <p:nvPr/>
        </p:nvSpPr>
        <p:spPr>
          <a:xfrm>
            <a:off x="217114" y="1600202"/>
            <a:ext cx="11974884" cy="4965863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venir Next Condensed Demi Bold" panose="020B0506020202020204" pitchFamily="34" charset="0"/>
              </a:rPr>
              <a:t>6,671 Companies Served</a:t>
            </a:r>
          </a:p>
          <a:p>
            <a:r>
              <a:rPr lang="en-US" sz="2400" dirty="0">
                <a:latin typeface="Avenir Next Condensed Medium" panose="020B0506020202020204" pitchFamily="34" charset="0"/>
              </a:rPr>
              <a:t>Offered jointly by ODCTE and local technology centers (TC)</a:t>
            </a:r>
          </a:p>
          <a:p>
            <a:r>
              <a:rPr lang="en-US" sz="2400" dirty="0">
                <a:latin typeface="Avenir Next Condensed Medium" panose="020B0506020202020204" pitchFamily="34" charset="0"/>
              </a:rPr>
              <a:t>Each local (TC) works with the business and industry in their district</a:t>
            </a:r>
          </a:p>
          <a:p>
            <a:r>
              <a:rPr lang="en-US" sz="2400" dirty="0">
                <a:latin typeface="Avenir Next Condensed Medium" panose="020B0506020202020204" pitchFamily="34" charset="0"/>
              </a:rPr>
              <a:t>Staffing varies based upon need</a:t>
            </a:r>
          </a:p>
        </p:txBody>
      </p:sp>
      <p:pic>
        <p:nvPicPr>
          <p:cNvPr id="4" name="Picture 3" descr="A person working on a car engine&#10;&#10;Description automatically generated with low confidence">
            <a:extLst>
              <a:ext uri="{FF2B5EF4-FFF2-40B4-BE49-F238E27FC236}">
                <a16:creationId xmlns:a16="http://schemas.microsoft.com/office/drawing/2014/main" id="{ED07BC8D-B0AF-D200-8ABF-054545FC0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931" y="3359428"/>
            <a:ext cx="4809956" cy="320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29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CA399DB-438E-4524-A055-E6F32F68A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3" y="643467"/>
            <a:ext cx="10611553" cy="5571065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8282C4-12BA-A430-031D-EAA695AA2B9C}"/>
              </a:ext>
            </a:extLst>
          </p:cNvPr>
          <p:cNvSpPr txBox="1"/>
          <p:nvPr/>
        </p:nvSpPr>
        <p:spPr>
          <a:xfrm>
            <a:off x="3338818" y="1604609"/>
            <a:ext cx="1166070" cy="5310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86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419B97-DA73-4DEE-8CC0-AF18EDCA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300">
                <a:solidFill>
                  <a:srgbClr val="FFFFFF"/>
                </a:solidFill>
              </a:rPr>
              <a:t>CareerTech Student Organizations (CTSOs)</a:t>
            </a:r>
          </a:p>
        </p:txBody>
      </p:sp>
      <p:pic>
        <p:nvPicPr>
          <p:cNvPr id="4" name="Picture 3" descr="Company name&#10;&#10;Description automatically generated">
            <a:extLst>
              <a:ext uri="{FF2B5EF4-FFF2-40B4-BE49-F238E27FC236}">
                <a16:creationId xmlns:a16="http://schemas.microsoft.com/office/drawing/2014/main" id="{70D1F25B-4240-4FE2-B732-D670EC155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2122550"/>
            <a:ext cx="6780700" cy="261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81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D040B2-E6B7-427C-9F11-F02963256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61" r="12329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FE070-3ADA-4CF0-BC7C-2375B1221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+mj-lt"/>
              </a:rPr>
              <a:t>Oklahoma CareerTech </a:t>
            </a:r>
            <a:br>
              <a:rPr lang="en-US" sz="2400">
                <a:solidFill>
                  <a:schemeClr val="tx1"/>
                </a:solidFill>
                <a:latin typeface="+mj-lt"/>
              </a:rPr>
            </a:br>
            <a:r>
              <a:rPr lang="en-US" sz="2400">
                <a:solidFill>
                  <a:schemeClr val="tx1"/>
                </a:solidFill>
                <a:latin typeface="+mj-lt"/>
              </a:rPr>
              <a:t>Education that WORKS for YOU!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AD8DCAE-830B-4B75-8828-346E65ED6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chemeClr val="tx1"/>
                </a:solidFill>
              </a:rPr>
              <a:t>CareerTech is built for the workforce.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We deliver: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Oklahoma’s 100 most critical jobs annual openings amount currently sits at 47,000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>
              <a:solidFill>
                <a:schemeClr val="tx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Over 30,000 we train for with certificates for right at 29,000 per year</a:t>
            </a:r>
          </a:p>
        </p:txBody>
      </p:sp>
    </p:spTree>
    <p:extLst>
      <p:ext uri="{BB962C8B-B14F-4D97-AF65-F5344CB8AC3E}">
        <p14:creationId xmlns:p14="http://schemas.microsoft.com/office/powerpoint/2010/main" val="2031658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64C213D-84BC-A932-AE3D-E7B1E7D0FE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512"/>
          <a:stretch/>
        </p:blipFill>
        <p:spPr>
          <a:xfrm>
            <a:off x="1" y="1071418"/>
            <a:ext cx="8158976" cy="578658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E05C9-086B-4EEC-B41B-D76C29CA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110" y="0"/>
            <a:ext cx="5331690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+mj-lt"/>
              </a:rPr>
              <a:t>What is Coming?</a:t>
            </a:r>
            <a:br>
              <a:rPr lang="en-US" sz="4000" dirty="0">
                <a:solidFill>
                  <a:schemeClr val="tx1"/>
                </a:solidFill>
                <a:latin typeface="+mj-lt"/>
              </a:rPr>
            </a:br>
            <a:r>
              <a:rPr lang="en-US" sz="4000" dirty="0">
                <a:solidFill>
                  <a:schemeClr val="tx1"/>
                </a:solidFill>
                <a:latin typeface="+mj-lt"/>
              </a:rPr>
              <a:t>5 year growth!!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376C27-7AA2-40CE-8F2C-C4A33C0DD09F}"/>
              </a:ext>
            </a:extLst>
          </p:cNvPr>
          <p:cNvSpPr txBox="1"/>
          <p:nvPr/>
        </p:nvSpPr>
        <p:spPr>
          <a:xfrm>
            <a:off x="5535812" y="1570182"/>
            <a:ext cx="6480697" cy="5287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lvl="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/>
              <a:t>K12 Programs Currently 138,000 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/>
              <a:t>	to </a:t>
            </a:r>
            <a:r>
              <a:rPr lang="en-US" sz="2400" b="1" i="1" dirty="0">
                <a:solidFill>
                  <a:srgbClr val="FF0000"/>
                </a:solidFill>
              </a:rPr>
              <a:t>150,000</a:t>
            </a:r>
          </a:p>
          <a:p>
            <a:pPr marL="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dirty="0"/>
          </a:p>
          <a:p>
            <a:pPr marL="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/>
              <a:t>	Technology Center Service Growth</a:t>
            </a:r>
          </a:p>
          <a:p>
            <a:pPr marL="1200150" lvl="1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Full Time 30,000 to </a:t>
            </a:r>
            <a:r>
              <a:rPr lang="en-US" sz="2400" b="1" i="1" dirty="0">
                <a:solidFill>
                  <a:srgbClr val="FF0000"/>
                </a:solidFill>
              </a:rPr>
              <a:t>40,000</a:t>
            </a:r>
            <a:r>
              <a:rPr lang="en-US" sz="2400" b="1" i="1" dirty="0"/>
              <a:t> </a:t>
            </a:r>
          </a:p>
          <a:p>
            <a:pPr marL="1200150" lvl="1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Apprentice WBL options for eligible learners 28 to </a:t>
            </a:r>
            <a:r>
              <a:rPr lang="en-US" sz="2400" b="1" i="1" dirty="0">
                <a:solidFill>
                  <a:srgbClr val="FF0000"/>
                </a:solidFill>
              </a:rPr>
              <a:t>1000</a:t>
            </a:r>
            <a:endParaRPr lang="en-US" sz="2400" b="1" dirty="0">
              <a:solidFill>
                <a:srgbClr val="FF0000"/>
              </a:solidFill>
            </a:endParaRPr>
          </a:p>
          <a:p>
            <a:pPr marL="1200150" lvl="1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Hybrid Programs offered by Tech Centers with K12 Partners (Woodward TAP, Tulsa Extensions)</a:t>
            </a:r>
          </a:p>
          <a:p>
            <a:pPr marL="742950"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/>
              <a:t>			Unknown to </a:t>
            </a:r>
            <a:r>
              <a:rPr lang="en-US" sz="2400" b="1" i="1" dirty="0">
                <a:solidFill>
                  <a:srgbClr val="FF0000"/>
                </a:solidFill>
              </a:rPr>
              <a:t>6000</a:t>
            </a:r>
            <a:endParaRPr lang="en-US" sz="2400" b="1" dirty="0">
              <a:solidFill>
                <a:srgbClr val="FF0000"/>
              </a:solidFill>
            </a:endParaRPr>
          </a:p>
          <a:p>
            <a:pPr marL="4572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Skill Center Expansion 1045 completions per year to </a:t>
            </a:r>
            <a:r>
              <a:rPr lang="en-US" sz="2400" b="1" i="1" dirty="0">
                <a:solidFill>
                  <a:srgbClr val="FF0000"/>
                </a:solidFill>
              </a:rPr>
              <a:t>1750</a:t>
            </a:r>
            <a:endParaRPr lang="en-US" sz="2400" b="1" dirty="0">
              <a:solidFill>
                <a:srgbClr val="FF0000"/>
              </a:solidFill>
            </a:endParaRPr>
          </a:p>
          <a:p>
            <a:pPr marL="914400" lvl="1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9C5C43-6626-48AF-A215-88B07D29D7B1}"/>
              </a:ext>
            </a:extLst>
          </p:cNvPr>
          <p:cNvSpPr txBox="1"/>
          <p:nvPr/>
        </p:nvSpPr>
        <p:spPr>
          <a:xfrm>
            <a:off x="419595" y="562574"/>
            <a:ext cx="11352809" cy="538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rgbClr val="0066A8"/>
              </a:solidFill>
            </a:endParaRPr>
          </a:p>
          <a:p>
            <a:pPr marL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rgbClr val="0066A8"/>
              </a:solidFill>
            </a:endParaRPr>
          </a:p>
          <a:p>
            <a:pPr marL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rgbClr val="0066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90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CFCB-9F71-4D37-9EE0-B7A1EEB0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73" y="171161"/>
            <a:ext cx="10515600" cy="1325563"/>
          </a:xfrm>
        </p:spPr>
        <p:txBody>
          <a:bodyPr/>
          <a:lstStyle/>
          <a:p>
            <a:r>
              <a:rPr lang="en-US" dirty="0"/>
              <a:t>CareerTech Appropriations</a:t>
            </a:r>
            <a:br>
              <a:rPr lang="en-US" dirty="0"/>
            </a:br>
            <a:r>
              <a:rPr lang="en-US" dirty="0"/>
              <a:t>Compared to Other Educational Entities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287CD09-0724-4AF7-A197-5934760E6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3487801"/>
              </p:ext>
            </p:extLst>
          </p:nvPr>
        </p:nvGraphicFramePr>
        <p:xfrm>
          <a:off x="-369456" y="1394690"/>
          <a:ext cx="10013021" cy="515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8DF48D0-7A5E-4AB7-8002-B70DF8A313BD}"/>
              </a:ext>
            </a:extLst>
          </p:cNvPr>
          <p:cNvSpPr/>
          <p:nvPr/>
        </p:nvSpPr>
        <p:spPr>
          <a:xfrm>
            <a:off x="8359740" y="2337352"/>
            <a:ext cx="261403" cy="280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C212EF-294B-403D-9691-C5CE89EDA842}"/>
              </a:ext>
            </a:extLst>
          </p:cNvPr>
          <p:cNvSpPr txBox="1"/>
          <p:nvPr/>
        </p:nvSpPr>
        <p:spPr>
          <a:xfrm>
            <a:off x="8621143" y="2277573"/>
            <a:ext cx="3064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Department of Education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8BCC23-9CA6-4F95-A089-4DE205628963}"/>
              </a:ext>
            </a:extLst>
          </p:cNvPr>
          <p:cNvSpPr/>
          <p:nvPr/>
        </p:nvSpPr>
        <p:spPr>
          <a:xfrm>
            <a:off x="8359740" y="2795233"/>
            <a:ext cx="261403" cy="2908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C9D80E-F3AB-49C5-964B-4A0B01F37415}"/>
              </a:ext>
            </a:extLst>
          </p:cNvPr>
          <p:cNvSpPr txBox="1"/>
          <p:nvPr/>
        </p:nvSpPr>
        <p:spPr>
          <a:xfrm>
            <a:off x="8621143" y="2707387"/>
            <a:ext cx="3427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Regents for Higher Education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19A887-5D5A-4D32-B4EF-04943D55D8A9}"/>
              </a:ext>
            </a:extLst>
          </p:cNvPr>
          <p:cNvSpPr/>
          <p:nvPr/>
        </p:nvSpPr>
        <p:spPr>
          <a:xfrm>
            <a:off x="8359740" y="3330415"/>
            <a:ext cx="261403" cy="2908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4A536B-4A36-4A72-AC22-BF9F1C42165A}"/>
              </a:ext>
            </a:extLst>
          </p:cNvPr>
          <p:cNvSpPr txBox="1"/>
          <p:nvPr/>
        </p:nvSpPr>
        <p:spPr>
          <a:xfrm>
            <a:off x="8621143" y="3275764"/>
            <a:ext cx="3935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Career and Technology Education</a:t>
            </a:r>
          </a:p>
        </p:txBody>
      </p:sp>
    </p:spTree>
    <p:extLst>
      <p:ext uri="{BB962C8B-B14F-4D97-AF65-F5344CB8AC3E}">
        <p14:creationId xmlns:p14="http://schemas.microsoft.com/office/powerpoint/2010/main" val="4028327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BF98E3-C255-CC7A-FC15-874A2638D8E5}"/>
              </a:ext>
            </a:extLst>
          </p:cNvPr>
          <p:cNvSpPr/>
          <p:nvPr/>
        </p:nvSpPr>
        <p:spPr>
          <a:xfrm>
            <a:off x="5" y="437325"/>
            <a:ext cx="12191998" cy="1039109"/>
          </a:xfrm>
          <a:prstGeom prst="rect">
            <a:avLst/>
          </a:prstGeom>
          <a:solidFill>
            <a:srgbClr val="30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A9855F1-AEE9-BA1E-7830-D8982FF11E9D}"/>
              </a:ext>
            </a:extLst>
          </p:cNvPr>
          <p:cNvGraphicFramePr>
            <a:graphicFrameLocks/>
          </p:cNvGraphicFramePr>
          <p:nvPr/>
        </p:nvGraphicFramePr>
        <p:xfrm>
          <a:off x="202098" y="1841574"/>
          <a:ext cx="11752729" cy="3792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32A1A5A-4BAA-0B60-30E3-E9EF947C0B91}"/>
              </a:ext>
            </a:extLst>
          </p:cNvPr>
          <p:cNvSpPr txBox="1">
            <a:spLocks/>
          </p:cNvSpPr>
          <p:nvPr/>
        </p:nvSpPr>
        <p:spPr>
          <a:xfrm>
            <a:off x="202098" y="565080"/>
            <a:ext cx="9581620" cy="11487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1" b="1" dirty="0">
                <a:solidFill>
                  <a:schemeClr val="bg1"/>
                </a:solidFill>
                <a:latin typeface="Avenir Next Condensed"/>
              </a:rPr>
              <a:t>Agency Funding For CareerTech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066F6-A298-5032-602E-DD319DD69084}"/>
              </a:ext>
            </a:extLst>
          </p:cNvPr>
          <p:cNvSpPr/>
          <p:nvPr/>
        </p:nvSpPr>
        <p:spPr>
          <a:xfrm>
            <a:off x="3" y="6330819"/>
            <a:ext cx="12191998" cy="400668"/>
          </a:xfrm>
          <a:prstGeom prst="rect">
            <a:avLst/>
          </a:prstGeom>
          <a:solidFill>
            <a:srgbClr val="30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1342705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AA9889-7D60-40A7-F30A-9EB3528F5FCA}"/>
              </a:ext>
            </a:extLst>
          </p:cNvPr>
          <p:cNvSpPr/>
          <p:nvPr/>
        </p:nvSpPr>
        <p:spPr>
          <a:xfrm>
            <a:off x="3" y="-1"/>
            <a:ext cx="12191998" cy="1351214"/>
          </a:xfrm>
          <a:prstGeom prst="rect">
            <a:avLst/>
          </a:prstGeom>
          <a:solidFill>
            <a:srgbClr val="30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4E5497-2E67-8CC4-6E1E-6B76E213D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70" y="278547"/>
            <a:ext cx="10809394" cy="1143001"/>
          </a:xfrm>
        </p:spPr>
        <p:txBody>
          <a:bodyPr>
            <a:normAutofit/>
          </a:bodyPr>
          <a:lstStyle/>
          <a:p>
            <a:r>
              <a:rPr lang="en-US" sz="5401" b="1" dirty="0">
                <a:solidFill>
                  <a:schemeClr val="bg1"/>
                </a:solidFill>
                <a:latin typeface="Avenir Next Condensed"/>
              </a:rPr>
              <a:t>Tech Center Funding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9A9648-81A2-B1CC-D6CD-5920F4846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33" y="1649738"/>
            <a:ext cx="11846135" cy="1166777"/>
          </a:xfrm>
        </p:spPr>
        <p:txBody>
          <a:bodyPr>
            <a:normAutofit/>
          </a:bodyPr>
          <a:lstStyle/>
          <a:p>
            <a:r>
              <a:rPr lang="en-US" sz="2400" dirty="0"/>
              <a:t>Funding for Tech Centers is a combination of Local, State, and Federal sources</a:t>
            </a:r>
          </a:p>
          <a:p>
            <a:r>
              <a:rPr lang="en-US" sz="2400" dirty="0"/>
              <a:t>State Average:</a:t>
            </a:r>
          </a:p>
          <a:p>
            <a:pPr marL="457184" lvl="1" indent="0">
              <a:buNone/>
            </a:pP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4AC414D-166F-60D6-2885-271B44817A1A}"/>
              </a:ext>
            </a:extLst>
          </p:cNvPr>
          <p:cNvGraphicFramePr/>
          <p:nvPr/>
        </p:nvGraphicFramePr>
        <p:xfrm>
          <a:off x="4585253" y="1750140"/>
          <a:ext cx="7804875" cy="613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AACA92-0DE6-6E2C-9174-6CC411A8BCDB}"/>
              </a:ext>
            </a:extLst>
          </p:cNvPr>
          <p:cNvSpPr txBox="1">
            <a:spLocks/>
          </p:cNvSpPr>
          <p:nvPr/>
        </p:nvSpPr>
        <p:spPr>
          <a:xfrm>
            <a:off x="386571" y="2769705"/>
            <a:ext cx="5356814" cy="2213964"/>
          </a:xfrm>
          <a:prstGeom prst="rect">
            <a:avLst/>
          </a:prstGeom>
        </p:spPr>
        <p:txBody>
          <a:bodyPr vert="horz" lIns="91440" tIns="45721" rIns="91440" bIns="45721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Sources</a:t>
            </a:r>
          </a:p>
          <a:p>
            <a:pPr lvl="1"/>
            <a:r>
              <a:rPr lang="en-US" sz="2000" b="1" dirty="0"/>
              <a:t>Local</a:t>
            </a:r>
            <a:r>
              <a:rPr lang="en-US" sz="2000" dirty="0"/>
              <a:t>: Ad Valorem, Tuition, Rents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/>
              <a:t>State</a:t>
            </a:r>
            <a:r>
              <a:rPr lang="en-US" sz="2000" dirty="0"/>
              <a:t>: Program Support, Business and Industry, Lottery Grants, Special Program Funding (ABE, Truck Driver Training, etc.)</a:t>
            </a:r>
          </a:p>
          <a:p>
            <a:pPr marL="457184" lvl="1" indent="0">
              <a:buNone/>
            </a:pPr>
            <a:endParaRPr lang="en-US" sz="2000" dirty="0"/>
          </a:p>
          <a:p>
            <a:pPr lvl="1"/>
            <a:r>
              <a:rPr lang="en-US" sz="2000" b="1" dirty="0"/>
              <a:t>Federal</a:t>
            </a:r>
            <a:r>
              <a:rPr lang="en-US" sz="2000" dirty="0"/>
              <a:t>: Carl Perkins, TANF, ABE. etc.</a:t>
            </a:r>
          </a:p>
          <a:p>
            <a:pPr marL="457184" lvl="1" indent="0">
              <a:buNone/>
            </a:pPr>
            <a:endParaRPr lang="en-US" dirty="0"/>
          </a:p>
          <a:p>
            <a:pPr marL="457184" lvl="1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74086F-E884-F2F7-0357-7704A876608E}"/>
              </a:ext>
            </a:extLst>
          </p:cNvPr>
          <p:cNvSpPr/>
          <p:nvPr/>
        </p:nvSpPr>
        <p:spPr>
          <a:xfrm>
            <a:off x="901149" y="3101786"/>
            <a:ext cx="198782" cy="198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2602B-4EFD-B23C-785B-1FEB743B9DE5}"/>
              </a:ext>
            </a:extLst>
          </p:cNvPr>
          <p:cNvSpPr/>
          <p:nvPr/>
        </p:nvSpPr>
        <p:spPr>
          <a:xfrm>
            <a:off x="901149" y="3611567"/>
            <a:ext cx="198782" cy="1980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B994CD-F224-D96B-C84E-4B6B4171E290}"/>
              </a:ext>
            </a:extLst>
          </p:cNvPr>
          <p:cNvSpPr/>
          <p:nvPr/>
        </p:nvSpPr>
        <p:spPr>
          <a:xfrm>
            <a:off x="901149" y="4592655"/>
            <a:ext cx="198782" cy="19800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736468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33AE5724-A6D2-462F-AFD0-772850F0AD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311833"/>
              </p:ext>
            </p:extLst>
          </p:nvPr>
        </p:nvGraphicFramePr>
        <p:xfrm>
          <a:off x="2456598" y="-106014"/>
          <a:ext cx="11300347" cy="7116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F0CAB1D2-7535-4B66-81C7-5EB91428E799}"/>
              </a:ext>
            </a:extLst>
          </p:cNvPr>
          <p:cNvSpPr txBox="1">
            <a:spLocks/>
          </p:cNvSpPr>
          <p:nvPr/>
        </p:nvSpPr>
        <p:spPr>
          <a:xfrm>
            <a:off x="597131" y="724535"/>
            <a:ext cx="2823210" cy="3212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6A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Funding Sources by Technology Center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1AB192-D2C9-476D-944B-92B56A7303ED}"/>
              </a:ext>
            </a:extLst>
          </p:cNvPr>
          <p:cNvGrpSpPr/>
          <p:nvPr/>
        </p:nvGrpSpPr>
        <p:grpSpPr>
          <a:xfrm>
            <a:off x="1111735" y="4656710"/>
            <a:ext cx="1028515" cy="1024332"/>
            <a:chOff x="1167152" y="3566819"/>
            <a:chExt cx="1028515" cy="10243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2E6838-18B7-4358-BE30-68401E0BD2AF}"/>
                </a:ext>
              </a:extLst>
            </p:cNvPr>
            <p:cNvSpPr/>
            <p:nvPr/>
          </p:nvSpPr>
          <p:spPr>
            <a:xfrm>
              <a:off x="1167152" y="3667293"/>
              <a:ext cx="150124" cy="167975"/>
            </a:xfrm>
            <a:prstGeom prst="rect">
              <a:avLst/>
            </a:prstGeom>
            <a:solidFill>
              <a:srgbClr val="304F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E2BFE7D-EACA-409A-952F-1FC3027F9F99}"/>
                </a:ext>
              </a:extLst>
            </p:cNvPr>
            <p:cNvSpPr/>
            <p:nvPr/>
          </p:nvSpPr>
          <p:spPr>
            <a:xfrm>
              <a:off x="1167152" y="4001764"/>
              <a:ext cx="150124" cy="167975"/>
            </a:xfrm>
            <a:prstGeom prst="rect">
              <a:avLst/>
            </a:prstGeom>
            <a:solidFill>
              <a:srgbClr val="FF9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4E22F9-EDEC-46F1-803A-077CA07CF7DE}"/>
                </a:ext>
              </a:extLst>
            </p:cNvPr>
            <p:cNvSpPr/>
            <p:nvPr/>
          </p:nvSpPr>
          <p:spPr>
            <a:xfrm>
              <a:off x="1175861" y="4336233"/>
              <a:ext cx="150124" cy="167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A30A52-5A53-4C40-A2F1-F276C04B07D0}"/>
                </a:ext>
              </a:extLst>
            </p:cNvPr>
            <p:cNvSpPr txBox="1"/>
            <p:nvPr/>
          </p:nvSpPr>
          <p:spPr>
            <a:xfrm>
              <a:off x="1281269" y="3566819"/>
              <a:ext cx="900752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Local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AB6DF2-856D-485F-B184-46947FABAB1D}"/>
                </a:ext>
              </a:extLst>
            </p:cNvPr>
            <p:cNvSpPr txBox="1"/>
            <p:nvPr/>
          </p:nvSpPr>
          <p:spPr>
            <a:xfrm>
              <a:off x="1281269" y="3887221"/>
              <a:ext cx="900752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State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6141D8-2410-4E65-A69B-DCDA0F8F1713}"/>
                </a:ext>
              </a:extLst>
            </p:cNvPr>
            <p:cNvSpPr txBox="1"/>
            <p:nvPr/>
          </p:nvSpPr>
          <p:spPr>
            <a:xfrm>
              <a:off x="1294915" y="4221691"/>
              <a:ext cx="900752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Federal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816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C05F3C-4610-9FE1-3808-C30B55D3A7A9}"/>
              </a:ext>
            </a:extLst>
          </p:cNvPr>
          <p:cNvSpPr txBox="1"/>
          <p:nvPr/>
        </p:nvSpPr>
        <p:spPr>
          <a:xfrm>
            <a:off x="251670" y="259388"/>
            <a:ext cx="557518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u="sng" dirty="0">
                <a:solidFill>
                  <a:schemeClr val="bg2">
                    <a:lumMod val="10000"/>
                  </a:schemeClr>
                </a:solidFill>
                <a:effectLst/>
                <a:latin typeface="Open Sans SemiBold" panose="020B0604020202020204" pitchFamily="34" charset="0"/>
              </a:rPr>
              <a:t>ACCESSIBILITY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64646"/>
                </a:solidFill>
                <a:latin typeface="Open Sans" panose="020B0606030504020204" pitchFamily="34" charset="0"/>
              </a:rPr>
              <a:t>B</a:t>
            </a:r>
            <a:r>
              <a:rPr lang="en-US" sz="28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usiness and </a:t>
            </a:r>
            <a:r>
              <a:rPr lang="en-US" sz="2800" dirty="0">
                <a:solidFill>
                  <a:srgbClr val="464646"/>
                </a:solidFill>
                <a:latin typeface="Open Sans" panose="020B0606030504020204" pitchFamily="34" charset="0"/>
              </a:rPr>
              <a:t>Industry</a:t>
            </a:r>
            <a:r>
              <a:rPr lang="en-US" sz="28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64646"/>
                </a:solidFill>
                <a:latin typeface="Open Sans" panose="020B0606030504020204" pitchFamily="34" charset="0"/>
              </a:rPr>
              <a:t> 5</a:t>
            </a:r>
            <a:r>
              <a:rPr lang="en-US" sz="2800" baseline="30000" dirty="0">
                <a:solidFill>
                  <a:srgbClr val="464646"/>
                </a:solidFill>
                <a:latin typeface="Open Sans" panose="020B0606030504020204" pitchFamily="34" charset="0"/>
              </a:rPr>
              <a:t>th</a:t>
            </a:r>
            <a:r>
              <a:rPr lang="en-US" sz="2800" dirty="0">
                <a:solidFill>
                  <a:srgbClr val="464646"/>
                </a:solidFill>
                <a:latin typeface="Open Sans" panose="020B0606030504020204" pitchFamily="34" charset="0"/>
              </a:rPr>
              <a:t>-12</a:t>
            </a:r>
            <a:r>
              <a:rPr lang="en-US" sz="2800" baseline="30000" dirty="0">
                <a:solidFill>
                  <a:srgbClr val="464646"/>
                </a:solidFill>
                <a:latin typeface="Open Sans" panose="020B0606030504020204" pitchFamily="34" charset="0"/>
              </a:rPr>
              <a:t>th</a:t>
            </a:r>
            <a:r>
              <a:rPr lang="en-US" sz="2800" dirty="0">
                <a:solidFill>
                  <a:srgbClr val="464646"/>
                </a:solidFill>
                <a:latin typeface="Open Sans" panose="020B0606030504020204" pitchFamily="34" charset="0"/>
              </a:rPr>
              <a:t> grade</a:t>
            </a:r>
            <a:r>
              <a:rPr lang="en-US" sz="28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 students.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Non-diploma-holding adults.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Employed adults.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Unemployed adults.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Senior citizens.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Law offenders.</a:t>
            </a:r>
          </a:p>
          <a:p>
            <a:pPr algn="l"/>
            <a:endParaRPr lang="en-US" b="0" dirty="0">
              <a:solidFill>
                <a:srgbClr val="464646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9549F060-5CA7-4210-9A65-9C88C65BE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49" y="702185"/>
            <a:ext cx="5131632" cy="48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46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021C2-B449-407F-8739-8DCF9402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79856-AC4B-4250-BB93-6FA3CF262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0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A3A08C-CA38-280F-EF06-CD7A0C77F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73" b="46131"/>
          <a:stretch/>
        </p:blipFill>
        <p:spPr>
          <a:xfrm>
            <a:off x="1451614" y="511092"/>
            <a:ext cx="3856501" cy="34595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8305C1-12BA-806C-56B1-86FFAEFCA2B1}"/>
              </a:ext>
            </a:extLst>
          </p:cNvPr>
          <p:cNvSpPr/>
          <p:nvPr/>
        </p:nvSpPr>
        <p:spPr>
          <a:xfrm>
            <a:off x="3" y="10900"/>
            <a:ext cx="12191998" cy="876896"/>
          </a:xfrm>
          <a:prstGeom prst="rect">
            <a:avLst/>
          </a:prstGeom>
          <a:solidFill>
            <a:srgbClr val="30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A135CB9-2012-CE78-4E55-9DBDC5FB0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942" y="5515226"/>
            <a:ext cx="2443941" cy="923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96" r="51525" b="1"/>
          <a:stretch/>
        </p:blipFill>
        <p:spPr>
          <a:xfrm>
            <a:off x="123118" y="3220279"/>
            <a:ext cx="6301028" cy="2819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2244DB-707F-B284-680C-61C94A5D13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5" t="7217" b="28117"/>
          <a:stretch/>
        </p:blipFill>
        <p:spPr>
          <a:xfrm>
            <a:off x="5281613" y="973692"/>
            <a:ext cx="6808240" cy="4153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ACDE7D-3D76-3B43-E160-A04664639992}"/>
              </a:ext>
            </a:extLst>
          </p:cNvPr>
          <p:cNvSpPr txBox="1"/>
          <p:nvPr/>
        </p:nvSpPr>
        <p:spPr>
          <a:xfrm>
            <a:off x="1548038" y="97766"/>
            <a:ext cx="90959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venir Next Condensed"/>
              </a:rPr>
              <a:t>PK-12 School District Programs</a:t>
            </a:r>
          </a:p>
        </p:txBody>
      </p:sp>
    </p:spTree>
    <p:extLst>
      <p:ext uri="{BB962C8B-B14F-4D97-AF65-F5344CB8AC3E}">
        <p14:creationId xmlns:p14="http://schemas.microsoft.com/office/powerpoint/2010/main" val="393212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22DC55-1966-475A-A086-F281034EF283}"/>
              </a:ext>
            </a:extLst>
          </p:cNvPr>
          <p:cNvSpPr txBox="1"/>
          <p:nvPr/>
        </p:nvSpPr>
        <p:spPr>
          <a:xfrm>
            <a:off x="444617" y="151001"/>
            <a:ext cx="11056689" cy="4065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venir Next Condensed Medium" panose="020B0506020202020204" pitchFamily="34" charset="0"/>
              </a:rPr>
              <a:t>PK-12 Comprehensive School Programs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Avenir Next Condensed" panose="020B0506020202020204" pitchFamily="34" charset="0"/>
              </a:rPr>
              <a:t>138,295 Enrollments</a:t>
            </a:r>
          </a:p>
          <a:p>
            <a:r>
              <a:rPr lang="en-US" sz="2400" dirty="0">
                <a:solidFill>
                  <a:schemeClr val="accent1"/>
                </a:solidFill>
                <a:latin typeface="Avenir Next Condensed Demi Bold" panose="020B0506020202020204" pitchFamily="34" charset="0"/>
              </a:rPr>
              <a:t>Funding Sources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  <a:latin typeface="Avenir Next Condensed Demi Bold" panose="020B0506020202020204" pitchFamily="34" charset="0"/>
              </a:rPr>
              <a:t>Comprehensive schools funding stream – primary source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  <a:latin typeface="Avenir Next Condensed Demi Bold" panose="020B0506020202020204" pitchFamily="34" charset="0"/>
              </a:rPr>
              <a:t>Oklahoma Department of </a:t>
            </a:r>
            <a:r>
              <a:rPr lang="en-US" sz="2000" dirty="0" err="1">
                <a:solidFill>
                  <a:schemeClr val="accent1"/>
                </a:solidFill>
                <a:latin typeface="Avenir Next Condensed Demi Bold" panose="020B0506020202020204" pitchFamily="34" charset="0"/>
              </a:rPr>
              <a:t>CareerTech</a:t>
            </a:r>
            <a:r>
              <a:rPr lang="en-US" sz="2000" dirty="0">
                <a:solidFill>
                  <a:schemeClr val="accent1"/>
                </a:solidFill>
                <a:latin typeface="Avenir Next Condensed Demi Bold" panose="020B0506020202020204" pitchFamily="34" charset="0"/>
              </a:rPr>
              <a:t> state appropriated program funds – supplemental source</a:t>
            </a:r>
          </a:p>
          <a:p>
            <a:pPr lvl="2"/>
            <a:r>
              <a:rPr lang="en-US" dirty="0">
                <a:solidFill>
                  <a:schemeClr val="accent1"/>
                </a:solidFill>
                <a:latin typeface="Avenir Next Condensed Demi Bold" panose="020B0506020202020204" pitchFamily="34" charset="0"/>
              </a:rPr>
              <a:t>Equipment/facilities/instructional support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  <a:latin typeface="Avenir Next Condensed Demi Bold" panose="020B0506020202020204" pitchFamily="34" charset="0"/>
              </a:rPr>
              <a:t>Local school district</a:t>
            </a:r>
          </a:p>
          <a:p>
            <a:pPr lvl="2"/>
            <a:r>
              <a:rPr lang="en-US" dirty="0">
                <a:solidFill>
                  <a:schemeClr val="accent1"/>
                </a:solidFill>
                <a:latin typeface="Avenir Next Condensed Demi Bold" panose="020B0506020202020204" pitchFamily="34" charset="0"/>
              </a:rPr>
              <a:t>Teacher salaries for comprehensive school CTE programs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  <a:latin typeface="Avenir Next Condensed Demi Bold" panose="020B0506020202020204" pitchFamily="34" charset="0"/>
              </a:rPr>
              <a:t>State Department of Education</a:t>
            </a:r>
          </a:p>
          <a:p>
            <a:pPr lvl="2"/>
            <a:r>
              <a:rPr lang="en-US" dirty="0">
                <a:solidFill>
                  <a:schemeClr val="accent1"/>
                </a:solidFill>
                <a:latin typeface="Avenir Next Condensed Demi Bold" panose="020B0506020202020204" pitchFamily="34" charset="0"/>
              </a:rPr>
              <a:t>State contributions such as FBA, pay increases, etc.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  <a:latin typeface="Avenir Next Condensed Medium" panose="020B0506020202020204" pitchFamily="34" charset="0"/>
              </a:rPr>
              <a:t>Currently </a:t>
            </a:r>
            <a:r>
              <a:rPr lang="en-US" sz="2800" dirty="0" err="1">
                <a:solidFill>
                  <a:schemeClr val="accent1"/>
                </a:solidFill>
                <a:latin typeface="Avenir Next Condensed Medium" panose="020B0506020202020204" pitchFamily="34" charset="0"/>
              </a:rPr>
              <a:t>OkCareerTech</a:t>
            </a:r>
            <a:r>
              <a:rPr lang="en-US" sz="2800" dirty="0">
                <a:solidFill>
                  <a:schemeClr val="accent1"/>
                </a:solidFill>
                <a:latin typeface="Avenir Next Condensed Medium" panose="020B0506020202020204" pitchFamily="34" charset="0"/>
              </a:rPr>
              <a:t> is not funding 181 programs that schools desire</a:t>
            </a:r>
          </a:p>
          <a:p>
            <a:pPr>
              <a:lnSpc>
                <a:spcPct val="120000"/>
              </a:lnSpc>
            </a:pPr>
            <a:endParaRPr lang="en-US" sz="1800" dirty="0">
              <a:solidFill>
                <a:srgbClr val="0066A8"/>
              </a:solidFill>
              <a:latin typeface="Avenir Next Condensed Medium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7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8CC318-F3D7-49B0-9883-633157125C42}"/>
              </a:ext>
            </a:extLst>
          </p:cNvPr>
          <p:cNvSpPr/>
          <p:nvPr/>
        </p:nvSpPr>
        <p:spPr>
          <a:xfrm>
            <a:off x="3" y="14278"/>
            <a:ext cx="12191998" cy="876896"/>
          </a:xfrm>
          <a:prstGeom prst="rect">
            <a:avLst/>
          </a:prstGeom>
          <a:solidFill>
            <a:srgbClr val="30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6B5A79-4440-FD0C-2778-497DD3D4EC35}"/>
              </a:ext>
            </a:extLst>
          </p:cNvPr>
          <p:cNvSpPr txBox="1"/>
          <p:nvPr/>
        </p:nvSpPr>
        <p:spPr>
          <a:xfrm>
            <a:off x="1133630" y="72925"/>
            <a:ext cx="99247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venir Next Condensed"/>
              </a:rPr>
              <a:t>CareerTech Skills Center Programs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C25C3E2B-D821-D073-F74E-5524EF97C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52" b="366"/>
          <a:stretch/>
        </p:blipFill>
        <p:spPr>
          <a:xfrm>
            <a:off x="3502855" y="949821"/>
            <a:ext cx="8258723" cy="58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1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129F96-0E41-6FD1-A379-9376CBF5724A}"/>
              </a:ext>
            </a:extLst>
          </p:cNvPr>
          <p:cNvSpPr/>
          <p:nvPr/>
        </p:nvSpPr>
        <p:spPr>
          <a:xfrm>
            <a:off x="3" y="1262398"/>
            <a:ext cx="12191998" cy="49197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8E203-4806-68D5-1F67-ACB31F004B7C}"/>
              </a:ext>
            </a:extLst>
          </p:cNvPr>
          <p:cNvSpPr txBox="1">
            <a:spLocks/>
          </p:cNvSpPr>
          <p:nvPr/>
        </p:nvSpPr>
        <p:spPr>
          <a:xfrm>
            <a:off x="277457" y="1366664"/>
            <a:ext cx="11637086" cy="377342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venir Next Condensed" panose="020B0506020202020204" pitchFamily="34" charset="0"/>
              </a:rPr>
              <a:t>1,045 Enrollments</a:t>
            </a:r>
          </a:p>
          <a:p>
            <a:r>
              <a:rPr lang="en-US" dirty="0">
                <a:latin typeface="Avenir Next Condensed Demi Bold" panose="020B0506020202020204" pitchFamily="34" charset="0"/>
              </a:rPr>
              <a:t>Administered through the Oklahoma Department of CareerTech</a:t>
            </a:r>
          </a:p>
          <a:p>
            <a:r>
              <a:rPr lang="en-US" dirty="0">
                <a:latin typeface="Avenir Next Condensed Demi Bold" panose="020B0506020202020204" pitchFamily="34" charset="0"/>
              </a:rPr>
              <a:t>15 locations 17 programs planned to be 20 next year</a:t>
            </a:r>
          </a:p>
          <a:p>
            <a:r>
              <a:rPr lang="en-US" dirty="0">
                <a:latin typeface="Avenir Next Condensed Demi Bold" panose="020B0506020202020204" pitchFamily="34" charset="0"/>
              </a:rPr>
              <a:t>98% positive placement rate</a:t>
            </a:r>
          </a:p>
          <a:p>
            <a:r>
              <a:rPr lang="en-US" dirty="0">
                <a:latin typeface="Avenir Next Condensed Demi Bold" panose="020B0506020202020204" pitchFamily="34" charset="0"/>
              </a:rPr>
              <a:t>5% recidivism rate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BC2A09-BB66-8673-90A6-4C290EE24759}"/>
              </a:ext>
            </a:extLst>
          </p:cNvPr>
          <p:cNvSpPr txBox="1">
            <a:spLocks/>
          </p:cNvSpPr>
          <p:nvPr/>
        </p:nvSpPr>
        <p:spPr>
          <a:xfrm>
            <a:off x="-679715" y="399254"/>
            <a:ext cx="7414953" cy="9674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304F7B"/>
                </a:solidFill>
                <a:latin typeface="Avenir Next Condensed"/>
              </a:rPr>
              <a:t>Skills Center Programs</a:t>
            </a:r>
          </a:p>
        </p:txBody>
      </p:sp>
    </p:spTree>
    <p:extLst>
      <p:ext uri="{BB962C8B-B14F-4D97-AF65-F5344CB8AC3E}">
        <p14:creationId xmlns:p14="http://schemas.microsoft.com/office/powerpoint/2010/main" val="120288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8" t="10654"/>
          <a:stretch/>
        </p:blipFill>
        <p:spPr>
          <a:xfrm>
            <a:off x="4619710" y="1731688"/>
            <a:ext cx="7218572" cy="4808868"/>
          </a:xfrm>
          <a:prstGeom prst="rect">
            <a:avLst/>
          </a:prstGeom>
        </p:spPr>
      </p:pic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6BEFDED7-728A-5B51-00CF-6665BE0B9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4" r="64242" b="72184"/>
          <a:stretch/>
        </p:blipFill>
        <p:spPr>
          <a:xfrm>
            <a:off x="719479" y="1731688"/>
            <a:ext cx="3975879" cy="9236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2C3D52-9919-D9A3-CBC8-338F22C3AFBE}"/>
              </a:ext>
            </a:extLst>
          </p:cNvPr>
          <p:cNvSpPr txBox="1"/>
          <p:nvPr/>
        </p:nvSpPr>
        <p:spPr>
          <a:xfrm>
            <a:off x="1152939" y="3154017"/>
            <a:ext cx="3220277" cy="92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>
                <a:solidFill>
                  <a:srgbClr val="304F7B"/>
                </a:solidFill>
                <a:latin typeface="Avenir Next Condensed Demi Bold" panose="020B0506020202020204" pitchFamily="34" charset="0"/>
              </a:rPr>
              <a:t>Main Sites</a:t>
            </a:r>
          </a:p>
          <a:p>
            <a:endParaRPr lang="en-US" sz="1801" dirty="0">
              <a:solidFill>
                <a:srgbClr val="304F7B"/>
              </a:solidFill>
              <a:latin typeface="Avenir Next Condensed Demi Bold" panose="020B0506020202020204" pitchFamily="34" charset="0"/>
            </a:endParaRPr>
          </a:p>
          <a:p>
            <a:r>
              <a:rPr lang="en-US" sz="1801" dirty="0">
                <a:solidFill>
                  <a:srgbClr val="304F7B"/>
                </a:solidFill>
                <a:latin typeface="Avenir Next Condensed Demi Bold" panose="020B0506020202020204" pitchFamily="34" charset="0"/>
              </a:rPr>
              <a:t>Other sites where classes are held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A5F882-85F2-B8B5-AA2C-132A3E62D418}"/>
              </a:ext>
            </a:extLst>
          </p:cNvPr>
          <p:cNvSpPr/>
          <p:nvPr/>
        </p:nvSpPr>
        <p:spPr>
          <a:xfrm>
            <a:off x="1086678" y="3246782"/>
            <a:ext cx="106018" cy="155714"/>
          </a:xfrm>
          <a:prstGeom prst="ellipse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30014E-D285-466C-4BF0-B7D91EA3B0B5}"/>
              </a:ext>
            </a:extLst>
          </p:cNvPr>
          <p:cNvSpPr/>
          <p:nvPr/>
        </p:nvSpPr>
        <p:spPr>
          <a:xfrm>
            <a:off x="1086678" y="3786220"/>
            <a:ext cx="106018" cy="1557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892F4E-7A10-139A-C543-75B181F2FD5C}"/>
              </a:ext>
            </a:extLst>
          </p:cNvPr>
          <p:cNvSpPr/>
          <p:nvPr/>
        </p:nvSpPr>
        <p:spPr>
          <a:xfrm>
            <a:off x="3" y="14278"/>
            <a:ext cx="12191998" cy="1600224"/>
          </a:xfrm>
          <a:prstGeom prst="rect">
            <a:avLst/>
          </a:prstGeom>
          <a:solidFill>
            <a:srgbClr val="30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55233-D6D9-36AC-68AB-56AB9ADF8187}"/>
              </a:ext>
            </a:extLst>
          </p:cNvPr>
          <p:cNvSpPr txBox="1"/>
          <p:nvPr/>
        </p:nvSpPr>
        <p:spPr>
          <a:xfrm>
            <a:off x="271669" y="154440"/>
            <a:ext cx="1192033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venir Next Condensed"/>
              </a:rPr>
              <a:t>Adult Basic Education Sites in each Workforce Development Board Area</a:t>
            </a:r>
          </a:p>
        </p:txBody>
      </p:sp>
    </p:spTree>
    <p:extLst>
      <p:ext uri="{BB962C8B-B14F-4D97-AF65-F5344CB8AC3E}">
        <p14:creationId xmlns:p14="http://schemas.microsoft.com/office/powerpoint/2010/main" val="350737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2B6C6D-5616-8792-57E8-E06A966357A0}"/>
              </a:ext>
            </a:extLst>
          </p:cNvPr>
          <p:cNvSpPr/>
          <p:nvPr/>
        </p:nvSpPr>
        <p:spPr>
          <a:xfrm>
            <a:off x="5" y="1232453"/>
            <a:ext cx="12191998" cy="54731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DE9B55-9441-B2E7-351E-336630A5453E}"/>
              </a:ext>
            </a:extLst>
          </p:cNvPr>
          <p:cNvSpPr txBox="1"/>
          <p:nvPr/>
        </p:nvSpPr>
        <p:spPr>
          <a:xfrm>
            <a:off x="125896" y="401455"/>
            <a:ext cx="116685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304F7B"/>
                </a:solidFill>
                <a:latin typeface="Avenir Next Condensed"/>
              </a:rPr>
              <a:t>Adult Education and Family Literacy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F1CD0B-AB1A-2A1F-1EFB-42F9DC5F6E16}"/>
              </a:ext>
            </a:extLst>
          </p:cNvPr>
          <p:cNvSpPr txBox="1">
            <a:spLocks/>
          </p:cNvSpPr>
          <p:nvPr/>
        </p:nvSpPr>
        <p:spPr>
          <a:xfrm>
            <a:off x="125898" y="1451114"/>
            <a:ext cx="12191998" cy="4929810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Avenir Next Condensed" panose="020B0506020202020204" pitchFamily="34" charset="0"/>
              </a:rPr>
              <a:t>9,507 students served</a:t>
            </a:r>
          </a:p>
          <a:p>
            <a:pPr lvl="1"/>
            <a:r>
              <a:rPr lang="en-US" dirty="0">
                <a:latin typeface="Avenir Next Condensed Demi Bold" panose="020B0506020202020204" pitchFamily="34" charset="0"/>
              </a:rPr>
              <a:t>30 Providers</a:t>
            </a:r>
          </a:p>
          <a:p>
            <a:pPr lvl="1"/>
            <a:r>
              <a:rPr lang="en-US" dirty="0">
                <a:latin typeface="Avenir Next Condensed Demi Bold" panose="020B0506020202020204" pitchFamily="34" charset="0"/>
              </a:rPr>
              <a:t>461 classes</a:t>
            </a:r>
          </a:p>
          <a:p>
            <a:pPr lvl="1"/>
            <a:r>
              <a:rPr lang="en-US" dirty="0">
                <a:latin typeface="Avenir Next Condensed Demi Bold" panose="020B0506020202020204" pitchFamily="34" charset="0"/>
              </a:rPr>
              <a:t> 4,740 high school equivalency</a:t>
            </a:r>
          </a:p>
          <a:p>
            <a:pPr lvl="1"/>
            <a:r>
              <a:rPr lang="en-US" dirty="0">
                <a:latin typeface="Avenir Next Condensed Demi Bold" panose="020B0506020202020204" pitchFamily="34" charset="0"/>
              </a:rPr>
              <a:t> 2,125 correctional center</a:t>
            </a:r>
          </a:p>
          <a:p>
            <a:pPr lvl="1"/>
            <a:r>
              <a:rPr lang="en-US" dirty="0">
                <a:latin typeface="Avenir Next Condensed Demi Bold" panose="020B0506020202020204" pitchFamily="34" charset="0"/>
              </a:rPr>
              <a:t> 2,094 English Literacy/Civics</a:t>
            </a:r>
          </a:p>
          <a:p>
            <a:r>
              <a:rPr lang="en-US" sz="2400" dirty="0">
                <a:latin typeface="Avenir Next Condensed Demi Bold" panose="020B0506020202020204" pitchFamily="34" charset="0"/>
              </a:rPr>
              <a:t>Administered through Oklahoma Department of CareerTech</a:t>
            </a:r>
          </a:p>
          <a:p>
            <a:pPr lvl="1"/>
            <a:r>
              <a:rPr lang="en-US" dirty="0">
                <a:latin typeface="Avenir Next Condensed Demi Bold" panose="020B0506020202020204" pitchFamily="34" charset="0"/>
              </a:rPr>
              <a:t>Awards contracts based upon regional locations through RFP process</a:t>
            </a:r>
          </a:p>
          <a:p>
            <a:pPr lvl="1"/>
            <a:r>
              <a:rPr lang="en-US" dirty="0">
                <a:latin typeface="Avenir Next Condensed Demi Bold" panose="020B0506020202020204" pitchFamily="34" charset="0"/>
              </a:rPr>
              <a:t>Programs often based at local TC, K-12 schools or college campuses</a:t>
            </a:r>
          </a:p>
        </p:txBody>
      </p:sp>
    </p:spTree>
    <p:extLst>
      <p:ext uri="{BB962C8B-B14F-4D97-AF65-F5344CB8AC3E}">
        <p14:creationId xmlns:p14="http://schemas.microsoft.com/office/powerpoint/2010/main" val="83674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E29A87-DED3-9CAE-DFC4-D0221009D0F1}"/>
              </a:ext>
            </a:extLst>
          </p:cNvPr>
          <p:cNvSpPr/>
          <p:nvPr/>
        </p:nvSpPr>
        <p:spPr>
          <a:xfrm>
            <a:off x="3" y="14279"/>
            <a:ext cx="12191998" cy="923692"/>
          </a:xfrm>
          <a:prstGeom prst="rect">
            <a:avLst/>
          </a:prstGeom>
          <a:solidFill>
            <a:srgbClr val="30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1"/>
          <a:stretch/>
        </p:blipFill>
        <p:spPr>
          <a:xfrm>
            <a:off x="406358" y="1113183"/>
            <a:ext cx="10915931" cy="5476804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62859D4-6443-43DA-C2DD-72B184D58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48" y="5691096"/>
            <a:ext cx="2443941" cy="9236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2CCE22-0299-97B9-C27B-83455BFB9B0A}"/>
              </a:ext>
            </a:extLst>
          </p:cNvPr>
          <p:cNvSpPr txBox="1"/>
          <p:nvPr/>
        </p:nvSpPr>
        <p:spPr>
          <a:xfrm>
            <a:off x="0" y="119375"/>
            <a:ext cx="118368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venir Next Condensed"/>
              </a:rPr>
              <a:t>CareerTech Technology Center Districts</a:t>
            </a:r>
          </a:p>
        </p:txBody>
      </p:sp>
    </p:spTree>
    <p:extLst>
      <p:ext uri="{BB962C8B-B14F-4D97-AF65-F5344CB8AC3E}">
        <p14:creationId xmlns:p14="http://schemas.microsoft.com/office/powerpoint/2010/main" val="129567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9179D75DB8C44DA677B95B4563C811" ma:contentTypeVersion="16" ma:contentTypeDescription="Create a new document." ma:contentTypeScope="" ma:versionID="9c24ad471e26ffaf6b0e4f52749f1560">
  <xsd:schema xmlns:xsd="http://www.w3.org/2001/XMLSchema" xmlns:xs="http://www.w3.org/2001/XMLSchema" xmlns:p="http://schemas.microsoft.com/office/2006/metadata/properties" xmlns:ns1="http://schemas.microsoft.com/sharepoint/v3" xmlns:ns2="7e20be6a-c1e0-411a-8cfa-db4e92ab88e3" xmlns:ns3="d785a782-8c8e-46dc-b5c9-a27b7f4f97a1" targetNamespace="http://schemas.microsoft.com/office/2006/metadata/properties" ma:root="true" ma:fieldsID="bfd95eb891a8a0202d829f4c94af9253" ns1:_="" ns2:_="" ns3:_="">
    <xsd:import namespace="http://schemas.microsoft.com/sharepoint/v3"/>
    <xsd:import namespace="7e20be6a-c1e0-411a-8cfa-db4e92ab88e3"/>
    <xsd:import namespace="d785a782-8c8e-46dc-b5c9-a27b7f4f97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0be6a-c1e0-411a-8cfa-db4e92ab88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309bf2f-0431-460d-a93a-990d633b9c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85a782-8c8e-46dc-b5c9-a27b7f4f97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f628715-2d32-4693-87d7-584ef2ac9542}" ma:internalName="TaxCatchAll" ma:showField="CatchAllData" ma:web="d785a782-8c8e-46dc-b5c9-a27b7f4f97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69F63C-EE62-4B6F-B21A-A2CBF17062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e20be6a-c1e0-411a-8cfa-db4e92ab88e3"/>
    <ds:schemaRef ds:uri="d785a782-8c8e-46dc-b5c9-a27b7f4f97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6BF86F-3E1B-4580-80E3-41F22160B1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8812</TotalTime>
  <Words>678</Words>
  <Application>Microsoft Office PowerPoint</Application>
  <PresentationFormat>Widescreen</PresentationFormat>
  <Paragraphs>137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Amasis MT Pro Light</vt:lpstr>
      <vt:lpstr>Arial</vt:lpstr>
      <vt:lpstr>Avenir Next Condensed</vt:lpstr>
      <vt:lpstr>Avenir Next Condensed Demi Bold</vt:lpstr>
      <vt:lpstr>Avenir Next Condensed Medium</vt:lpstr>
      <vt:lpstr>Calibri</vt:lpstr>
      <vt:lpstr>Calibri Light</vt:lpstr>
      <vt:lpstr>Eras Demi ITC</vt:lpstr>
      <vt:lpstr>Open Sans</vt:lpstr>
      <vt:lpstr>Open Sans SemiBold</vt:lpstr>
      <vt:lpstr>Wingdings</vt:lpstr>
      <vt:lpstr>Office Theme</vt:lpstr>
      <vt:lpstr>Oklahoma CareerTech  Education that WORKS for YOU!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CareerTech Student Organizations (CTSOs)</vt:lpstr>
      <vt:lpstr>Oklahoma CareerTech  Education that WORKS for YOU!</vt:lpstr>
      <vt:lpstr>What is Coming? 5 year growth!!</vt:lpstr>
      <vt:lpstr>CareerTech Appropriations Compared to Other Educational Entities</vt:lpstr>
      <vt:lpstr>PowerPoint Presentation</vt:lpstr>
      <vt:lpstr>Tech Center Funding</vt:lpstr>
      <vt:lpstr>PowerPoint Presentation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Margi Cooper</dc:creator>
  <cp:lastModifiedBy>Justin Lockwood</cp:lastModifiedBy>
  <cp:revision>89</cp:revision>
  <cp:lastPrinted>2023-01-24T21:42:55Z</cp:lastPrinted>
  <dcterms:created xsi:type="dcterms:W3CDTF">2020-07-06T17:50:26Z</dcterms:created>
  <dcterms:modified xsi:type="dcterms:W3CDTF">2023-07-11T13:17:46Z</dcterms:modified>
</cp:coreProperties>
</file>