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Canva Sans" panose="020B0604020202020204" charset="0"/>
      <p:regular r:id="rId29"/>
    </p:embeddedFont>
    <p:embeddedFont>
      <p:font typeface="Canva Sans Bold" panose="020B0604020202020204" charset="0"/>
      <p:regular r:id="rId30"/>
    </p:embeddedFont>
    <p:embeddedFont>
      <p:font typeface="Childos Arabic" panose="020B0604020202020204" charset="-78"/>
      <p:regular r:id="rId31"/>
    </p:embeddedFont>
    <p:embeddedFont>
      <p:font typeface="HK Grotesk" panose="020B0604020202020204" charset="0"/>
      <p:regular r:id="rId32"/>
    </p:embeddedFont>
    <p:embeddedFont>
      <p:font typeface="HK Grotesk Bold" panose="020B0604020202020204" charset="0"/>
      <p:regular r:id="rId33"/>
    </p:embeddedFont>
    <p:embeddedFont>
      <p:font typeface="Inter" panose="020B0604020202020204" charset="0"/>
      <p:regular r:id="rId34"/>
    </p:embeddedFont>
    <p:embeddedFont>
      <p:font typeface="Inter Bold" panose="020B0604020202020204" charset="0"/>
      <p:regular r:id="rId35"/>
    </p:embeddedFont>
    <p:embeddedFont>
      <p:font typeface="Inter Semi-Bold" panose="020B0604020202020204" charset="0"/>
      <p:regular r:id="rId36"/>
    </p:embeddedFont>
    <p:embeddedFont>
      <p:font typeface="Lazydog" panose="020B0604020202020204" charset="0"/>
      <p:regular r:id="rId37"/>
    </p:embeddedFont>
    <p:embeddedFont>
      <p:font typeface="Mansalva" panose="020B0604020202020204" charset="0"/>
      <p:regular r:id="rId38"/>
    </p:embeddedFont>
    <p:embeddedFont>
      <p:font typeface="More Sugar" panose="020B0604020202020204" charset="0"/>
      <p:regular r:id="rId39"/>
    </p:embeddedFont>
    <p:embeddedFont>
      <p:font typeface="Norwester" panose="020B0604020202020204" charset="0"/>
      <p:regular r:id="rId40"/>
    </p:embeddedFont>
    <p:embeddedFont>
      <p:font typeface="Nourd Semi-Bold" panose="020B0604020202020204" charset="0"/>
      <p:regular r:id="rId41"/>
    </p:embeddedFont>
    <p:embeddedFont>
      <p:font typeface="Open Sans Bold" panose="020B0604020202020204" charset="0"/>
      <p:regular r:id="rId42"/>
    </p:embeddedFont>
    <p:embeddedFont>
      <p:font typeface="Open Sans Condensed Bold" panose="020B0604020202020204" charset="0"/>
      <p:regular r:id="rId43"/>
    </p:embeddedFont>
    <p:embeddedFont>
      <p:font typeface="Sniglet" panose="020B0604020202020204" charset="0"/>
      <p:regular r:id="rId44"/>
    </p:embeddedFont>
    <p:embeddedFont>
      <p:font typeface="Ubuntu" panose="020B0504030602030204" pitchFamily="34" charset="0"/>
      <p:regular r:id="rId45"/>
    </p:embeddedFont>
    <p:embeddedFont>
      <p:font typeface="Ubuntu Bold" panose="020B0604020202020204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8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10" Type="http://schemas.openxmlformats.org/officeDocument/2006/relationships/image" Target="../media/image20.jpe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97.svg"/><Relationship Id="rId7" Type="http://schemas.openxmlformats.org/officeDocument/2006/relationships/image" Target="../media/image16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svg"/><Relationship Id="rId5" Type="http://schemas.openxmlformats.org/officeDocument/2006/relationships/image" Target="../media/image21.svg"/><Relationship Id="rId10" Type="http://schemas.openxmlformats.org/officeDocument/2006/relationships/image" Target="../media/image27.svg"/><Relationship Id="rId4" Type="http://schemas.openxmlformats.org/officeDocument/2006/relationships/image" Target="../media/image98.svg"/><Relationship Id="rId9" Type="http://schemas.openxmlformats.org/officeDocument/2006/relationships/image" Target="../media/image1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97.svg"/><Relationship Id="rId7" Type="http://schemas.openxmlformats.org/officeDocument/2006/relationships/image" Target="../media/image17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99.svg"/><Relationship Id="rId4" Type="http://schemas.openxmlformats.org/officeDocument/2006/relationships/image" Target="../media/image21.svg"/><Relationship Id="rId9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30.svg"/><Relationship Id="rId4" Type="http://schemas.openxmlformats.org/officeDocument/2006/relationships/image" Target="../media/image10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10" Type="http://schemas.openxmlformats.org/officeDocument/2006/relationships/image" Target="../media/image13.svg"/><Relationship Id="rId4" Type="http://schemas.openxmlformats.org/officeDocument/2006/relationships/image" Target="../media/image15.svg"/><Relationship Id="rId9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2.sv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12" Type="http://schemas.openxmlformats.org/officeDocument/2006/relationships/image" Target="../media/image31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30.svg"/><Relationship Id="rId5" Type="http://schemas.openxmlformats.org/officeDocument/2006/relationships/image" Target="../media/image25.svg"/><Relationship Id="rId15" Type="http://schemas.openxmlformats.org/officeDocument/2006/relationships/image" Target="../media/image33.png"/><Relationship Id="rId10" Type="http://schemas.openxmlformats.org/officeDocument/2006/relationships/image" Target="../media/image29.svg"/><Relationship Id="rId4" Type="http://schemas.openxmlformats.org/officeDocument/2006/relationships/image" Target="../media/image24.svg"/><Relationship Id="rId9" Type="http://schemas.openxmlformats.org/officeDocument/2006/relationships/image" Target="../media/image28.svg"/><Relationship Id="rId14" Type="http://schemas.openxmlformats.org/officeDocument/2006/relationships/hyperlink" Target="https://careertech.org/wp-content/uploads/2023/12/Supporting_Nontraditional_Learners_CTE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4.jpeg"/><Relationship Id="rId7" Type="http://schemas.openxmlformats.org/officeDocument/2006/relationships/image" Target="../media/image17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NZqZ3cX9NWY" TargetMode="External"/><Relationship Id="rId6" Type="http://schemas.openxmlformats.org/officeDocument/2006/relationships/image" Target="../media/image16.svg"/><Relationship Id="rId5" Type="http://schemas.openxmlformats.org/officeDocument/2006/relationships/image" Target="../media/image21.svg"/><Relationship Id="rId4" Type="http://schemas.openxmlformats.org/officeDocument/2006/relationships/image" Target="../media/image14.sv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36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52091" y="1625669"/>
            <a:ext cx="10613993" cy="6704793"/>
            <a:chOff x="0" y="0"/>
            <a:chExt cx="3622362" cy="2288224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"/>
              <a:ext cx="3622363" cy="2288223"/>
            </a:xfrm>
            <a:custGeom>
              <a:avLst/>
              <a:gdLst/>
              <a:ahLst/>
              <a:cxnLst/>
              <a:rect l="l" t="t" r="r" b="b"/>
              <a:pathLst>
                <a:path w="3622363" h="2288223">
                  <a:moveTo>
                    <a:pt x="2691208" y="2279259"/>
                  </a:moveTo>
                  <a:cubicBezTo>
                    <a:pt x="2691208" y="2279259"/>
                    <a:pt x="2271456" y="2290446"/>
                    <a:pt x="1808871" y="2287825"/>
                  </a:cubicBezTo>
                  <a:cubicBezTo>
                    <a:pt x="1635190" y="2285662"/>
                    <a:pt x="1057073" y="2277838"/>
                    <a:pt x="1057073" y="2277838"/>
                  </a:cubicBezTo>
                  <a:cubicBezTo>
                    <a:pt x="812931" y="2269004"/>
                    <a:pt x="565145" y="2252022"/>
                    <a:pt x="398404" y="2193845"/>
                  </a:cubicBezTo>
                  <a:cubicBezTo>
                    <a:pt x="120505" y="2096883"/>
                    <a:pt x="0" y="1919355"/>
                    <a:pt x="0" y="901088"/>
                  </a:cubicBezTo>
                  <a:cubicBezTo>
                    <a:pt x="8536" y="436167"/>
                    <a:pt x="34263" y="307039"/>
                    <a:pt x="140291" y="221495"/>
                  </a:cubicBezTo>
                  <a:cubicBezTo>
                    <a:pt x="342602" y="58267"/>
                    <a:pt x="736658" y="3410"/>
                    <a:pt x="1155311" y="3410"/>
                  </a:cubicBezTo>
                  <a:cubicBezTo>
                    <a:pt x="1155311" y="3410"/>
                    <a:pt x="1551711" y="11418"/>
                    <a:pt x="1730715" y="3410"/>
                  </a:cubicBezTo>
                  <a:cubicBezTo>
                    <a:pt x="2052529" y="-4263"/>
                    <a:pt x="2516456" y="3410"/>
                    <a:pt x="2516456" y="3410"/>
                  </a:cubicBezTo>
                  <a:cubicBezTo>
                    <a:pt x="2884764" y="10889"/>
                    <a:pt x="3248077" y="80221"/>
                    <a:pt x="3445817" y="202803"/>
                  </a:cubicBezTo>
                  <a:cubicBezTo>
                    <a:pt x="3596834" y="296420"/>
                    <a:pt x="3630108" y="421095"/>
                    <a:pt x="3620968" y="901088"/>
                  </a:cubicBezTo>
                  <a:cubicBezTo>
                    <a:pt x="3620968" y="2037320"/>
                    <a:pt x="3337971" y="2251418"/>
                    <a:pt x="2691208" y="2279259"/>
                  </a:cubicBezTo>
                  <a:close/>
                </a:path>
              </a:pathLst>
            </a:custGeom>
            <a:solidFill>
              <a:srgbClr val="0066A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515579" y="1792113"/>
            <a:ext cx="10087017" cy="6371906"/>
            <a:chOff x="0" y="0"/>
            <a:chExt cx="3622362" cy="2288224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1"/>
              <a:ext cx="3622363" cy="2288223"/>
            </a:xfrm>
            <a:custGeom>
              <a:avLst/>
              <a:gdLst/>
              <a:ahLst/>
              <a:cxnLst/>
              <a:rect l="l" t="t" r="r" b="b"/>
              <a:pathLst>
                <a:path w="3622363" h="2288223">
                  <a:moveTo>
                    <a:pt x="2691208" y="2279259"/>
                  </a:moveTo>
                  <a:cubicBezTo>
                    <a:pt x="2691208" y="2279259"/>
                    <a:pt x="2271456" y="2290446"/>
                    <a:pt x="1808871" y="2287825"/>
                  </a:cubicBezTo>
                  <a:cubicBezTo>
                    <a:pt x="1635190" y="2285662"/>
                    <a:pt x="1057073" y="2277838"/>
                    <a:pt x="1057073" y="2277838"/>
                  </a:cubicBezTo>
                  <a:cubicBezTo>
                    <a:pt x="812931" y="2269004"/>
                    <a:pt x="565145" y="2252022"/>
                    <a:pt x="398404" y="2193845"/>
                  </a:cubicBezTo>
                  <a:cubicBezTo>
                    <a:pt x="120505" y="2096883"/>
                    <a:pt x="0" y="1919355"/>
                    <a:pt x="0" y="901088"/>
                  </a:cubicBezTo>
                  <a:cubicBezTo>
                    <a:pt x="8536" y="436167"/>
                    <a:pt x="34263" y="307039"/>
                    <a:pt x="140291" y="221495"/>
                  </a:cubicBezTo>
                  <a:cubicBezTo>
                    <a:pt x="342602" y="58267"/>
                    <a:pt x="736658" y="3410"/>
                    <a:pt x="1155311" y="3410"/>
                  </a:cubicBezTo>
                  <a:cubicBezTo>
                    <a:pt x="1155311" y="3410"/>
                    <a:pt x="1551711" y="11418"/>
                    <a:pt x="1730715" y="3410"/>
                  </a:cubicBezTo>
                  <a:cubicBezTo>
                    <a:pt x="2052529" y="-4263"/>
                    <a:pt x="2516456" y="3410"/>
                    <a:pt x="2516456" y="3410"/>
                  </a:cubicBezTo>
                  <a:cubicBezTo>
                    <a:pt x="2884764" y="10889"/>
                    <a:pt x="3248077" y="80221"/>
                    <a:pt x="3445817" y="202803"/>
                  </a:cubicBezTo>
                  <a:cubicBezTo>
                    <a:pt x="3596834" y="296420"/>
                    <a:pt x="3630108" y="421095"/>
                    <a:pt x="3620968" y="901088"/>
                  </a:cubicBezTo>
                  <a:cubicBezTo>
                    <a:pt x="3620968" y="2037320"/>
                    <a:pt x="3337971" y="2251418"/>
                    <a:pt x="2691208" y="2279259"/>
                  </a:cubicBezTo>
                  <a:close/>
                </a:path>
              </a:pathLst>
            </a:custGeom>
            <a:solidFill>
              <a:srgbClr val="FBF6EB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99735" y="3060613"/>
            <a:ext cx="13567423" cy="2711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6999">
                <a:solidFill>
                  <a:srgbClr val="D15420"/>
                </a:solidFill>
                <a:latin typeface="Lazydog"/>
                <a:ea typeface="Lazydog"/>
                <a:cs typeface="Lazydog"/>
                <a:sym typeface="Lazydog"/>
              </a:rPr>
              <a:t>STUDENT SERVICES </a:t>
            </a:r>
          </a:p>
          <a:p>
            <a:pPr algn="ctr">
              <a:lnSpc>
                <a:spcPts val="6999"/>
              </a:lnSpc>
            </a:pPr>
            <a:r>
              <a:rPr lang="en-US" sz="6999">
                <a:solidFill>
                  <a:srgbClr val="D15420"/>
                </a:solidFill>
                <a:latin typeface="Lazydog"/>
                <a:ea typeface="Lazydog"/>
                <a:cs typeface="Lazydog"/>
                <a:sym typeface="Lazydog"/>
              </a:rPr>
              <a:t>AND </a:t>
            </a:r>
          </a:p>
          <a:p>
            <a:pPr algn="ctr">
              <a:lnSpc>
                <a:spcPts val="6999"/>
              </a:lnSpc>
            </a:pPr>
            <a:r>
              <a:rPr lang="en-US" sz="6999">
                <a:solidFill>
                  <a:srgbClr val="D15420"/>
                </a:solidFill>
                <a:latin typeface="Lazydog"/>
                <a:ea typeface="Lazydog"/>
                <a:cs typeface="Lazydog"/>
                <a:sym typeface="Lazydog"/>
              </a:rPr>
              <a:t>SPECIAL POPULATIONS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5145" y="2564035"/>
            <a:ext cx="697397" cy="714363"/>
          </a:xfrm>
          <a:custGeom>
            <a:avLst/>
            <a:gdLst/>
            <a:ahLst/>
            <a:cxnLst/>
            <a:rect l="l" t="t" r="r" b="b"/>
            <a:pathLst>
              <a:path w="697397" h="714363">
                <a:moveTo>
                  <a:pt x="0" y="0"/>
                </a:moveTo>
                <a:lnTo>
                  <a:pt x="697397" y="0"/>
                </a:lnTo>
                <a:lnTo>
                  <a:pt x="697397" y="714363"/>
                </a:lnTo>
                <a:lnTo>
                  <a:pt x="0" y="7143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49781" y="6142873"/>
            <a:ext cx="6712998" cy="1594337"/>
          </a:xfrm>
          <a:custGeom>
            <a:avLst/>
            <a:gdLst/>
            <a:ahLst/>
            <a:cxnLst/>
            <a:rect l="l" t="t" r="r" b="b"/>
            <a:pathLst>
              <a:path w="6712998" h="1594337">
                <a:moveTo>
                  <a:pt x="0" y="0"/>
                </a:moveTo>
                <a:lnTo>
                  <a:pt x="6712998" y="0"/>
                </a:lnTo>
                <a:lnTo>
                  <a:pt x="6712998" y="1594337"/>
                </a:lnTo>
                <a:lnTo>
                  <a:pt x="0" y="15943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76952" y="1792113"/>
            <a:ext cx="1047315" cy="1256351"/>
          </a:xfrm>
          <a:custGeom>
            <a:avLst/>
            <a:gdLst/>
            <a:ahLst/>
            <a:cxnLst/>
            <a:rect l="l" t="t" r="r" b="b"/>
            <a:pathLst>
              <a:path w="1047315" h="1256351">
                <a:moveTo>
                  <a:pt x="0" y="0"/>
                </a:moveTo>
                <a:lnTo>
                  <a:pt x="1047315" y="0"/>
                </a:lnTo>
                <a:lnTo>
                  <a:pt x="1047315" y="1256351"/>
                </a:lnTo>
                <a:lnTo>
                  <a:pt x="0" y="12563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666663">
            <a:off x="13888358" y="-2810390"/>
            <a:ext cx="8799284" cy="7413397"/>
          </a:xfrm>
          <a:custGeom>
            <a:avLst/>
            <a:gdLst/>
            <a:ahLst/>
            <a:cxnLst/>
            <a:rect l="l" t="t" r="r" b="b"/>
            <a:pathLst>
              <a:path w="8799284" h="7413397">
                <a:moveTo>
                  <a:pt x="0" y="0"/>
                </a:moveTo>
                <a:lnTo>
                  <a:pt x="8799284" y="0"/>
                </a:lnTo>
                <a:lnTo>
                  <a:pt x="8799284" y="7413397"/>
                </a:lnTo>
                <a:lnTo>
                  <a:pt x="0" y="74133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124715">
            <a:off x="15895915" y="-563883"/>
            <a:ext cx="2055221" cy="2920384"/>
          </a:xfrm>
          <a:custGeom>
            <a:avLst/>
            <a:gdLst/>
            <a:ahLst/>
            <a:cxnLst/>
            <a:rect l="l" t="t" r="r" b="b"/>
            <a:pathLst>
              <a:path w="2055221" h="2920384">
                <a:moveTo>
                  <a:pt x="0" y="0"/>
                </a:moveTo>
                <a:lnTo>
                  <a:pt x="2055221" y="0"/>
                </a:lnTo>
                <a:lnTo>
                  <a:pt x="2055221" y="2920384"/>
                </a:lnTo>
                <a:lnTo>
                  <a:pt x="0" y="29203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6840" y="2587976"/>
            <a:ext cx="959059" cy="1380844"/>
          </a:xfrm>
          <a:custGeom>
            <a:avLst/>
            <a:gdLst/>
            <a:ahLst/>
            <a:cxnLst/>
            <a:rect l="l" t="t" r="r" b="b"/>
            <a:pathLst>
              <a:path w="959059" h="1380844">
                <a:moveTo>
                  <a:pt x="0" y="0"/>
                </a:moveTo>
                <a:lnTo>
                  <a:pt x="959059" y="0"/>
                </a:lnTo>
                <a:lnTo>
                  <a:pt x="959059" y="1380844"/>
                </a:lnTo>
                <a:lnTo>
                  <a:pt x="0" y="13808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134520">
            <a:off x="-325277" y="-1193709"/>
            <a:ext cx="2707954" cy="3534034"/>
          </a:xfrm>
          <a:custGeom>
            <a:avLst/>
            <a:gdLst/>
            <a:ahLst/>
            <a:cxnLst/>
            <a:rect l="l" t="t" r="r" b="b"/>
            <a:pathLst>
              <a:path w="2707954" h="3534034">
                <a:moveTo>
                  <a:pt x="0" y="0"/>
                </a:moveTo>
                <a:lnTo>
                  <a:pt x="2707954" y="0"/>
                </a:lnTo>
                <a:lnTo>
                  <a:pt x="2707954" y="3534034"/>
                </a:lnTo>
                <a:lnTo>
                  <a:pt x="0" y="35340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787442" flipH="1">
            <a:off x="15124010" y="7352977"/>
            <a:ext cx="4521758" cy="4114800"/>
          </a:xfrm>
          <a:custGeom>
            <a:avLst/>
            <a:gdLst/>
            <a:ahLst/>
            <a:cxnLst/>
            <a:rect l="l" t="t" r="r" b="b"/>
            <a:pathLst>
              <a:path w="4521758" h="4114800">
                <a:moveTo>
                  <a:pt x="4521758" y="0"/>
                </a:moveTo>
                <a:lnTo>
                  <a:pt x="0" y="0"/>
                </a:lnTo>
                <a:lnTo>
                  <a:pt x="0" y="4114800"/>
                </a:lnTo>
                <a:lnTo>
                  <a:pt x="4521758" y="4114800"/>
                </a:lnTo>
                <a:lnTo>
                  <a:pt x="452175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17783" flipH="1">
            <a:off x="15159434" y="7093082"/>
            <a:ext cx="4247535" cy="4114800"/>
          </a:xfrm>
          <a:custGeom>
            <a:avLst/>
            <a:gdLst/>
            <a:ahLst/>
            <a:cxnLst/>
            <a:rect l="l" t="t" r="r" b="b"/>
            <a:pathLst>
              <a:path w="4247535" h="4114800">
                <a:moveTo>
                  <a:pt x="4247536" y="0"/>
                </a:moveTo>
                <a:lnTo>
                  <a:pt x="0" y="0"/>
                </a:lnTo>
                <a:lnTo>
                  <a:pt x="0" y="4114800"/>
                </a:lnTo>
                <a:lnTo>
                  <a:pt x="4247536" y="4114800"/>
                </a:lnTo>
                <a:lnTo>
                  <a:pt x="424753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655332" flipH="1">
            <a:off x="3957637" y="1490653"/>
            <a:ext cx="1115884" cy="1785415"/>
          </a:xfrm>
          <a:custGeom>
            <a:avLst/>
            <a:gdLst/>
            <a:ahLst/>
            <a:cxnLst/>
            <a:rect l="l" t="t" r="r" b="b"/>
            <a:pathLst>
              <a:path w="1115884" h="1785415">
                <a:moveTo>
                  <a:pt x="1115884" y="0"/>
                </a:moveTo>
                <a:lnTo>
                  <a:pt x="0" y="0"/>
                </a:lnTo>
                <a:lnTo>
                  <a:pt x="0" y="1785415"/>
                </a:lnTo>
                <a:lnTo>
                  <a:pt x="1115884" y="1785415"/>
                </a:lnTo>
                <a:lnTo>
                  <a:pt x="111588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 descr="Oklahoma CareerTech logo with CCD Counseling and Career Development text."/>
          <p:cNvSpPr/>
          <p:nvPr/>
        </p:nvSpPr>
        <p:spPr>
          <a:xfrm>
            <a:off x="159897" y="8526774"/>
            <a:ext cx="3676708" cy="1662715"/>
          </a:xfrm>
          <a:custGeom>
            <a:avLst/>
            <a:gdLst/>
            <a:ahLst/>
            <a:cxnLst/>
            <a:rect l="l" t="t" r="r" b="b"/>
            <a:pathLst>
              <a:path w="3676708" h="1662715">
                <a:moveTo>
                  <a:pt x="0" y="0"/>
                </a:moveTo>
                <a:lnTo>
                  <a:pt x="3676708" y="0"/>
                </a:lnTo>
                <a:lnTo>
                  <a:pt x="3676708" y="1662715"/>
                </a:lnTo>
                <a:lnTo>
                  <a:pt x="0" y="16627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73639" y="2520922"/>
            <a:ext cx="366402" cy="527542"/>
          </a:xfrm>
          <a:custGeom>
            <a:avLst/>
            <a:gdLst/>
            <a:ahLst/>
            <a:cxnLst/>
            <a:rect l="l" t="t" r="r" b="b"/>
            <a:pathLst>
              <a:path w="366402" h="527542">
                <a:moveTo>
                  <a:pt x="0" y="0"/>
                </a:moveTo>
                <a:lnTo>
                  <a:pt x="366401" y="0"/>
                </a:lnTo>
                <a:lnTo>
                  <a:pt x="366401" y="527542"/>
                </a:lnTo>
                <a:lnTo>
                  <a:pt x="0" y="5275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6462693" y="6434916"/>
            <a:ext cx="6192788" cy="1108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3214" spc="186">
                <a:solidFill>
                  <a:srgbClr val="0E3574"/>
                </a:solidFill>
                <a:latin typeface="Mansalva"/>
                <a:ea typeface="Mansalva"/>
                <a:cs typeface="Mansalva"/>
                <a:sym typeface="Mansalva"/>
              </a:rPr>
              <a:t>New Student Services Academy </a:t>
            </a:r>
          </a:p>
          <a:p>
            <a:pPr algn="ctr">
              <a:lnSpc>
                <a:spcPts val="4499"/>
              </a:lnSpc>
            </a:pPr>
            <a:r>
              <a:rPr lang="en-US" sz="3214" spc="186">
                <a:solidFill>
                  <a:srgbClr val="0E3574"/>
                </a:solidFill>
                <a:latin typeface="Mansalva"/>
                <a:ea typeface="Mansalva"/>
                <a:cs typeface="Mansalva"/>
                <a:sym typeface="Mansalva"/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08725" y="321675"/>
            <a:ext cx="15250575" cy="9643649"/>
          </a:xfrm>
          <a:custGeom>
            <a:avLst/>
            <a:gdLst/>
            <a:ahLst/>
            <a:cxnLst/>
            <a:rect l="l" t="t" r="r" b="b"/>
            <a:pathLst>
              <a:path w="15250575" h="9643649">
                <a:moveTo>
                  <a:pt x="0" y="0"/>
                </a:moveTo>
                <a:lnTo>
                  <a:pt x="15250575" y="0"/>
                </a:lnTo>
                <a:lnTo>
                  <a:pt x="15250575" y="9643650"/>
                </a:lnTo>
                <a:lnTo>
                  <a:pt x="0" y="9643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65" b="-399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3408" y="171846"/>
            <a:ext cx="15512762" cy="10115154"/>
          </a:xfrm>
          <a:custGeom>
            <a:avLst/>
            <a:gdLst/>
            <a:ahLst/>
            <a:cxnLst/>
            <a:rect l="l" t="t" r="r" b="b"/>
            <a:pathLst>
              <a:path w="15512762" h="10115154">
                <a:moveTo>
                  <a:pt x="0" y="0"/>
                </a:moveTo>
                <a:lnTo>
                  <a:pt x="15512763" y="0"/>
                </a:lnTo>
                <a:lnTo>
                  <a:pt x="15512763" y="10115154"/>
                </a:lnTo>
                <a:lnTo>
                  <a:pt x="0" y="10115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07" r="-213" b="-108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89433" y="328664"/>
            <a:ext cx="13873753" cy="9629673"/>
          </a:xfrm>
          <a:custGeom>
            <a:avLst/>
            <a:gdLst/>
            <a:ahLst/>
            <a:cxnLst/>
            <a:rect l="l" t="t" r="r" b="b"/>
            <a:pathLst>
              <a:path w="13873753" h="9629673">
                <a:moveTo>
                  <a:pt x="0" y="0"/>
                </a:moveTo>
                <a:lnTo>
                  <a:pt x="13873753" y="0"/>
                </a:lnTo>
                <a:lnTo>
                  <a:pt x="13873753" y="9629672"/>
                </a:lnTo>
                <a:lnTo>
                  <a:pt x="0" y="96296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254" b="-8316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091227" y="1966614"/>
            <a:ext cx="1769954" cy="756370"/>
            <a:chOff x="0" y="0"/>
            <a:chExt cx="466161" cy="1992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6161" cy="199209"/>
            </a:xfrm>
            <a:custGeom>
              <a:avLst/>
              <a:gdLst/>
              <a:ahLst/>
              <a:cxnLst/>
              <a:rect l="l" t="t" r="r" b="b"/>
              <a:pathLst>
                <a:path w="466161" h="199209">
                  <a:moveTo>
                    <a:pt x="74359" y="0"/>
                  </a:moveTo>
                  <a:lnTo>
                    <a:pt x="391801" y="0"/>
                  </a:lnTo>
                  <a:cubicBezTo>
                    <a:pt x="411523" y="0"/>
                    <a:pt x="430436" y="7834"/>
                    <a:pt x="444381" y="21779"/>
                  </a:cubicBezTo>
                  <a:cubicBezTo>
                    <a:pt x="458326" y="35724"/>
                    <a:pt x="466161" y="54638"/>
                    <a:pt x="466161" y="74359"/>
                  </a:cubicBezTo>
                  <a:lnTo>
                    <a:pt x="466161" y="124849"/>
                  </a:lnTo>
                  <a:cubicBezTo>
                    <a:pt x="466161" y="144571"/>
                    <a:pt x="458326" y="163484"/>
                    <a:pt x="444381" y="177429"/>
                  </a:cubicBezTo>
                  <a:cubicBezTo>
                    <a:pt x="430436" y="191374"/>
                    <a:pt x="411523" y="199209"/>
                    <a:pt x="391801" y="199209"/>
                  </a:cubicBezTo>
                  <a:lnTo>
                    <a:pt x="74359" y="199209"/>
                  </a:lnTo>
                  <a:cubicBezTo>
                    <a:pt x="54638" y="199209"/>
                    <a:pt x="35724" y="191374"/>
                    <a:pt x="21779" y="177429"/>
                  </a:cubicBezTo>
                  <a:cubicBezTo>
                    <a:pt x="7834" y="163484"/>
                    <a:pt x="0" y="144571"/>
                    <a:pt x="0" y="124849"/>
                  </a:cubicBezTo>
                  <a:lnTo>
                    <a:pt x="0" y="74359"/>
                  </a:lnTo>
                  <a:cubicBezTo>
                    <a:pt x="0" y="54638"/>
                    <a:pt x="7834" y="35724"/>
                    <a:pt x="21779" y="21779"/>
                  </a:cubicBezTo>
                  <a:cubicBezTo>
                    <a:pt x="35724" y="7834"/>
                    <a:pt x="54638" y="0"/>
                    <a:pt x="74359" y="0"/>
                  </a:cubicBezTo>
                  <a:close/>
                </a:path>
              </a:pathLst>
            </a:custGeom>
            <a:solidFill>
              <a:srgbClr val="F5F7F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66161" cy="246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7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398107" y="1754838"/>
            <a:ext cx="1800210" cy="423552"/>
            <a:chOff x="0" y="0"/>
            <a:chExt cx="474129" cy="1115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4129" cy="111553"/>
            </a:xfrm>
            <a:custGeom>
              <a:avLst/>
              <a:gdLst/>
              <a:ahLst/>
              <a:cxnLst/>
              <a:rect l="l" t="t" r="r" b="b"/>
              <a:pathLst>
                <a:path w="474129" h="111553">
                  <a:moveTo>
                    <a:pt x="55776" y="0"/>
                  </a:moveTo>
                  <a:lnTo>
                    <a:pt x="418353" y="0"/>
                  </a:lnTo>
                  <a:cubicBezTo>
                    <a:pt x="433146" y="0"/>
                    <a:pt x="447333" y="5876"/>
                    <a:pt x="457793" y="16337"/>
                  </a:cubicBezTo>
                  <a:cubicBezTo>
                    <a:pt x="468253" y="26797"/>
                    <a:pt x="474129" y="40984"/>
                    <a:pt x="474129" y="55776"/>
                  </a:cubicBezTo>
                  <a:lnTo>
                    <a:pt x="474129" y="55776"/>
                  </a:lnTo>
                  <a:cubicBezTo>
                    <a:pt x="474129" y="70569"/>
                    <a:pt x="468253" y="84756"/>
                    <a:pt x="457793" y="95216"/>
                  </a:cubicBezTo>
                  <a:cubicBezTo>
                    <a:pt x="447333" y="105676"/>
                    <a:pt x="433146" y="111553"/>
                    <a:pt x="418353" y="111553"/>
                  </a:cubicBezTo>
                  <a:lnTo>
                    <a:pt x="55776" y="111553"/>
                  </a:lnTo>
                  <a:cubicBezTo>
                    <a:pt x="40984" y="111553"/>
                    <a:pt x="26797" y="105676"/>
                    <a:pt x="16337" y="95216"/>
                  </a:cubicBezTo>
                  <a:cubicBezTo>
                    <a:pt x="5876" y="84756"/>
                    <a:pt x="0" y="70569"/>
                    <a:pt x="0" y="55776"/>
                  </a:cubicBezTo>
                  <a:lnTo>
                    <a:pt x="0" y="55776"/>
                  </a:lnTo>
                  <a:cubicBezTo>
                    <a:pt x="0" y="40984"/>
                    <a:pt x="5876" y="26797"/>
                    <a:pt x="16337" y="16337"/>
                  </a:cubicBezTo>
                  <a:cubicBezTo>
                    <a:pt x="26797" y="5876"/>
                    <a:pt x="40984" y="0"/>
                    <a:pt x="55776" y="0"/>
                  </a:cubicBezTo>
                  <a:close/>
                </a:path>
              </a:pathLst>
            </a:custGeom>
            <a:solidFill>
              <a:srgbClr val="F5F7F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74129" cy="159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7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7333" y="1220708"/>
            <a:ext cx="16016204" cy="8037592"/>
          </a:xfrm>
          <a:custGeom>
            <a:avLst/>
            <a:gdLst/>
            <a:ahLst/>
            <a:cxnLst/>
            <a:rect l="l" t="t" r="r" b="b"/>
            <a:pathLst>
              <a:path w="16016204" h="8037592">
                <a:moveTo>
                  <a:pt x="0" y="0"/>
                </a:moveTo>
                <a:lnTo>
                  <a:pt x="16016204" y="0"/>
                </a:lnTo>
                <a:lnTo>
                  <a:pt x="16016204" y="8037592"/>
                </a:lnTo>
                <a:lnTo>
                  <a:pt x="0" y="80375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9219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0234" y="1539525"/>
            <a:ext cx="15403374" cy="7862540"/>
          </a:xfrm>
          <a:custGeom>
            <a:avLst/>
            <a:gdLst/>
            <a:ahLst/>
            <a:cxnLst/>
            <a:rect l="l" t="t" r="r" b="b"/>
            <a:pathLst>
              <a:path w="15403374" h="7862540">
                <a:moveTo>
                  <a:pt x="0" y="0"/>
                </a:moveTo>
                <a:lnTo>
                  <a:pt x="15403373" y="0"/>
                </a:lnTo>
                <a:lnTo>
                  <a:pt x="15403373" y="7862539"/>
                </a:lnTo>
                <a:lnTo>
                  <a:pt x="0" y="7862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17" t="-2532" b="-763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7750" y="581025"/>
            <a:ext cx="16192500" cy="9113124"/>
          </a:xfrm>
          <a:custGeom>
            <a:avLst/>
            <a:gdLst/>
            <a:ahLst/>
            <a:cxnLst/>
            <a:rect l="l" t="t" r="r" b="b"/>
            <a:pathLst>
              <a:path w="16192500" h="9113124">
                <a:moveTo>
                  <a:pt x="0" y="0"/>
                </a:moveTo>
                <a:lnTo>
                  <a:pt x="16192500" y="0"/>
                </a:lnTo>
                <a:lnTo>
                  <a:pt x="16192500" y="9113124"/>
                </a:lnTo>
                <a:lnTo>
                  <a:pt x="0" y="91131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524000"/>
            <a:chOff x="0" y="0"/>
            <a:chExt cx="24384000" cy="2032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2032000"/>
            </a:xfrm>
            <a:custGeom>
              <a:avLst/>
              <a:gdLst/>
              <a:ahLst/>
              <a:cxnLst/>
              <a:rect l="l" t="t" r="r" b="b"/>
              <a:pathLst>
                <a:path w="24384000" h="2032000">
                  <a:moveTo>
                    <a:pt x="0" y="0"/>
                  </a:moveTo>
                  <a:lnTo>
                    <a:pt x="24384000" y="0"/>
                  </a:lnTo>
                  <a:lnTo>
                    <a:pt x="24384000" y="2032000"/>
                  </a:lnTo>
                  <a:lnTo>
                    <a:pt x="0" y="2032000"/>
                  </a:lnTo>
                  <a:close/>
                </a:path>
              </a:pathLst>
            </a:custGeom>
            <a:solidFill>
              <a:srgbClr val="0066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384000" cy="2070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10001250"/>
            <a:ext cx="18288000" cy="76200"/>
            <a:chOff x="0" y="0"/>
            <a:chExt cx="24384000" cy="10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0" cy="101600"/>
            </a:xfrm>
            <a:custGeom>
              <a:avLst/>
              <a:gdLst/>
              <a:ahLst/>
              <a:cxnLst/>
              <a:rect l="l" t="t" r="r" b="b"/>
              <a:pathLst>
                <a:path w="24384000" h="101600">
                  <a:moveTo>
                    <a:pt x="0" y="0"/>
                  </a:moveTo>
                  <a:lnTo>
                    <a:pt x="24384000" y="0"/>
                  </a:lnTo>
                  <a:lnTo>
                    <a:pt x="24384000" y="101600"/>
                  </a:lnTo>
                  <a:lnTo>
                    <a:pt x="0" y="101600"/>
                  </a:lnTo>
                  <a:close/>
                </a:path>
              </a:pathLst>
            </a:custGeom>
            <a:solidFill>
              <a:srgbClr val="D1542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384000" cy="139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25000" y="5546400"/>
            <a:ext cx="8557078" cy="4331020"/>
            <a:chOff x="0" y="0"/>
            <a:chExt cx="11409438" cy="57746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09438" cy="5774694"/>
            </a:xfrm>
            <a:custGeom>
              <a:avLst/>
              <a:gdLst/>
              <a:ahLst/>
              <a:cxnLst/>
              <a:rect l="l" t="t" r="r" b="b"/>
              <a:pathLst>
                <a:path w="11409438" h="5774694">
                  <a:moveTo>
                    <a:pt x="0" y="0"/>
                  </a:moveTo>
                  <a:lnTo>
                    <a:pt x="11409438" y="0"/>
                  </a:lnTo>
                  <a:lnTo>
                    <a:pt x="11409438" y="5774694"/>
                  </a:lnTo>
                  <a:lnTo>
                    <a:pt x="0" y="5774694"/>
                  </a:lnTo>
                  <a:close/>
                </a:path>
              </a:pathLst>
            </a:custGeom>
            <a:solidFill>
              <a:srgbClr val="0066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1409438" cy="58127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9296441" y="5422570"/>
            <a:ext cx="8648618" cy="4578680"/>
          </a:xfrm>
          <a:custGeom>
            <a:avLst/>
            <a:gdLst/>
            <a:ahLst/>
            <a:cxnLst/>
            <a:rect l="l" t="t" r="r" b="b"/>
            <a:pathLst>
              <a:path w="8648618" h="4578680">
                <a:moveTo>
                  <a:pt x="0" y="0"/>
                </a:moveTo>
                <a:lnTo>
                  <a:pt x="8648618" y="0"/>
                </a:lnTo>
                <a:lnTo>
                  <a:pt x="8648618" y="4578680"/>
                </a:lnTo>
                <a:lnTo>
                  <a:pt x="0" y="45786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525851" y="241617"/>
            <a:ext cx="11998298" cy="93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41"/>
              </a:lnSpc>
              <a:spcBef>
                <a:spcPct val="0"/>
              </a:spcBef>
            </a:pPr>
            <a:r>
              <a:rPr lang="en-US" sz="5458" b="1" u="none" strike="noStrik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ASSISTIVE TECHNOLOGY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75206" y="2541211"/>
            <a:ext cx="7905750" cy="565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29"/>
              </a:lnSpc>
              <a:spcBef>
                <a:spcPct val="0"/>
              </a:spcBef>
            </a:pPr>
            <a:r>
              <a:rPr lang="en-US" sz="4564" u="none" strike="noStrike">
                <a:solidFill>
                  <a:srgbClr val="333333"/>
                </a:solidFill>
                <a:latin typeface="HK Grotesk"/>
                <a:ea typeface="HK Grotesk"/>
                <a:cs typeface="HK Grotesk"/>
                <a:sym typeface="HK Grotesk"/>
              </a:rPr>
              <a:t>  •  Digital Accessibility</a:t>
            </a:r>
          </a:p>
          <a:p>
            <a:pPr marL="0" lvl="0" indent="0" algn="l">
              <a:lnSpc>
                <a:spcPts val="9129"/>
              </a:lnSpc>
              <a:spcBef>
                <a:spcPct val="0"/>
              </a:spcBef>
            </a:pPr>
            <a:r>
              <a:rPr lang="en-US" sz="4564" u="none" strike="noStrike">
                <a:solidFill>
                  <a:srgbClr val="333333"/>
                </a:solidFill>
                <a:latin typeface="HK Grotesk"/>
                <a:ea typeface="HK Grotesk"/>
                <a:cs typeface="HK Grotesk"/>
                <a:sym typeface="HK Grotesk"/>
              </a:rPr>
              <a:t>  •  Device Demonstrations</a:t>
            </a:r>
          </a:p>
          <a:p>
            <a:pPr marL="0" lvl="0" indent="0" algn="l">
              <a:lnSpc>
                <a:spcPts val="9129"/>
              </a:lnSpc>
              <a:spcBef>
                <a:spcPct val="0"/>
              </a:spcBef>
            </a:pPr>
            <a:r>
              <a:rPr lang="en-US" sz="4564" u="none" strike="noStrike">
                <a:solidFill>
                  <a:srgbClr val="333333"/>
                </a:solidFill>
                <a:latin typeface="HK Grotesk"/>
                <a:ea typeface="HK Grotesk"/>
                <a:cs typeface="HK Grotesk"/>
                <a:sym typeface="HK Grotesk"/>
              </a:rPr>
              <a:t>  •  Device Short-Term Loans</a:t>
            </a:r>
          </a:p>
          <a:p>
            <a:pPr marL="0" lvl="0" indent="0" algn="l">
              <a:lnSpc>
                <a:spcPts val="9129"/>
              </a:lnSpc>
              <a:spcBef>
                <a:spcPct val="0"/>
              </a:spcBef>
            </a:pPr>
            <a:r>
              <a:rPr lang="en-US" sz="4564" u="none" strike="noStrike">
                <a:solidFill>
                  <a:srgbClr val="333333"/>
                </a:solidFill>
                <a:latin typeface="HK Grotesk"/>
                <a:ea typeface="HK Grotesk"/>
                <a:cs typeface="HK Grotesk"/>
                <a:sym typeface="HK Grotesk"/>
              </a:rPr>
              <a:t>  •  Device Reutilization</a:t>
            </a:r>
          </a:p>
          <a:p>
            <a:pPr marL="0" lvl="0" indent="0" algn="l">
              <a:lnSpc>
                <a:spcPts val="9129"/>
              </a:lnSpc>
              <a:spcBef>
                <a:spcPct val="0"/>
              </a:spcBef>
            </a:pPr>
            <a:r>
              <a:rPr lang="en-US" sz="4564" u="none" strike="noStrike">
                <a:solidFill>
                  <a:srgbClr val="333333"/>
                </a:solidFill>
                <a:latin typeface="HK Grotesk"/>
                <a:ea typeface="HK Grotesk"/>
                <a:cs typeface="HK Grotesk"/>
                <a:sym typeface="HK Grotesk"/>
              </a:rPr>
              <a:t>  •  Financial Loans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00" y="2448879"/>
            <a:ext cx="8992039" cy="276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7"/>
              </a:lnSpc>
              <a:spcBef>
                <a:spcPct val="0"/>
              </a:spcBef>
            </a:pPr>
            <a:r>
              <a:rPr lang="en-US" sz="3155" b="1">
                <a:solidFill>
                  <a:srgbClr val="000000"/>
                </a:solidFill>
                <a:latin typeface="Ubuntu Bold"/>
                <a:ea typeface="Ubuntu Bold"/>
                <a:cs typeface="Ubuntu Bold"/>
                <a:sym typeface="Ubuntu Bold"/>
              </a:rPr>
              <a:t>ABLE Tech’s mission is to improve the lives of all Oklahomans by providing assistive technology (AT) devices and services, financing opportunities, digital accessibility services, advocacy, and education.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2437" y="391790"/>
            <a:ext cx="928687" cy="1195462"/>
            <a:chOff x="0" y="0"/>
            <a:chExt cx="1238250" cy="1593949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38250" cy="1593949"/>
            </a:xfrm>
            <a:custGeom>
              <a:avLst/>
              <a:gdLst/>
              <a:ahLst/>
              <a:cxnLst/>
              <a:rect l="l" t="t" r="r" b="b"/>
              <a:pathLst>
                <a:path w="1238250" h="1593949">
                  <a:moveTo>
                    <a:pt x="0" y="0"/>
                  </a:moveTo>
                  <a:lnTo>
                    <a:pt x="1238250" y="0"/>
                  </a:lnTo>
                  <a:lnTo>
                    <a:pt x="1238250" y="1593949"/>
                  </a:lnTo>
                  <a:lnTo>
                    <a:pt x="0" y="1593949"/>
                  </a:lnTo>
                  <a:close/>
                </a:path>
              </a:pathLst>
            </a:custGeom>
            <a:blipFill>
              <a:blip r:embed="rId2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906875" y="391790"/>
            <a:ext cx="928687" cy="1195462"/>
            <a:chOff x="0" y="0"/>
            <a:chExt cx="1238250" cy="1593949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38250" cy="1593949"/>
            </a:xfrm>
            <a:custGeom>
              <a:avLst/>
              <a:gdLst/>
              <a:ahLst/>
              <a:cxnLst/>
              <a:rect l="l" t="t" r="r" b="b"/>
              <a:pathLst>
                <a:path w="1238250" h="1593949">
                  <a:moveTo>
                    <a:pt x="0" y="0"/>
                  </a:moveTo>
                  <a:lnTo>
                    <a:pt x="1238250" y="0"/>
                  </a:lnTo>
                  <a:lnTo>
                    <a:pt x="1238250" y="1593949"/>
                  </a:lnTo>
                  <a:lnTo>
                    <a:pt x="0" y="1593949"/>
                  </a:lnTo>
                  <a:close/>
                </a:path>
              </a:pathLst>
            </a:custGeom>
            <a:blipFill>
              <a:blip r:embed="rId3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91056" y="-86985"/>
            <a:ext cx="15270480" cy="1892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385"/>
              </a:lnSpc>
              <a:spcBef>
                <a:spcPct val="0"/>
              </a:spcBef>
            </a:pPr>
            <a:r>
              <a:rPr lang="en-US" sz="10989" u="none" strike="noStrike">
                <a:solidFill>
                  <a:srgbClr val="0066A6"/>
                </a:solidFill>
                <a:latin typeface="Norwester"/>
                <a:ea typeface="Norwester"/>
                <a:cs typeface="Norwester"/>
                <a:sym typeface="Norwester"/>
              </a:rPr>
              <a:t>certification testing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024437" y="1778124"/>
            <a:ext cx="8239125" cy="200918"/>
            <a:chOff x="0" y="0"/>
            <a:chExt cx="10985500" cy="267891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0985500" cy="267891"/>
            </a:xfrm>
            <a:custGeom>
              <a:avLst/>
              <a:gdLst/>
              <a:ahLst/>
              <a:cxnLst/>
              <a:rect l="l" t="t" r="r" b="b"/>
              <a:pathLst>
                <a:path w="10985500" h="267891">
                  <a:moveTo>
                    <a:pt x="0" y="0"/>
                  </a:moveTo>
                  <a:lnTo>
                    <a:pt x="10985500" y="0"/>
                  </a:lnTo>
                  <a:lnTo>
                    <a:pt x="10985500" y="267891"/>
                  </a:lnTo>
                  <a:lnTo>
                    <a:pt x="0" y="267891"/>
                  </a:lnTo>
                  <a:close/>
                </a:path>
              </a:pathLst>
            </a:custGeom>
            <a:blipFill>
              <a:blip r:embed="rId4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6219" y="2270373"/>
            <a:ext cx="8239125" cy="2380878"/>
            <a:chOff x="0" y="0"/>
            <a:chExt cx="10985500" cy="3174504"/>
          </a:xfrm>
        </p:grpSpPr>
        <p:sp>
          <p:nvSpPr>
            <p:cNvPr id="10" name="Freeform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0985500" cy="3174504"/>
            </a:xfrm>
            <a:custGeom>
              <a:avLst/>
              <a:gdLst/>
              <a:ahLst/>
              <a:cxnLst/>
              <a:rect l="l" t="t" r="r" b="b"/>
              <a:pathLst>
                <a:path w="10985500" h="3174504">
                  <a:moveTo>
                    <a:pt x="0" y="0"/>
                  </a:moveTo>
                  <a:lnTo>
                    <a:pt x="10985500" y="0"/>
                  </a:lnTo>
                  <a:lnTo>
                    <a:pt x="10985500" y="3174504"/>
                  </a:lnTo>
                  <a:lnTo>
                    <a:pt x="0" y="3174504"/>
                  </a:lnTo>
                  <a:close/>
                </a:path>
              </a:pathLst>
            </a:custGeom>
            <a:blipFill>
              <a:blip r:embed="rId5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52437" y="2433451"/>
            <a:ext cx="2297906" cy="2184983"/>
            <a:chOff x="0" y="0"/>
            <a:chExt cx="3063875" cy="2913311"/>
          </a:xfrm>
        </p:grpSpPr>
        <p:sp>
          <p:nvSpPr>
            <p:cNvPr id="12" name="Freeform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063875" cy="2913311"/>
            </a:xfrm>
            <a:custGeom>
              <a:avLst/>
              <a:gdLst/>
              <a:ahLst/>
              <a:cxnLst/>
              <a:rect l="l" t="t" r="r" b="b"/>
              <a:pathLst>
                <a:path w="3063875" h="2913311">
                  <a:moveTo>
                    <a:pt x="0" y="0"/>
                  </a:moveTo>
                  <a:lnTo>
                    <a:pt x="3063875" y="0"/>
                  </a:lnTo>
                  <a:lnTo>
                    <a:pt x="3063875" y="2913311"/>
                  </a:lnTo>
                  <a:lnTo>
                    <a:pt x="0" y="2913311"/>
                  </a:lnTo>
                  <a:close/>
                </a:path>
              </a:pathLst>
            </a:custGeom>
            <a:blipFill>
              <a:blip r:embed="rId6"/>
              <a:stretch>
                <a:fillRect t="-3946" b="-39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310128" y="2917560"/>
            <a:ext cx="3789005" cy="608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 u="none" strike="noStrike">
                <a:solidFill>
                  <a:srgbClr val="0066A6"/>
                </a:solidFill>
                <a:latin typeface="Norwester"/>
                <a:ea typeface="Norwester"/>
                <a:cs typeface="Norwester"/>
                <a:sym typeface="Norwester"/>
              </a:rPr>
              <a:t>practice tests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26219" y="4741664"/>
            <a:ext cx="8239125" cy="2390924"/>
            <a:chOff x="0" y="0"/>
            <a:chExt cx="10985500" cy="3187898"/>
          </a:xfrm>
        </p:grpSpPr>
        <p:sp>
          <p:nvSpPr>
            <p:cNvPr id="15" name="Freeform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0985500" cy="3187898"/>
            </a:xfrm>
            <a:custGeom>
              <a:avLst/>
              <a:gdLst/>
              <a:ahLst/>
              <a:cxnLst/>
              <a:rect l="l" t="t" r="r" b="b"/>
              <a:pathLst>
                <a:path w="10985500" h="3187898">
                  <a:moveTo>
                    <a:pt x="0" y="0"/>
                  </a:moveTo>
                  <a:lnTo>
                    <a:pt x="10985500" y="0"/>
                  </a:lnTo>
                  <a:lnTo>
                    <a:pt x="10985500" y="3187898"/>
                  </a:lnTo>
                  <a:lnTo>
                    <a:pt x="0" y="3187898"/>
                  </a:lnTo>
                  <a:close/>
                </a:path>
              </a:pathLst>
            </a:custGeom>
            <a:blipFill>
              <a:blip r:embed="rId7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2103" y="4741664"/>
            <a:ext cx="2297906" cy="2190006"/>
            <a:chOff x="0" y="0"/>
            <a:chExt cx="3063875" cy="2920008"/>
          </a:xfrm>
        </p:grpSpPr>
        <p:sp>
          <p:nvSpPr>
            <p:cNvPr id="17" name="Freeform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063875" cy="2920008"/>
            </a:xfrm>
            <a:custGeom>
              <a:avLst/>
              <a:gdLst/>
              <a:ahLst/>
              <a:cxnLst/>
              <a:rect l="l" t="t" r="r" b="b"/>
              <a:pathLst>
                <a:path w="3063875" h="2920008">
                  <a:moveTo>
                    <a:pt x="0" y="0"/>
                  </a:moveTo>
                  <a:lnTo>
                    <a:pt x="3063875" y="0"/>
                  </a:lnTo>
                  <a:lnTo>
                    <a:pt x="3063875" y="2920008"/>
                  </a:lnTo>
                  <a:lnTo>
                    <a:pt x="0" y="2920008"/>
                  </a:lnTo>
                  <a:close/>
                </a:path>
              </a:pathLst>
            </a:custGeom>
            <a:blipFill>
              <a:blip r:embed="rId8"/>
              <a:stretch>
                <a:fillRect t="-3822" b="-38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310128" y="4787731"/>
            <a:ext cx="2706624" cy="563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48"/>
              </a:lnSpc>
              <a:spcBef>
                <a:spcPct val="0"/>
              </a:spcBef>
            </a:pPr>
            <a:r>
              <a:rPr lang="en-US" sz="3320" u="none" strike="noStrike">
                <a:solidFill>
                  <a:srgbClr val="D15420"/>
                </a:solidFill>
                <a:latin typeface="Norwester"/>
                <a:ea typeface="Norwester"/>
                <a:cs typeface="Norwester"/>
                <a:sym typeface="Norwester"/>
              </a:rPr>
              <a:t>plan early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750344" y="5518565"/>
            <a:ext cx="4754880" cy="110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96"/>
              </a:lnSpc>
              <a:spcBef>
                <a:spcPct val="0"/>
              </a:spcBef>
            </a:pPr>
            <a:r>
              <a:rPr lang="en-US" sz="3382" u="none" strike="noStrike">
                <a:solidFill>
                  <a:srgbClr val="000000"/>
                </a:solidFill>
                <a:latin typeface="Ubuntu"/>
                <a:ea typeface="Ubuntu"/>
                <a:cs typeface="Ubuntu"/>
                <a:sym typeface="Ubuntu"/>
              </a:rPr>
              <a:t>Get information on the roster ASAP.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7813289" y="2169914"/>
            <a:ext cx="9382125" cy="7333506"/>
            <a:chOff x="0" y="0"/>
            <a:chExt cx="12509500" cy="9778008"/>
          </a:xfrm>
        </p:grpSpPr>
        <p:sp>
          <p:nvSpPr>
            <p:cNvPr id="21" name="Freeform 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509500" cy="9778008"/>
            </a:xfrm>
            <a:custGeom>
              <a:avLst/>
              <a:gdLst/>
              <a:ahLst/>
              <a:cxnLst/>
              <a:rect l="l" t="t" r="r" b="b"/>
              <a:pathLst>
                <a:path w="12509500" h="9778008">
                  <a:moveTo>
                    <a:pt x="0" y="0"/>
                  </a:moveTo>
                  <a:lnTo>
                    <a:pt x="12509500" y="0"/>
                  </a:lnTo>
                  <a:lnTo>
                    <a:pt x="12509500" y="9778008"/>
                  </a:lnTo>
                  <a:lnTo>
                    <a:pt x="0" y="9778008"/>
                  </a:lnTo>
                  <a:close/>
                </a:path>
              </a:pathLst>
            </a:custGeom>
            <a:blipFill>
              <a:blip r:embed="rId9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739437" y="4540746"/>
            <a:ext cx="1833562" cy="1597298"/>
            <a:chOff x="0" y="0"/>
            <a:chExt cx="2444750" cy="2129730"/>
          </a:xfrm>
        </p:grpSpPr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444750" cy="2129730"/>
            </a:xfrm>
            <a:custGeom>
              <a:avLst/>
              <a:gdLst/>
              <a:ahLst/>
              <a:cxnLst/>
              <a:rect l="l" t="t" r="r" b="b"/>
              <a:pathLst>
                <a:path w="2444750" h="2129730">
                  <a:moveTo>
                    <a:pt x="0" y="0"/>
                  </a:moveTo>
                  <a:lnTo>
                    <a:pt x="2444750" y="0"/>
                  </a:lnTo>
                  <a:lnTo>
                    <a:pt x="2444750" y="2129730"/>
                  </a:lnTo>
                  <a:lnTo>
                    <a:pt x="0" y="2129730"/>
                  </a:lnTo>
                  <a:close/>
                </a:path>
              </a:pathLst>
            </a:custGeom>
            <a:blipFill>
              <a:blip r:embed="rId10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477875" y="4349874"/>
            <a:ext cx="476250" cy="602754"/>
            <a:chOff x="0" y="0"/>
            <a:chExt cx="635000" cy="803672"/>
          </a:xfrm>
        </p:grpSpPr>
        <p:sp>
          <p:nvSpPr>
            <p:cNvPr id="25" name="Freeform 2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5000" cy="803672"/>
            </a:xfrm>
            <a:custGeom>
              <a:avLst/>
              <a:gdLst/>
              <a:ahLst/>
              <a:cxnLst/>
              <a:rect l="l" t="t" r="r" b="b"/>
              <a:pathLst>
                <a:path w="635000" h="803672">
                  <a:moveTo>
                    <a:pt x="0" y="0"/>
                  </a:moveTo>
                  <a:lnTo>
                    <a:pt x="635000" y="0"/>
                  </a:lnTo>
                  <a:lnTo>
                    <a:pt x="635000" y="803672"/>
                  </a:lnTo>
                  <a:lnTo>
                    <a:pt x="0" y="803672"/>
                  </a:lnTo>
                  <a:close/>
                </a:path>
              </a:pathLst>
            </a:custGeom>
            <a:blipFill>
              <a:blip r:embed="rId11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4026896" y="4500152"/>
            <a:ext cx="164592" cy="26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4"/>
              </a:lnSpc>
              <a:spcBef>
                <a:spcPct val="0"/>
              </a:spcBef>
            </a:pPr>
            <a:r>
              <a:rPr lang="en-US" sz="1460" b="1" u="none" strike="noStrike">
                <a:solidFill>
                  <a:srgbClr val="0066A6"/>
                </a:solidFill>
                <a:latin typeface="Ubuntu Bold"/>
                <a:ea typeface="Ubuntu Bold"/>
                <a:cs typeface="Ubuntu Bold"/>
                <a:sym typeface="Ubuntu Bold"/>
              </a:rPr>
              <a:t>a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3477875" y="4741664"/>
            <a:ext cx="476250" cy="401836"/>
            <a:chOff x="0" y="0"/>
            <a:chExt cx="635000" cy="535781"/>
          </a:xfrm>
        </p:grpSpPr>
        <p:sp>
          <p:nvSpPr>
            <p:cNvPr id="28" name="Freeform 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35000" cy="535781"/>
            </a:xfrm>
            <a:custGeom>
              <a:avLst/>
              <a:gdLst/>
              <a:ahLst/>
              <a:cxnLst/>
              <a:rect l="l" t="t" r="r" b="b"/>
              <a:pathLst>
                <a:path w="635000" h="535781">
                  <a:moveTo>
                    <a:pt x="0" y="0"/>
                  </a:moveTo>
                  <a:lnTo>
                    <a:pt x="635000" y="0"/>
                  </a:lnTo>
                  <a:lnTo>
                    <a:pt x="635000" y="535781"/>
                  </a:lnTo>
                  <a:lnTo>
                    <a:pt x="0" y="535781"/>
                  </a:lnTo>
                  <a:close/>
                </a:path>
              </a:pathLst>
            </a:custGeom>
            <a:blipFill>
              <a:blip r:embed="rId12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716000" y="5143500"/>
            <a:ext cx="464344" cy="401836"/>
            <a:chOff x="0" y="0"/>
            <a:chExt cx="619125" cy="535781"/>
          </a:xfrm>
        </p:grpSpPr>
        <p:sp>
          <p:nvSpPr>
            <p:cNvPr id="30" name="Freeform 3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19125" cy="535781"/>
            </a:xfrm>
            <a:custGeom>
              <a:avLst/>
              <a:gdLst/>
              <a:ahLst/>
              <a:cxnLst/>
              <a:rect l="l" t="t" r="r" b="b"/>
              <a:pathLst>
                <a:path w="619125" h="535781">
                  <a:moveTo>
                    <a:pt x="0" y="0"/>
                  </a:moveTo>
                  <a:lnTo>
                    <a:pt x="619125" y="0"/>
                  </a:lnTo>
                  <a:lnTo>
                    <a:pt x="619125" y="535781"/>
                  </a:lnTo>
                  <a:lnTo>
                    <a:pt x="0" y="535781"/>
                  </a:lnTo>
                  <a:close/>
                </a:path>
              </a:pathLst>
            </a:custGeom>
            <a:blipFill>
              <a:blip r:embed="rId13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716000" y="5535290"/>
            <a:ext cx="464344" cy="401836"/>
            <a:chOff x="0" y="0"/>
            <a:chExt cx="619125" cy="535781"/>
          </a:xfrm>
        </p:grpSpPr>
        <p:sp>
          <p:nvSpPr>
            <p:cNvPr id="32" name="Freeform 3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19125" cy="535781"/>
            </a:xfrm>
            <a:custGeom>
              <a:avLst/>
              <a:gdLst/>
              <a:ahLst/>
              <a:cxnLst/>
              <a:rect l="l" t="t" r="r" b="b"/>
              <a:pathLst>
                <a:path w="619125" h="535781">
                  <a:moveTo>
                    <a:pt x="0" y="0"/>
                  </a:moveTo>
                  <a:lnTo>
                    <a:pt x="619125" y="0"/>
                  </a:lnTo>
                  <a:lnTo>
                    <a:pt x="619125" y="535781"/>
                  </a:lnTo>
                  <a:lnTo>
                    <a:pt x="0" y="535781"/>
                  </a:lnTo>
                  <a:close/>
                </a:path>
              </a:pathLst>
            </a:custGeom>
            <a:blipFill>
              <a:blip r:embed="rId14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4394656" y="5927080"/>
            <a:ext cx="1154906" cy="411882"/>
            <a:chOff x="0" y="0"/>
            <a:chExt cx="1539875" cy="549176"/>
          </a:xfrm>
        </p:grpSpPr>
        <p:sp>
          <p:nvSpPr>
            <p:cNvPr id="34" name="Freeform 3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539875" cy="549176"/>
            </a:xfrm>
            <a:custGeom>
              <a:avLst/>
              <a:gdLst/>
              <a:ahLst/>
              <a:cxnLst/>
              <a:rect l="l" t="t" r="r" b="b"/>
              <a:pathLst>
                <a:path w="1539875" h="549176">
                  <a:moveTo>
                    <a:pt x="0" y="0"/>
                  </a:moveTo>
                  <a:lnTo>
                    <a:pt x="1539875" y="0"/>
                  </a:lnTo>
                  <a:lnTo>
                    <a:pt x="1539875" y="549176"/>
                  </a:lnTo>
                  <a:lnTo>
                    <a:pt x="0" y="549176"/>
                  </a:lnTo>
                  <a:close/>
                </a:path>
              </a:pathLst>
            </a:custGeom>
            <a:blipFill>
              <a:blip r:embed="rId15"/>
              <a:stretch>
                <a:fillRect t="-9259" b="-9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4026896" y="4839623"/>
            <a:ext cx="164592" cy="26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4"/>
              </a:lnSpc>
              <a:spcBef>
                <a:spcPct val="0"/>
              </a:spcBef>
            </a:pPr>
            <a:r>
              <a:rPr lang="en-US" sz="1460" b="1" u="none" strike="noStrike">
                <a:solidFill>
                  <a:srgbClr val="0066A6"/>
                </a:solidFill>
                <a:latin typeface="Ubuntu Bold"/>
                <a:ea typeface="Ubuntu Bold"/>
                <a:cs typeface="Ubuntu Bold"/>
                <a:sym typeface="Ubuntu Bold"/>
              </a:rPr>
              <a:t>b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026896" y="5179094"/>
            <a:ext cx="164592" cy="26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4"/>
              </a:lnSpc>
              <a:spcBef>
                <a:spcPct val="0"/>
              </a:spcBef>
            </a:pPr>
            <a:r>
              <a:rPr lang="en-US" sz="1460" b="1" u="none" strike="noStrike">
                <a:solidFill>
                  <a:srgbClr val="0066A6"/>
                </a:solidFill>
                <a:latin typeface="Ubuntu Bold"/>
                <a:ea typeface="Ubuntu Bold"/>
                <a:cs typeface="Ubuntu Bold"/>
                <a:sym typeface="Ubuntu Bold"/>
              </a:rPr>
              <a:t>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026896" y="5518565"/>
            <a:ext cx="164592" cy="26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44"/>
              </a:lnSpc>
              <a:spcBef>
                <a:spcPct val="0"/>
              </a:spcBef>
            </a:pPr>
            <a:r>
              <a:rPr lang="en-US" sz="1460" b="1" u="none" strike="noStrike">
                <a:solidFill>
                  <a:srgbClr val="0066A6"/>
                </a:solidFill>
                <a:latin typeface="Ubuntu Bold"/>
                <a:ea typeface="Ubuntu Bold"/>
                <a:cs typeface="Ubuntu Bold"/>
                <a:sym typeface="Ubuntu Bold"/>
              </a:rPr>
              <a:t>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721840" y="6029417"/>
            <a:ext cx="530352" cy="224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75"/>
              </a:lnSpc>
              <a:spcBef>
                <a:spcPct val="0"/>
              </a:spcBef>
            </a:pPr>
            <a:r>
              <a:rPr lang="en-US" sz="1268" b="1" u="none" strike="noStrike">
                <a:solidFill>
                  <a:srgbClr val="FFFFFF"/>
                </a:solidFill>
                <a:latin typeface="Ubuntu Bold"/>
                <a:ea typeface="Ubuntu Bold"/>
                <a:cs typeface="Ubuntu Bold"/>
                <a:sym typeface="Ubuntu Bold"/>
              </a:rPr>
              <a:t>next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35588"/>
            <a:ext cx="18288000" cy="1590675"/>
            <a:chOff x="0" y="0"/>
            <a:chExt cx="24384000" cy="2120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2120900"/>
            </a:xfrm>
            <a:custGeom>
              <a:avLst/>
              <a:gdLst/>
              <a:ahLst/>
              <a:cxnLst/>
              <a:rect l="l" t="t" r="r" b="b"/>
              <a:pathLst>
                <a:path w="24384000" h="2120900">
                  <a:moveTo>
                    <a:pt x="0" y="0"/>
                  </a:moveTo>
                  <a:lnTo>
                    <a:pt x="24384000" y="0"/>
                  </a:lnTo>
                  <a:lnTo>
                    <a:pt x="24384000" y="2120900"/>
                  </a:lnTo>
                  <a:lnTo>
                    <a:pt x="0" y="2120900"/>
                  </a:lnTo>
                  <a:close/>
                </a:path>
              </a:pathLst>
            </a:custGeom>
            <a:solidFill>
              <a:srgbClr val="0066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384000" cy="215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76275" y="181385"/>
            <a:ext cx="17597015" cy="930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96"/>
              </a:lnSpc>
              <a:spcBef>
                <a:spcPct val="0"/>
              </a:spcBef>
            </a:pPr>
            <a:r>
              <a:rPr lang="en-US" sz="6996" b="1" u="none" strike="noStrike">
                <a:solidFill>
                  <a:srgbClr val="FFFFFF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FERPA &amp; Confidentiality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13484" y="1132091"/>
            <a:ext cx="14755266" cy="441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19"/>
              </a:lnSpc>
              <a:spcBef>
                <a:spcPct val="0"/>
              </a:spcBef>
            </a:pPr>
            <a:r>
              <a:rPr lang="en-US" sz="3419" b="1" u="none" strike="noStrike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Protecting Student Information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33750" y="2015656"/>
            <a:ext cx="13335000" cy="802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99"/>
              </a:lnSpc>
              <a:spcBef>
                <a:spcPct val="0"/>
              </a:spcBef>
            </a:pPr>
            <a:r>
              <a:rPr lang="en-US" sz="6099" b="1" u="none" strike="noStrike">
                <a:solidFill>
                  <a:srgbClr val="0066A6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FERPA stands for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333750" y="2749549"/>
            <a:ext cx="13335000" cy="849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49"/>
              </a:lnSpc>
              <a:spcBef>
                <a:spcPct val="0"/>
              </a:spcBef>
            </a:pPr>
            <a:r>
              <a:rPr lang="en-US" sz="4699" b="1" u="none" strike="noStrike">
                <a:solidFill>
                  <a:srgbClr val="0066A6"/>
                </a:solidFill>
                <a:latin typeface="Nourd Semi-Bold"/>
                <a:ea typeface="Nourd Semi-Bold"/>
                <a:cs typeface="Nourd Semi-Bold"/>
                <a:sym typeface="Nourd Semi-Bold"/>
              </a:rPr>
              <a:t>Family Educational Rights and Privacy Act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39048" y="1850088"/>
            <a:ext cx="1428750" cy="1636062"/>
            <a:chOff x="0" y="0"/>
            <a:chExt cx="1404937" cy="1608795"/>
          </a:xfrm>
        </p:grpSpPr>
        <p:sp>
          <p:nvSpPr>
            <p:cNvPr id="10" name="Freeform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04938" cy="1608795"/>
            </a:xfrm>
            <a:custGeom>
              <a:avLst/>
              <a:gdLst/>
              <a:ahLst/>
              <a:cxnLst/>
              <a:rect l="l" t="t" r="r" b="b"/>
              <a:pathLst>
                <a:path w="1404938" h="1608795">
                  <a:moveTo>
                    <a:pt x="0" y="0"/>
                  </a:moveTo>
                  <a:lnTo>
                    <a:pt x="1404938" y="0"/>
                  </a:lnTo>
                  <a:lnTo>
                    <a:pt x="1404938" y="1608795"/>
                  </a:lnTo>
                  <a:lnTo>
                    <a:pt x="0" y="1608795"/>
                  </a:lnTo>
                  <a:close/>
                </a:path>
              </a:pathLst>
            </a:custGeom>
            <a:blipFill>
              <a:blip r:embed="rId2"/>
              <a:stretch>
                <a:fillRect l="-45" r="-4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81870" y="3609975"/>
            <a:ext cx="1685928" cy="1143000"/>
            <a:chOff x="0" y="0"/>
            <a:chExt cx="1685928" cy="1143000"/>
          </a:xfrm>
        </p:grpSpPr>
        <p:sp>
          <p:nvSpPr>
            <p:cNvPr id="12" name="Freeform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685928" cy="1143000"/>
            </a:xfrm>
            <a:custGeom>
              <a:avLst/>
              <a:gdLst/>
              <a:ahLst/>
              <a:cxnLst/>
              <a:rect l="l" t="t" r="r" b="b"/>
              <a:pathLst>
                <a:path w="1685928" h="1143000">
                  <a:moveTo>
                    <a:pt x="0" y="0"/>
                  </a:moveTo>
                  <a:lnTo>
                    <a:pt x="1685928" y="0"/>
                  </a:lnTo>
                  <a:lnTo>
                    <a:pt x="1685928" y="1143000"/>
                  </a:lnTo>
                  <a:lnTo>
                    <a:pt x="0" y="1143000"/>
                  </a:lnTo>
                  <a:close/>
                </a:path>
              </a:pathLst>
            </a:custGeom>
            <a:blipFill>
              <a:blip r:embed="rId3"/>
              <a:stretch>
                <a:fillRect l="-2228" r="-22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333750" y="3975442"/>
            <a:ext cx="14087950" cy="721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29"/>
              </a:lnSpc>
              <a:spcBef>
                <a:spcPct val="0"/>
              </a:spcBef>
            </a:pPr>
            <a:r>
              <a:rPr lang="en-US" sz="5529" b="1" u="none" strike="noStrike">
                <a:solidFill>
                  <a:srgbClr val="0066A6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Student records are confidential.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85821" y="4972050"/>
            <a:ext cx="1781977" cy="1228725"/>
            <a:chOff x="0" y="0"/>
            <a:chExt cx="1781977" cy="1228725"/>
          </a:xfrm>
        </p:grpSpPr>
        <p:sp>
          <p:nvSpPr>
            <p:cNvPr id="15" name="Freeform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781977" cy="1228725"/>
            </a:xfrm>
            <a:custGeom>
              <a:avLst/>
              <a:gdLst/>
              <a:ahLst/>
              <a:cxnLst/>
              <a:rect l="l" t="t" r="r" b="b"/>
              <a:pathLst>
                <a:path w="1781977" h="1228725">
                  <a:moveTo>
                    <a:pt x="0" y="0"/>
                  </a:moveTo>
                  <a:lnTo>
                    <a:pt x="1781977" y="0"/>
                  </a:lnTo>
                  <a:lnTo>
                    <a:pt x="1781977" y="1228725"/>
                  </a:lnTo>
                  <a:lnTo>
                    <a:pt x="0" y="1228725"/>
                  </a:lnTo>
                  <a:close/>
                </a:path>
              </a:pathLst>
            </a:custGeom>
            <a:blipFill>
              <a:blip r:embed="rId4"/>
              <a:stretch>
                <a:fillRect l="-3119" r="-31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62435" y="6200775"/>
            <a:ext cx="1428750" cy="1333500"/>
            <a:chOff x="0" y="0"/>
            <a:chExt cx="1428750" cy="1333500"/>
          </a:xfrm>
        </p:grpSpPr>
        <p:sp>
          <p:nvSpPr>
            <p:cNvPr id="17" name="Freeform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28750" cy="1333500"/>
            </a:xfrm>
            <a:custGeom>
              <a:avLst/>
              <a:gdLst/>
              <a:ahLst/>
              <a:cxnLst/>
              <a:rect l="l" t="t" r="r" b="b"/>
              <a:pathLst>
                <a:path w="1428750" h="1333500">
                  <a:moveTo>
                    <a:pt x="0" y="0"/>
                  </a:moveTo>
                  <a:lnTo>
                    <a:pt x="1428750" y="0"/>
                  </a:lnTo>
                  <a:lnTo>
                    <a:pt x="1428750" y="1333500"/>
                  </a:lnTo>
                  <a:lnTo>
                    <a:pt x="0" y="1333500"/>
                  </a:lnTo>
                  <a:close/>
                </a:path>
              </a:pathLst>
            </a:custGeom>
            <a:blipFill>
              <a:blip r:embed="rId5"/>
              <a:stretch>
                <a:fillRect l="-3925" r="-39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333750" y="6802248"/>
            <a:ext cx="14563725" cy="732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69"/>
              </a:lnSpc>
              <a:spcBef>
                <a:spcPct val="0"/>
              </a:spcBef>
            </a:pPr>
            <a:r>
              <a:rPr lang="en-US" sz="5569" b="1" u="none" strike="noStrike">
                <a:solidFill>
                  <a:srgbClr val="0066A6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Verify before you share.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439048" y="7753350"/>
            <a:ext cx="1428750" cy="1333500"/>
            <a:chOff x="0" y="0"/>
            <a:chExt cx="1428750" cy="1333500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28750" cy="1333500"/>
            </a:xfrm>
            <a:custGeom>
              <a:avLst/>
              <a:gdLst/>
              <a:ahLst/>
              <a:cxnLst/>
              <a:rect l="l" t="t" r="r" b="b"/>
              <a:pathLst>
                <a:path w="1428750" h="1333500">
                  <a:moveTo>
                    <a:pt x="0" y="0"/>
                  </a:moveTo>
                  <a:lnTo>
                    <a:pt x="1428750" y="0"/>
                  </a:lnTo>
                  <a:lnTo>
                    <a:pt x="1428750" y="1333500"/>
                  </a:lnTo>
                  <a:lnTo>
                    <a:pt x="0" y="1333500"/>
                  </a:lnTo>
                  <a:close/>
                </a:path>
              </a:pathLst>
            </a:custGeom>
            <a:blipFill>
              <a:blip r:embed="rId6"/>
              <a:stretch>
                <a:fillRect l="-3925" r="-392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333750" y="5269111"/>
            <a:ext cx="14133529" cy="721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39"/>
              </a:lnSpc>
              <a:spcBef>
                <a:spcPct val="0"/>
              </a:spcBef>
            </a:pPr>
            <a:r>
              <a:rPr lang="en-US" sz="5539" b="1" u="none" strike="noStrike">
                <a:solidFill>
                  <a:srgbClr val="0066A6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Share only with a “need to know basis.”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33750" y="8122031"/>
            <a:ext cx="14563725" cy="710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69"/>
              </a:lnSpc>
              <a:spcBef>
                <a:spcPct val="0"/>
              </a:spcBef>
            </a:pPr>
            <a:r>
              <a:rPr lang="en-US" sz="5469" b="1" u="none" strike="noStrike">
                <a:solidFill>
                  <a:srgbClr val="0066A6"/>
                </a:solidFill>
                <a:latin typeface="Open Sans Condensed Bold"/>
                <a:ea typeface="Open Sans Condensed Bold"/>
                <a:cs typeface="Open Sans Condensed Bold"/>
                <a:sym typeface="Open Sans Condensed Bold"/>
              </a:rPr>
              <a:t>When in doubt, ask for help.  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0" y="9086850"/>
            <a:ext cx="18288000" cy="1200150"/>
            <a:chOff x="0" y="0"/>
            <a:chExt cx="24384000" cy="16002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4384000" cy="1600200"/>
            </a:xfrm>
            <a:custGeom>
              <a:avLst/>
              <a:gdLst/>
              <a:ahLst/>
              <a:cxnLst/>
              <a:rect l="l" t="t" r="r" b="b"/>
              <a:pathLst>
                <a:path w="24384000" h="1600200">
                  <a:moveTo>
                    <a:pt x="0" y="0"/>
                  </a:moveTo>
                  <a:lnTo>
                    <a:pt x="24384000" y="0"/>
                  </a:lnTo>
                  <a:lnTo>
                    <a:pt x="243840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0066A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4384000" cy="163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009650"/>
            <a:ext cx="18288000" cy="8119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 b="1" u="none" strike="noStrike">
                <a:solidFill>
                  <a:srgbClr val="001C64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“Honestly, I don’t think John needs these accommodations anymore.  He finishes his work and seems to understand everything.  I haven’t been giving him extra time because I don’t think he needs it.”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871094">
            <a:off x="2428920" y="151266"/>
            <a:ext cx="1567996" cy="749787"/>
          </a:xfrm>
          <a:custGeom>
            <a:avLst/>
            <a:gdLst/>
            <a:ahLst/>
            <a:cxnLst/>
            <a:rect l="l" t="t" r="r" b="b"/>
            <a:pathLst>
              <a:path w="1567996" h="749787">
                <a:moveTo>
                  <a:pt x="0" y="0"/>
                </a:moveTo>
                <a:lnTo>
                  <a:pt x="1567997" y="0"/>
                </a:lnTo>
                <a:lnTo>
                  <a:pt x="1567997" y="749788"/>
                </a:lnTo>
                <a:lnTo>
                  <a:pt x="0" y="7497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996935" y="314211"/>
            <a:ext cx="12294130" cy="2441201"/>
            <a:chOff x="0" y="0"/>
            <a:chExt cx="2969690" cy="589681"/>
          </a:xfrm>
        </p:grpSpPr>
        <p:sp>
          <p:nvSpPr>
            <p:cNvPr id="4" name="Freeform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969690" cy="589681"/>
            </a:xfrm>
            <a:custGeom>
              <a:avLst/>
              <a:gdLst/>
              <a:ahLst/>
              <a:cxnLst/>
              <a:rect l="l" t="t" r="r" b="b"/>
              <a:pathLst>
                <a:path w="2969690" h="589681">
                  <a:moveTo>
                    <a:pt x="2766490" y="0"/>
                  </a:moveTo>
                  <a:cubicBezTo>
                    <a:pt x="2878714" y="0"/>
                    <a:pt x="2969690" y="132004"/>
                    <a:pt x="2969690" y="294840"/>
                  </a:cubicBezTo>
                  <a:cubicBezTo>
                    <a:pt x="2969690" y="457676"/>
                    <a:pt x="2878714" y="589681"/>
                    <a:pt x="2766490" y="589681"/>
                  </a:cubicBezTo>
                  <a:lnTo>
                    <a:pt x="203200" y="589681"/>
                  </a:lnTo>
                  <a:cubicBezTo>
                    <a:pt x="90976" y="589681"/>
                    <a:pt x="0" y="457676"/>
                    <a:pt x="0" y="294840"/>
                  </a:cubicBezTo>
                  <a:cubicBezTo>
                    <a:pt x="0" y="132004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69690" cy="627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356001" y="491362"/>
            <a:ext cx="11575998" cy="2091481"/>
            <a:chOff x="0" y="0"/>
            <a:chExt cx="3811039" cy="688555"/>
          </a:xfrm>
        </p:grpSpPr>
        <p:sp>
          <p:nvSpPr>
            <p:cNvPr id="7" name="Freeform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811039" cy="688555"/>
            </a:xfrm>
            <a:custGeom>
              <a:avLst/>
              <a:gdLst/>
              <a:ahLst/>
              <a:cxnLst/>
              <a:rect l="l" t="t" r="r" b="b"/>
              <a:pathLst>
                <a:path w="3811039" h="688555">
                  <a:moveTo>
                    <a:pt x="3607839" y="0"/>
                  </a:moveTo>
                  <a:cubicBezTo>
                    <a:pt x="3720063" y="0"/>
                    <a:pt x="3811039" y="154138"/>
                    <a:pt x="3811039" y="344278"/>
                  </a:cubicBezTo>
                  <a:cubicBezTo>
                    <a:pt x="3811039" y="534417"/>
                    <a:pt x="3720063" y="688555"/>
                    <a:pt x="3607839" y="688555"/>
                  </a:cubicBezTo>
                  <a:lnTo>
                    <a:pt x="203200" y="688555"/>
                  </a:lnTo>
                  <a:cubicBezTo>
                    <a:pt x="90976" y="688555"/>
                    <a:pt x="0" y="534417"/>
                    <a:pt x="0" y="344278"/>
                  </a:cubicBezTo>
                  <a:cubicBezTo>
                    <a:pt x="0" y="15413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BF6E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811039" cy="726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406608" y="904998"/>
            <a:ext cx="11455733" cy="1435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5499">
                <a:solidFill>
                  <a:srgbClr val="0066A6"/>
                </a:solidFill>
                <a:latin typeface="Lazydog"/>
                <a:ea typeface="Lazydog"/>
                <a:cs typeface="Lazydog"/>
                <a:sym typeface="Lazydog"/>
              </a:rPr>
              <a:t>MEET YOUR SPECIAL POPULATIONS</a:t>
            </a:r>
          </a:p>
          <a:p>
            <a:pPr algn="ctr">
              <a:lnSpc>
                <a:spcPts val="5499"/>
              </a:lnSpc>
            </a:pPr>
            <a:r>
              <a:rPr lang="en-US" sz="5499">
                <a:solidFill>
                  <a:srgbClr val="0066A6"/>
                </a:solidFill>
                <a:latin typeface="Lazydog"/>
                <a:ea typeface="Lazydog"/>
                <a:cs typeface="Lazydog"/>
                <a:sym typeface="Lazydog"/>
              </a:rPr>
              <a:t> COORDINATORS!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201867">
            <a:off x="14241120" y="188255"/>
            <a:ext cx="386056" cy="675809"/>
          </a:xfrm>
          <a:custGeom>
            <a:avLst/>
            <a:gdLst/>
            <a:ahLst/>
            <a:cxnLst/>
            <a:rect l="l" t="t" r="r" b="b"/>
            <a:pathLst>
              <a:path w="386056" h="675809">
                <a:moveTo>
                  <a:pt x="0" y="0"/>
                </a:moveTo>
                <a:lnTo>
                  <a:pt x="386056" y="0"/>
                </a:lnTo>
                <a:lnTo>
                  <a:pt x="386056" y="675809"/>
                </a:lnTo>
                <a:lnTo>
                  <a:pt x="0" y="67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1744" y="41917"/>
            <a:ext cx="760623" cy="870527"/>
          </a:xfrm>
          <a:custGeom>
            <a:avLst/>
            <a:gdLst/>
            <a:ahLst/>
            <a:cxnLst/>
            <a:rect l="l" t="t" r="r" b="b"/>
            <a:pathLst>
              <a:path w="760623" h="870527">
                <a:moveTo>
                  <a:pt x="0" y="0"/>
                </a:moveTo>
                <a:lnTo>
                  <a:pt x="760623" y="0"/>
                </a:lnTo>
                <a:lnTo>
                  <a:pt x="760623" y="870527"/>
                </a:lnTo>
                <a:lnTo>
                  <a:pt x="0" y="87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4838597" y="7082473"/>
            <a:ext cx="4771939" cy="3453691"/>
          </a:xfrm>
          <a:custGeom>
            <a:avLst/>
            <a:gdLst/>
            <a:ahLst/>
            <a:cxnLst/>
            <a:rect l="l" t="t" r="r" b="b"/>
            <a:pathLst>
              <a:path w="4771939" h="3453691">
                <a:moveTo>
                  <a:pt x="0" y="0"/>
                </a:moveTo>
                <a:lnTo>
                  <a:pt x="4771939" y="0"/>
                </a:lnTo>
                <a:lnTo>
                  <a:pt x="4771939" y="3453691"/>
                </a:lnTo>
                <a:lnTo>
                  <a:pt x="0" y="3453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 descr="Katlyn Hudgins"/>
          <p:cNvSpPr/>
          <p:nvPr/>
        </p:nvSpPr>
        <p:spPr>
          <a:xfrm>
            <a:off x="10434901" y="3300024"/>
            <a:ext cx="3182127" cy="4776176"/>
          </a:xfrm>
          <a:custGeom>
            <a:avLst/>
            <a:gdLst/>
            <a:ahLst/>
            <a:cxnLst/>
            <a:rect l="l" t="t" r="r" b="b"/>
            <a:pathLst>
              <a:path w="3182127" h="4776176">
                <a:moveTo>
                  <a:pt x="0" y="0"/>
                </a:moveTo>
                <a:lnTo>
                  <a:pt x="3182127" y="0"/>
                </a:lnTo>
                <a:lnTo>
                  <a:pt x="3182127" y="4776176"/>
                </a:lnTo>
                <a:lnTo>
                  <a:pt x="0" y="47761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0247252" y="8488643"/>
            <a:ext cx="3557425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KATLYN HUDGINS</a:t>
            </a:r>
          </a:p>
          <a:p>
            <a:pPr algn="ctr">
              <a:lnSpc>
                <a:spcPts val="3500"/>
              </a:lnSpc>
            </a:pPr>
            <a:endParaRPr lang="en-US" sz="3500">
              <a:solidFill>
                <a:srgbClr val="0066A6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46401" y="8488643"/>
            <a:ext cx="3557425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AMBER</a:t>
            </a:r>
          </a:p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 MEEKS</a:t>
            </a:r>
          </a:p>
          <a:p>
            <a:pPr algn="ctr">
              <a:lnSpc>
                <a:spcPts val="3500"/>
              </a:lnSpc>
            </a:pPr>
            <a:endParaRPr lang="en-US" sz="3500">
              <a:solidFill>
                <a:srgbClr val="0066A6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  <p:sp>
        <p:nvSpPr>
          <p:cNvPr id="19" name="Freeform 19" descr="Amber Meeks"/>
          <p:cNvSpPr/>
          <p:nvPr/>
        </p:nvSpPr>
        <p:spPr>
          <a:xfrm>
            <a:off x="3835435" y="3300024"/>
            <a:ext cx="3179355" cy="4776176"/>
          </a:xfrm>
          <a:custGeom>
            <a:avLst/>
            <a:gdLst/>
            <a:ahLst/>
            <a:cxnLst/>
            <a:rect l="l" t="t" r="r" b="b"/>
            <a:pathLst>
              <a:path w="3179355" h="4776176">
                <a:moveTo>
                  <a:pt x="0" y="0"/>
                </a:moveTo>
                <a:lnTo>
                  <a:pt x="3179356" y="0"/>
                </a:lnTo>
                <a:lnTo>
                  <a:pt x="3179356" y="4776176"/>
                </a:lnTo>
                <a:lnTo>
                  <a:pt x="0" y="47761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492" t="-33259" r="-62682" b="-132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057525"/>
            <a:ext cx="18288000" cy="403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 b="1" u="none" strike="noStrike">
                <a:solidFill>
                  <a:srgbClr val="001C64"/>
                </a:solidFill>
                <a:latin typeface="Inter Bold"/>
                <a:ea typeface="Inter Bold"/>
                <a:cs typeface="Inter Bold"/>
                <a:sym typeface="Inter Bold"/>
              </a:rPr>
              <a:t>Is a student with epilepsy required to share information with their instructor?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371725"/>
            <a:ext cx="18288000" cy="5433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 b="1" u="none" strike="noStrike">
                <a:solidFill>
                  <a:srgbClr val="001C64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 20-year-old student comes to you and says, </a:t>
            </a:r>
          </a:p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 b="1" u="none" strike="noStrike">
                <a:solidFill>
                  <a:srgbClr val="001C64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"I'd like accommodations for my certification test."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055308"/>
            <a:ext cx="18288000" cy="4033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 b="1">
                <a:solidFill>
                  <a:srgbClr val="001C64"/>
                </a:solidFill>
                <a:latin typeface="Inter Bold"/>
                <a:ea typeface="Inter Bold"/>
                <a:cs typeface="Inter Bold"/>
                <a:sym typeface="Inter Bold"/>
              </a:rPr>
              <a:t>“I haven't received any IEP’s or 504's for my students. Can you email them to me?"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057525"/>
            <a:ext cx="18288000" cy="403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80"/>
              </a:lnSpc>
              <a:spcBef>
                <a:spcPct val="0"/>
              </a:spcBef>
            </a:pPr>
            <a:r>
              <a:rPr lang="en-US" sz="7700" u="none" strike="noStrike">
                <a:solidFill>
                  <a:srgbClr val="001C64"/>
                </a:solidFill>
                <a:latin typeface="Inter"/>
                <a:ea typeface="Inter"/>
                <a:cs typeface="Inter"/>
                <a:sym typeface="Inter"/>
              </a:rPr>
              <a:t>The instructor is going to be absent.  Can the instructor tell the sub who needs accommodations?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10574">
            <a:off x="-170266" y="2368076"/>
            <a:ext cx="1231199" cy="2404294"/>
          </a:xfrm>
          <a:custGeom>
            <a:avLst/>
            <a:gdLst/>
            <a:ahLst/>
            <a:cxnLst/>
            <a:rect l="l" t="t" r="r" b="b"/>
            <a:pathLst>
              <a:path w="1231199" h="2404294">
                <a:moveTo>
                  <a:pt x="0" y="0"/>
                </a:moveTo>
                <a:lnTo>
                  <a:pt x="1231199" y="0"/>
                </a:lnTo>
                <a:lnTo>
                  <a:pt x="1231199" y="2404294"/>
                </a:lnTo>
                <a:lnTo>
                  <a:pt x="0" y="2404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6880" y="8855488"/>
            <a:ext cx="2674240" cy="1102010"/>
          </a:xfrm>
          <a:custGeom>
            <a:avLst/>
            <a:gdLst/>
            <a:ahLst/>
            <a:cxnLst/>
            <a:rect l="l" t="t" r="r" b="b"/>
            <a:pathLst>
              <a:path w="2674240" h="1102010">
                <a:moveTo>
                  <a:pt x="0" y="0"/>
                </a:moveTo>
                <a:lnTo>
                  <a:pt x="2674240" y="0"/>
                </a:lnTo>
                <a:lnTo>
                  <a:pt x="2674240" y="1102010"/>
                </a:lnTo>
                <a:lnTo>
                  <a:pt x="0" y="11020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76705">
            <a:off x="-1451734" y="7937134"/>
            <a:ext cx="3813556" cy="2938718"/>
          </a:xfrm>
          <a:custGeom>
            <a:avLst/>
            <a:gdLst/>
            <a:ahLst/>
            <a:cxnLst/>
            <a:rect l="l" t="t" r="r" b="b"/>
            <a:pathLst>
              <a:path w="3813556" h="2938718">
                <a:moveTo>
                  <a:pt x="0" y="0"/>
                </a:moveTo>
                <a:lnTo>
                  <a:pt x="3813556" y="0"/>
                </a:lnTo>
                <a:lnTo>
                  <a:pt x="3813556" y="2938718"/>
                </a:lnTo>
                <a:lnTo>
                  <a:pt x="0" y="29387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56634" y="0"/>
            <a:ext cx="938477" cy="1074079"/>
          </a:xfrm>
          <a:custGeom>
            <a:avLst/>
            <a:gdLst/>
            <a:ahLst/>
            <a:cxnLst/>
            <a:rect l="l" t="t" r="r" b="b"/>
            <a:pathLst>
              <a:path w="938477" h="1074079">
                <a:moveTo>
                  <a:pt x="0" y="0"/>
                </a:moveTo>
                <a:lnTo>
                  <a:pt x="938477" y="0"/>
                </a:lnTo>
                <a:lnTo>
                  <a:pt x="938477" y="1074079"/>
                </a:lnTo>
                <a:lnTo>
                  <a:pt x="0" y="10740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5297322" y="7770305"/>
            <a:ext cx="4111904" cy="2975990"/>
          </a:xfrm>
          <a:custGeom>
            <a:avLst/>
            <a:gdLst/>
            <a:ahLst/>
            <a:cxnLst/>
            <a:rect l="l" t="t" r="r" b="b"/>
            <a:pathLst>
              <a:path w="4111904" h="2975990">
                <a:moveTo>
                  <a:pt x="0" y="0"/>
                </a:moveTo>
                <a:lnTo>
                  <a:pt x="4111904" y="0"/>
                </a:lnTo>
                <a:lnTo>
                  <a:pt x="4111904" y="2975990"/>
                </a:lnTo>
                <a:lnTo>
                  <a:pt x="0" y="2975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458752" y="553059"/>
            <a:ext cx="11967121" cy="2671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Professional Development </a:t>
            </a:r>
          </a:p>
          <a:p>
            <a:pPr algn="ctr">
              <a:lnSpc>
                <a:spcPts val="10780"/>
              </a:lnSpc>
            </a:pPr>
            <a:r>
              <a:rPr lang="en-US" sz="77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Offerings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96898" y="3360673"/>
            <a:ext cx="11047661" cy="4898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52"/>
              </a:lnSpc>
            </a:pPr>
            <a:r>
              <a:rPr lang="en-US" sz="36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IEP/504 Guidance</a:t>
            </a:r>
          </a:p>
          <a:p>
            <a:pPr algn="l">
              <a:lnSpc>
                <a:spcPts val="6552"/>
              </a:lnSpc>
            </a:pPr>
            <a:r>
              <a:rPr lang="en-US" sz="36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FERPA/Confidentiality</a:t>
            </a:r>
          </a:p>
          <a:p>
            <a:pPr algn="l">
              <a:lnSpc>
                <a:spcPts val="6552"/>
              </a:lnSpc>
            </a:pPr>
            <a:r>
              <a:rPr lang="en-US" sz="36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Implementation of Effective Career Development</a:t>
            </a:r>
          </a:p>
          <a:p>
            <a:pPr algn="l">
              <a:lnSpc>
                <a:spcPts val="6552"/>
              </a:lnSpc>
            </a:pPr>
            <a:r>
              <a:rPr lang="en-US" sz="36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Health/Suicide</a:t>
            </a:r>
          </a:p>
          <a:p>
            <a:pPr algn="l">
              <a:lnSpc>
                <a:spcPts val="6552"/>
              </a:lnSpc>
            </a:pPr>
            <a:r>
              <a:rPr lang="en-US" sz="36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Wellness for Staff</a:t>
            </a:r>
          </a:p>
          <a:p>
            <a:pPr algn="l">
              <a:lnSpc>
                <a:spcPts val="6552"/>
              </a:lnSpc>
            </a:pPr>
            <a:r>
              <a:rPr lang="en-US" sz="36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Special Populations Webinars</a:t>
            </a: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6851" y="3570223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6851" y="4356862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8"/>
                </a:lnTo>
                <a:lnTo>
                  <a:pt x="0" y="56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6851" y="5143500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8"/>
                </a:lnTo>
                <a:lnTo>
                  <a:pt x="0" y="56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6851" y="6052918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6851" y="6962337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8"/>
                </a:lnTo>
                <a:lnTo>
                  <a:pt x="0" y="56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6851" y="7747930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10574">
            <a:off x="-170266" y="2368076"/>
            <a:ext cx="1231199" cy="2404294"/>
          </a:xfrm>
          <a:custGeom>
            <a:avLst/>
            <a:gdLst/>
            <a:ahLst/>
            <a:cxnLst/>
            <a:rect l="l" t="t" r="r" b="b"/>
            <a:pathLst>
              <a:path w="1231199" h="2404294">
                <a:moveTo>
                  <a:pt x="0" y="0"/>
                </a:moveTo>
                <a:lnTo>
                  <a:pt x="1231199" y="0"/>
                </a:lnTo>
                <a:lnTo>
                  <a:pt x="1231199" y="2404294"/>
                </a:lnTo>
                <a:lnTo>
                  <a:pt x="0" y="2404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76705">
            <a:off x="-1451734" y="7937134"/>
            <a:ext cx="3813556" cy="2938718"/>
          </a:xfrm>
          <a:custGeom>
            <a:avLst/>
            <a:gdLst/>
            <a:ahLst/>
            <a:cxnLst/>
            <a:rect l="l" t="t" r="r" b="b"/>
            <a:pathLst>
              <a:path w="3813556" h="2938718">
                <a:moveTo>
                  <a:pt x="0" y="0"/>
                </a:moveTo>
                <a:lnTo>
                  <a:pt x="3813556" y="0"/>
                </a:lnTo>
                <a:lnTo>
                  <a:pt x="3813556" y="2938718"/>
                </a:lnTo>
                <a:lnTo>
                  <a:pt x="0" y="29387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56634" y="0"/>
            <a:ext cx="938477" cy="1074079"/>
          </a:xfrm>
          <a:custGeom>
            <a:avLst/>
            <a:gdLst/>
            <a:ahLst/>
            <a:cxnLst/>
            <a:rect l="l" t="t" r="r" b="b"/>
            <a:pathLst>
              <a:path w="938477" h="1074079">
                <a:moveTo>
                  <a:pt x="0" y="0"/>
                </a:moveTo>
                <a:lnTo>
                  <a:pt x="938477" y="0"/>
                </a:lnTo>
                <a:lnTo>
                  <a:pt x="938477" y="1074079"/>
                </a:lnTo>
                <a:lnTo>
                  <a:pt x="0" y="10740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6151818" y="8338377"/>
            <a:ext cx="4111904" cy="2975990"/>
          </a:xfrm>
          <a:custGeom>
            <a:avLst/>
            <a:gdLst/>
            <a:ahLst/>
            <a:cxnLst/>
            <a:rect l="l" t="t" r="r" b="b"/>
            <a:pathLst>
              <a:path w="4111904" h="2975990">
                <a:moveTo>
                  <a:pt x="0" y="0"/>
                </a:moveTo>
                <a:lnTo>
                  <a:pt x="4111904" y="0"/>
                </a:lnTo>
                <a:lnTo>
                  <a:pt x="4111904" y="2975990"/>
                </a:lnTo>
                <a:lnTo>
                  <a:pt x="0" y="2975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406086" y="3570223"/>
            <a:ext cx="11831798" cy="4340328"/>
            <a:chOff x="0" y="0"/>
            <a:chExt cx="3116194" cy="1143132"/>
          </a:xfrm>
        </p:grpSpPr>
        <p:sp>
          <p:nvSpPr>
            <p:cNvPr id="10" name="Freeform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116194" cy="1143132"/>
            </a:xfrm>
            <a:custGeom>
              <a:avLst/>
              <a:gdLst/>
              <a:ahLst/>
              <a:cxnLst/>
              <a:rect l="l" t="t" r="r" b="b"/>
              <a:pathLst>
                <a:path w="3116194" h="1143132">
                  <a:moveTo>
                    <a:pt x="33371" y="0"/>
                  </a:moveTo>
                  <a:lnTo>
                    <a:pt x="3082823" y="0"/>
                  </a:lnTo>
                  <a:cubicBezTo>
                    <a:pt x="3101253" y="0"/>
                    <a:pt x="3116194" y="14941"/>
                    <a:pt x="3116194" y="33371"/>
                  </a:cubicBezTo>
                  <a:lnTo>
                    <a:pt x="3116194" y="1109761"/>
                  </a:lnTo>
                  <a:cubicBezTo>
                    <a:pt x="3116194" y="1128191"/>
                    <a:pt x="3101253" y="1143132"/>
                    <a:pt x="3082823" y="1143132"/>
                  </a:cubicBezTo>
                  <a:lnTo>
                    <a:pt x="33371" y="1143132"/>
                  </a:lnTo>
                  <a:cubicBezTo>
                    <a:pt x="14941" y="1143132"/>
                    <a:pt x="0" y="1128191"/>
                    <a:pt x="0" y="1109761"/>
                  </a:cubicBezTo>
                  <a:lnTo>
                    <a:pt x="0" y="33371"/>
                  </a:lnTo>
                  <a:cubicBezTo>
                    <a:pt x="0" y="14941"/>
                    <a:pt x="14941" y="0"/>
                    <a:pt x="33371" y="0"/>
                  </a:cubicBezTo>
                  <a:close/>
                </a:path>
              </a:pathLst>
            </a:custGeom>
            <a:solidFill>
              <a:srgbClr val="1CA6DF">
                <a:alpha val="2392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116194" cy="1181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8097" y="3451580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7" y="0"/>
                </a:lnTo>
                <a:lnTo>
                  <a:pt x="641947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2805749" y="493902"/>
            <a:ext cx="12882638" cy="1942847"/>
            <a:chOff x="0" y="0"/>
            <a:chExt cx="3392958" cy="511696"/>
          </a:xfrm>
        </p:grpSpPr>
        <p:sp>
          <p:nvSpPr>
            <p:cNvPr id="14" name="Freeform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392958" cy="511696"/>
            </a:xfrm>
            <a:custGeom>
              <a:avLst/>
              <a:gdLst/>
              <a:ahLst/>
              <a:cxnLst/>
              <a:rect l="l" t="t" r="r" b="b"/>
              <a:pathLst>
                <a:path w="3392958" h="511696">
                  <a:moveTo>
                    <a:pt x="30649" y="0"/>
                  </a:moveTo>
                  <a:lnTo>
                    <a:pt x="3362309" y="0"/>
                  </a:lnTo>
                  <a:cubicBezTo>
                    <a:pt x="3370438" y="0"/>
                    <a:pt x="3378233" y="3229"/>
                    <a:pt x="3383981" y="8977"/>
                  </a:cubicBezTo>
                  <a:cubicBezTo>
                    <a:pt x="3389729" y="14725"/>
                    <a:pt x="3392958" y="22520"/>
                    <a:pt x="3392958" y="30649"/>
                  </a:cubicBezTo>
                  <a:lnTo>
                    <a:pt x="3392958" y="481047"/>
                  </a:lnTo>
                  <a:cubicBezTo>
                    <a:pt x="3392958" y="497974"/>
                    <a:pt x="3379236" y="511696"/>
                    <a:pt x="3362309" y="511696"/>
                  </a:cubicBezTo>
                  <a:lnTo>
                    <a:pt x="30649" y="511696"/>
                  </a:lnTo>
                  <a:cubicBezTo>
                    <a:pt x="22520" y="511696"/>
                    <a:pt x="14725" y="508467"/>
                    <a:pt x="8977" y="502719"/>
                  </a:cubicBezTo>
                  <a:cubicBezTo>
                    <a:pt x="3229" y="496972"/>
                    <a:pt x="0" y="489176"/>
                    <a:pt x="0" y="481047"/>
                  </a:cubicBezTo>
                  <a:lnTo>
                    <a:pt x="0" y="30649"/>
                  </a:lnTo>
                  <a:cubicBezTo>
                    <a:pt x="0" y="22520"/>
                    <a:pt x="3229" y="14725"/>
                    <a:pt x="8977" y="8977"/>
                  </a:cubicBezTo>
                  <a:cubicBezTo>
                    <a:pt x="14725" y="3229"/>
                    <a:pt x="22520" y="0"/>
                    <a:pt x="30649" y="0"/>
                  </a:cubicBezTo>
                  <a:close/>
                </a:path>
              </a:pathLst>
            </a:custGeom>
            <a:solidFill>
              <a:srgbClr val="D1542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392958" cy="5497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500995" y="3682033"/>
            <a:ext cx="10568908" cy="4077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Save the Date!</a:t>
            </a:r>
          </a:p>
          <a:p>
            <a:pPr algn="ctr">
              <a:lnSpc>
                <a:spcPts val="9660"/>
              </a:lnSpc>
            </a:pPr>
            <a:r>
              <a:rPr lang="en-US" sz="6900" dirty="0">
                <a:solidFill>
                  <a:srgbClr val="0066A6"/>
                </a:solidFill>
                <a:latin typeface="Sniglet"/>
                <a:ea typeface="Sniglet"/>
                <a:cs typeface="Sniglet"/>
                <a:sym typeface="Sniglet"/>
              </a:rPr>
              <a:t>September 15th</a:t>
            </a:r>
          </a:p>
          <a:p>
            <a:pPr algn="ctr">
              <a:lnSpc>
                <a:spcPts val="9660"/>
              </a:lnSpc>
            </a:pPr>
            <a:r>
              <a:rPr lang="en-US" sz="6900" dirty="0">
                <a:solidFill>
                  <a:srgbClr val="0066A6"/>
                </a:solidFill>
                <a:latin typeface="Sniglet"/>
                <a:ea typeface="Sniglet"/>
                <a:cs typeface="Sniglet"/>
                <a:sym typeface="Sniglet"/>
              </a:rPr>
              <a:t>at Oklahoma </a:t>
            </a:r>
            <a:r>
              <a:rPr lang="en-US" sz="6900" dirty="0" err="1">
                <a:solidFill>
                  <a:srgbClr val="0066A6"/>
                </a:solidFill>
                <a:latin typeface="Sniglet"/>
                <a:ea typeface="Sniglet"/>
                <a:cs typeface="Sniglet"/>
                <a:sym typeface="Sniglet"/>
              </a:rPr>
              <a:t>CareerTech</a:t>
            </a:r>
            <a:endParaRPr lang="en-US" sz="6900" dirty="0">
              <a:solidFill>
                <a:srgbClr val="0066A6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218097" y="563568"/>
            <a:ext cx="12207776" cy="1526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60"/>
              </a:lnSpc>
            </a:pPr>
            <a:r>
              <a:rPr lang="en-US" sz="8900">
                <a:solidFill>
                  <a:srgbClr val="FBF6EB"/>
                </a:solidFill>
                <a:latin typeface="More Sugar"/>
                <a:ea typeface="More Sugar"/>
                <a:cs typeface="More Sugar"/>
                <a:sym typeface="More Sugar"/>
              </a:rPr>
              <a:t>Special Populations Day</a:t>
            </a:r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35660" y="3451580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8" y="0"/>
                </a:lnTo>
                <a:lnTo>
                  <a:pt x="641948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5710" y="7432922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7" y="0"/>
                </a:lnTo>
                <a:lnTo>
                  <a:pt x="641947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14474" y="7432922"/>
            <a:ext cx="641947" cy="566518"/>
          </a:xfrm>
          <a:custGeom>
            <a:avLst/>
            <a:gdLst/>
            <a:ahLst/>
            <a:cxnLst/>
            <a:rect l="l" t="t" r="r" b="b"/>
            <a:pathLst>
              <a:path w="641947" h="566518">
                <a:moveTo>
                  <a:pt x="0" y="0"/>
                </a:moveTo>
                <a:lnTo>
                  <a:pt x="641947" y="0"/>
                </a:lnTo>
                <a:lnTo>
                  <a:pt x="641947" y="566519"/>
                </a:lnTo>
                <a:lnTo>
                  <a:pt x="0" y="566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028700" y="8893111"/>
            <a:ext cx="8115300" cy="365188"/>
          </a:xfrm>
          <a:custGeom>
            <a:avLst/>
            <a:gdLst/>
            <a:ahLst/>
            <a:cxnLst/>
            <a:rect l="l" t="t" r="r" b="b"/>
            <a:pathLst>
              <a:path w="8115300" h="365188">
                <a:moveTo>
                  <a:pt x="0" y="365189"/>
                </a:moveTo>
                <a:lnTo>
                  <a:pt x="8115300" y="365189"/>
                </a:lnTo>
                <a:lnTo>
                  <a:pt x="8115300" y="0"/>
                </a:lnTo>
                <a:lnTo>
                  <a:pt x="0" y="0"/>
                </a:lnTo>
                <a:lnTo>
                  <a:pt x="0" y="36518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-2698268" y="4926745"/>
            <a:ext cx="7773430" cy="349804"/>
          </a:xfrm>
          <a:custGeom>
            <a:avLst/>
            <a:gdLst/>
            <a:ahLst/>
            <a:cxnLst/>
            <a:rect l="l" t="t" r="r" b="b"/>
            <a:pathLst>
              <a:path w="7773430" h="349804">
                <a:moveTo>
                  <a:pt x="0" y="349804"/>
                </a:moveTo>
                <a:lnTo>
                  <a:pt x="7773429" y="349804"/>
                </a:lnTo>
                <a:lnTo>
                  <a:pt x="7773429" y="0"/>
                </a:lnTo>
                <a:lnTo>
                  <a:pt x="0" y="0"/>
                </a:lnTo>
                <a:lnTo>
                  <a:pt x="0" y="34980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077325" y="8893111"/>
            <a:ext cx="8115300" cy="365188"/>
          </a:xfrm>
          <a:custGeom>
            <a:avLst/>
            <a:gdLst/>
            <a:ahLst/>
            <a:cxnLst/>
            <a:rect l="l" t="t" r="r" b="b"/>
            <a:pathLst>
              <a:path w="8115300" h="365188">
                <a:moveTo>
                  <a:pt x="8115300" y="365189"/>
                </a:moveTo>
                <a:lnTo>
                  <a:pt x="0" y="365189"/>
                </a:lnTo>
                <a:lnTo>
                  <a:pt x="0" y="0"/>
                </a:lnTo>
                <a:lnTo>
                  <a:pt x="8115300" y="0"/>
                </a:lnTo>
                <a:lnTo>
                  <a:pt x="8115300" y="36518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7817" y="8354905"/>
            <a:ext cx="1001258" cy="1441602"/>
          </a:xfrm>
          <a:custGeom>
            <a:avLst/>
            <a:gdLst/>
            <a:ahLst/>
            <a:cxnLst/>
            <a:rect l="l" t="t" r="r" b="b"/>
            <a:pathLst>
              <a:path w="1001258" h="1441602">
                <a:moveTo>
                  <a:pt x="0" y="0"/>
                </a:moveTo>
                <a:lnTo>
                  <a:pt x="1001258" y="0"/>
                </a:lnTo>
                <a:lnTo>
                  <a:pt x="1001258" y="1441602"/>
                </a:lnTo>
                <a:lnTo>
                  <a:pt x="0" y="14416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8647843" y="7097795"/>
            <a:ext cx="858964" cy="4114800"/>
          </a:xfrm>
          <a:custGeom>
            <a:avLst/>
            <a:gdLst/>
            <a:ahLst/>
            <a:cxnLst/>
            <a:rect l="l" t="t" r="r" b="b"/>
            <a:pathLst>
              <a:path w="858964" h="4114800">
                <a:moveTo>
                  <a:pt x="0" y="0"/>
                </a:moveTo>
                <a:lnTo>
                  <a:pt x="858964" y="0"/>
                </a:lnTo>
                <a:lnTo>
                  <a:pt x="8589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387412" flipV="1">
            <a:off x="346728" y="498611"/>
            <a:ext cx="2041001" cy="1005657"/>
          </a:xfrm>
          <a:custGeom>
            <a:avLst/>
            <a:gdLst/>
            <a:ahLst/>
            <a:cxnLst/>
            <a:rect l="l" t="t" r="r" b="b"/>
            <a:pathLst>
              <a:path w="2041001" h="1005657">
                <a:moveTo>
                  <a:pt x="0" y="1005657"/>
                </a:moveTo>
                <a:lnTo>
                  <a:pt x="2041000" y="1005657"/>
                </a:lnTo>
                <a:lnTo>
                  <a:pt x="2041000" y="0"/>
                </a:lnTo>
                <a:lnTo>
                  <a:pt x="0" y="0"/>
                </a:lnTo>
                <a:lnTo>
                  <a:pt x="0" y="100565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5361984" y="651331"/>
            <a:ext cx="8074381" cy="7364593"/>
            <a:chOff x="0" y="0"/>
            <a:chExt cx="812800" cy="741350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741350"/>
            </a:xfrm>
            <a:custGeom>
              <a:avLst/>
              <a:gdLst/>
              <a:ahLst/>
              <a:cxnLst/>
              <a:rect l="l" t="t" r="r" b="b"/>
              <a:pathLst>
                <a:path w="812800" h="741350">
                  <a:moveTo>
                    <a:pt x="406400" y="0"/>
                  </a:moveTo>
                  <a:cubicBezTo>
                    <a:pt x="181951" y="0"/>
                    <a:pt x="0" y="165957"/>
                    <a:pt x="0" y="370675"/>
                  </a:cubicBezTo>
                  <a:cubicBezTo>
                    <a:pt x="0" y="575393"/>
                    <a:pt x="181951" y="741350"/>
                    <a:pt x="406400" y="741350"/>
                  </a:cubicBezTo>
                  <a:cubicBezTo>
                    <a:pt x="630849" y="741350"/>
                    <a:pt x="812800" y="575393"/>
                    <a:pt x="812800" y="370675"/>
                  </a:cubicBezTo>
                  <a:cubicBezTo>
                    <a:pt x="812800" y="165957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A6D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1402"/>
              <a:ext cx="660400" cy="64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Freeform 11" descr="Qr code  Description automatically generated"/>
          <p:cNvSpPr/>
          <p:nvPr/>
        </p:nvSpPr>
        <p:spPr>
          <a:xfrm>
            <a:off x="5417108" y="694905"/>
            <a:ext cx="7906982" cy="7161225"/>
          </a:xfrm>
          <a:custGeom>
            <a:avLst/>
            <a:gdLst/>
            <a:ahLst/>
            <a:cxnLst/>
            <a:rect l="l" t="t" r="r" b="b"/>
            <a:pathLst>
              <a:path w="7906982" h="7161225">
                <a:moveTo>
                  <a:pt x="0" y="0"/>
                </a:moveTo>
                <a:lnTo>
                  <a:pt x="7906982" y="0"/>
                </a:lnTo>
                <a:lnTo>
                  <a:pt x="7906982" y="7161225"/>
                </a:lnTo>
                <a:lnTo>
                  <a:pt x="0" y="71612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0413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871094">
            <a:off x="4553916" y="204831"/>
            <a:ext cx="1567996" cy="749787"/>
          </a:xfrm>
          <a:custGeom>
            <a:avLst/>
            <a:gdLst/>
            <a:ahLst/>
            <a:cxnLst/>
            <a:rect l="l" t="t" r="r" b="b"/>
            <a:pathLst>
              <a:path w="1567996" h="749787">
                <a:moveTo>
                  <a:pt x="0" y="0"/>
                </a:moveTo>
                <a:lnTo>
                  <a:pt x="1567997" y="0"/>
                </a:lnTo>
                <a:lnTo>
                  <a:pt x="1567997" y="749787"/>
                </a:lnTo>
                <a:lnTo>
                  <a:pt x="0" y="749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11744" y="41917"/>
            <a:ext cx="760623" cy="870527"/>
          </a:xfrm>
          <a:custGeom>
            <a:avLst/>
            <a:gdLst/>
            <a:ahLst/>
            <a:cxnLst/>
            <a:rect l="l" t="t" r="r" b="b"/>
            <a:pathLst>
              <a:path w="760623" h="870527">
                <a:moveTo>
                  <a:pt x="0" y="0"/>
                </a:moveTo>
                <a:lnTo>
                  <a:pt x="760623" y="0"/>
                </a:lnTo>
                <a:lnTo>
                  <a:pt x="760623" y="870527"/>
                </a:lnTo>
                <a:lnTo>
                  <a:pt x="0" y="870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5277260" y="7531455"/>
            <a:ext cx="4771939" cy="3453691"/>
          </a:xfrm>
          <a:custGeom>
            <a:avLst/>
            <a:gdLst/>
            <a:ahLst/>
            <a:cxnLst/>
            <a:rect l="l" t="t" r="r" b="b"/>
            <a:pathLst>
              <a:path w="4771939" h="3453691">
                <a:moveTo>
                  <a:pt x="0" y="0"/>
                </a:moveTo>
                <a:lnTo>
                  <a:pt x="4771939" y="0"/>
                </a:lnTo>
                <a:lnTo>
                  <a:pt x="4771939" y="3453690"/>
                </a:lnTo>
                <a:lnTo>
                  <a:pt x="0" y="34536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 descr="Katlyn Hudgins"/>
          <p:cNvSpPr/>
          <p:nvPr/>
        </p:nvSpPr>
        <p:spPr>
          <a:xfrm>
            <a:off x="11214556" y="2972038"/>
            <a:ext cx="1956149" cy="3058149"/>
          </a:xfrm>
          <a:custGeom>
            <a:avLst/>
            <a:gdLst/>
            <a:ahLst/>
            <a:cxnLst/>
            <a:rect l="l" t="t" r="r" b="b"/>
            <a:pathLst>
              <a:path w="1956149" h="3058149">
                <a:moveTo>
                  <a:pt x="0" y="0"/>
                </a:moveTo>
                <a:lnTo>
                  <a:pt x="1956150" y="0"/>
                </a:lnTo>
                <a:lnTo>
                  <a:pt x="1956150" y="3058150"/>
                </a:lnTo>
                <a:lnTo>
                  <a:pt x="0" y="30581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079" r="-20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 descr="Amber Meeks"/>
          <p:cNvSpPr/>
          <p:nvPr/>
        </p:nvSpPr>
        <p:spPr>
          <a:xfrm>
            <a:off x="4932588" y="2972038"/>
            <a:ext cx="2035717" cy="3058149"/>
          </a:xfrm>
          <a:custGeom>
            <a:avLst/>
            <a:gdLst/>
            <a:ahLst/>
            <a:cxnLst/>
            <a:rect l="l" t="t" r="r" b="b"/>
            <a:pathLst>
              <a:path w="2035717" h="3058149">
                <a:moveTo>
                  <a:pt x="0" y="0"/>
                </a:moveTo>
                <a:lnTo>
                  <a:pt x="2035717" y="0"/>
                </a:lnTo>
                <a:lnTo>
                  <a:pt x="2035717" y="3058150"/>
                </a:lnTo>
                <a:lnTo>
                  <a:pt x="0" y="3058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9492" t="-33259" r="-62682" b="-13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558841" y="6386964"/>
            <a:ext cx="3557425" cy="9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KATLYN HUDGINS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71734" y="6237151"/>
            <a:ext cx="3557425" cy="9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AMBER</a:t>
            </a:r>
          </a:p>
          <a:p>
            <a:pPr algn="ctr">
              <a:lnSpc>
                <a:spcPts val="3500"/>
              </a:lnSpc>
            </a:pPr>
            <a:r>
              <a:rPr lang="en-US" sz="3500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 MEEKS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337914" y="561696"/>
            <a:ext cx="7418593" cy="1701731"/>
            <a:chOff x="0" y="0"/>
            <a:chExt cx="1953868" cy="448192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53868" cy="448192"/>
            </a:xfrm>
            <a:custGeom>
              <a:avLst/>
              <a:gdLst/>
              <a:ahLst/>
              <a:cxnLst/>
              <a:rect l="l" t="t" r="r" b="b"/>
              <a:pathLst>
                <a:path w="1953868" h="448192">
                  <a:moveTo>
                    <a:pt x="53223" y="0"/>
                  </a:moveTo>
                  <a:lnTo>
                    <a:pt x="1900645" y="0"/>
                  </a:lnTo>
                  <a:cubicBezTo>
                    <a:pt x="1930040" y="0"/>
                    <a:pt x="1953868" y="23829"/>
                    <a:pt x="1953868" y="53223"/>
                  </a:cubicBezTo>
                  <a:lnTo>
                    <a:pt x="1953868" y="394970"/>
                  </a:lnTo>
                  <a:cubicBezTo>
                    <a:pt x="1953868" y="424364"/>
                    <a:pt x="1930040" y="448192"/>
                    <a:pt x="1900645" y="448192"/>
                  </a:cubicBezTo>
                  <a:lnTo>
                    <a:pt x="53223" y="448192"/>
                  </a:lnTo>
                  <a:cubicBezTo>
                    <a:pt x="23829" y="448192"/>
                    <a:pt x="0" y="424364"/>
                    <a:pt x="0" y="394970"/>
                  </a:cubicBezTo>
                  <a:lnTo>
                    <a:pt x="0" y="53223"/>
                  </a:lnTo>
                  <a:cubicBezTo>
                    <a:pt x="0" y="23829"/>
                    <a:pt x="23829" y="0"/>
                    <a:pt x="53223" y="0"/>
                  </a:cubicBezTo>
                  <a:close/>
                </a:path>
              </a:pathLst>
            </a:custGeom>
            <a:solidFill>
              <a:srgbClr val="D1542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53868" cy="4862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950446" y="563568"/>
            <a:ext cx="6387108" cy="1526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60"/>
              </a:lnSpc>
            </a:pPr>
            <a:r>
              <a:rPr lang="en-US" sz="8900">
                <a:solidFill>
                  <a:srgbClr val="FBF6EB"/>
                </a:solidFill>
                <a:latin typeface="More Sugar"/>
                <a:ea typeface="More Sugar"/>
                <a:cs typeface="More Sugar"/>
                <a:sym typeface="More Sugar"/>
              </a:rPr>
              <a:t>Contact Us!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201867">
            <a:off x="12189636" y="139276"/>
            <a:ext cx="386056" cy="675809"/>
          </a:xfrm>
          <a:custGeom>
            <a:avLst/>
            <a:gdLst/>
            <a:ahLst/>
            <a:cxnLst/>
            <a:rect l="l" t="t" r="r" b="b"/>
            <a:pathLst>
              <a:path w="386056" h="675809">
                <a:moveTo>
                  <a:pt x="0" y="0"/>
                </a:moveTo>
                <a:lnTo>
                  <a:pt x="386056" y="0"/>
                </a:lnTo>
                <a:lnTo>
                  <a:pt x="386056" y="675809"/>
                </a:lnTo>
                <a:lnTo>
                  <a:pt x="0" y="67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9986235" y="7256914"/>
            <a:ext cx="5247680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Career Development Coordinator -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Special Populations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Katlyn.Hudgins@careertech.ok.gov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405-743-5596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198937" y="7259501"/>
            <a:ext cx="5299472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Career Development Coordinator – 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Special Populations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amber.meeks@careertech.ok.gov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0066A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405-743-5180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76705">
            <a:off x="-1451734" y="7937134"/>
            <a:ext cx="3813556" cy="2938718"/>
          </a:xfrm>
          <a:custGeom>
            <a:avLst/>
            <a:gdLst/>
            <a:ahLst/>
            <a:cxnLst/>
            <a:rect l="l" t="t" r="r" b="b"/>
            <a:pathLst>
              <a:path w="3813556" h="2938718">
                <a:moveTo>
                  <a:pt x="0" y="0"/>
                </a:moveTo>
                <a:lnTo>
                  <a:pt x="3813556" y="0"/>
                </a:lnTo>
                <a:lnTo>
                  <a:pt x="3813556" y="2938718"/>
                </a:lnTo>
                <a:lnTo>
                  <a:pt x="0" y="29387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5297322" y="7770305"/>
            <a:ext cx="4111904" cy="2975990"/>
          </a:xfrm>
          <a:custGeom>
            <a:avLst/>
            <a:gdLst/>
            <a:ahLst/>
            <a:cxnLst/>
            <a:rect l="l" t="t" r="r" b="b"/>
            <a:pathLst>
              <a:path w="4111904" h="2975990">
                <a:moveTo>
                  <a:pt x="0" y="0"/>
                </a:moveTo>
                <a:lnTo>
                  <a:pt x="4111904" y="0"/>
                </a:lnTo>
                <a:lnTo>
                  <a:pt x="4111904" y="2975990"/>
                </a:lnTo>
                <a:lnTo>
                  <a:pt x="0" y="2975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7772400" y="3600450"/>
            <a:ext cx="2743200" cy="3086100"/>
            <a:chOff x="0" y="0"/>
            <a:chExt cx="609600" cy="685800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" y="0"/>
              <a:ext cx="609436" cy="685800"/>
            </a:xfrm>
            <a:custGeom>
              <a:avLst/>
              <a:gdLst/>
              <a:ahLst/>
              <a:cxnLst/>
              <a:rect l="l" t="t" r="r" b="b"/>
              <a:pathLst>
                <a:path w="609436" h="685800">
                  <a:moveTo>
                    <a:pt x="304718" y="342900"/>
                  </a:moveTo>
                  <a:cubicBezTo>
                    <a:pt x="-217252" y="330200"/>
                    <a:pt x="32938" y="-101600"/>
                    <a:pt x="304718" y="342900"/>
                  </a:cubicBezTo>
                  <a:close/>
                  <a:cubicBezTo>
                    <a:pt x="54528" y="800100"/>
                    <a:pt x="553638" y="800100"/>
                    <a:pt x="304718" y="342900"/>
                  </a:cubicBezTo>
                  <a:close/>
                  <a:cubicBezTo>
                    <a:pt x="-217252" y="355600"/>
                    <a:pt x="32938" y="787400"/>
                    <a:pt x="304718" y="342900"/>
                  </a:cubicBezTo>
                  <a:close/>
                  <a:cubicBezTo>
                    <a:pt x="54528" y="-114300"/>
                    <a:pt x="553638" y="-114300"/>
                    <a:pt x="304718" y="342900"/>
                  </a:cubicBezTo>
                  <a:close/>
                  <a:cubicBezTo>
                    <a:pt x="576498" y="787400"/>
                    <a:pt x="826688" y="355600"/>
                    <a:pt x="304718" y="342900"/>
                  </a:cubicBezTo>
                  <a:close/>
                  <a:cubicBezTo>
                    <a:pt x="576498" y="-101600"/>
                    <a:pt x="826688" y="330200"/>
                    <a:pt x="304718" y="342900"/>
                  </a:cubicBezTo>
                  <a:close/>
                  <a:moveTo>
                    <a:pt x="327578" y="342900"/>
                  </a:moveTo>
                  <a:cubicBezTo>
                    <a:pt x="319958" y="342900"/>
                    <a:pt x="312338" y="342900"/>
                    <a:pt x="304718" y="342900"/>
                  </a:cubicBezTo>
                  <a:cubicBezTo>
                    <a:pt x="308528" y="336550"/>
                    <a:pt x="312338" y="330200"/>
                    <a:pt x="316148" y="322580"/>
                  </a:cubicBezTo>
                  <a:cubicBezTo>
                    <a:pt x="312338" y="328930"/>
                    <a:pt x="308528" y="336550"/>
                    <a:pt x="304718" y="342900"/>
                  </a:cubicBezTo>
                  <a:cubicBezTo>
                    <a:pt x="300908" y="336550"/>
                    <a:pt x="297098" y="328930"/>
                    <a:pt x="293288" y="322580"/>
                  </a:cubicBezTo>
                  <a:cubicBezTo>
                    <a:pt x="297098" y="328930"/>
                    <a:pt x="300908" y="336550"/>
                    <a:pt x="304718" y="342900"/>
                  </a:cubicBezTo>
                  <a:cubicBezTo>
                    <a:pt x="297098" y="342900"/>
                    <a:pt x="289478" y="342900"/>
                    <a:pt x="281858" y="342900"/>
                  </a:cubicBezTo>
                  <a:cubicBezTo>
                    <a:pt x="289478" y="342900"/>
                    <a:pt x="297098" y="342900"/>
                    <a:pt x="304718" y="342900"/>
                  </a:cubicBezTo>
                  <a:cubicBezTo>
                    <a:pt x="300908" y="349250"/>
                    <a:pt x="297098" y="355600"/>
                    <a:pt x="293288" y="363220"/>
                  </a:cubicBezTo>
                  <a:cubicBezTo>
                    <a:pt x="297098" y="356870"/>
                    <a:pt x="300908" y="349250"/>
                    <a:pt x="304718" y="342900"/>
                  </a:cubicBezTo>
                  <a:cubicBezTo>
                    <a:pt x="308528" y="349250"/>
                    <a:pt x="312338" y="356870"/>
                    <a:pt x="316148" y="363220"/>
                  </a:cubicBezTo>
                  <a:cubicBezTo>
                    <a:pt x="312338" y="356870"/>
                    <a:pt x="308528" y="349250"/>
                    <a:pt x="304718" y="342900"/>
                  </a:cubicBezTo>
                  <a:cubicBezTo>
                    <a:pt x="312338" y="342900"/>
                    <a:pt x="319958" y="342900"/>
                    <a:pt x="327578" y="342900"/>
                  </a:cubicBezTo>
                  <a:close/>
                </a:path>
              </a:pathLst>
            </a:custGeom>
            <a:solidFill>
              <a:srgbClr val="1CA6DF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7000" y="127000"/>
              <a:ext cx="3556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513071" y="4587350"/>
            <a:ext cx="7537552" cy="1360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0"/>
              </a:lnSpc>
            </a:pPr>
            <a:r>
              <a:rPr lang="en-US" sz="5200">
                <a:solidFill>
                  <a:srgbClr val="0066A6"/>
                </a:solidFill>
                <a:latin typeface="Lazydog"/>
                <a:ea typeface="Lazydog"/>
                <a:cs typeface="Lazydog"/>
                <a:sym typeface="Lazydog"/>
              </a:rPr>
              <a:t>CARL PERKINS IV </a:t>
            </a:r>
          </a:p>
          <a:p>
            <a:pPr algn="ctr">
              <a:lnSpc>
                <a:spcPts val="5200"/>
              </a:lnSpc>
            </a:pPr>
            <a:r>
              <a:rPr lang="en-US" sz="5200">
                <a:solidFill>
                  <a:srgbClr val="0066A6"/>
                </a:solidFill>
                <a:latin typeface="Lazydog"/>
                <a:ea typeface="Lazydog"/>
                <a:cs typeface="Lazydog"/>
                <a:sym typeface="Lazydog"/>
              </a:rPr>
              <a:t>SPECIAL POPULATIONS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625345" y="1821688"/>
            <a:ext cx="3086100" cy="1543050"/>
            <a:chOff x="0" y="0"/>
            <a:chExt cx="812800" cy="406400"/>
          </a:xfrm>
        </p:grpSpPr>
        <p:sp>
          <p:nvSpPr>
            <p:cNvPr id="12" name="Freeform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025287" y="2166493"/>
            <a:ext cx="2069753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Students with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Disabilities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039250" y="8509467"/>
            <a:ext cx="2470865" cy="1497666"/>
            <a:chOff x="0" y="0"/>
            <a:chExt cx="650763" cy="394447"/>
          </a:xfrm>
        </p:grpSpPr>
        <p:sp>
          <p:nvSpPr>
            <p:cNvPr id="16" name="Freeform 1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0763" cy="394447"/>
            </a:xfrm>
            <a:custGeom>
              <a:avLst/>
              <a:gdLst/>
              <a:ahLst/>
              <a:cxnLst/>
              <a:rect l="l" t="t" r="r" b="b"/>
              <a:pathLst>
                <a:path w="650763" h="394447">
                  <a:moveTo>
                    <a:pt x="447563" y="0"/>
                  </a:moveTo>
                  <a:cubicBezTo>
                    <a:pt x="559787" y="0"/>
                    <a:pt x="650763" y="88300"/>
                    <a:pt x="650763" y="197223"/>
                  </a:cubicBezTo>
                  <a:cubicBezTo>
                    <a:pt x="650763" y="306147"/>
                    <a:pt x="559787" y="394447"/>
                    <a:pt x="447563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650763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972497" y="8831580"/>
            <a:ext cx="2604370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English 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Learners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830816" y="462548"/>
            <a:ext cx="2902061" cy="1497666"/>
            <a:chOff x="0" y="0"/>
            <a:chExt cx="764329" cy="394447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64329" cy="394447"/>
            </a:xfrm>
            <a:custGeom>
              <a:avLst/>
              <a:gdLst/>
              <a:ahLst/>
              <a:cxnLst/>
              <a:rect l="l" t="t" r="r" b="b"/>
              <a:pathLst>
                <a:path w="764329" h="394447">
                  <a:moveTo>
                    <a:pt x="561129" y="0"/>
                  </a:moveTo>
                  <a:cubicBezTo>
                    <a:pt x="673353" y="0"/>
                    <a:pt x="764329" y="88300"/>
                    <a:pt x="764329" y="197223"/>
                  </a:cubicBezTo>
                  <a:cubicBezTo>
                    <a:pt x="764329" y="306147"/>
                    <a:pt x="673353" y="394447"/>
                    <a:pt x="561129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64329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215692" y="784661"/>
            <a:ext cx="4132309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Nontraditional 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Learners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3392150" y="6559083"/>
            <a:ext cx="2470865" cy="1497666"/>
            <a:chOff x="0" y="0"/>
            <a:chExt cx="650763" cy="394447"/>
          </a:xfrm>
        </p:grpSpPr>
        <p:sp>
          <p:nvSpPr>
            <p:cNvPr id="24" name="Freeform 2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0763" cy="394447"/>
            </a:xfrm>
            <a:custGeom>
              <a:avLst/>
              <a:gdLst/>
              <a:ahLst/>
              <a:cxnLst/>
              <a:rect l="l" t="t" r="r" b="b"/>
              <a:pathLst>
                <a:path w="650763" h="394447">
                  <a:moveTo>
                    <a:pt x="447563" y="0"/>
                  </a:moveTo>
                  <a:cubicBezTo>
                    <a:pt x="559787" y="0"/>
                    <a:pt x="650763" y="88300"/>
                    <a:pt x="650763" y="197223"/>
                  </a:cubicBezTo>
                  <a:cubicBezTo>
                    <a:pt x="650763" y="306147"/>
                    <a:pt x="559787" y="394447"/>
                    <a:pt x="447563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650763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576867" y="6774180"/>
            <a:ext cx="4132309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Homeless 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Students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598185" y="4316984"/>
            <a:ext cx="4724954" cy="1497666"/>
            <a:chOff x="0" y="0"/>
            <a:chExt cx="1244432" cy="394447"/>
          </a:xfrm>
        </p:grpSpPr>
        <p:sp>
          <p:nvSpPr>
            <p:cNvPr id="28" name="Freeform 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44432" cy="394447"/>
            </a:xfrm>
            <a:custGeom>
              <a:avLst/>
              <a:gdLst/>
              <a:ahLst/>
              <a:cxnLst/>
              <a:rect l="l" t="t" r="r" b="b"/>
              <a:pathLst>
                <a:path w="1244432" h="394447">
                  <a:moveTo>
                    <a:pt x="1041232" y="0"/>
                  </a:moveTo>
                  <a:cubicBezTo>
                    <a:pt x="1153457" y="0"/>
                    <a:pt x="1244432" y="88300"/>
                    <a:pt x="1244432" y="197223"/>
                  </a:cubicBezTo>
                  <a:cubicBezTo>
                    <a:pt x="1244432" y="306147"/>
                    <a:pt x="1153457" y="394447"/>
                    <a:pt x="1041232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244432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07256" y="4716780"/>
            <a:ext cx="4905815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Economically Disadvantaged 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Students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6153861" y="8509467"/>
            <a:ext cx="2470865" cy="1497666"/>
            <a:chOff x="0" y="0"/>
            <a:chExt cx="650763" cy="394447"/>
          </a:xfrm>
        </p:grpSpPr>
        <p:sp>
          <p:nvSpPr>
            <p:cNvPr id="32" name="Freeform 3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0763" cy="394447"/>
            </a:xfrm>
            <a:custGeom>
              <a:avLst/>
              <a:gdLst/>
              <a:ahLst/>
              <a:cxnLst/>
              <a:rect l="l" t="t" r="r" b="b"/>
              <a:pathLst>
                <a:path w="650763" h="394447">
                  <a:moveTo>
                    <a:pt x="447563" y="0"/>
                  </a:moveTo>
                  <a:cubicBezTo>
                    <a:pt x="559787" y="0"/>
                    <a:pt x="650763" y="88300"/>
                    <a:pt x="650763" y="197223"/>
                  </a:cubicBezTo>
                  <a:cubicBezTo>
                    <a:pt x="650763" y="306147"/>
                    <a:pt x="559787" y="394447"/>
                    <a:pt x="447563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650763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5323139" y="8831580"/>
            <a:ext cx="4132309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Students in 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Foster Care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2576867" y="1687327"/>
            <a:ext cx="3396921" cy="1497666"/>
            <a:chOff x="0" y="0"/>
            <a:chExt cx="894662" cy="394447"/>
          </a:xfrm>
        </p:grpSpPr>
        <p:sp>
          <p:nvSpPr>
            <p:cNvPr id="36" name="Freeform 3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94662" cy="394447"/>
            </a:xfrm>
            <a:custGeom>
              <a:avLst/>
              <a:gdLst/>
              <a:ahLst/>
              <a:cxnLst/>
              <a:rect l="l" t="t" r="r" b="b"/>
              <a:pathLst>
                <a:path w="894662" h="394447">
                  <a:moveTo>
                    <a:pt x="691462" y="0"/>
                  </a:moveTo>
                  <a:cubicBezTo>
                    <a:pt x="803687" y="0"/>
                    <a:pt x="894662" y="88300"/>
                    <a:pt x="894662" y="197223"/>
                  </a:cubicBezTo>
                  <a:cubicBezTo>
                    <a:pt x="894662" y="306147"/>
                    <a:pt x="803687" y="394447"/>
                    <a:pt x="691462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894662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1714564" y="2043246"/>
            <a:ext cx="5236662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Military-Connected 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Students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3409890" y="4394667"/>
            <a:ext cx="4724954" cy="1497666"/>
            <a:chOff x="0" y="0"/>
            <a:chExt cx="1244432" cy="394447"/>
          </a:xfrm>
        </p:grpSpPr>
        <p:sp>
          <p:nvSpPr>
            <p:cNvPr id="40" name="Freeform 4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44432" cy="394447"/>
            </a:xfrm>
            <a:custGeom>
              <a:avLst/>
              <a:gdLst/>
              <a:ahLst/>
              <a:cxnLst/>
              <a:rect l="l" t="t" r="r" b="b"/>
              <a:pathLst>
                <a:path w="1244432" h="394447">
                  <a:moveTo>
                    <a:pt x="1041232" y="0"/>
                  </a:moveTo>
                  <a:cubicBezTo>
                    <a:pt x="1153457" y="0"/>
                    <a:pt x="1244432" y="88300"/>
                    <a:pt x="1244432" y="197223"/>
                  </a:cubicBezTo>
                  <a:cubicBezTo>
                    <a:pt x="1244432" y="306147"/>
                    <a:pt x="1153457" y="394447"/>
                    <a:pt x="1041232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1244432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773025" y="4783129"/>
            <a:ext cx="6401527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Single Parent/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Pregnant Students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2420375" y="6452067"/>
            <a:ext cx="2470865" cy="1497666"/>
            <a:chOff x="0" y="0"/>
            <a:chExt cx="650763" cy="394447"/>
          </a:xfrm>
        </p:grpSpPr>
        <p:sp>
          <p:nvSpPr>
            <p:cNvPr id="44" name="Freeform 4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50763" cy="394447"/>
            </a:xfrm>
            <a:custGeom>
              <a:avLst/>
              <a:gdLst/>
              <a:ahLst/>
              <a:cxnLst/>
              <a:rect l="l" t="t" r="r" b="b"/>
              <a:pathLst>
                <a:path w="650763" h="394447">
                  <a:moveTo>
                    <a:pt x="447563" y="0"/>
                  </a:moveTo>
                  <a:cubicBezTo>
                    <a:pt x="559787" y="0"/>
                    <a:pt x="650763" y="88300"/>
                    <a:pt x="650763" y="197223"/>
                  </a:cubicBezTo>
                  <a:cubicBezTo>
                    <a:pt x="650763" y="306147"/>
                    <a:pt x="559787" y="394447"/>
                    <a:pt x="447563" y="394447"/>
                  </a:cubicBezTo>
                  <a:lnTo>
                    <a:pt x="203200" y="394447"/>
                  </a:lnTo>
                  <a:cubicBezTo>
                    <a:pt x="90976" y="394447"/>
                    <a:pt x="0" y="306147"/>
                    <a:pt x="0" y="197223"/>
                  </a:cubicBezTo>
                  <a:cubicBezTo>
                    <a:pt x="0" y="8830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5420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650763" cy="432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455044" y="6774180"/>
            <a:ext cx="6401527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Out-of-Work</a:t>
            </a:r>
          </a:p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Individuals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3544" y="1368022"/>
            <a:ext cx="6771626" cy="3705926"/>
          </a:xfrm>
          <a:custGeom>
            <a:avLst/>
            <a:gdLst/>
            <a:ahLst/>
            <a:cxnLst/>
            <a:rect l="l" t="t" r="r" b="b"/>
            <a:pathLst>
              <a:path w="6771626" h="3705926">
                <a:moveTo>
                  <a:pt x="0" y="0"/>
                </a:moveTo>
                <a:lnTo>
                  <a:pt x="6771626" y="0"/>
                </a:lnTo>
                <a:lnTo>
                  <a:pt x="6771626" y="3705926"/>
                </a:lnTo>
                <a:lnTo>
                  <a:pt x="0" y="3705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46728" y="1368022"/>
            <a:ext cx="6771626" cy="3705926"/>
          </a:xfrm>
          <a:custGeom>
            <a:avLst/>
            <a:gdLst/>
            <a:ahLst/>
            <a:cxnLst/>
            <a:rect l="l" t="t" r="r" b="b"/>
            <a:pathLst>
              <a:path w="6771626" h="3705926">
                <a:moveTo>
                  <a:pt x="0" y="0"/>
                </a:moveTo>
                <a:lnTo>
                  <a:pt x="6771626" y="0"/>
                </a:lnTo>
                <a:lnTo>
                  <a:pt x="6771626" y="3705926"/>
                </a:lnTo>
                <a:lnTo>
                  <a:pt x="0" y="3705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62445" y="1368022"/>
            <a:ext cx="1696855" cy="3705926"/>
          </a:xfrm>
          <a:custGeom>
            <a:avLst/>
            <a:gdLst/>
            <a:ahLst/>
            <a:cxnLst/>
            <a:rect l="l" t="t" r="r" b="b"/>
            <a:pathLst>
              <a:path w="1696855" h="3705926">
                <a:moveTo>
                  <a:pt x="0" y="0"/>
                </a:moveTo>
                <a:lnTo>
                  <a:pt x="1696855" y="0"/>
                </a:lnTo>
                <a:lnTo>
                  <a:pt x="1696855" y="3705926"/>
                </a:lnTo>
                <a:lnTo>
                  <a:pt x="0" y="3705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2990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871926" y="971189"/>
            <a:ext cx="13538946" cy="2510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9600" spc="556">
                <a:solidFill>
                  <a:srgbClr val="0066A6"/>
                </a:solidFill>
                <a:latin typeface="Lazydog"/>
                <a:ea typeface="Lazydog"/>
                <a:cs typeface="Lazydog"/>
                <a:sym typeface="Lazydog"/>
              </a:rPr>
              <a:t>NONTRADITIONAL STUDENTS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46728" y="5449268"/>
            <a:ext cx="6771626" cy="3705926"/>
          </a:xfrm>
          <a:custGeom>
            <a:avLst/>
            <a:gdLst/>
            <a:ahLst/>
            <a:cxnLst/>
            <a:rect l="l" t="t" r="r" b="b"/>
            <a:pathLst>
              <a:path w="6771626" h="3705926">
                <a:moveTo>
                  <a:pt x="0" y="0"/>
                </a:moveTo>
                <a:lnTo>
                  <a:pt x="6771626" y="0"/>
                </a:lnTo>
                <a:lnTo>
                  <a:pt x="6771626" y="3705927"/>
                </a:lnTo>
                <a:lnTo>
                  <a:pt x="0" y="37059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5449268"/>
            <a:ext cx="6771626" cy="3705926"/>
          </a:xfrm>
          <a:custGeom>
            <a:avLst/>
            <a:gdLst/>
            <a:ahLst/>
            <a:cxnLst/>
            <a:rect l="l" t="t" r="r" b="b"/>
            <a:pathLst>
              <a:path w="6771626" h="3705926">
                <a:moveTo>
                  <a:pt x="0" y="0"/>
                </a:moveTo>
                <a:lnTo>
                  <a:pt x="6771626" y="0"/>
                </a:lnTo>
                <a:lnTo>
                  <a:pt x="6771626" y="3705927"/>
                </a:lnTo>
                <a:lnTo>
                  <a:pt x="0" y="37059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028700" y="8893111"/>
            <a:ext cx="8115300" cy="365188"/>
          </a:xfrm>
          <a:custGeom>
            <a:avLst/>
            <a:gdLst/>
            <a:ahLst/>
            <a:cxnLst/>
            <a:rect l="l" t="t" r="r" b="b"/>
            <a:pathLst>
              <a:path w="8115300" h="365188">
                <a:moveTo>
                  <a:pt x="0" y="365189"/>
                </a:moveTo>
                <a:lnTo>
                  <a:pt x="8115300" y="365189"/>
                </a:lnTo>
                <a:lnTo>
                  <a:pt x="8115300" y="0"/>
                </a:lnTo>
                <a:lnTo>
                  <a:pt x="0" y="0"/>
                </a:lnTo>
                <a:lnTo>
                  <a:pt x="0" y="36518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-2698268" y="4926745"/>
            <a:ext cx="7773430" cy="349804"/>
          </a:xfrm>
          <a:custGeom>
            <a:avLst/>
            <a:gdLst/>
            <a:ahLst/>
            <a:cxnLst/>
            <a:rect l="l" t="t" r="r" b="b"/>
            <a:pathLst>
              <a:path w="7773430" h="349804">
                <a:moveTo>
                  <a:pt x="0" y="349804"/>
                </a:moveTo>
                <a:lnTo>
                  <a:pt x="7773429" y="349804"/>
                </a:lnTo>
                <a:lnTo>
                  <a:pt x="7773429" y="0"/>
                </a:lnTo>
                <a:lnTo>
                  <a:pt x="0" y="0"/>
                </a:lnTo>
                <a:lnTo>
                  <a:pt x="0" y="34980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077325" y="8893111"/>
            <a:ext cx="8115300" cy="365188"/>
          </a:xfrm>
          <a:custGeom>
            <a:avLst/>
            <a:gdLst/>
            <a:ahLst/>
            <a:cxnLst/>
            <a:rect l="l" t="t" r="r" b="b"/>
            <a:pathLst>
              <a:path w="8115300" h="365188">
                <a:moveTo>
                  <a:pt x="8115300" y="365189"/>
                </a:moveTo>
                <a:lnTo>
                  <a:pt x="0" y="365189"/>
                </a:lnTo>
                <a:lnTo>
                  <a:pt x="0" y="0"/>
                </a:lnTo>
                <a:lnTo>
                  <a:pt x="8115300" y="0"/>
                </a:lnTo>
                <a:lnTo>
                  <a:pt x="8115300" y="36518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62445" y="5449268"/>
            <a:ext cx="1696855" cy="3705926"/>
          </a:xfrm>
          <a:custGeom>
            <a:avLst/>
            <a:gdLst/>
            <a:ahLst/>
            <a:cxnLst/>
            <a:rect l="l" t="t" r="r" b="b"/>
            <a:pathLst>
              <a:path w="1696855" h="3705926">
                <a:moveTo>
                  <a:pt x="0" y="0"/>
                </a:moveTo>
                <a:lnTo>
                  <a:pt x="1696855" y="0"/>
                </a:lnTo>
                <a:lnTo>
                  <a:pt x="1696855" y="3705927"/>
                </a:lnTo>
                <a:lnTo>
                  <a:pt x="0" y="37059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2990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774507" flipH="1">
            <a:off x="3392901" y="531828"/>
            <a:ext cx="2012914" cy="921747"/>
          </a:xfrm>
          <a:custGeom>
            <a:avLst/>
            <a:gdLst/>
            <a:ahLst/>
            <a:cxnLst/>
            <a:rect l="l" t="t" r="r" b="b"/>
            <a:pathLst>
              <a:path w="2012914" h="921747">
                <a:moveTo>
                  <a:pt x="2012913" y="0"/>
                </a:moveTo>
                <a:lnTo>
                  <a:pt x="0" y="0"/>
                </a:lnTo>
                <a:lnTo>
                  <a:pt x="0" y="921747"/>
                </a:lnTo>
                <a:lnTo>
                  <a:pt x="2012913" y="921747"/>
                </a:lnTo>
                <a:lnTo>
                  <a:pt x="201291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7594730" y="2973317"/>
            <a:ext cx="521859" cy="534554"/>
          </a:xfrm>
          <a:custGeom>
            <a:avLst/>
            <a:gdLst/>
            <a:ahLst/>
            <a:cxnLst/>
            <a:rect l="l" t="t" r="r" b="b"/>
            <a:pathLst>
              <a:path w="521859" h="534554">
                <a:moveTo>
                  <a:pt x="0" y="0"/>
                </a:moveTo>
                <a:lnTo>
                  <a:pt x="521859" y="0"/>
                </a:lnTo>
                <a:lnTo>
                  <a:pt x="521859" y="534554"/>
                </a:lnTo>
                <a:lnTo>
                  <a:pt x="0" y="5345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432190">
            <a:off x="16208961" y="8494258"/>
            <a:ext cx="1608822" cy="797708"/>
          </a:xfrm>
          <a:custGeom>
            <a:avLst/>
            <a:gdLst/>
            <a:ahLst/>
            <a:cxnLst/>
            <a:rect l="l" t="t" r="r" b="b"/>
            <a:pathLst>
              <a:path w="1608822" h="797708">
                <a:moveTo>
                  <a:pt x="0" y="0"/>
                </a:moveTo>
                <a:lnTo>
                  <a:pt x="1608822" y="0"/>
                </a:lnTo>
                <a:lnTo>
                  <a:pt x="1608822" y="797707"/>
                </a:lnTo>
                <a:lnTo>
                  <a:pt x="0" y="7977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882686" y="3615823"/>
            <a:ext cx="1001260" cy="883612"/>
          </a:xfrm>
          <a:custGeom>
            <a:avLst/>
            <a:gdLst/>
            <a:ahLst/>
            <a:cxnLst/>
            <a:rect l="l" t="t" r="r" b="b"/>
            <a:pathLst>
              <a:path w="1001260" h="883612">
                <a:moveTo>
                  <a:pt x="0" y="0"/>
                </a:moveTo>
                <a:lnTo>
                  <a:pt x="1001260" y="0"/>
                </a:lnTo>
                <a:lnTo>
                  <a:pt x="1001260" y="883612"/>
                </a:lnTo>
                <a:lnTo>
                  <a:pt x="0" y="8836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7817" y="8354905"/>
            <a:ext cx="1001258" cy="1441602"/>
          </a:xfrm>
          <a:custGeom>
            <a:avLst/>
            <a:gdLst/>
            <a:ahLst/>
            <a:cxnLst/>
            <a:rect l="l" t="t" r="r" b="b"/>
            <a:pathLst>
              <a:path w="1001258" h="1441602">
                <a:moveTo>
                  <a:pt x="0" y="0"/>
                </a:moveTo>
                <a:lnTo>
                  <a:pt x="1001258" y="0"/>
                </a:lnTo>
                <a:lnTo>
                  <a:pt x="1001258" y="1441602"/>
                </a:lnTo>
                <a:lnTo>
                  <a:pt x="0" y="14416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741713" flipV="1">
            <a:off x="451281" y="3347674"/>
            <a:ext cx="1474332" cy="1063362"/>
          </a:xfrm>
          <a:custGeom>
            <a:avLst/>
            <a:gdLst/>
            <a:ahLst/>
            <a:cxnLst/>
            <a:rect l="l" t="t" r="r" b="b"/>
            <a:pathLst>
              <a:path w="1474332" h="1063362">
                <a:moveTo>
                  <a:pt x="0" y="1063362"/>
                </a:moveTo>
                <a:lnTo>
                  <a:pt x="1474331" y="1063362"/>
                </a:lnTo>
                <a:lnTo>
                  <a:pt x="1474331" y="0"/>
                </a:lnTo>
                <a:lnTo>
                  <a:pt x="0" y="0"/>
                </a:lnTo>
                <a:lnTo>
                  <a:pt x="0" y="106336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9657389" y="7601856"/>
            <a:ext cx="691566" cy="3312889"/>
          </a:xfrm>
          <a:custGeom>
            <a:avLst/>
            <a:gdLst/>
            <a:ahLst/>
            <a:cxnLst/>
            <a:rect l="l" t="t" r="r" b="b"/>
            <a:pathLst>
              <a:path w="691566" h="3312889">
                <a:moveTo>
                  <a:pt x="0" y="0"/>
                </a:moveTo>
                <a:lnTo>
                  <a:pt x="691566" y="0"/>
                </a:lnTo>
                <a:lnTo>
                  <a:pt x="691566" y="3312888"/>
                </a:lnTo>
                <a:lnTo>
                  <a:pt x="0" y="33128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387412" flipV="1">
            <a:off x="167946" y="296910"/>
            <a:ext cx="2041001" cy="1005657"/>
          </a:xfrm>
          <a:custGeom>
            <a:avLst/>
            <a:gdLst/>
            <a:ahLst/>
            <a:cxnLst/>
            <a:rect l="l" t="t" r="r" b="b"/>
            <a:pathLst>
              <a:path w="2041001" h="1005657">
                <a:moveTo>
                  <a:pt x="0" y="1005657"/>
                </a:moveTo>
                <a:lnTo>
                  <a:pt x="2041001" y="1005657"/>
                </a:lnTo>
                <a:lnTo>
                  <a:pt x="2041001" y="0"/>
                </a:lnTo>
                <a:lnTo>
                  <a:pt x="0" y="0"/>
                </a:lnTo>
                <a:lnTo>
                  <a:pt x="0" y="100565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96868" y="595185"/>
            <a:ext cx="791514" cy="1545674"/>
          </a:xfrm>
          <a:custGeom>
            <a:avLst/>
            <a:gdLst/>
            <a:ahLst/>
            <a:cxnLst/>
            <a:rect l="l" t="t" r="r" b="b"/>
            <a:pathLst>
              <a:path w="791514" h="1545674">
                <a:moveTo>
                  <a:pt x="0" y="0"/>
                </a:moveTo>
                <a:lnTo>
                  <a:pt x="791514" y="0"/>
                </a:lnTo>
                <a:lnTo>
                  <a:pt x="791514" y="1545674"/>
                </a:lnTo>
                <a:lnTo>
                  <a:pt x="0" y="15456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75091">
            <a:off x="15182169" y="322225"/>
            <a:ext cx="1115884" cy="1785415"/>
          </a:xfrm>
          <a:custGeom>
            <a:avLst/>
            <a:gdLst/>
            <a:ahLst/>
            <a:cxnLst/>
            <a:rect l="l" t="t" r="r" b="b"/>
            <a:pathLst>
              <a:path w="1115884" h="1785415">
                <a:moveTo>
                  <a:pt x="0" y="0"/>
                </a:moveTo>
                <a:lnTo>
                  <a:pt x="1115884" y="0"/>
                </a:lnTo>
                <a:lnTo>
                  <a:pt x="1115884" y="1785414"/>
                </a:lnTo>
                <a:lnTo>
                  <a:pt x="0" y="1785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319639" y="-2713225"/>
            <a:ext cx="6771626" cy="3705926"/>
          </a:xfrm>
          <a:custGeom>
            <a:avLst/>
            <a:gdLst/>
            <a:ahLst/>
            <a:cxnLst/>
            <a:rect l="l" t="t" r="r" b="b"/>
            <a:pathLst>
              <a:path w="6771626" h="3705926">
                <a:moveTo>
                  <a:pt x="0" y="0"/>
                </a:moveTo>
                <a:lnTo>
                  <a:pt x="6771626" y="0"/>
                </a:lnTo>
                <a:lnTo>
                  <a:pt x="6771626" y="3705926"/>
                </a:lnTo>
                <a:lnTo>
                  <a:pt x="0" y="37059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/>
          <p:cNvGrpSpPr/>
          <p:nvPr/>
        </p:nvGrpSpPr>
        <p:grpSpPr>
          <a:xfrm>
            <a:off x="2767752" y="3220985"/>
            <a:ext cx="13978343" cy="5398020"/>
            <a:chOff x="0" y="0"/>
            <a:chExt cx="3681539" cy="142170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681539" cy="1421701"/>
            </a:xfrm>
            <a:custGeom>
              <a:avLst/>
              <a:gdLst/>
              <a:ahLst/>
              <a:cxnLst/>
              <a:rect l="l" t="t" r="r" b="b"/>
              <a:pathLst>
                <a:path w="3681539" h="1421701">
                  <a:moveTo>
                    <a:pt x="28246" y="0"/>
                  </a:moveTo>
                  <a:lnTo>
                    <a:pt x="3653293" y="0"/>
                  </a:lnTo>
                  <a:cubicBezTo>
                    <a:pt x="3660784" y="0"/>
                    <a:pt x="3667968" y="2976"/>
                    <a:pt x="3673266" y="8273"/>
                  </a:cubicBezTo>
                  <a:cubicBezTo>
                    <a:pt x="3678563" y="13570"/>
                    <a:pt x="3681539" y="20755"/>
                    <a:pt x="3681539" y="28246"/>
                  </a:cubicBezTo>
                  <a:lnTo>
                    <a:pt x="3681539" y="1393454"/>
                  </a:lnTo>
                  <a:cubicBezTo>
                    <a:pt x="3681539" y="1400946"/>
                    <a:pt x="3678563" y="1408130"/>
                    <a:pt x="3673266" y="1413428"/>
                  </a:cubicBezTo>
                  <a:cubicBezTo>
                    <a:pt x="3667968" y="1418725"/>
                    <a:pt x="3660784" y="1421701"/>
                    <a:pt x="3653293" y="1421701"/>
                  </a:cubicBezTo>
                  <a:lnTo>
                    <a:pt x="28246" y="1421701"/>
                  </a:lnTo>
                  <a:cubicBezTo>
                    <a:pt x="20755" y="1421701"/>
                    <a:pt x="13570" y="1418725"/>
                    <a:pt x="8273" y="1413428"/>
                  </a:cubicBezTo>
                  <a:cubicBezTo>
                    <a:pt x="2976" y="1408130"/>
                    <a:pt x="0" y="1400946"/>
                    <a:pt x="0" y="1393454"/>
                  </a:cubicBezTo>
                  <a:lnTo>
                    <a:pt x="0" y="28246"/>
                  </a:lnTo>
                  <a:cubicBezTo>
                    <a:pt x="0" y="20755"/>
                    <a:pt x="2976" y="13570"/>
                    <a:pt x="8273" y="8273"/>
                  </a:cubicBezTo>
                  <a:cubicBezTo>
                    <a:pt x="13570" y="2976"/>
                    <a:pt x="20755" y="0"/>
                    <a:pt x="28246" y="0"/>
                  </a:cubicBezTo>
                  <a:close/>
                </a:path>
              </a:pathLst>
            </a:custGeom>
            <a:solidFill>
              <a:srgbClr val="EBBA8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3681539" cy="1459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2948101" y="3303336"/>
            <a:ext cx="13055528" cy="4472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Definition: Students who enroll in a program for a field where their gender is underrepresented (less than 25%). (</a:t>
            </a:r>
            <a:r>
              <a:rPr lang="en-US" sz="2500" b="1" u="sng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4" tooltip="https://careertech.org/wp-content/uploads/2023/12/Supporting_Nontraditional_Learners_CTE.pdf"/>
              </a:rPr>
              <a:t>Source</a:t>
            </a:r>
            <a:r>
              <a:rPr lang="en-US" sz="25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)</a:t>
            </a:r>
          </a:p>
          <a:p>
            <a:pPr algn="ctr">
              <a:lnSpc>
                <a:spcPts val="3500"/>
              </a:lnSpc>
            </a:pPr>
            <a:endParaRPr lang="en-US" sz="2500" b="1">
              <a:solidFill>
                <a:srgbClr val="0E357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3500"/>
              </a:lnSpc>
            </a:pPr>
            <a:r>
              <a:rPr lang="en-US" sz="2500" b="1">
                <a:solidFill>
                  <a:srgbClr val="0E357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Carl D. Perkins Grant provides funding to recruit and fund activities that support exposing students to careers they may not have access to otherwise. </a:t>
            </a:r>
          </a:p>
          <a:p>
            <a:pPr algn="l">
              <a:lnSpc>
                <a:spcPts val="3500"/>
              </a:lnSpc>
            </a:pPr>
            <a:endParaRPr lang="en-US" sz="2500" b="1">
              <a:solidFill>
                <a:srgbClr val="0E357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E3574"/>
                </a:solidFill>
                <a:latin typeface="Canva Sans"/>
                <a:ea typeface="Canva Sans"/>
                <a:cs typeface="Canva Sans"/>
                <a:sym typeface="Canva Sans"/>
              </a:rPr>
              <a:t> We will come to your school to support any efforts to provides exposure to 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E3574"/>
                </a:solidFill>
                <a:latin typeface="Canva Sans"/>
                <a:ea typeface="Canva Sans"/>
                <a:cs typeface="Canva Sans"/>
                <a:sym typeface="Canva Sans"/>
              </a:rPr>
              <a:t> nontraditional prospective students!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E3574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algn="ctr">
              <a:lnSpc>
                <a:spcPts val="4340"/>
              </a:lnSpc>
            </a:pPr>
            <a:endParaRPr lang="en-US" sz="2500">
              <a:solidFill>
                <a:srgbClr val="0E3574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27" name="Group 27"/>
          <p:cNvGrpSpPr/>
          <p:nvPr/>
        </p:nvGrpSpPr>
        <p:grpSpPr>
          <a:xfrm rot="550564">
            <a:off x="14157598" y="5716553"/>
            <a:ext cx="3165026" cy="3171357"/>
            <a:chOff x="0" y="0"/>
            <a:chExt cx="6350000" cy="6362700"/>
          </a:xfrm>
        </p:grpSpPr>
        <p:sp>
          <p:nvSpPr>
            <p:cNvPr id="28" name="Freeform 2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8" y="10548"/>
              <a:ext cx="6350004" cy="6350002"/>
            </a:xfrm>
            <a:custGeom>
              <a:avLst/>
              <a:gdLst/>
              <a:ahLst/>
              <a:cxnLst/>
              <a:rect l="l" t="t" r="r" b="b"/>
              <a:pathLst>
                <a:path w="6350004" h="6350002">
                  <a:moveTo>
                    <a:pt x="2052010" y="199142"/>
                  </a:moveTo>
                  <a:cubicBezTo>
                    <a:pt x="2197197" y="17913"/>
                    <a:pt x="2443272" y="-48038"/>
                    <a:pt x="2659629" y="36328"/>
                  </a:cubicBezTo>
                  <a:lnTo>
                    <a:pt x="2982006" y="162045"/>
                  </a:lnTo>
                  <a:cubicBezTo>
                    <a:pt x="3106123" y="210444"/>
                    <a:pt x="3243893" y="210444"/>
                    <a:pt x="3368010" y="162045"/>
                  </a:cubicBezTo>
                  <a:lnTo>
                    <a:pt x="3690387" y="36328"/>
                  </a:lnTo>
                  <a:cubicBezTo>
                    <a:pt x="3906744" y="-48038"/>
                    <a:pt x="4152819" y="17913"/>
                    <a:pt x="4298005" y="199142"/>
                  </a:cubicBezTo>
                  <a:lnTo>
                    <a:pt x="4514337" y="469195"/>
                  </a:lnTo>
                  <a:cubicBezTo>
                    <a:pt x="4597632" y="573168"/>
                    <a:pt x="4716948" y="642052"/>
                    <a:pt x="4848640" y="662196"/>
                  </a:cubicBezTo>
                  <a:lnTo>
                    <a:pt x="5190676" y="714520"/>
                  </a:lnTo>
                  <a:cubicBezTo>
                    <a:pt x="5420228" y="749636"/>
                    <a:pt x="5600378" y="929785"/>
                    <a:pt x="5635481" y="1159338"/>
                  </a:cubicBezTo>
                  <a:lnTo>
                    <a:pt x="5687805" y="1501374"/>
                  </a:lnTo>
                  <a:cubicBezTo>
                    <a:pt x="5707947" y="1633063"/>
                    <a:pt x="5776833" y="1752376"/>
                    <a:pt x="5880806" y="1835664"/>
                  </a:cubicBezTo>
                  <a:lnTo>
                    <a:pt x="6150859" y="2051995"/>
                  </a:lnTo>
                  <a:cubicBezTo>
                    <a:pt x="6332101" y="2197182"/>
                    <a:pt x="6398040" y="2443270"/>
                    <a:pt x="6313673" y="2659614"/>
                  </a:cubicBezTo>
                  <a:lnTo>
                    <a:pt x="6187969" y="2981991"/>
                  </a:lnTo>
                  <a:cubicBezTo>
                    <a:pt x="6139569" y="3106112"/>
                    <a:pt x="6139569" y="3243887"/>
                    <a:pt x="6187969" y="3368008"/>
                  </a:cubicBezTo>
                  <a:lnTo>
                    <a:pt x="6313673" y="3690385"/>
                  </a:lnTo>
                  <a:cubicBezTo>
                    <a:pt x="6398040" y="3906742"/>
                    <a:pt x="6332101" y="4152817"/>
                    <a:pt x="6150859" y="4298003"/>
                  </a:cubicBezTo>
                  <a:lnTo>
                    <a:pt x="5880806" y="4514335"/>
                  </a:lnTo>
                  <a:cubicBezTo>
                    <a:pt x="5776833" y="4597623"/>
                    <a:pt x="5707947" y="4716936"/>
                    <a:pt x="5687805" y="4848624"/>
                  </a:cubicBezTo>
                  <a:lnTo>
                    <a:pt x="5635481" y="5190661"/>
                  </a:lnTo>
                  <a:cubicBezTo>
                    <a:pt x="5600365" y="5420214"/>
                    <a:pt x="5420228" y="5600363"/>
                    <a:pt x="5190676" y="5635478"/>
                  </a:cubicBezTo>
                  <a:lnTo>
                    <a:pt x="4848627" y="5687802"/>
                  </a:lnTo>
                  <a:cubicBezTo>
                    <a:pt x="4716939" y="5707947"/>
                    <a:pt x="4597627" y="5776832"/>
                    <a:pt x="4514337" y="5880804"/>
                  </a:cubicBezTo>
                  <a:lnTo>
                    <a:pt x="4298005" y="6150857"/>
                  </a:lnTo>
                  <a:cubicBezTo>
                    <a:pt x="4152819" y="6332099"/>
                    <a:pt x="3906744" y="6398037"/>
                    <a:pt x="3690387" y="6313671"/>
                  </a:cubicBezTo>
                  <a:lnTo>
                    <a:pt x="3368010" y="6187954"/>
                  </a:lnTo>
                  <a:cubicBezTo>
                    <a:pt x="3243893" y="6139555"/>
                    <a:pt x="3106123" y="6139555"/>
                    <a:pt x="2982006" y="6187954"/>
                  </a:cubicBezTo>
                  <a:lnTo>
                    <a:pt x="2659629" y="6313671"/>
                  </a:lnTo>
                  <a:cubicBezTo>
                    <a:pt x="2443272" y="6398037"/>
                    <a:pt x="2197197" y="6332099"/>
                    <a:pt x="2052010" y="6150857"/>
                  </a:cubicBezTo>
                  <a:lnTo>
                    <a:pt x="1835679" y="5880804"/>
                  </a:lnTo>
                  <a:cubicBezTo>
                    <a:pt x="1752389" y="5776832"/>
                    <a:pt x="1633077" y="5707947"/>
                    <a:pt x="1501389" y="5687802"/>
                  </a:cubicBezTo>
                  <a:lnTo>
                    <a:pt x="1159340" y="5635478"/>
                  </a:lnTo>
                  <a:cubicBezTo>
                    <a:pt x="929788" y="5600363"/>
                    <a:pt x="749638" y="5420214"/>
                    <a:pt x="714535" y="5190661"/>
                  </a:cubicBezTo>
                  <a:lnTo>
                    <a:pt x="662211" y="4848624"/>
                  </a:lnTo>
                  <a:cubicBezTo>
                    <a:pt x="642068" y="4716937"/>
                    <a:pt x="573183" y="4597624"/>
                    <a:pt x="469209" y="4514335"/>
                  </a:cubicBezTo>
                  <a:lnTo>
                    <a:pt x="199144" y="4298003"/>
                  </a:lnTo>
                  <a:cubicBezTo>
                    <a:pt x="17915" y="4152817"/>
                    <a:pt x="-48023" y="3906742"/>
                    <a:pt x="36330" y="3690384"/>
                  </a:cubicBezTo>
                  <a:lnTo>
                    <a:pt x="162035" y="3368007"/>
                  </a:lnTo>
                  <a:cubicBezTo>
                    <a:pt x="210433" y="3243886"/>
                    <a:pt x="210433" y="3106112"/>
                    <a:pt x="162035" y="2981991"/>
                  </a:cubicBezTo>
                  <a:lnTo>
                    <a:pt x="36330" y="2659614"/>
                  </a:lnTo>
                  <a:cubicBezTo>
                    <a:pt x="-48036" y="2443270"/>
                    <a:pt x="17902" y="2197182"/>
                    <a:pt x="199144" y="2051995"/>
                  </a:cubicBezTo>
                  <a:lnTo>
                    <a:pt x="469197" y="1835664"/>
                  </a:lnTo>
                  <a:cubicBezTo>
                    <a:pt x="573170" y="1752375"/>
                    <a:pt x="642055" y="1633062"/>
                    <a:pt x="662199" y="1501374"/>
                  </a:cubicBezTo>
                  <a:lnTo>
                    <a:pt x="714523" y="1159338"/>
                  </a:lnTo>
                  <a:cubicBezTo>
                    <a:pt x="749625" y="929785"/>
                    <a:pt x="929775" y="749636"/>
                    <a:pt x="1159327" y="714520"/>
                  </a:cubicBezTo>
                  <a:lnTo>
                    <a:pt x="1501377" y="662196"/>
                  </a:lnTo>
                  <a:cubicBezTo>
                    <a:pt x="1633064" y="642051"/>
                    <a:pt x="1752376" y="573166"/>
                    <a:pt x="1835666" y="469194"/>
                  </a:cubicBezTo>
                  <a:close/>
                </a:path>
              </a:pathLst>
            </a:custGeom>
            <a:blipFill>
              <a:blip r:embed="rId15"/>
              <a:stretch>
                <a:fillRect l="-135781" t="-16313" b="-1631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53314" y="2057400"/>
            <a:ext cx="10981372" cy="6172200"/>
          </a:xfrm>
          <a:prstGeom prst="rect">
            <a:avLst/>
          </a:prstGeom>
        </p:spPr>
      </p:pic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476705">
            <a:off x="-1088659" y="8043031"/>
            <a:ext cx="3813556" cy="2938718"/>
          </a:xfrm>
          <a:custGeom>
            <a:avLst/>
            <a:gdLst/>
            <a:ahLst/>
            <a:cxnLst/>
            <a:rect l="l" t="t" r="r" b="b"/>
            <a:pathLst>
              <a:path w="3813556" h="2938718">
                <a:moveTo>
                  <a:pt x="0" y="0"/>
                </a:moveTo>
                <a:lnTo>
                  <a:pt x="3813556" y="0"/>
                </a:lnTo>
                <a:lnTo>
                  <a:pt x="3813556" y="2938717"/>
                </a:lnTo>
                <a:lnTo>
                  <a:pt x="0" y="29387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5297322" y="7770305"/>
            <a:ext cx="4111904" cy="2975990"/>
          </a:xfrm>
          <a:custGeom>
            <a:avLst/>
            <a:gdLst/>
            <a:ahLst/>
            <a:cxnLst/>
            <a:rect l="l" t="t" r="r" b="b"/>
            <a:pathLst>
              <a:path w="4111904" h="2975990">
                <a:moveTo>
                  <a:pt x="0" y="0"/>
                </a:moveTo>
                <a:lnTo>
                  <a:pt x="4111904" y="0"/>
                </a:lnTo>
                <a:lnTo>
                  <a:pt x="4111904" y="2975990"/>
                </a:lnTo>
                <a:lnTo>
                  <a:pt x="0" y="2975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732171" y="8848979"/>
            <a:ext cx="2433086" cy="1326822"/>
          </a:xfrm>
          <a:custGeom>
            <a:avLst/>
            <a:gdLst/>
            <a:ahLst/>
            <a:cxnLst/>
            <a:rect l="l" t="t" r="r" b="b"/>
            <a:pathLst>
              <a:path w="2433086" h="1326822">
                <a:moveTo>
                  <a:pt x="0" y="0"/>
                </a:moveTo>
                <a:lnTo>
                  <a:pt x="2433085" y="0"/>
                </a:lnTo>
                <a:lnTo>
                  <a:pt x="2433085" y="1326821"/>
                </a:lnTo>
                <a:lnTo>
                  <a:pt x="0" y="13268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41600" y="517147"/>
            <a:ext cx="9547920" cy="1266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sz="7499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Transfr VR Overview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076754">
            <a:off x="-3794193" y="-2843873"/>
            <a:ext cx="6693912" cy="6060573"/>
          </a:xfrm>
          <a:custGeom>
            <a:avLst/>
            <a:gdLst/>
            <a:ahLst/>
            <a:cxnLst/>
            <a:rect l="l" t="t" r="r" b="b"/>
            <a:pathLst>
              <a:path w="6693912" h="6060573">
                <a:moveTo>
                  <a:pt x="0" y="0"/>
                </a:moveTo>
                <a:lnTo>
                  <a:pt x="6693912" y="0"/>
                </a:lnTo>
                <a:lnTo>
                  <a:pt x="6693912" y="6060573"/>
                </a:lnTo>
                <a:lnTo>
                  <a:pt x="0" y="60605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37899">
            <a:off x="15297322" y="7770305"/>
            <a:ext cx="4111904" cy="2975990"/>
          </a:xfrm>
          <a:custGeom>
            <a:avLst/>
            <a:gdLst/>
            <a:ahLst/>
            <a:cxnLst/>
            <a:rect l="l" t="t" r="r" b="b"/>
            <a:pathLst>
              <a:path w="4111904" h="2975990">
                <a:moveTo>
                  <a:pt x="0" y="0"/>
                </a:moveTo>
                <a:lnTo>
                  <a:pt x="4111904" y="0"/>
                </a:lnTo>
                <a:lnTo>
                  <a:pt x="4111904" y="2975990"/>
                </a:lnTo>
                <a:lnTo>
                  <a:pt x="0" y="2975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72367" y="-1644834"/>
            <a:ext cx="4135477" cy="4114800"/>
          </a:xfrm>
          <a:custGeom>
            <a:avLst/>
            <a:gdLst/>
            <a:ahLst/>
            <a:cxnLst/>
            <a:rect l="l" t="t" r="r" b="b"/>
            <a:pathLst>
              <a:path w="4135477" h="4114800">
                <a:moveTo>
                  <a:pt x="0" y="0"/>
                </a:moveTo>
                <a:lnTo>
                  <a:pt x="4135478" y="0"/>
                </a:lnTo>
                <a:lnTo>
                  <a:pt x="41354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351766">
            <a:off x="16691710" y="-862403"/>
            <a:ext cx="2824388" cy="2347772"/>
          </a:xfrm>
          <a:custGeom>
            <a:avLst/>
            <a:gdLst/>
            <a:ahLst/>
            <a:cxnLst/>
            <a:rect l="l" t="t" r="r" b="b"/>
            <a:pathLst>
              <a:path w="2824388" h="2347772">
                <a:moveTo>
                  <a:pt x="0" y="0"/>
                </a:moveTo>
                <a:lnTo>
                  <a:pt x="2824388" y="0"/>
                </a:lnTo>
                <a:lnTo>
                  <a:pt x="2824388" y="2347772"/>
                </a:lnTo>
                <a:lnTo>
                  <a:pt x="0" y="23477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732171" y="8848979"/>
            <a:ext cx="2433086" cy="1326822"/>
          </a:xfrm>
          <a:custGeom>
            <a:avLst/>
            <a:gdLst/>
            <a:ahLst/>
            <a:cxnLst/>
            <a:rect l="l" t="t" r="r" b="b"/>
            <a:pathLst>
              <a:path w="2433086" h="1326822">
                <a:moveTo>
                  <a:pt x="0" y="0"/>
                </a:moveTo>
                <a:lnTo>
                  <a:pt x="2433085" y="0"/>
                </a:lnTo>
                <a:lnTo>
                  <a:pt x="2433085" y="1326821"/>
                </a:lnTo>
                <a:lnTo>
                  <a:pt x="0" y="13268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091525" y="1681322"/>
            <a:ext cx="7315200" cy="557784"/>
          </a:xfrm>
          <a:custGeom>
            <a:avLst/>
            <a:gdLst/>
            <a:ahLst/>
            <a:cxnLst/>
            <a:rect l="l" t="t" r="r" b="b"/>
            <a:pathLst>
              <a:path w="7315200" h="557784">
                <a:moveTo>
                  <a:pt x="0" y="0"/>
                </a:moveTo>
                <a:lnTo>
                  <a:pt x="7315200" y="0"/>
                </a:lnTo>
                <a:lnTo>
                  <a:pt x="7315200" y="557784"/>
                </a:lnTo>
                <a:lnTo>
                  <a:pt x="0" y="557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391618" y="517147"/>
            <a:ext cx="10447883" cy="1266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sz="7499">
                <a:solidFill>
                  <a:srgbClr val="0066A6"/>
                </a:solidFill>
                <a:latin typeface="More Sugar"/>
                <a:ea typeface="More Sugar"/>
                <a:cs typeface="More Sugar"/>
                <a:sym typeface="More Sugar"/>
              </a:rPr>
              <a:t>Examples of Simulations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3787" y="2769199"/>
            <a:ext cx="12802937" cy="668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Diesel Farm Equipment Mechanic -Repair Diesel Farm Equipment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Steelworker -Build a Warehouse Structure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Plumber - Repair a Pool Filtering System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Graphic Designer - Redesign a Restaurant Brand Kit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Surgical Technologist (ST) - Assist with Knee Surgery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Certified Nursing Assistant (CNA) - Help Family Members Connect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Emergency Medical Technician (EMT) - Help at a Car Crash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Chef - Prepare and Plate a Signature Dish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Cosmetologist - Perform Facial Treatments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Cybersecurity Analyst - Stop a Cyber attack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Welder - Fix a Broken Assembly Line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Automotive Services Technician - Change the Oil in an Automobile</a:t>
            </a:r>
          </a:p>
          <a:p>
            <a:pPr marL="647697" lvl="1" indent="-323848" algn="l">
              <a:lnSpc>
                <a:spcPts val="4109"/>
              </a:lnSpc>
              <a:buFont typeface="Arial"/>
              <a:buChar char="•"/>
            </a:pPr>
            <a:r>
              <a:rPr lang="en-US" sz="2999">
                <a:solidFill>
                  <a:srgbClr val="0066A6"/>
                </a:solidFill>
                <a:latin typeface="HK Grotesk"/>
                <a:ea typeface="HK Grotesk"/>
                <a:cs typeface="HK Grotesk"/>
                <a:sym typeface="HK Grotesk"/>
              </a:rPr>
              <a:t>Market Research Analyst - Conduct Research for a New Product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2192000"/>
            <a:chOff x="0" y="0"/>
            <a:chExt cx="24384000" cy="1625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6256000"/>
            </a:xfrm>
            <a:custGeom>
              <a:avLst/>
              <a:gdLst/>
              <a:ahLst/>
              <a:cxnLst/>
              <a:rect l="l" t="t" r="r" b="b"/>
              <a:pathLst>
                <a:path w="24384000" h="16256000">
                  <a:moveTo>
                    <a:pt x="0" y="0"/>
                  </a:moveTo>
                  <a:lnTo>
                    <a:pt x="24384000" y="0"/>
                  </a:lnTo>
                  <a:lnTo>
                    <a:pt x="24384000" y="16256000"/>
                  </a:lnTo>
                  <a:lnTo>
                    <a:pt x="0" y="1625600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2524125" cy="3048000"/>
            <a:chOff x="0" y="0"/>
            <a:chExt cx="3365500" cy="4064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65500" cy="4064000"/>
            </a:xfrm>
            <a:custGeom>
              <a:avLst/>
              <a:gdLst/>
              <a:ahLst/>
              <a:cxnLst/>
              <a:rect l="l" t="t" r="r" b="b"/>
              <a:pathLst>
                <a:path w="3365500" h="4064000">
                  <a:moveTo>
                    <a:pt x="0" y="0"/>
                  </a:moveTo>
                  <a:lnTo>
                    <a:pt x="3365500" y="0"/>
                  </a:lnTo>
                  <a:lnTo>
                    <a:pt x="3365500" y="4064000"/>
                  </a:lnTo>
                  <a:lnTo>
                    <a:pt x="0" y="406400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429000" y="928688"/>
            <a:ext cx="1143000" cy="952500"/>
            <a:chOff x="0" y="0"/>
            <a:chExt cx="1524000" cy="127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24000" cy="1270000"/>
            </a:xfrm>
            <a:custGeom>
              <a:avLst/>
              <a:gdLst/>
              <a:ahLst/>
              <a:cxnLst/>
              <a:rect l="l" t="t" r="r" b="b"/>
              <a:pathLst>
                <a:path w="1524000" h="1270000">
                  <a:moveTo>
                    <a:pt x="0" y="0"/>
                  </a:moveTo>
                  <a:lnTo>
                    <a:pt x="1524000" y="0"/>
                  </a:lnTo>
                  <a:lnTo>
                    <a:pt x="1524000" y="1270000"/>
                  </a:lnTo>
                  <a:lnTo>
                    <a:pt x="0" y="127000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311438" y="0"/>
            <a:ext cx="2976563" cy="4226719"/>
            <a:chOff x="0" y="0"/>
            <a:chExt cx="3968750" cy="56356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68750" cy="5635625"/>
            </a:xfrm>
            <a:custGeom>
              <a:avLst/>
              <a:gdLst/>
              <a:ahLst/>
              <a:cxnLst/>
              <a:rect l="l" t="t" r="r" b="b"/>
              <a:pathLst>
                <a:path w="3968750" h="5635625">
                  <a:moveTo>
                    <a:pt x="0" y="0"/>
                  </a:moveTo>
                  <a:lnTo>
                    <a:pt x="3968750" y="0"/>
                  </a:lnTo>
                  <a:lnTo>
                    <a:pt x="3968750" y="5635625"/>
                  </a:lnTo>
                  <a:lnTo>
                    <a:pt x="0" y="5635625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002000" y="0"/>
            <a:ext cx="2286000" cy="3286125"/>
            <a:chOff x="0" y="0"/>
            <a:chExt cx="3048000" cy="43815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048000" cy="4381500"/>
            </a:xfrm>
            <a:custGeom>
              <a:avLst/>
              <a:gdLst/>
              <a:ahLst/>
              <a:cxnLst/>
              <a:rect l="l" t="t" r="r" b="b"/>
              <a:pathLst>
                <a:path w="3048000" h="4381500">
                  <a:moveTo>
                    <a:pt x="0" y="0"/>
                  </a:moveTo>
                  <a:lnTo>
                    <a:pt x="3048000" y="0"/>
                  </a:lnTo>
                  <a:lnTo>
                    <a:pt x="3048000" y="4381500"/>
                  </a:lnTo>
                  <a:lnTo>
                    <a:pt x="0" y="438150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228219" y="226219"/>
            <a:ext cx="2059781" cy="2119312"/>
            <a:chOff x="0" y="0"/>
            <a:chExt cx="2746375" cy="28257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46375" cy="2825750"/>
            </a:xfrm>
            <a:custGeom>
              <a:avLst/>
              <a:gdLst/>
              <a:ahLst/>
              <a:cxnLst/>
              <a:rect l="l" t="t" r="r" b="b"/>
              <a:pathLst>
                <a:path w="2746375" h="2825750">
                  <a:moveTo>
                    <a:pt x="0" y="0"/>
                  </a:moveTo>
                  <a:lnTo>
                    <a:pt x="2746375" y="0"/>
                  </a:lnTo>
                  <a:lnTo>
                    <a:pt x="2746375" y="2825750"/>
                  </a:lnTo>
                  <a:lnTo>
                    <a:pt x="0" y="282575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537656" y="2107406"/>
            <a:ext cx="928688" cy="1178719"/>
            <a:chOff x="0" y="0"/>
            <a:chExt cx="1238250" cy="15716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38250" cy="1571625"/>
            </a:xfrm>
            <a:custGeom>
              <a:avLst/>
              <a:gdLst/>
              <a:ahLst/>
              <a:cxnLst/>
              <a:rect l="l" t="t" r="r" b="b"/>
              <a:pathLst>
                <a:path w="1238250" h="1571625">
                  <a:moveTo>
                    <a:pt x="0" y="0"/>
                  </a:moveTo>
                  <a:lnTo>
                    <a:pt x="1238250" y="0"/>
                  </a:lnTo>
                  <a:lnTo>
                    <a:pt x="1238250" y="1571625"/>
                  </a:lnTo>
                  <a:lnTo>
                    <a:pt x="0" y="1571625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6228219" y="3048000"/>
            <a:ext cx="690563" cy="940594"/>
            <a:chOff x="0" y="0"/>
            <a:chExt cx="920750" cy="12541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20750" cy="1254125"/>
            </a:xfrm>
            <a:custGeom>
              <a:avLst/>
              <a:gdLst/>
              <a:ahLst/>
              <a:cxnLst/>
              <a:rect l="l" t="t" r="r" b="b"/>
              <a:pathLst>
                <a:path w="920750" h="1254125">
                  <a:moveTo>
                    <a:pt x="0" y="0"/>
                  </a:moveTo>
                  <a:lnTo>
                    <a:pt x="920750" y="0"/>
                  </a:lnTo>
                  <a:lnTo>
                    <a:pt x="920750" y="1254125"/>
                  </a:lnTo>
                  <a:lnTo>
                    <a:pt x="0" y="1254125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43000" y="4917281"/>
            <a:ext cx="690563" cy="952500"/>
            <a:chOff x="0" y="0"/>
            <a:chExt cx="920750" cy="127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20750" cy="1270000"/>
            </a:xfrm>
            <a:custGeom>
              <a:avLst/>
              <a:gdLst/>
              <a:ahLst/>
              <a:cxnLst/>
              <a:rect l="l" t="t" r="r" b="b"/>
              <a:pathLst>
                <a:path w="920750" h="1270000">
                  <a:moveTo>
                    <a:pt x="0" y="0"/>
                  </a:moveTo>
                  <a:lnTo>
                    <a:pt x="920750" y="0"/>
                  </a:lnTo>
                  <a:lnTo>
                    <a:pt x="920750" y="1270000"/>
                  </a:lnTo>
                  <a:lnTo>
                    <a:pt x="0" y="127000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95438" y="3976688"/>
            <a:ext cx="928688" cy="1190625"/>
            <a:chOff x="0" y="0"/>
            <a:chExt cx="1238250" cy="15875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38250" cy="1587500"/>
            </a:xfrm>
            <a:custGeom>
              <a:avLst/>
              <a:gdLst/>
              <a:ahLst/>
              <a:cxnLst/>
              <a:rect l="l" t="t" r="r" b="b"/>
              <a:pathLst>
                <a:path w="1238250" h="1587500">
                  <a:moveTo>
                    <a:pt x="0" y="0"/>
                  </a:moveTo>
                  <a:lnTo>
                    <a:pt x="1238250" y="0"/>
                  </a:lnTo>
                  <a:lnTo>
                    <a:pt x="1238250" y="1587500"/>
                  </a:lnTo>
                  <a:lnTo>
                    <a:pt x="0" y="158750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0" y="9370219"/>
            <a:ext cx="2750344" cy="2821781"/>
            <a:chOff x="0" y="0"/>
            <a:chExt cx="3667125" cy="376237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667125" cy="3762375"/>
            </a:xfrm>
            <a:custGeom>
              <a:avLst/>
              <a:gdLst/>
              <a:ahLst/>
              <a:cxnLst/>
              <a:rect l="l" t="t" r="r" b="b"/>
              <a:pathLst>
                <a:path w="3667125" h="3762375">
                  <a:moveTo>
                    <a:pt x="0" y="0"/>
                  </a:moveTo>
                  <a:lnTo>
                    <a:pt x="3667125" y="0"/>
                  </a:lnTo>
                  <a:lnTo>
                    <a:pt x="3667125" y="3762375"/>
                  </a:lnTo>
                  <a:lnTo>
                    <a:pt x="0" y="3762375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0" y="10072688"/>
            <a:ext cx="2059781" cy="2119312"/>
            <a:chOff x="0" y="0"/>
            <a:chExt cx="2746375" cy="28257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46375" cy="2825750"/>
            </a:xfrm>
            <a:custGeom>
              <a:avLst/>
              <a:gdLst/>
              <a:ahLst/>
              <a:cxnLst/>
              <a:rect l="l" t="t" r="r" b="b"/>
              <a:pathLst>
                <a:path w="2746375" h="2825750">
                  <a:moveTo>
                    <a:pt x="0" y="0"/>
                  </a:moveTo>
                  <a:lnTo>
                    <a:pt x="2746375" y="0"/>
                  </a:lnTo>
                  <a:lnTo>
                    <a:pt x="2746375" y="2825750"/>
                  </a:lnTo>
                  <a:lnTo>
                    <a:pt x="0" y="282575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738438" y="1631156"/>
            <a:ext cx="12811125" cy="9394031"/>
            <a:chOff x="0" y="0"/>
            <a:chExt cx="17081500" cy="1252537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7081500" cy="12525375"/>
            </a:xfrm>
            <a:custGeom>
              <a:avLst/>
              <a:gdLst/>
              <a:ahLst/>
              <a:cxnLst/>
              <a:rect l="l" t="t" r="r" b="b"/>
              <a:pathLst>
                <a:path w="17081500" h="12525375">
                  <a:moveTo>
                    <a:pt x="0" y="0"/>
                  </a:moveTo>
                  <a:lnTo>
                    <a:pt x="17081500" y="0"/>
                  </a:lnTo>
                  <a:lnTo>
                    <a:pt x="17081500" y="12525375"/>
                  </a:lnTo>
                  <a:lnTo>
                    <a:pt x="0" y="12525375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3621024" y="2340871"/>
            <a:ext cx="10789920" cy="3140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313"/>
              </a:lnSpc>
              <a:spcBef>
                <a:spcPct val="0"/>
              </a:spcBef>
            </a:pPr>
            <a:r>
              <a:rPr lang="en-US" sz="17366" u="none" strike="noStrike">
                <a:solidFill>
                  <a:srgbClr val="D1542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IEPs &amp; 504s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6167438" y="5381625"/>
            <a:ext cx="6405563" cy="488156"/>
            <a:chOff x="0" y="0"/>
            <a:chExt cx="8540750" cy="65087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540750" cy="650875"/>
            </a:xfrm>
            <a:custGeom>
              <a:avLst/>
              <a:gdLst/>
              <a:ahLst/>
              <a:cxnLst/>
              <a:rect l="l" t="t" r="r" b="b"/>
              <a:pathLst>
                <a:path w="8540750" h="650875">
                  <a:moveTo>
                    <a:pt x="0" y="0"/>
                  </a:moveTo>
                  <a:lnTo>
                    <a:pt x="8540750" y="0"/>
                  </a:lnTo>
                  <a:lnTo>
                    <a:pt x="8540750" y="650875"/>
                  </a:lnTo>
                  <a:lnTo>
                    <a:pt x="0" y="650875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6400800" y="6056525"/>
            <a:ext cx="5797296" cy="3480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08"/>
              </a:lnSpc>
              <a:spcBef>
                <a:spcPct val="0"/>
              </a:spcBef>
            </a:pPr>
            <a:r>
              <a:rPr lang="en-US" sz="5447" u="none" strike="noStrike">
                <a:solidFill>
                  <a:srgbClr val="002B5B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Understanding Plans, Providing Support, Creating Success for Every Learner!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7310438" y="9608344"/>
            <a:ext cx="4357688" cy="714375"/>
            <a:chOff x="0" y="0"/>
            <a:chExt cx="5810250" cy="9525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810250" cy="952500"/>
            </a:xfrm>
            <a:custGeom>
              <a:avLst/>
              <a:gdLst/>
              <a:ahLst/>
              <a:cxnLst/>
              <a:rect l="l" t="t" r="r" b="b"/>
              <a:pathLst>
                <a:path w="5810250" h="952500">
                  <a:moveTo>
                    <a:pt x="0" y="0"/>
                  </a:moveTo>
                  <a:lnTo>
                    <a:pt x="5810250" y="0"/>
                  </a:lnTo>
                  <a:lnTo>
                    <a:pt x="5810250" y="952500"/>
                  </a:lnTo>
                  <a:lnTo>
                    <a:pt x="0" y="95250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3477875" y="1631156"/>
            <a:ext cx="1381125" cy="1416844"/>
            <a:chOff x="0" y="0"/>
            <a:chExt cx="1841500" cy="188912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841500" cy="1889125"/>
            </a:xfrm>
            <a:custGeom>
              <a:avLst/>
              <a:gdLst/>
              <a:ahLst/>
              <a:cxnLst/>
              <a:rect l="l" t="t" r="r" b="b"/>
              <a:pathLst>
                <a:path w="1841500" h="1889125">
                  <a:moveTo>
                    <a:pt x="0" y="0"/>
                  </a:moveTo>
                  <a:lnTo>
                    <a:pt x="1841500" y="0"/>
                  </a:lnTo>
                  <a:lnTo>
                    <a:pt x="1841500" y="1889125"/>
                  </a:lnTo>
                  <a:lnTo>
                    <a:pt x="0" y="1889125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047875" y="5857875"/>
            <a:ext cx="4131469" cy="4464844"/>
            <a:chOff x="0" y="0"/>
            <a:chExt cx="5508625" cy="595312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508625" cy="5953125"/>
            </a:xfrm>
            <a:custGeom>
              <a:avLst/>
              <a:gdLst/>
              <a:ahLst/>
              <a:cxnLst/>
              <a:rect l="l" t="t" r="r" b="b"/>
              <a:pathLst>
                <a:path w="5508625" h="5953125">
                  <a:moveTo>
                    <a:pt x="0" y="0"/>
                  </a:moveTo>
                  <a:lnTo>
                    <a:pt x="5508625" y="0"/>
                  </a:lnTo>
                  <a:lnTo>
                    <a:pt x="5508625" y="5953125"/>
                  </a:lnTo>
                  <a:lnTo>
                    <a:pt x="0" y="5953125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334875" y="5857875"/>
            <a:ext cx="3440906" cy="4464844"/>
            <a:chOff x="0" y="0"/>
            <a:chExt cx="4587875" cy="595312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4587875" cy="5953125"/>
            </a:xfrm>
            <a:custGeom>
              <a:avLst/>
              <a:gdLst/>
              <a:ahLst/>
              <a:cxnLst/>
              <a:rect l="l" t="t" r="r" b="b"/>
              <a:pathLst>
                <a:path w="4587875" h="5953125">
                  <a:moveTo>
                    <a:pt x="0" y="0"/>
                  </a:moveTo>
                  <a:lnTo>
                    <a:pt x="4587875" y="0"/>
                  </a:lnTo>
                  <a:lnTo>
                    <a:pt x="4587875" y="5953125"/>
                  </a:lnTo>
                  <a:lnTo>
                    <a:pt x="0" y="5953125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620875" y="8429625"/>
            <a:ext cx="3667125" cy="3762375"/>
            <a:chOff x="0" y="0"/>
            <a:chExt cx="4889500" cy="50165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4889500" cy="5016500"/>
            </a:xfrm>
            <a:custGeom>
              <a:avLst/>
              <a:gdLst/>
              <a:ahLst/>
              <a:cxnLst/>
              <a:rect l="l" t="t" r="r" b="b"/>
              <a:pathLst>
                <a:path w="4889500" h="5016500">
                  <a:moveTo>
                    <a:pt x="0" y="0"/>
                  </a:moveTo>
                  <a:lnTo>
                    <a:pt x="4889500" y="0"/>
                  </a:lnTo>
                  <a:lnTo>
                    <a:pt x="4889500" y="5016500"/>
                  </a:lnTo>
                  <a:lnTo>
                    <a:pt x="0" y="501650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2573000" y="10775156"/>
            <a:ext cx="1381125" cy="714375"/>
            <a:chOff x="0" y="0"/>
            <a:chExt cx="1841500" cy="9525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841500" cy="952500"/>
            </a:xfrm>
            <a:custGeom>
              <a:avLst/>
              <a:gdLst/>
              <a:ahLst/>
              <a:cxnLst/>
              <a:rect l="l" t="t" r="r" b="b"/>
              <a:pathLst>
                <a:path w="1841500" h="952500">
                  <a:moveTo>
                    <a:pt x="0" y="0"/>
                  </a:moveTo>
                  <a:lnTo>
                    <a:pt x="1841500" y="0"/>
                  </a:lnTo>
                  <a:lnTo>
                    <a:pt x="1841500" y="952500"/>
                  </a:lnTo>
                  <a:lnTo>
                    <a:pt x="0" y="95250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5526" y="0"/>
            <a:ext cx="17265246" cy="9763927"/>
          </a:xfrm>
          <a:custGeom>
            <a:avLst/>
            <a:gdLst/>
            <a:ahLst/>
            <a:cxnLst/>
            <a:rect l="l" t="t" r="r" b="b"/>
            <a:pathLst>
              <a:path w="17265246" h="9763927">
                <a:moveTo>
                  <a:pt x="0" y="0"/>
                </a:moveTo>
                <a:lnTo>
                  <a:pt x="17265246" y="0"/>
                </a:lnTo>
                <a:lnTo>
                  <a:pt x="17265246" y="9763927"/>
                </a:lnTo>
                <a:lnTo>
                  <a:pt x="0" y="976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13" b="-1379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blipFill>
              <a:blip r:embed="rId2"/>
              <a:stretch>
                <a:fillRect t="-21111" b="-211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56548" y="2365460"/>
            <a:ext cx="17374904" cy="7585275"/>
            <a:chOff x="0" y="0"/>
            <a:chExt cx="23166539" cy="10113700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3166539" cy="10113701"/>
            </a:xfrm>
            <a:custGeom>
              <a:avLst/>
              <a:gdLst/>
              <a:ahLst/>
              <a:cxnLst/>
              <a:rect l="l" t="t" r="r" b="b"/>
              <a:pathLst>
                <a:path w="23166539" h="10113701">
                  <a:moveTo>
                    <a:pt x="0" y="0"/>
                  </a:moveTo>
                  <a:lnTo>
                    <a:pt x="23166539" y="0"/>
                  </a:lnTo>
                  <a:lnTo>
                    <a:pt x="23166539" y="10113701"/>
                  </a:lnTo>
                  <a:lnTo>
                    <a:pt x="0" y="10113701"/>
                  </a:lnTo>
                  <a:close/>
                </a:path>
              </a:pathLst>
            </a:custGeom>
            <a:blipFill>
              <a:blip r:embed="rId3"/>
              <a:stretch>
                <a:fillRect t="-7551" b="-755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56548" y="9641796"/>
            <a:ext cx="17374904" cy="250961"/>
            <a:chOff x="0" y="0"/>
            <a:chExt cx="23166539" cy="334614"/>
          </a:xfrm>
        </p:grpSpPr>
        <p:sp>
          <p:nvSpPr>
            <p:cNvPr id="7" name="Freeform 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3166539" cy="334615"/>
            </a:xfrm>
            <a:custGeom>
              <a:avLst/>
              <a:gdLst/>
              <a:ahLst/>
              <a:cxnLst/>
              <a:rect l="l" t="t" r="r" b="b"/>
              <a:pathLst>
                <a:path w="23166539" h="334615">
                  <a:moveTo>
                    <a:pt x="0" y="0"/>
                  </a:moveTo>
                  <a:lnTo>
                    <a:pt x="23166539" y="0"/>
                  </a:lnTo>
                  <a:lnTo>
                    <a:pt x="23166539" y="334615"/>
                  </a:lnTo>
                  <a:lnTo>
                    <a:pt x="0" y="334615"/>
                  </a:lnTo>
                  <a:close/>
                </a:path>
              </a:pathLst>
            </a:custGeom>
            <a:blipFill>
              <a:blip r:embed="rId4"/>
              <a:stretch>
                <a:fillRect t="-343765" b="-34376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46696" y="567125"/>
            <a:ext cx="2647289" cy="1275582"/>
            <a:chOff x="0" y="0"/>
            <a:chExt cx="2765375" cy="1332481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65375" cy="1332481"/>
            </a:xfrm>
            <a:custGeom>
              <a:avLst/>
              <a:gdLst/>
              <a:ahLst/>
              <a:cxnLst/>
              <a:rect l="l" t="t" r="r" b="b"/>
              <a:pathLst>
                <a:path w="2765375" h="1332481">
                  <a:moveTo>
                    <a:pt x="0" y="0"/>
                  </a:moveTo>
                  <a:lnTo>
                    <a:pt x="2765375" y="0"/>
                  </a:lnTo>
                  <a:lnTo>
                    <a:pt x="2765375" y="1332481"/>
                  </a:lnTo>
                  <a:lnTo>
                    <a:pt x="0" y="1332481"/>
                  </a:lnTo>
                  <a:close/>
                </a:path>
              </a:pathLst>
            </a:custGeom>
            <a:blipFill>
              <a:blip r:embed="rId5"/>
              <a:stretch>
                <a:fillRect t="-21136" b="-211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56548" y="2365460"/>
            <a:ext cx="17374904" cy="806824"/>
            <a:chOff x="0" y="0"/>
            <a:chExt cx="23166539" cy="1075765"/>
          </a:xfrm>
        </p:grpSpPr>
        <p:sp>
          <p:nvSpPr>
            <p:cNvPr id="11" name="Freeform 1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3166539" cy="1075765"/>
            </a:xfrm>
            <a:custGeom>
              <a:avLst/>
              <a:gdLst/>
              <a:ahLst/>
              <a:cxnLst/>
              <a:rect l="l" t="t" r="r" b="b"/>
              <a:pathLst>
                <a:path w="23166539" h="1075765">
                  <a:moveTo>
                    <a:pt x="0" y="0"/>
                  </a:moveTo>
                  <a:lnTo>
                    <a:pt x="23166539" y="0"/>
                  </a:lnTo>
                  <a:lnTo>
                    <a:pt x="23166539" y="1075765"/>
                  </a:lnTo>
                  <a:lnTo>
                    <a:pt x="0" y="1075765"/>
                  </a:lnTo>
                  <a:close/>
                </a:path>
              </a:pathLst>
            </a:custGeom>
            <a:blipFill>
              <a:blip r:embed="rId6"/>
              <a:stretch>
                <a:fillRect t="-19988" b="-199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23717" y="3163115"/>
            <a:ext cx="1893248" cy="1683022"/>
            <a:chOff x="0" y="0"/>
            <a:chExt cx="3181944" cy="2828621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181945" cy="2828621"/>
            </a:xfrm>
            <a:custGeom>
              <a:avLst/>
              <a:gdLst/>
              <a:ahLst/>
              <a:cxnLst/>
              <a:rect l="l" t="t" r="r" b="b"/>
              <a:pathLst>
                <a:path w="3181945" h="2828621">
                  <a:moveTo>
                    <a:pt x="0" y="0"/>
                  </a:moveTo>
                  <a:lnTo>
                    <a:pt x="3181945" y="0"/>
                  </a:lnTo>
                  <a:lnTo>
                    <a:pt x="3181945" y="2828621"/>
                  </a:lnTo>
                  <a:lnTo>
                    <a:pt x="0" y="2828621"/>
                  </a:lnTo>
                  <a:close/>
                </a:path>
              </a:pathLst>
            </a:custGeom>
            <a:blipFill>
              <a:blip r:embed="rId7"/>
              <a:stretch>
                <a:fillRect t="-3769" b="-376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012490" y="3044472"/>
            <a:ext cx="1878874" cy="1846519"/>
            <a:chOff x="0" y="0"/>
            <a:chExt cx="3387619" cy="3329283"/>
          </a:xfrm>
        </p:grpSpPr>
        <p:sp>
          <p:nvSpPr>
            <p:cNvPr id="15" name="Freeform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387619" cy="3329283"/>
            </a:xfrm>
            <a:custGeom>
              <a:avLst/>
              <a:gdLst/>
              <a:ahLst/>
              <a:cxnLst/>
              <a:rect l="l" t="t" r="r" b="b"/>
              <a:pathLst>
                <a:path w="3387619" h="3329283">
                  <a:moveTo>
                    <a:pt x="0" y="0"/>
                  </a:moveTo>
                  <a:lnTo>
                    <a:pt x="3387619" y="0"/>
                  </a:lnTo>
                  <a:lnTo>
                    <a:pt x="3387619" y="3329283"/>
                  </a:lnTo>
                  <a:lnTo>
                    <a:pt x="0" y="3329283"/>
                  </a:lnTo>
                  <a:close/>
                </a:path>
              </a:pathLst>
            </a:custGeom>
            <a:blipFill>
              <a:blip r:embed="rId8"/>
              <a:stretch>
                <a:fillRect l="-6897" r="-689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107089" y="3163115"/>
            <a:ext cx="2043596" cy="1683022"/>
            <a:chOff x="0" y="0"/>
            <a:chExt cx="3061044" cy="2520951"/>
          </a:xfrm>
        </p:grpSpPr>
        <p:sp>
          <p:nvSpPr>
            <p:cNvPr id="17" name="Freeform 1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061044" cy="2520951"/>
            </a:xfrm>
            <a:custGeom>
              <a:avLst/>
              <a:gdLst/>
              <a:ahLst/>
              <a:cxnLst/>
              <a:rect l="l" t="t" r="r" b="b"/>
              <a:pathLst>
                <a:path w="3061044" h="2520951">
                  <a:moveTo>
                    <a:pt x="0" y="0"/>
                  </a:moveTo>
                  <a:lnTo>
                    <a:pt x="3061044" y="0"/>
                  </a:lnTo>
                  <a:lnTo>
                    <a:pt x="3061044" y="2520951"/>
                  </a:lnTo>
                  <a:lnTo>
                    <a:pt x="0" y="2520951"/>
                  </a:lnTo>
                  <a:close/>
                </a:path>
              </a:pathLst>
            </a:custGeom>
            <a:blipFill>
              <a:blip r:embed="rId9"/>
              <a:stretch>
                <a:fillRect t="-2433" b="-24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686473" y="3044472"/>
            <a:ext cx="1572313" cy="1631254"/>
            <a:chOff x="0" y="0"/>
            <a:chExt cx="2765375" cy="2869041"/>
          </a:xfrm>
        </p:grpSpPr>
        <p:sp>
          <p:nvSpPr>
            <p:cNvPr id="19" name="Freeform 1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65375" cy="2869041"/>
            </a:xfrm>
            <a:custGeom>
              <a:avLst/>
              <a:gdLst/>
              <a:ahLst/>
              <a:cxnLst/>
              <a:rect l="l" t="t" r="r" b="b"/>
              <a:pathLst>
                <a:path w="2765375" h="2869041">
                  <a:moveTo>
                    <a:pt x="0" y="0"/>
                  </a:moveTo>
                  <a:lnTo>
                    <a:pt x="2765375" y="0"/>
                  </a:lnTo>
                  <a:lnTo>
                    <a:pt x="2765375" y="2869041"/>
                  </a:lnTo>
                  <a:lnTo>
                    <a:pt x="0" y="2869041"/>
                  </a:lnTo>
                  <a:close/>
                </a:path>
              </a:pathLst>
            </a:custGeom>
            <a:blipFill>
              <a:blip r:embed="rId10"/>
              <a:stretch>
                <a:fillRect l="-4263" r="-42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429018" y="6827169"/>
            <a:ext cx="1664967" cy="1586142"/>
            <a:chOff x="0" y="0"/>
            <a:chExt cx="2747983" cy="2617883"/>
          </a:xfrm>
        </p:grpSpPr>
        <p:sp>
          <p:nvSpPr>
            <p:cNvPr id="21" name="Freeform 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747983" cy="2617883"/>
            </a:xfrm>
            <a:custGeom>
              <a:avLst/>
              <a:gdLst/>
              <a:ahLst/>
              <a:cxnLst/>
              <a:rect l="l" t="t" r="r" b="b"/>
              <a:pathLst>
                <a:path w="2747983" h="2617883">
                  <a:moveTo>
                    <a:pt x="0" y="0"/>
                  </a:moveTo>
                  <a:lnTo>
                    <a:pt x="2747983" y="0"/>
                  </a:lnTo>
                  <a:lnTo>
                    <a:pt x="2747983" y="2617883"/>
                  </a:lnTo>
                  <a:lnTo>
                    <a:pt x="0" y="2617883"/>
                  </a:lnTo>
                  <a:close/>
                </a:path>
              </a:pathLst>
            </a:custGeom>
            <a:blipFill>
              <a:blip r:embed="rId11"/>
              <a:stretch>
                <a:fillRect t="-7467" b="-746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750511" y="6741612"/>
            <a:ext cx="1844819" cy="1828461"/>
            <a:chOff x="0" y="0"/>
            <a:chExt cx="3061044" cy="3033902"/>
          </a:xfrm>
        </p:grpSpPr>
        <p:sp>
          <p:nvSpPr>
            <p:cNvPr id="23" name="Freeform 2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3061044" cy="3033902"/>
            </a:xfrm>
            <a:custGeom>
              <a:avLst/>
              <a:gdLst/>
              <a:ahLst/>
              <a:cxnLst/>
              <a:rect l="l" t="t" r="r" b="b"/>
              <a:pathLst>
                <a:path w="3061044" h="3033902">
                  <a:moveTo>
                    <a:pt x="0" y="0"/>
                  </a:moveTo>
                  <a:lnTo>
                    <a:pt x="3061044" y="0"/>
                  </a:lnTo>
                  <a:lnTo>
                    <a:pt x="3061044" y="3033902"/>
                  </a:lnTo>
                  <a:lnTo>
                    <a:pt x="0" y="3033902"/>
                  </a:lnTo>
                  <a:close/>
                </a:path>
              </a:pathLst>
            </a:custGeom>
            <a:blipFill>
              <a:blip r:embed="rId12"/>
              <a:stretch>
                <a:fillRect l="-416" r="-41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584450" y="6741612"/>
            <a:ext cx="1489673" cy="1399717"/>
            <a:chOff x="0" y="0"/>
            <a:chExt cx="2156645" cy="2026413"/>
          </a:xfrm>
        </p:grpSpPr>
        <p:sp>
          <p:nvSpPr>
            <p:cNvPr id="25" name="Freeform 2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2156645" cy="2026414"/>
            </a:xfrm>
            <a:custGeom>
              <a:avLst/>
              <a:gdLst/>
              <a:ahLst/>
              <a:cxnLst/>
              <a:rect l="l" t="t" r="r" b="b"/>
              <a:pathLst>
                <a:path w="2156645" h="2026414">
                  <a:moveTo>
                    <a:pt x="0" y="0"/>
                  </a:moveTo>
                  <a:lnTo>
                    <a:pt x="2156645" y="0"/>
                  </a:lnTo>
                  <a:lnTo>
                    <a:pt x="2156645" y="2026414"/>
                  </a:lnTo>
                  <a:lnTo>
                    <a:pt x="0" y="2026414"/>
                  </a:lnTo>
                  <a:close/>
                </a:path>
              </a:pathLst>
            </a:custGeom>
            <a:blipFill>
              <a:blip r:embed="rId13"/>
              <a:stretch>
                <a:fillRect l="-3445" r="-344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37730" y="1657285"/>
            <a:ext cx="7315200" cy="557784"/>
          </a:xfrm>
          <a:custGeom>
            <a:avLst/>
            <a:gdLst/>
            <a:ahLst/>
            <a:cxnLst/>
            <a:rect l="l" t="t" r="r" b="b"/>
            <a:pathLst>
              <a:path w="7315200" h="557784">
                <a:moveTo>
                  <a:pt x="0" y="0"/>
                </a:moveTo>
                <a:lnTo>
                  <a:pt x="7315200" y="0"/>
                </a:lnTo>
                <a:lnTo>
                  <a:pt x="7315200" y="557784"/>
                </a:lnTo>
                <a:lnTo>
                  <a:pt x="0" y="557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4380614" y="238190"/>
            <a:ext cx="9948672" cy="141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557"/>
              </a:lnSpc>
              <a:spcBef>
                <a:spcPct val="0"/>
              </a:spcBef>
            </a:pPr>
            <a:r>
              <a:rPr lang="en-US" sz="8255" b="1" u="none" strike="noStrike">
                <a:solidFill>
                  <a:srgbClr val="001C64"/>
                </a:solidFill>
                <a:latin typeface="Inter Bold"/>
                <a:ea typeface="Inter Bold"/>
                <a:cs typeface="Inter Bold"/>
                <a:sym typeface="Inter Bold"/>
              </a:rPr>
              <a:t>The IEP Team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5086350"/>
            <a:ext cx="3232404" cy="101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2"/>
              </a:lnSpc>
              <a:spcBef>
                <a:spcPct val="0"/>
              </a:spcBef>
            </a:pPr>
            <a:r>
              <a:rPr lang="en-US" sz="2937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Parent or Guardian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752443" y="5203250"/>
            <a:ext cx="4111169" cy="101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2"/>
              </a:lnSpc>
              <a:spcBef>
                <a:spcPct val="0"/>
              </a:spcBef>
            </a:pPr>
            <a:r>
              <a:rPr lang="en-US" sz="2937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General Education Teacher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354950" y="5310882"/>
            <a:ext cx="3547872" cy="101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2"/>
              </a:lnSpc>
              <a:spcBef>
                <a:spcPct val="0"/>
              </a:spcBef>
            </a:pPr>
            <a:r>
              <a:rPr lang="en-US" sz="2937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Special Education Teacher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252930" y="4628101"/>
            <a:ext cx="4336511" cy="1216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72"/>
              </a:lnSpc>
              <a:spcBef>
                <a:spcPct val="0"/>
              </a:spcBef>
            </a:pPr>
            <a:r>
              <a:rPr lang="en-US" sz="2337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Local Educational Agency (LEA) Representative-Typically an administrator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835422" y="8522448"/>
            <a:ext cx="2746914" cy="48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68"/>
              </a:lnSpc>
              <a:spcBef>
                <a:spcPct val="0"/>
              </a:spcBef>
            </a:pPr>
            <a:r>
              <a:rPr lang="en-US" sz="2905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Student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250435" y="8408148"/>
            <a:ext cx="4844971" cy="101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2"/>
              </a:lnSpc>
              <a:spcBef>
                <a:spcPct val="0"/>
              </a:spcBef>
            </a:pPr>
            <a:r>
              <a:rPr lang="en-US" sz="2937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Evaluation Interpreter (when needed)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389699" y="8127111"/>
            <a:ext cx="6082758" cy="1709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406"/>
              </a:lnSpc>
              <a:spcBef>
                <a:spcPct val="0"/>
              </a:spcBef>
            </a:pPr>
            <a:r>
              <a:rPr lang="en-US" sz="2432" b="1" u="none" strike="noStrike">
                <a:solidFill>
                  <a:srgbClr val="112D4E"/>
                </a:solidFill>
                <a:latin typeface="Inter Bold"/>
                <a:ea typeface="Inter Bold"/>
                <a:cs typeface="Inter Bold"/>
                <a:sym typeface="Inter Bold"/>
              </a:rPr>
              <a:t>Additional members may be invited to the IEP team as needed based on the student’s individual needs and services required.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607</Words>
  <Application>Microsoft Office PowerPoint</Application>
  <PresentationFormat>Custom</PresentationFormat>
  <Paragraphs>117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8" baseType="lpstr">
      <vt:lpstr>Ubuntu</vt:lpstr>
      <vt:lpstr>Calibri</vt:lpstr>
      <vt:lpstr>Sniglet</vt:lpstr>
      <vt:lpstr>Norwester</vt:lpstr>
      <vt:lpstr>Inter Semi-Bold</vt:lpstr>
      <vt:lpstr>Childos Arabic</vt:lpstr>
      <vt:lpstr>More Sugar</vt:lpstr>
      <vt:lpstr>Mansalva</vt:lpstr>
      <vt:lpstr>Open Sans Bold</vt:lpstr>
      <vt:lpstr>Inter Bold</vt:lpstr>
      <vt:lpstr>Inter</vt:lpstr>
      <vt:lpstr>Canva Sans Bold</vt:lpstr>
      <vt:lpstr>Arial</vt:lpstr>
      <vt:lpstr>HK Grotesk Bold</vt:lpstr>
      <vt:lpstr>Open Sans Condensed Bold</vt:lpstr>
      <vt:lpstr>Nourd Semi-Bold</vt:lpstr>
      <vt:lpstr>Ubuntu Bold</vt:lpstr>
      <vt:lpstr>Canva Sans</vt:lpstr>
      <vt:lpstr>Lazydog</vt:lpstr>
      <vt:lpstr>HK Grotesk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NSSA 2026</dc:title>
  <dc:creator>Katlyn Hudgins</dc:creator>
  <cp:lastModifiedBy>Katlyn Hudgins</cp:lastModifiedBy>
  <cp:revision>2</cp:revision>
  <dcterms:created xsi:type="dcterms:W3CDTF">2006-08-16T00:00:00Z</dcterms:created>
  <dcterms:modified xsi:type="dcterms:W3CDTF">2026-07-17T18:12:40Z</dcterms:modified>
  <dc:identifier>DAHM86YmuNI</dc:identifier>
</cp:coreProperties>
</file>