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327" r:id="rId3"/>
    <p:sldId id="257" r:id="rId4"/>
    <p:sldId id="259" r:id="rId5"/>
    <p:sldId id="260" r:id="rId6"/>
    <p:sldId id="328" r:id="rId7"/>
    <p:sldId id="263" r:id="rId8"/>
    <p:sldId id="261" r:id="rId9"/>
    <p:sldId id="329" r:id="rId10"/>
    <p:sldId id="330" r:id="rId11"/>
    <p:sldId id="331" r:id="rId12"/>
    <p:sldId id="256" r:id="rId13"/>
    <p:sldId id="332"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6DF"/>
    <a:srgbClr val="0066A8"/>
    <a:srgbClr val="AA6728"/>
    <a:srgbClr val="924115"/>
    <a:srgbClr val="D15520"/>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7/11/2023</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36A77-D148-40EC-98DB-3AD4B5F0184C}"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3CECA-9AA6-4D38-A946-9C63B030D5DC}" type="slidenum">
              <a:rPr lang="en-US" smtClean="0"/>
              <a:t>‹#›</a:t>
            </a:fld>
            <a:endParaRPr lang="en-US"/>
          </a:p>
        </p:txBody>
      </p:sp>
    </p:spTree>
    <p:extLst>
      <p:ext uri="{BB962C8B-B14F-4D97-AF65-F5344CB8AC3E}">
        <p14:creationId xmlns:p14="http://schemas.microsoft.com/office/powerpoint/2010/main" val="1529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Julie Childers and I am the academic coordinator at the Oklahoma department of career and technology education, </a:t>
            </a:r>
            <a:r>
              <a:rPr lang="en-US" dirty="0" err="1"/>
              <a:t>CareerTech</a:t>
            </a:r>
            <a:r>
              <a:rPr lang="en-US" dirty="0"/>
              <a:t>.  This first slide has just a little information about the delivery arms  of </a:t>
            </a:r>
            <a:r>
              <a:rPr lang="en-US" dirty="0" err="1"/>
              <a:t>careertech</a:t>
            </a:r>
            <a:r>
              <a:rPr lang="en-US" dirty="0"/>
              <a:t>.  Through our arms of delivery we service Oklahomans from PK through adulthood. So </a:t>
            </a:r>
            <a:r>
              <a:rPr lang="en-US" dirty="0" err="1"/>
              <a:t>careertech</a:t>
            </a:r>
            <a:r>
              <a:rPr lang="en-US" dirty="0"/>
              <a:t> is not just your local technology center or a set of great classes at your school, it is a large organization serving Oklahoma.  Today we will focus on the K-12 courses and our technology center programs.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EA47-10F4-495D-B45C-F6CB14579C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7/11/2023</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7/11/2023</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7/11/2023</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jontintinjordan/4999686776"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klahoma.gov/content/dam/ok/en/careertech/educators/counseling-and-career-development/resources/academics/fy24-ocas-codes-for-course-2.pdf" TargetMode="External"/><Relationship Id="rId2" Type="http://schemas.openxmlformats.org/officeDocument/2006/relationships/hyperlink" Target="https://sde.ok.gov/sites/default/files/9-12%20Subject%20Codes%20%2823%2024%29%20%281%29.pdf" TargetMode="External"/><Relationship Id="rId1" Type="http://schemas.openxmlformats.org/officeDocument/2006/relationships/slideLayout" Target="../slideLayouts/slideLayout8.xml"/><Relationship Id="rId4" Type="http://schemas.openxmlformats.org/officeDocument/2006/relationships/hyperlink" Target="https://oklahoma.gov/content/dam/ok/en/careertech/educators/counseling-and-career-development/resources/academics/fy24-ocas-codes-for-state-program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B799-7AA3-4364-9EA3-FB20A4DBA2E7}"/>
              </a:ext>
            </a:extLst>
          </p:cNvPr>
          <p:cNvSpPr>
            <a:spLocks noGrp="1"/>
          </p:cNvSpPr>
          <p:nvPr>
            <p:ph type="ctrTitle"/>
          </p:nvPr>
        </p:nvSpPr>
        <p:spPr>
          <a:xfrm>
            <a:off x="1356220" y="1283644"/>
            <a:ext cx="9144000" cy="1837061"/>
          </a:xfrm>
        </p:spPr>
        <p:txBody>
          <a:bodyPr>
            <a:norm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New Student Services Academy </a:t>
            </a:r>
          </a:p>
        </p:txBody>
      </p:sp>
      <p:sp>
        <p:nvSpPr>
          <p:cNvPr id="3" name="Subtitle 2">
            <a:extLst>
              <a:ext uri="{FF2B5EF4-FFF2-40B4-BE49-F238E27FC236}">
                <a16:creationId xmlns:a16="http://schemas.microsoft.com/office/drawing/2014/main" id="{EE4DBE2A-F3B9-4F47-A89D-3507A47CF00A}"/>
              </a:ext>
            </a:extLst>
          </p:cNvPr>
          <p:cNvSpPr>
            <a:spLocks noGrp="1"/>
          </p:cNvSpPr>
          <p:nvPr>
            <p:ph type="subTitle" idx="1"/>
          </p:nvPr>
        </p:nvSpPr>
        <p:spPr>
          <a:xfrm>
            <a:off x="1599501" y="3280095"/>
            <a:ext cx="9144000" cy="1424031"/>
          </a:xfrm>
        </p:spPr>
        <p:txBody>
          <a:bodyPr>
            <a:normAutofit/>
          </a:bodyPr>
          <a:lstStyle/>
          <a:p>
            <a:r>
              <a:rPr lang="en-US" sz="3200" dirty="0">
                <a:solidFill>
                  <a:schemeClr val="accent2"/>
                </a:solidFill>
                <a:latin typeface="Microsoft Sans Serif" panose="020B0604020202020204" pitchFamily="34" charset="0"/>
                <a:ea typeface="Microsoft Sans Serif" panose="020B0604020202020204" pitchFamily="34" charset="0"/>
                <a:cs typeface="Microsoft Sans Serif" panose="020B0604020202020204" pitchFamily="34" charset="0"/>
              </a:rPr>
              <a:t>Academic Overview for FY2024</a:t>
            </a:r>
          </a:p>
        </p:txBody>
      </p:sp>
      <p:pic>
        <p:nvPicPr>
          <p:cNvPr id="5" name="Picture 4" descr="Graphical user interface, text, application&#10;&#10;Description automatically generated">
            <a:extLst>
              <a:ext uri="{FF2B5EF4-FFF2-40B4-BE49-F238E27FC236}">
                <a16:creationId xmlns:a16="http://schemas.microsoft.com/office/drawing/2014/main" id="{874BE211-E753-4413-ABDB-F73021754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101" y="4863516"/>
            <a:ext cx="3238500"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428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21A965C-E1D6-4378-8250-CC9425BF8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081" y="1303565"/>
            <a:ext cx="4457700" cy="529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Table&#10;&#10;Description automatically generated">
            <a:extLst>
              <a:ext uri="{FF2B5EF4-FFF2-40B4-BE49-F238E27FC236}">
                <a16:creationId xmlns:a16="http://schemas.microsoft.com/office/drawing/2014/main" id="{7A566418-51EC-41B7-85EA-93792604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48" y="567903"/>
            <a:ext cx="5876925" cy="288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able&#10;&#10;Description automatically generated">
            <a:extLst>
              <a:ext uri="{FF2B5EF4-FFF2-40B4-BE49-F238E27FC236}">
                <a16:creationId xmlns:a16="http://schemas.microsoft.com/office/drawing/2014/main" id="{FC30FDC4-0346-4563-8F6C-DC2E253DA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45" y="3704253"/>
            <a:ext cx="5911328" cy="1534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D9136F2-2D1A-4ACE-BD30-2599D276C3F1}"/>
              </a:ext>
            </a:extLst>
          </p:cNvPr>
          <p:cNvSpPr txBox="1"/>
          <p:nvPr/>
        </p:nvSpPr>
        <p:spPr>
          <a:xfrm>
            <a:off x="7534081" y="289249"/>
            <a:ext cx="4138515" cy="461665"/>
          </a:xfrm>
          <a:prstGeom prst="rect">
            <a:avLst/>
          </a:prstGeom>
          <a:noFill/>
        </p:spPr>
        <p:txBody>
          <a:bodyPr wrap="square" rtlCol="0">
            <a:spAutoFit/>
          </a:bodyPr>
          <a:lstStyle/>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Examples from Courses</a:t>
            </a:r>
          </a:p>
        </p:txBody>
      </p:sp>
      <p:sp>
        <p:nvSpPr>
          <p:cNvPr id="2" name="TextBox 1">
            <a:extLst>
              <a:ext uri="{FF2B5EF4-FFF2-40B4-BE49-F238E27FC236}">
                <a16:creationId xmlns:a16="http://schemas.microsoft.com/office/drawing/2014/main" id="{C612A9F3-26AE-413C-B6CC-335A6826E42D}"/>
              </a:ext>
            </a:extLst>
          </p:cNvPr>
          <p:cNvSpPr txBox="1"/>
          <p:nvPr/>
        </p:nvSpPr>
        <p:spPr>
          <a:xfrm>
            <a:off x="2725783" y="5489032"/>
            <a:ext cx="4589417" cy="1200329"/>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8000 numbers can be taught at K-12 schools or as part of a program at a technology center.</a:t>
            </a:r>
          </a:p>
        </p:txBody>
      </p:sp>
    </p:spTree>
    <p:extLst>
      <p:ext uri="{BB962C8B-B14F-4D97-AF65-F5344CB8AC3E}">
        <p14:creationId xmlns:p14="http://schemas.microsoft.com/office/powerpoint/2010/main" val="33805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339DD23-D782-4A5C-892D-D6AE629B1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893" y="177282"/>
            <a:ext cx="6381750" cy="631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4B91DAF-F52D-47A2-A446-04AF4361B962}"/>
              </a:ext>
            </a:extLst>
          </p:cNvPr>
          <p:cNvSpPr txBox="1"/>
          <p:nvPr/>
        </p:nvSpPr>
        <p:spPr>
          <a:xfrm>
            <a:off x="270588" y="597159"/>
            <a:ext cx="4245428" cy="4524315"/>
          </a:xfrm>
          <a:prstGeom prst="rect">
            <a:avLst/>
          </a:prstGeom>
          <a:noFill/>
        </p:spPr>
        <p:txBody>
          <a:bodyPr wrap="square" rtlCol="0">
            <a:spAutoFit/>
          </a:bodyPr>
          <a:lstStyle/>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Example from Programs</a:t>
            </a:r>
          </a:p>
          <a:p>
            <a:endPar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The programs are now organized by the divisions. This is a new format. </a:t>
            </a:r>
          </a:p>
          <a:p>
            <a:endPar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FCS is the easiest example. Here you see in FCS there are 4 pathways. </a:t>
            </a:r>
          </a:p>
          <a:p>
            <a:endPar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Arrow: Right 1">
            <a:extLst>
              <a:ext uri="{FF2B5EF4-FFF2-40B4-BE49-F238E27FC236}">
                <a16:creationId xmlns:a16="http://schemas.microsoft.com/office/drawing/2014/main" id="{DB23B7FD-446A-4D56-9C51-4B5FA6576FC9}"/>
              </a:ext>
            </a:extLst>
          </p:cNvPr>
          <p:cNvSpPr/>
          <p:nvPr/>
        </p:nvSpPr>
        <p:spPr>
          <a:xfrm>
            <a:off x="4437776" y="1837189"/>
            <a:ext cx="469784" cy="26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28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1524000" y="914401"/>
            <a:ext cx="9144000" cy="1132514"/>
          </a:xfrm>
        </p:spPr>
        <p:txBody>
          <a:bodyPr>
            <a:normAutofit fontScale="90000"/>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Here is the next level for those responsible for curriculum or reports. </a:t>
            </a:r>
          </a:p>
        </p:txBody>
      </p:sp>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a:xfrm>
            <a:off x="637564" y="2290194"/>
            <a:ext cx="4362276" cy="2634144"/>
          </a:xfrm>
          <a:ln>
            <a:solidFill>
              <a:schemeClr val="accent2"/>
            </a:solidFill>
          </a:ln>
        </p:spPr>
        <p:txBody>
          <a:bodyPr>
            <a:norm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These documents are a sample of the programs or courses for STEM.</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 teacher should only be teaching from their division. </a:t>
            </a:r>
          </a:p>
        </p:txBody>
      </p:sp>
      <p:pic>
        <p:nvPicPr>
          <p:cNvPr id="5" name="Picture 4" descr="Table&#10;&#10;Description automatically generated">
            <a:extLst>
              <a:ext uri="{FF2B5EF4-FFF2-40B4-BE49-F238E27FC236}">
                <a16:creationId xmlns:a16="http://schemas.microsoft.com/office/drawing/2014/main" id="{8D60BC05-5481-48C5-9D60-890C6D699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917" y="4446164"/>
            <a:ext cx="4966283" cy="1805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able&#10;&#10;Description automatically generated">
            <a:extLst>
              <a:ext uri="{FF2B5EF4-FFF2-40B4-BE49-F238E27FC236}">
                <a16:creationId xmlns:a16="http://schemas.microsoft.com/office/drawing/2014/main" id="{7C756F9A-D0BE-4406-B120-10C2BA1F5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383" y="2327203"/>
            <a:ext cx="6470391" cy="1499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387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9DEE-C1C9-449D-809D-7B658ED807C5}"/>
              </a:ext>
            </a:extLst>
          </p:cNvPr>
          <p:cNvSpPr>
            <a:spLocks noGrp="1"/>
          </p:cNvSpPr>
          <p:nvPr>
            <p:ph type="title"/>
          </p:nvPr>
        </p:nvSpPr>
        <p:spPr>
          <a:xfrm>
            <a:off x="3631477" y="62918"/>
            <a:ext cx="4750077" cy="1111541"/>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Technology centers send grades to high schools. </a:t>
            </a:r>
          </a:p>
        </p:txBody>
      </p:sp>
      <p:sp>
        <p:nvSpPr>
          <p:cNvPr id="3" name="Content Placeholder 2">
            <a:extLst>
              <a:ext uri="{FF2B5EF4-FFF2-40B4-BE49-F238E27FC236}">
                <a16:creationId xmlns:a16="http://schemas.microsoft.com/office/drawing/2014/main" id="{AFF743FA-CF6D-4A31-BB65-28FD9E9AEB5E}"/>
              </a:ext>
            </a:extLst>
          </p:cNvPr>
          <p:cNvSpPr>
            <a:spLocks noGrp="1"/>
          </p:cNvSpPr>
          <p:nvPr>
            <p:ph idx="1"/>
          </p:nvPr>
        </p:nvSpPr>
        <p:spPr>
          <a:xfrm>
            <a:off x="310393" y="3429001"/>
            <a:ext cx="11601974" cy="2334234"/>
          </a:xfrm>
        </p:spPr>
        <p:txBody>
          <a:bodyPr/>
          <a:lstStyle/>
          <a:p>
            <a:pPr marL="0" indent="0">
              <a:buNone/>
            </a:pPr>
            <a:r>
              <a:rPr lang="en-US" sz="2400"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Here is a version where the credit is not </a:t>
            </a:r>
            <a:r>
              <a:rPr lang="en-US" sz="240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all elective</a:t>
            </a:r>
            <a:r>
              <a:rPr lang="en-US" sz="2400"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0" indent="0">
              <a:buNone/>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Student Name, 9202 Administrative Support, S1- 88 B, .5 credit</a:t>
            </a:r>
          </a:p>
          <a:p>
            <a:pPr marL="0" indent="0">
              <a:buNone/>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Same Student, 8103 Fundamentals of Administrative Technology, S1- 96 A, .5 credit</a:t>
            </a:r>
          </a:p>
          <a:p>
            <a:pPr marL="0" indent="0">
              <a:buNone/>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Same Student,  8109 Computerized Accounting, S1- 80 B, .5 Credit</a:t>
            </a:r>
          </a:p>
          <a:p>
            <a:pPr marL="0" indent="0">
              <a:buNone/>
            </a:pPr>
            <a:endParaRPr lang="en-US"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 Placeholder 3">
            <a:extLst>
              <a:ext uri="{FF2B5EF4-FFF2-40B4-BE49-F238E27FC236}">
                <a16:creationId xmlns:a16="http://schemas.microsoft.com/office/drawing/2014/main" id="{8D6D9138-21D1-48DB-B359-6F82FF6224F0}"/>
              </a:ext>
            </a:extLst>
          </p:cNvPr>
          <p:cNvSpPr>
            <a:spLocks noGrp="1"/>
          </p:cNvSpPr>
          <p:nvPr>
            <p:ph type="body" sz="half" idx="2"/>
          </p:nvPr>
        </p:nvSpPr>
        <p:spPr>
          <a:xfrm>
            <a:off x="310393" y="1291905"/>
            <a:ext cx="11571214" cy="2239860"/>
          </a:xfrm>
        </p:spPr>
        <p:txBody>
          <a:bodyPr>
            <a:norm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Because Oklahoma is a local control educational state, there are many ways to send grades to high schools.  What is important is what information you send.</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Best Practice would always include the OCAS code. </a:t>
            </a:r>
          </a:p>
          <a:p>
            <a:r>
              <a:rPr lang="en-US" sz="22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Here is a version where the student gets only elective credit.</a:t>
            </a:r>
          </a:p>
          <a:p>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Student Name, 9057 Electricity, S1- 96 A, 1.5 credits</a:t>
            </a:r>
          </a:p>
        </p:txBody>
      </p:sp>
    </p:spTree>
    <p:extLst>
      <p:ext uri="{BB962C8B-B14F-4D97-AF65-F5344CB8AC3E}">
        <p14:creationId xmlns:p14="http://schemas.microsoft.com/office/powerpoint/2010/main" val="37283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C5B9-3D5E-48B0-9908-424B52ACA9AA}"/>
              </a:ext>
            </a:extLst>
          </p:cNvPr>
          <p:cNvSpPr>
            <a:spLocks noGrp="1"/>
          </p:cNvSpPr>
          <p:nvPr>
            <p:ph type="title"/>
          </p:nvPr>
        </p:nvSpPr>
        <p:spPr>
          <a:xfrm>
            <a:off x="838200" y="365125"/>
            <a:ext cx="10515600" cy="950491"/>
          </a:xfrm>
        </p:spPr>
        <p:txBody>
          <a:bodyPr>
            <a:normAutofit fontScale="90000"/>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Sending Certifications for High School Students</a:t>
            </a:r>
          </a:p>
        </p:txBody>
      </p:sp>
      <p:pic>
        <p:nvPicPr>
          <p:cNvPr id="5" name="Content Placeholder 4" descr="Text&#10;&#10;Description automatically generated">
            <a:extLst>
              <a:ext uri="{FF2B5EF4-FFF2-40B4-BE49-F238E27FC236}">
                <a16:creationId xmlns:a16="http://schemas.microsoft.com/office/drawing/2014/main" id="{FE19029E-87CE-4300-BA0C-8E0533FCB1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775" y="1558390"/>
            <a:ext cx="8567057" cy="198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16D320D-B0AF-46EE-B4B8-86A9FC413B8E}"/>
              </a:ext>
            </a:extLst>
          </p:cNvPr>
          <p:cNvSpPr txBox="1"/>
          <p:nvPr/>
        </p:nvSpPr>
        <p:spPr>
          <a:xfrm>
            <a:off x="3015657" y="3630891"/>
            <a:ext cx="8567057" cy="3046988"/>
          </a:xfrm>
          <a:prstGeom prst="rect">
            <a:avLst/>
          </a:prstGeom>
          <a:noFill/>
        </p:spPr>
        <p:txBody>
          <a:bodyPr wrap="square" rtlCol="0">
            <a:spAutoFit/>
          </a:bodyPr>
          <a:lstStyle/>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A Common Question on Certifications:</a:t>
            </a:r>
          </a:p>
          <a:p>
            <a:r>
              <a:rPr lang="en-US" sz="2400" dirty="0">
                <a:solidFill>
                  <a:schemeClr val="accent6"/>
                </a:solidFill>
                <a:latin typeface="Microsoft Sans Serif" panose="020B0604020202020204" pitchFamily="34" charset="0"/>
                <a:ea typeface="Microsoft Sans Serif" panose="020B0604020202020204" pitchFamily="34" charset="0"/>
                <a:cs typeface="Microsoft Sans Serif" panose="020B0604020202020204" pitchFamily="34" charset="0"/>
              </a:rPr>
              <a:t>What Certification do technology centers send to high schools?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statute is any certification that is “Nationally Recognized”.</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best practice is sending any certification test a student has taken and passed.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Let the K-12 school decide if they want to add the additional certifications or accomplishments. </a:t>
            </a:r>
          </a:p>
        </p:txBody>
      </p:sp>
    </p:spTree>
    <p:extLst>
      <p:ext uri="{BB962C8B-B14F-4D97-AF65-F5344CB8AC3E}">
        <p14:creationId xmlns:p14="http://schemas.microsoft.com/office/powerpoint/2010/main" val="2541915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A9D2-0232-40A6-88AC-A313215FBA62}"/>
              </a:ext>
            </a:extLst>
          </p:cNvPr>
          <p:cNvSpPr>
            <a:spLocks noGrp="1"/>
          </p:cNvSpPr>
          <p:nvPr>
            <p:ph type="title"/>
          </p:nvPr>
        </p:nvSpPr>
        <p:spPr>
          <a:xfrm>
            <a:off x="143952" y="114160"/>
            <a:ext cx="5334059" cy="1756585"/>
          </a:xfrm>
        </p:spPr>
        <p:txBody>
          <a:bodyPr>
            <a:normAutofit fontScale="90000"/>
          </a:bodyPr>
          <a:lstStyle/>
          <a:p>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Schools ask questions we can not always answer.</a:t>
            </a:r>
          </a:p>
        </p:txBody>
      </p:sp>
      <p:sp>
        <p:nvSpPr>
          <p:cNvPr id="3" name="Text Placeholder 2">
            <a:extLst>
              <a:ext uri="{FF2B5EF4-FFF2-40B4-BE49-F238E27FC236}">
                <a16:creationId xmlns:a16="http://schemas.microsoft.com/office/drawing/2014/main" id="{9E24D5B3-117C-4A6F-8BD7-2EDE199042D6}"/>
              </a:ext>
            </a:extLst>
          </p:cNvPr>
          <p:cNvSpPr>
            <a:spLocks noGrp="1"/>
          </p:cNvSpPr>
          <p:nvPr>
            <p:ph type="body" idx="1"/>
          </p:nvPr>
        </p:nvSpPr>
        <p:spPr>
          <a:xfrm>
            <a:off x="1490444" y="1951037"/>
            <a:ext cx="9096461" cy="1023600"/>
          </a:xfrm>
        </p:spPr>
        <p:txBody>
          <a:bodyPr>
            <a:noAutofit/>
          </a:bodyPr>
          <a:lstStyle/>
          <a:p>
            <a:r>
              <a:rPr lang="en-US" sz="3200" dirty="0">
                <a:solidFill>
                  <a:schemeClr val="accent6"/>
                </a:solidFill>
                <a:latin typeface="Microsoft Sans Serif" panose="020B0604020202020204" pitchFamily="34" charset="0"/>
                <a:ea typeface="Microsoft Sans Serif" panose="020B0604020202020204" pitchFamily="34" charset="0"/>
                <a:cs typeface="Microsoft Sans Serif" panose="020B0604020202020204" pitchFamily="34" charset="0"/>
              </a:rPr>
              <a:t>How does a high school put those certifications on their transcripts?</a:t>
            </a:r>
          </a:p>
          <a:p>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4" name="TextBox 3">
            <a:extLst>
              <a:ext uri="{FF2B5EF4-FFF2-40B4-BE49-F238E27FC236}">
                <a16:creationId xmlns:a16="http://schemas.microsoft.com/office/drawing/2014/main" id="{250F13B5-132B-4C09-A9AF-432103782916}"/>
              </a:ext>
            </a:extLst>
          </p:cNvPr>
          <p:cNvSpPr txBox="1"/>
          <p:nvPr/>
        </p:nvSpPr>
        <p:spPr>
          <a:xfrm>
            <a:off x="1490444" y="2974637"/>
            <a:ext cx="9211111" cy="2246769"/>
          </a:xfrm>
          <a:prstGeom prst="rect">
            <a:avLst/>
          </a:prstGeom>
          <a:noFill/>
        </p:spPr>
        <p:txBody>
          <a:bodyPr wrap="square" rtlCol="0">
            <a:spAutoFit/>
          </a:bodyPr>
          <a:lstStyle/>
          <a:p>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Because K-12 schools have individual “student information systems”, it is very difficult to give them assistance. But they have resources available to assist them, the network of other sending schools in your technology center district and the vendor of their SIS.</a:t>
            </a:r>
          </a:p>
        </p:txBody>
      </p:sp>
    </p:spTree>
    <p:extLst>
      <p:ext uri="{BB962C8B-B14F-4D97-AF65-F5344CB8AC3E}">
        <p14:creationId xmlns:p14="http://schemas.microsoft.com/office/powerpoint/2010/main" val="392831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8044C-774C-4065-BBFC-7B3F5789A48A}"/>
              </a:ext>
            </a:extLst>
          </p:cNvPr>
          <p:cNvSpPr txBox="1"/>
          <p:nvPr/>
        </p:nvSpPr>
        <p:spPr>
          <a:xfrm>
            <a:off x="578840" y="234892"/>
            <a:ext cx="8766496" cy="769441"/>
          </a:xfrm>
          <a:prstGeom prst="rect">
            <a:avLst/>
          </a:prstGeom>
          <a:noFill/>
        </p:spPr>
        <p:txBody>
          <a:bodyPr wrap="square" rtlCol="0">
            <a:spAutoFit/>
          </a:bodyPr>
          <a:lstStyle/>
          <a:p>
            <a:r>
              <a:rPr lang="en-US" sz="4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A Wrap-up Thought:</a:t>
            </a:r>
          </a:p>
        </p:txBody>
      </p:sp>
      <p:sp>
        <p:nvSpPr>
          <p:cNvPr id="3" name="TextBox 2">
            <a:extLst>
              <a:ext uri="{FF2B5EF4-FFF2-40B4-BE49-F238E27FC236}">
                <a16:creationId xmlns:a16="http://schemas.microsoft.com/office/drawing/2014/main" id="{691E5815-C32F-4BAB-89F6-C091984973A1}"/>
              </a:ext>
            </a:extLst>
          </p:cNvPr>
          <p:cNvSpPr txBox="1"/>
          <p:nvPr/>
        </p:nvSpPr>
        <p:spPr>
          <a:xfrm>
            <a:off x="608201" y="1004333"/>
            <a:ext cx="8766496" cy="4216539"/>
          </a:xfrm>
          <a:prstGeom prst="rect">
            <a:avLst/>
          </a:prstGeom>
          <a:noFill/>
        </p:spPr>
        <p:txBody>
          <a:bodyPr wrap="square" rtlCol="0">
            <a:spAutoFit/>
          </a:bodyPr>
          <a:lstStyle/>
          <a:p>
            <a:r>
              <a:rPr lang="en-US" sz="3200" dirty="0">
                <a:solidFill>
                  <a:schemeClr val="accent6"/>
                </a:solidFill>
                <a:latin typeface="Microsoft Sans Serif" panose="020B0604020202020204" pitchFamily="34" charset="0"/>
                <a:ea typeface="Microsoft Sans Serif" panose="020B0604020202020204" pitchFamily="34" charset="0"/>
                <a:cs typeface="Microsoft Sans Serif" panose="020B0604020202020204" pitchFamily="34" charset="0"/>
              </a:rPr>
              <a:t>Be a relationship builders! </a:t>
            </a:r>
          </a:p>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One way people think </a:t>
            </a: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technology centers </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are successful is to be the communication hub of your sending schools. How?</a:t>
            </a:r>
          </a:p>
          <a:p>
            <a:pPr marL="457200" indent="-457200">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Get your sending schools in the habit of calling you when they have a question. </a:t>
            </a:r>
          </a:p>
          <a:p>
            <a:pPr marL="457200" indent="-457200">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Set up a network for the schools on the same SIS to call or email each other.  </a:t>
            </a:r>
          </a:p>
          <a:p>
            <a:pPr marL="457200" indent="-457200">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you can, be the meeting and eating place. </a:t>
            </a:r>
          </a:p>
        </p:txBody>
      </p:sp>
      <p:sp>
        <p:nvSpPr>
          <p:cNvPr id="4" name="TextBox 3">
            <a:extLst>
              <a:ext uri="{FF2B5EF4-FFF2-40B4-BE49-F238E27FC236}">
                <a16:creationId xmlns:a16="http://schemas.microsoft.com/office/drawing/2014/main" id="{DB24987E-2B21-4A8F-BF58-0E9826388B3D}"/>
              </a:ext>
            </a:extLst>
          </p:cNvPr>
          <p:cNvSpPr txBox="1"/>
          <p:nvPr/>
        </p:nvSpPr>
        <p:spPr>
          <a:xfrm>
            <a:off x="3573710" y="5738070"/>
            <a:ext cx="4748169" cy="646331"/>
          </a:xfrm>
          <a:prstGeom prst="rect">
            <a:avLst/>
          </a:prstGeom>
          <a:noFill/>
        </p:spPr>
        <p:txBody>
          <a:bodyPr wrap="square" rtlCol="0">
            <a:spAutoFit/>
          </a:bodyPr>
          <a:lstStyle/>
          <a:p>
            <a:pPr algn="ct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Thank you! You are going to do so many good things this year. </a:t>
            </a:r>
          </a:p>
        </p:txBody>
      </p:sp>
    </p:spTree>
    <p:extLst>
      <p:ext uri="{BB962C8B-B14F-4D97-AF65-F5344CB8AC3E}">
        <p14:creationId xmlns:p14="http://schemas.microsoft.com/office/powerpoint/2010/main" val="12313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in front of a brick wall&#10;&#10;Description automatically generated">
            <a:extLst>
              <a:ext uri="{FF2B5EF4-FFF2-40B4-BE49-F238E27FC236}">
                <a16:creationId xmlns:a16="http://schemas.microsoft.com/office/drawing/2014/main" id="{75A5641A-C528-468F-BCA5-994C774FF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45" y="494522"/>
            <a:ext cx="3285931" cy="3285931"/>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ompany name&#10;&#10;Description automatically generated with low confidence">
            <a:extLst>
              <a:ext uri="{FF2B5EF4-FFF2-40B4-BE49-F238E27FC236}">
                <a16:creationId xmlns:a16="http://schemas.microsoft.com/office/drawing/2014/main" id="{2971844A-BFAC-4930-96D3-FA9C5C3D4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41" y="226982"/>
            <a:ext cx="6799186" cy="2813304"/>
          </a:xfrm>
          <a:prstGeom prst="rect">
            <a:avLst/>
          </a:prstGeom>
        </p:spPr>
      </p:pic>
      <p:sp>
        <p:nvSpPr>
          <p:cNvPr id="9" name="TextBox 8">
            <a:extLst>
              <a:ext uri="{FF2B5EF4-FFF2-40B4-BE49-F238E27FC236}">
                <a16:creationId xmlns:a16="http://schemas.microsoft.com/office/drawing/2014/main" id="{74E705F4-E529-4995-9FB2-E749E939EB00}"/>
              </a:ext>
            </a:extLst>
          </p:cNvPr>
          <p:cNvSpPr txBox="1"/>
          <p:nvPr/>
        </p:nvSpPr>
        <p:spPr>
          <a:xfrm>
            <a:off x="8114285" y="4180114"/>
            <a:ext cx="366036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Julie Childers, Academic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27 Years in Public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24 Years as a School 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School Size: Class B to 4A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Bachelors: Oklahoma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Masters: University of Central Oklahoma</a:t>
            </a:r>
          </a:p>
        </p:txBody>
      </p:sp>
      <p:pic>
        <p:nvPicPr>
          <p:cNvPr id="13" name="Picture 12" descr="A picture containing text, businesscard, accessory&#10;&#10;Description automatically generated">
            <a:extLst>
              <a:ext uri="{FF2B5EF4-FFF2-40B4-BE49-F238E27FC236}">
                <a16:creationId xmlns:a16="http://schemas.microsoft.com/office/drawing/2014/main" id="{7F8C7231-188C-4C39-B1E2-EDFC25B979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723" y="3040286"/>
            <a:ext cx="4458672" cy="3724408"/>
          </a:xfrm>
          <a:prstGeom prst="rect">
            <a:avLst/>
          </a:prstGeom>
        </p:spPr>
      </p:pic>
      <p:sp>
        <p:nvSpPr>
          <p:cNvPr id="17" name="TextBox 16">
            <a:extLst>
              <a:ext uri="{FF2B5EF4-FFF2-40B4-BE49-F238E27FC236}">
                <a16:creationId xmlns:a16="http://schemas.microsoft.com/office/drawing/2014/main" id="{C180C478-4A36-4F85-BC10-893F6399C4BC}"/>
              </a:ext>
            </a:extLst>
          </p:cNvPr>
          <p:cNvSpPr txBox="1"/>
          <p:nvPr/>
        </p:nvSpPr>
        <p:spPr>
          <a:xfrm>
            <a:off x="501241" y="4180838"/>
            <a:ext cx="307048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crosoft Sans Serif"/>
                <a:ea typeface="Microsoft Sans Serif"/>
                <a:cs typeface="Microsoft Sans Serif"/>
              </a:rPr>
              <a:t>Oklahoma </a:t>
            </a:r>
            <a:r>
              <a:rPr kumimoji="0" lang="en-US" sz="1800" b="0" i="0" u="none" strike="noStrike" kern="1200" cap="none" spc="0" normalizeH="0" baseline="0" noProof="0" dirty="0" err="1">
                <a:ln>
                  <a:noFill/>
                </a:ln>
                <a:solidFill>
                  <a:prstClr val="black"/>
                </a:solidFill>
                <a:effectLst/>
                <a:uLnTx/>
                <a:uFillTx/>
                <a:latin typeface="Microsoft Sans Serif"/>
                <a:ea typeface="Microsoft Sans Serif"/>
                <a:cs typeface="Microsoft Sans Serif"/>
              </a:rPr>
              <a:t>CareerTech</a:t>
            </a:r>
            <a:r>
              <a:rPr kumimoji="0" lang="en-US" sz="1800" b="0" i="0" u="none" strike="noStrike" kern="1200" cap="none" spc="0" normalizeH="0" baseline="0" noProof="0" dirty="0">
                <a:ln>
                  <a:noFill/>
                </a:ln>
                <a:solidFill>
                  <a:prstClr val="black"/>
                </a:solidFill>
                <a:effectLst/>
                <a:uLnTx/>
                <a:uFillTx/>
                <a:latin typeface="Microsoft Sans Serif"/>
                <a:ea typeface="Microsoft Sans Serif"/>
                <a:cs typeface="Microsoft Sans Serif"/>
              </a:rPr>
              <a:t> has 5 Delivery 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crosoft Sans Serif"/>
                <a:ea typeface="Microsoft Sans Serif"/>
                <a:cs typeface="Microsoft Sans Serif"/>
              </a:rPr>
              <a:t>Today's focus is PK-12 and Technology Centers. </a:t>
            </a:r>
            <a:endParaRPr kumimoji="0" lang="en-US"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4173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orcelain&#10;&#10;Description automatically generated">
            <a:extLst>
              <a:ext uri="{FF2B5EF4-FFF2-40B4-BE49-F238E27FC236}">
                <a16:creationId xmlns:a16="http://schemas.microsoft.com/office/drawing/2014/main" id="{14DB917F-ED06-470B-A022-CE8842D0A6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5976" y="3069772"/>
            <a:ext cx="5244334" cy="3646574"/>
          </a:xfrm>
          <a:prstGeom prst="rect">
            <a:avLst/>
          </a:prstGeom>
          <a:effectLst>
            <a:glow rad="63500">
              <a:schemeClr val="accent1">
                <a:satMod val="175000"/>
                <a:alpha val="40000"/>
              </a:schemeClr>
            </a:glow>
          </a:effectLst>
        </p:spPr>
      </p:pic>
      <p:sp>
        <p:nvSpPr>
          <p:cNvPr id="2" name="Title 1">
            <a:extLst>
              <a:ext uri="{FF2B5EF4-FFF2-40B4-BE49-F238E27FC236}">
                <a16:creationId xmlns:a16="http://schemas.microsoft.com/office/drawing/2014/main" id="{A1517C35-ECD1-427A-AE0C-3F380CC8FBB2}"/>
              </a:ext>
            </a:extLst>
          </p:cNvPr>
          <p:cNvSpPr>
            <a:spLocks noGrp="1"/>
          </p:cNvSpPr>
          <p:nvPr>
            <p:ph type="title"/>
          </p:nvPr>
        </p:nvSpPr>
        <p:spPr>
          <a:xfrm>
            <a:off x="838200" y="192948"/>
            <a:ext cx="10515600" cy="956344"/>
          </a:xfrm>
        </p:spPr>
        <p:txBody>
          <a:bodyPr>
            <a:norm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Technology Centers live in 2 Worlds!</a:t>
            </a:r>
            <a:endParaRPr lang="en-US" dirty="0"/>
          </a:p>
        </p:txBody>
      </p:sp>
      <p:sp>
        <p:nvSpPr>
          <p:cNvPr id="3" name="Content Placeholder 2">
            <a:extLst>
              <a:ext uri="{FF2B5EF4-FFF2-40B4-BE49-F238E27FC236}">
                <a16:creationId xmlns:a16="http://schemas.microsoft.com/office/drawing/2014/main" id="{BC2E9E1D-09A6-4775-8072-17FA4E1605DA}"/>
              </a:ext>
            </a:extLst>
          </p:cNvPr>
          <p:cNvSpPr>
            <a:spLocks noGrp="1"/>
          </p:cNvSpPr>
          <p:nvPr>
            <p:ph idx="1"/>
          </p:nvPr>
        </p:nvSpPr>
        <p:spPr>
          <a:xfrm>
            <a:off x="320351" y="1017037"/>
            <a:ext cx="11052109" cy="4377084"/>
          </a:xfrm>
        </p:spPr>
        <p:txBody>
          <a:bodyPr>
            <a:normAutofit lnSpcReduction="10000"/>
          </a:bodyPr>
          <a:lstStyle/>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High school students earning credits toward graduation:</a:t>
            </a:r>
          </a:p>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 Carnegie Unit is 120 hours of class = 1 unit of credit</a:t>
            </a:r>
          </a:p>
          <a:p>
            <a:pPr marL="0" indent="0">
              <a:buNone/>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Adults (not in high school) earning skills, certifications, etc.</a:t>
            </a:r>
          </a:p>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Financial Aid Eligible Hours</a:t>
            </a:r>
          </a:p>
          <a:p>
            <a:pPr marL="0" indent="0">
              <a:buNone/>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 uniqueness that makes us better! </a:t>
            </a:r>
          </a:p>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 uniqueness that sometimes makes </a:t>
            </a:r>
          </a:p>
          <a:p>
            <a:pPr marL="0" indent="0">
              <a:buNone/>
            </a:pPr>
            <a:r>
              <a:rPr lang="en-US"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CareerTech seem complicated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buNone/>
            </a:pPr>
            <a:endParaRPr lang="en-US" dirty="0"/>
          </a:p>
        </p:txBody>
      </p:sp>
    </p:spTree>
    <p:extLst>
      <p:ext uri="{BB962C8B-B14F-4D97-AF65-F5344CB8AC3E}">
        <p14:creationId xmlns:p14="http://schemas.microsoft.com/office/powerpoint/2010/main" val="218931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0B04FB-B420-45A5-9CDD-DA4187CE101E}"/>
              </a:ext>
            </a:extLst>
          </p:cNvPr>
          <p:cNvSpPr txBox="1"/>
          <p:nvPr/>
        </p:nvSpPr>
        <p:spPr>
          <a:xfrm>
            <a:off x="696286" y="369116"/>
            <a:ext cx="842254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What is an OCAS Code?</a:t>
            </a:r>
          </a:p>
        </p:txBody>
      </p:sp>
      <p:sp>
        <p:nvSpPr>
          <p:cNvPr id="3" name="TextBox 2">
            <a:extLst>
              <a:ext uri="{FF2B5EF4-FFF2-40B4-BE49-F238E27FC236}">
                <a16:creationId xmlns:a16="http://schemas.microsoft.com/office/drawing/2014/main" id="{994AC7AE-D4BC-47BB-A96D-2514B5B7DB34}"/>
              </a:ext>
            </a:extLst>
          </p:cNvPr>
          <p:cNvSpPr txBox="1"/>
          <p:nvPr/>
        </p:nvSpPr>
        <p:spPr>
          <a:xfrm>
            <a:off x="696286" y="1669409"/>
            <a:ext cx="932855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The common name in K-12 Education is “Subject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On the student support page of SDE website you will find the link to “</a:t>
            </a: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High School Subject Codes</a:t>
            </a: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On the Oklahoma Department of CareerTech Website you will find the CTE </a:t>
            </a: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OCAS Codes for Course </a:t>
            </a: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and </a:t>
            </a:r>
            <a:r>
              <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OCAS Codes for Program Codes.  </a:t>
            </a:r>
            <a:endParaRPr kumimoji="0" lang="en-US" sz="2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a:extLst>
              <a:ext uri="{FF2B5EF4-FFF2-40B4-BE49-F238E27FC236}">
                <a16:creationId xmlns:a16="http://schemas.microsoft.com/office/drawing/2014/main" id="{74EACFBD-3D57-4C28-AF0B-47BADBB49462}"/>
              </a:ext>
            </a:extLst>
          </p:cNvPr>
          <p:cNvSpPr txBox="1"/>
          <p:nvPr/>
        </p:nvSpPr>
        <p:spPr>
          <a:xfrm>
            <a:off x="3598877" y="5704514"/>
            <a:ext cx="58387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CTE Codes for Courses can be used for classes at the high school or courses within a program at a technology center.</a:t>
            </a:r>
          </a:p>
        </p:txBody>
      </p:sp>
    </p:spTree>
    <p:extLst>
      <p:ext uri="{BB962C8B-B14F-4D97-AF65-F5344CB8AC3E}">
        <p14:creationId xmlns:p14="http://schemas.microsoft.com/office/powerpoint/2010/main" val="61929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E982-D870-4335-9DD4-9FEE8E642F4F}"/>
              </a:ext>
            </a:extLst>
          </p:cNvPr>
          <p:cNvSpPr>
            <a:spLocks noGrp="1"/>
          </p:cNvSpPr>
          <p:nvPr>
            <p:ph type="title"/>
          </p:nvPr>
        </p:nvSpPr>
        <p:spPr>
          <a:xfrm>
            <a:off x="60062" y="117446"/>
            <a:ext cx="5015277" cy="1208015"/>
          </a:xfrm>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Full-Time Programs Vs. Courses </a:t>
            </a:r>
            <a:endParaRPr lang="en-US" sz="4000" dirty="0"/>
          </a:p>
        </p:txBody>
      </p:sp>
      <p:sp>
        <p:nvSpPr>
          <p:cNvPr id="3" name="Text Placeholder 2">
            <a:extLst>
              <a:ext uri="{FF2B5EF4-FFF2-40B4-BE49-F238E27FC236}">
                <a16:creationId xmlns:a16="http://schemas.microsoft.com/office/drawing/2014/main" id="{3129A9A7-7DE6-4692-8029-7F6B888BB44A}"/>
              </a:ext>
            </a:extLst>
          </p:cNvPr>
          <p:cNvSpPr>
            <a:spLocks noGrp="1"/>
          </p:cNvSpPr>
          <p:nvPr>
            <p:ph type="body" idx="1"/>
          </p:nvPr>
        </p:nvSpPr>
        <p:spPr>
          <a:xfrm>
            <a:off x="436228" y="1543575"/>
            <a:ext cx="11098633" cy="3984770"/>
          </a:xfrm>
        </p:spPr>
        <p:txBody>
          <a:bodyPr>
            <a:normAutofit/>
          </a:bodyPr>
          <a:lstStyle/>
          <a:p>
            <a:r>
              <a:rPr lang="en-US" sz="32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Full-Time Programs</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as defined by “3</a:t>
            </a:r>
            <a:r>
              <a:rPr lang="en-US" sz="3200" baseline="30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rd</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Math Credit on Core” and eligibility for “PSO Points”, are a 3 hour long 9000 coded program ending in the ability to gain industry recognized certification. Programs are always </a:t>
            </a:r>
            <a:r>
              <a:rPr lang="en-US" sz="3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transcripted</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as electives.</a:t>
            </a:r>
          </a:p>
          <a:p>
            <a:endPar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32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Courses</a:t>
            </a:r>
            <a:r>
              <a:rPr lang="en-US" sz="3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(8000) are 120-hour classes and can be worth .5 or 1 unit of credit toward graduation. Courses can be worth elective, math, science, or computers credit.</a:t>
            </a:r>
          </a:p>
          <a:p>
            <a:endParaRPr lang="en-US" dirty="0"/>
          </a:p>
        </p:txBody>
      </p:sp>
    </p:spTree>
    <p:extLst>
      <p:ext uri="{BB962C8B-B14F-4D97-AF65-F5344CB8AC3E}">
        <p14:creationId xmlns:p14="http://schemas.microsoft.com/office/powerpoint/2010/main" val="244097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1524000" y="1015067"/>
            <a:ext cx="9144000" cy="1401530"/>
          </a:xfrm>
        </p:spPr>
        <p:txBody>
          <a:bodyPr>
            <a:normAutofit fontScale="90000"/>
          </a:bodyPr>
          <a:lstStyle/>
          <a:p>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Why is this information important?</a:t>
            </a:r>
          </a:p>
        </p:txBody>
      </p:sp>
      <p:sp>
        <p:nvSpPr>
          <p:cNvPr id="4" name="Subtitle 3">
            <a:extLst>
              <a:ext uri="{FF2B5EF4-FFF2-40B4-BE49-F238E27FC236}">
                <a16:creationId xmlns:a16="http://schemas.microsoft.com/office/drawing/2014/main" id="{51E233D1-2DF7-4B1F-9942-A8C9322852C0}"/>
              </a:ext>
            </a:extLst>
          </p:cNvPr>
          <p:cNvSpPr txBox="1">
            <a:spLocks noGrp="1"/>
          </p:cNvSpPr>
          <p:nvPr>
            <p:ph type="subTitle" idx="1"/>
          </p:nvPr>
        </p:nvSpPr>
        <p:spPr>
          <a:xfrm>
            <a:off x="1524000" y="2475321"/>
            <a:ext cx="9144000" cy="2806922"/>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Important: The official name of the program or course is what should be recorded by the high school on the transcript, not the technology center’s common name.  Using the unofficial name could lead to a student not getting the correct credit toward graduation, OK Promise, or in some cases hours toward completion of a degree. </a:t>
            </a:r>
          </a:p>
        </p:txBody>
      </p:sp>
    </p:spTree>
    <p:extLst>
      <p:ext uri="{BB962C8B-B14F-4D97-AF65-F5344CB8AC3E}">
        <p14:creationId xmlns:p14="http://schemas.microsoft.com/office/powerpoint/2010/main" val="150903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4EAD74-72D6-4D3C-8F8A-F65973C1C0F4}"/>
              </a:ext>
            </a:extLst>
          </p:cNvPr>
          <p:cNvSpPr txBox="1"/>
          <p:nvPr/>
        </p:nvSpPr>
        <p:spPr>
          <a:xfrm>
            <a:off x="343949" y="729842"/>
            <a:ext cx="9345335" cy="4401205"/>
          </a:xfrm>
          <a:prstGeom prst="rect">
            <a:avLst/>
          </a:prstGeom>
          <a:noFill/>
          <a:ln>
            <a:solidFill>
              <a:schemeClr val="accent1"/>
            </a:solidFill>
          </a:ln>
        </p:spPr>
        <p:txBody>
          <a:bodyPr wrap="square" rtlCol="0">
            <a:spAutoFit/>
          </a:bodyPr>
          <a:lstStyle/>
          <a:p>
            <a:r>
              <a:rPr lang="en-US" sz="40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Where do I find the </a:t>
            </a:r>
            <a:r>
              <a:rPr lang="en-US" sz="4000" b="1" i="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official name </a:t>
            </a:r>
            <a:r>
              <a:rPr lang="en-US" sz="40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n-US" sz="4000" b="1" i="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number</a:t>
            </a:r>
            <a:r>
              <a:rPr lang="en-US" sz="40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 of the courses and programs at a technology center?</a:t>
            </a:r>
          </a:p>
          <a:p>
            <a:endParaRPr lang="en-US" sz="40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40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Where do I look when someone from the sending high school is asking a question about academic credit?</a:t>
            </a:r>
          </a:p>
        </p:txBody>
      </p:sp>
    </p:spTree>
    <p:extLst>
      <p:ext uri="{BB962C8B-B14F-4D97-AF65-F5344CB8AC3E}">
        <p14:creationId xmlns:p14="http://schemas.microsoft.com/office/powerpoint/2010/main" val="335998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2835-3C0C-4EF8-9D2B-2BA569C412F8}"/>
              </a:ext>
            </a:extLst>
          </p:cNvPr>
          <p:cNvSpPr>
            <a:spLocks noGrp="1"/>
          </p:cNvSpPr>
          <p:nvPr>
            <p:ph type="title"/>
          </p:nvPr>
        </p:nvSpPr>
        <p:spPr>
          <a:xfrm>
            <a:off x="838200" y="172178"/>
            <a:ext cx="10515600" cy="800945"/>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This years OCAS </a:t>
            </a:r>
            <a:r>
              <a:rPr lang="en-US" sz="4400" dirty="0">
                <a:latin typeface="Microsoft Sans Serif" panose="020B0604020202020204" pitchFamily="34" charset="0"/>
                <a:ea typeface="Microsoft Sans Serif" panose="020B0604020202020204" pitchFamily="34" charset="0"/>
                <a:cs typeface="Microsoft Sans Serif" panose="020B0604020202020204" pitchFamily="34" charset="0"/>
              </a:rPr>
              <a:t>documents?</a:t>
            </a:r>
            <a:endParaRPr lang="en-US" dirty="0"/>
          </a:p>
        </p:txBody>
      </p:sp>
      <p:pic>
        <p:nvPicPr>
          <p:cNvPr id="7" name="Content Placeholder 6" descr="PowerPoint&#10;&#10;Description automatically generated with medium confidence">
            <a:extLst>
              <a:ext uri="{FF2B5EF4-FFF2-40B4-BE49-F238E27FC236}">
                <a16:creationId xmlns:a16="http://schemas.microsoft.com/office/drawing/2014/main" id="{13FC0034-F622-4403-8357-C90755A8A5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96" y="1082351"/>
            <a:ext cx="3776483" cy="4959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8" descr="A picture containing diagram&#10;&#10;Description automatically generated">
            <a:extLst>
              <a:ext uri="{FF2B5EF4-FFF2-40B4-BE49-F238E27FC236}">
                <a16:creationId xmlns:a16="http://schemas.microsoft.com/office/drawing/2014/main" id="{2796B4A2-7E28-4DBF-8D18-F022CB905D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53640" y="1082352"/>
            <a:ext cx="3956011" cy="4959674"/>
          </a:xfrm>
        </p:spPr>
      </p:pic>
      <p:sp>
        <p:nvSpPr>
          <p:cNvPr id="5" name="TextBox 4">
            <a:extLst>
              <a:ext uri="{FF2B5EF4-FFF2-40B4-BE49-F238E27FC236}">
                <a16:creationId xmlns:a16="http://schemas.microsoft.com/office/drawing/2014/main" id="{AF4EBD54-2117-4C48-AD69-9735E931FF39}"/>
              </a:ext>
            </a:extLst>
          </p:cNvPr>
          <p:cNvSpPr txBox="1"/>
          <p:nvPr/>
        </p:nvSpPr>
        <p:spPr>
          <a:xfrm>
            <a:off x="4521666" y="973123"/>
            <a:ext cx="2768367" cy="2215991"/>
          </a:xfrm>
          <a:prstGeom prst="rect">
            <a:avLst/>
          </a:prstGeom>
          <a:noFill/>
        </p:spPr>
        <p:txBody>
          <a:bodyPr wrap="square" rtlCol="0">
            <a:spAutoFit/>
          </a:bodyPr>
          <a:lstStyle/>
          <a:p>
            <a:endParaRPr lang="en-US" sz="2400" dirty="0">
              <a:solidFill>
                <a:schemeClr val="accent6"/>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This year 2 very different looking documents.</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a:p>
        </p:txBody>
      </p:sp>
    </p:spTree>
    <p:extLst>
      <p:ext uri="{BB962C8B-B14F-4D97-AF65-F5344CB8AC3E}">
        <p14:creationId xmlns:p14="http://schemas.microsoft.com/office/powerpoint/2010/main" val="254097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79A7-D17B-45EC-BB2E-88AB2D2F1E0B}"/>
              </a:ext>
            </a:extLst>
          </p:cNvPr>
          <p:cNvSpPr>
            <a:spLocks noGrp="1"/>
          </p:cNvSpPr>
          <p:nvPr>
            <p:ph type="title"/>
          </p:nvPr>
        </p:nvSpPr>
        <p:spPr>
          <a:xfrm>
            <a:off x="320122" y="199721"/>
            <a:ext cx="4453214" cy="1905916"/>
          </a:xfrm>
        </p:spPr>
        <p:txBody>
          <a:bodyPr>
            <a:normAutofit fontScale="90000"/>
          </a:bodyPr>
          <a:lstStyle/>
          <a:p>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Let’s look at some changes and the  inside of the documents.</a:t>
            </a:r>
          </a:p>
        </p:txBody>
      </p:sp>
      <p:sp>
        <p:nvSpPr>
          <p:cNvPr id="3" name="Text Placeholder 2">
            <a:extLst>
              <a:ext uri="{FF2B5EF4-FFF2-40B4-BE49-F238E27FC236}">
                <a16:creationId xmlns:a16="http://schemas.microsoft.com/office/drawing/2014/main" id="{94843D26-8670-4ACB-9915-191CA93A7787}"/>
              </a:ext>
            </a:extLst>
          </p:cNvPr>
          <p:cNvSpPr>
            <a:spLocks noGrp="1"/>
          </p:cNvSpPr>
          <p:nvPr>
            <p:ph type="body" idx="1"/>
          </p:nvPr>
        </p:nvSpPr>
        <p:spPr>
          <a:xfrm>
            <a:off x="7624535" y="447396"/>
            <a:ext cx="2850918" cy="1058227"/>
          </a:xfrm>
        </p:spPr>
        <p:txBody>
          <a:bodyPr>
            <a:normAutofit lnSpcReduction="10000"/>
          </a:bodyPr>
          <a:lstStyle/>
          <a:p>
            <a:r>
              <a:rPr lang="en-US" dirty="0">
                <a:solidFill>
                  <a:schemeClr val="tx1"/>
                </a:solidFill>
              </a:rPr>
              <a:t>Here are new courses and programs for 23-24.</a:t>
            </a:r>
          </a:p>
        </p:txBody>
      </p:sp>
      <p:pic>
        <p:nvPicPr>
          <p:cNvPr id="5" name="Picture 4" descr="Graphical user interface, text&#10;&#10;Description automatically generated with medium confidence">
            <a:extLst>
              <a:ext uri="{FF2B5EF4-FFF2-40B4-BE49-F238E27FC236}">
                <a16:creationId xmlns:a16="http://schemas.microsoft.com/office/drawing/2014/main" id="{8A08EDE6-2F79-4A21-A006-E24087BDC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179" y="1649088"/>
            <a:ext cx="5794893" cy="206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Graphical user interface&#10;&#10;Description automatically generated with medium confidence">
            <a:extLst>
              <a:ext uri="{FF2B5EF4-FFF2-40B4-BE49-F238E27FC236}">
                <a16:creationId xmlns:a16="http://schemas.microsoft.com/office/drawing/2014/main" id="{BB8BAC20-A046-449B-8B41-03A15DFD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837" y="3859478"/>
            <a:ext cx="9191236" cy="2828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65DCE56-15E3-4D0D-9E71-68A2C5830291}"/>
              </a:ext>
            </a:extLst>
          </p:cNvPr>
          <p:cNvSpPr txBox="1"/>
          <p:nvPr/>
        </p:nvSpPr>
        <p:spPr>
          <a:xfrm>
            <a:off x="2705878" y="2685945"/>
            <a:ext cx="3243944" cy="923330"/>
          </a:xfrm>
          <a:prstGeom prst="rect">
            <a:avLst/>
          </a:prstGeom>
          <a:noFill/>
        </p:spPr>
        <p:txBody>
          <a:bodyPr wrap="square" rtlCol="0">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Here are the courses that will now receive credit other than elective. </a:t>
            </a:r>
          </a:p>
        </p:txBody>
      </p:sp>
      <p:sp>
        <p:nvSpPr>
          <p:cNvPr id="9" name="Arrow: Down 8">
            <a:extLst>
              <a:ext uri="{FF2B5EF4-FFF2-40B4-BE49-F238E27FC236}">
                <a16:creationId xmlns:a16="http://schemas.microsoft.com/office/drawing/2014/main" id="{285B914E-9459-46F9-9A06-21103EBFDDED}"/>
              </a:ext>
            </a:extLst>
          </p:cNvPr>
          <p:cNvSpPr/>
          <p:nvPr/>
        </p:nvSpPr>
        <p:spPr>
          <a:xfrm>
            <a:off x="3778898" y="3321698"/>
            <a:ext cx="111967" cy="195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A602123-5A74-4DBF-945D-80E690AB3BCB}"/>
              </a:ext>
            </a:extLst>
          </p:cNvPr>
          <p:cNvSpPr/>
          <p:nvPr/>
        </p:nvSpPr>
        <p:spPr>
          <a:xfrm>
            <a:off x="10242958" y="1082180"/>
            <a:ext cx="142613" cy="268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05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975</Words>
  <Application>Microsoft Office PowerPoint</Application>
  <PresentationFormat>Widescreen</PresentationFormat>
  <Paragraphs>82</Paragraphs>
  <Slides>16</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Microsoft Sans Serif</vt:lpstr>
      <vt:lpstr>Wingdings</vt:lpstr>
      <vt:lpstr>Office Theme</vt:lpstr>
      <vt:lpstr>New Student Services Academy </vt:lpstr>
      <vt:lpstr>PowerPoint Presentation</vt:lpstr>
      <vt:lpstr>Technology Centers live in 2 Worlds!</vt:lpstr>
      <vt:lpstr>PowerPoint Presentation</vt:lpstr>
      <vt:lpstr>Full-Time Programs Vs. Courses </vt:lpstr>
      <vt:lpstr>Why is this information important?</vt:lpstr>
      <vt:lpstr>PowerPoint Presentation</vt:lpstr>
      <vt:lpstr>This years OCAS documents?</vt:lpstr>
      <vt:lpstr>Let’s look at some changes and the  inside of the documents.</vt:lpstr>
      <vt:lpstr>PowerPoint Presentation</vt:lpstr>
      <vt:lpstr>PowerPoint Presentation</vt:lpstr>
      <vt:lpstr>Here is the next level for those responsible for curriculum or reports. </vt:lpstr>
      <vt:lpstr>Technology centers send grades to high schools. </vt:lpstr>
      <vt:lpstr>Sending Certifications for High School Students</vt:lpstr>
      <vt:lpstr>Schools ask questions we can not always 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50</cp:revision>
  <dcterms:created xsi:type="dcterms:W3CDTF">2020-07-06T17:50:26Z</dcterms:created>
  <dcterms:modified xsi:type="dcterms:W3CDTF">2023-07-11T13:15:51Z</dcterms:modified>
</cp:coreProperties>
</file>