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Baloo Thambi" panose="020B0604020202020204" charset="0"/>
      <p:regular r:id="rId9"/>
    </p:embeddedFont>
    <p:embeddedFont>
      <p:font typeface="Montserrat" panose="00000500000000000000" pitchFamily="2" charset="0"/>
      <p:regular r:id="rId10"/>
    </p:embeddedFont>
    <p:embeddedFont>
      <p:font typeface="Montserrat Bold" panose="00000800000000000000" charset="0"/>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7A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03CBF2-BC4A-4848-8A53-5CE900C86C6A}" v="3" dt="2026-07-15T13:42:26.5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63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ttany Crane" userId="c08a0c84-b706-4288-b7bf-4957d4f8165c" providerId="ADAL" clId="{96971CE8-0407-4A25-A04B-53D0D8E02D60}"/>
    <pc:docChg chg="custSel modSld">
      <pc:chgData name="Brittany Crane" userId="c08a0c84-b706-4288-b7bf-4957d4f8165c" providerId="ADAL" clId="{96971CE8-0407-4A25-A04B-53D0D8E02D60}" dt="2026-07-15T13:44:31.449" v="92" actId="20577"/>
      <pc:docMkLst>
        <pc:docMk/>
      </pc:docMkLst>
      <pc:sldChg chg="addSp modSp">
        <pc:chgData name="Brittany Crane" userId="c08a0c84-b706-4288-b7bf-4957d4f8165c" providerId="ADAL" clId="{96971CE8-0407-4A25-A04B-53D0D8E02D60}" dt="2026-07-15T13:41:59.684" v="4" actId="164"/>
        <pc:sldMkLst>
          <pc:docMk/>
          <pc:sldMk cId="0" sldId="257"/>
        </pc:sldMkLst>
        <pc:grpChg chg="mod">
          <ac:chgData name="Brittany Crane" userId="c08a0c84-b706-4288-b7bf-4957d4f8165c" providerId="ADAL" clId="{96971CE8-0407-4A25-A04B-53D0D8E02D60}" dt="2026-07-15T13:41:59.684" v="4" actId="164"/>
          <ac:grpSpMkLst>
            <pc:docMk/>
            <pc:sldMk cId="0" sldId="257"/>
            <ac:grpSpMk id="11" creationId="{00000000-0000-0000-0000-000000000000}"/>
          </ac:grpSpMkLst>
        </pc:grpChg>
        <pc:grpChg chg="mod">
          <ac:chgData name="Brittany Crane" userId="c08a0c84-b706-4288-b7bf-4957d4f8165c" providerId="ADAL" clId="{96971CE8-0407-4A25-A04B-53D0D8E02D60}" dt="2026-07-15T13:41:59.684" v="4" actId="164"/>
          <ac:grpSpMkLst>
            <pc:docMk/>
            <pc:sldMk cId="0" sldId="257"/>
            <ac:grpSpMk id="16" creationId="{00000000-0000-0000-0000-000000000000}"/>
          </ac:grpSpMkLst>
        </pc:grpChg>
        <pc:grpChg chg="add mod">
          <ac:chgData name="Brittany Crane" userId="c08a0c84-b706-4288-b7bf-4957d4f8165c" providerId="ADAL" clId="{96971CE8-0407-4A25-A04B-53D0D8E02D60}" dt="2026-07-15T13:41:59.684" v="4" actId="164"/>
          <ac:grpSpMkLst>
            <pc:docMk/>
            <pc:sldMk cId="0" sldId="257"/>
            <ac:grpSpMk id="21" creationId="{7CE86E09-2E16-166D-BC30-AC6AEFADD4EF}"/>
          </ac:grpSpMkLst>
        </pc:grpChg>
      </pc:sldChg>
      <pc:sldChg chg="modSp mod">
        <pc:chgData name="Brittany Crane" userId="c08a0c84-b706-4288-b7bf-4957d4f8165c" providerId="ADAL" clId="{96971CE8-0407-4A25-A04B-53D0D8E02D60}" dt="2026-07-15T13:41:18.988" v="0" actId="13926"/>
        <pc:sldMkLst>
          <pc:docMk/>
          <pc:sldMk cId="0" sldId="258"/>
        </pc:sldMkLst>
        <pc:spChg chg="mod">
          <ac:chgData name="Brittany Crane" userId="c08a0c84-b706-4288-b7bf-4957d4f8165c" providerId="ADAL" clId="{96971CE8-0407-4A25-A04B-53D0D8E02D60}" dt="2026-07-15T13:41:18.988" v="0" actId="13926"/>
          <ac:spMkLst>
            <pc:docMk/>
            <pc:sldMk cId="0" sldId="258"/>
            <ac:spMk id="20" creationId="{00000000-0000-0000-0000-000000000000}"/>
          </ac:spMkLst>
        </pc:spChg>
      </pc:sldChg>
      <pc:sldChg chg="modSp mod">
        <pc:chgData name="Brittany Crane" userId="c08a0c84-b706-4288-b7bf-4957d4f8165c" providerId="ADAL" clId="{96971CE8-0407-4A25-A04B-53D0D8E02D60}" dt="2026-07-15T13:41:26.617" v="1" actId="13926"/>
        <pc:sldMkLst>
          <pc:docMk/>
          <pc:sldMk cId="0" sldId="259"/>
        </pc:sldMkLst>
        <pc:spChg chg="mod">
          <ac:chgData name="Brittany Crane" userId="c08a0c84-b706-4288-b7bf-4957d4f8165c" providerId="ADAL" clId="{96971CE8-0407-4A25-A04B-53D0D8E02D60}" dt="2026-07-15T13:41:26.617" v="1" actId="13926"/>
          <ac:spMkLst>
            <pc:docMk/>
            <pc:sldMk cId="0" sldId="259"/>
            <ac:spMk id="17" creationId="{00000000-0000-0000-0000-000000000000}"/>
          </ac:spMkLst>
        </pc:spChg>
      </pc:sldChg>
      <pc:sldChg chg="modSp mod">
        <pc:chgData name="Brittany Crane" userId="c08a0c84-b706-4288-b7bf-4957d4f8165c" providerId="ADAL" clId="{96971CE8-0407-4A25-A04B-53D0D8E02D60}" dt="2026-07-15T13:41:30.365" v="2" actId="13926"/>
        <pc:sldMkLst>
          <pc:docMk/>
          <pc:sldMk cId="0" sldId="260"/>
        </pc:sldMkLst>
        <pc:spChg chg="mod">
          <ac:chgData name="Brittany Crane" userId="c08a0c84-b706-4288-b7bf-4957d4f8165c" providerId="ADAL" clId="{96971CE8-0407-4A25-A04B-53D0D8E02D60}" dt="2026-07-15T13:41:30.365" v="2" actId="13926"/>
          <ac:spMkLst>
            <pc:docMk/>
            <pc:sldMk cId="0" sldId="260"/>
            <ac:spMk id="23" creationId="{00000000-0000-0000-0000-000000000000}"/>
          </ac:spMkLst>
        </pc:spChg>
      </pc:sldChg>
      <pc:sldChg chg="modSp mod">
        <pc:chgData name="Brittany Crane" userId="c08a0c84-b706-4288-b7bf-4957d4f8165c" providerId="ADAL" clId="{96971CE8-0407-4A25-A04B-53D0D8E02D60}" dt="2026-07-15T13:41:34.351" v="3" actId="13926"/>
        <pc:sldMkLst>
          <pc:docMk/>
          <pc:sldMk cId="0" sldId="261"/>
        </pc:sldMkLst>
        <pc:spChg chg="mod">
          <ac:chgData name="Brittany Crane" userId="c08a0c84-b706-4288-b7bf-4957d4f8165c" providerId="ADAL" clId="{96971CE8-0407-4A25-A04B-53D0D8E02D60}" dt="2026-07-15T13:41:34.351" v="3" actId="13926"/>
          <ac:spMkLst>
            <pc:docMk/>
            <pc:sldMk cId="0" sldId="261"/>
            <ac:spMk id="18" creationId="{00000000-0000-0000-0000-000000000000}"/>
          </ac:spMkLst>
        </pc:spChg>
      </pc:sldChg>
      <pc:sldChg chg="addSp modSp mod">
        <pc:chgData name="Brittany Crane" userId="c08a0c84-b706-4288-b7bf-4957d4f8165c" providerId="ADAL" clId="{96971CE8-0407-4A25-A04B-53D0D8E02D60}" dt="2026-07-15T13:44:31.449" v="92" actId="20577"/>
        <pc:sldMkLst>
          <pc:docMk/>
          <pc:sldMk cId="0" sldId="262"/>
        </pc:sldMkLst>
        <pc:spChg chg="mod">
          <ac:chgData name="Brittany Crane" userId="c08a0c84-b706-4288-b7bf-4957d4f8165c" providerId="ADAL" clId="{96971CE8-0407-4A25-A04B-53D0D8E02D60}" dt="2026-07-15T13:42:12.343" v="8" actId="1076"/>
          <ac:spMkLst>
            <pc:docMk/>
            <pc:sldMk cId="0" sldId="262"/>
            <ac:spMk id="4" creationId="{00000000-0000-0000-0000-000000000000}"/>
          </ac:spMkLst>
        </pc:spChg>
        <pc:spChg chg="mod">
          <ac:chgData name="Brittany Crane" userId="c08a0c84-b706-4288-b7bf-4957d4f8165c" providerId="ADAL" clId="{96971CE8-0407-4A25-A04B-53D0D8E02D60}" dt="2026-07-15T13:42:04.220" v="5"/>
          <ac:spMkLst>
            <pc:docMk/>
            <pc:sldMk cId="0" sldId="262"/>
            <ac:spMk id="12" creationId="{1353104F-08D5-97EE-663E-9F23A02B24B4}"/>
          </ac:spMkLst>
        </pc:spChg>
        <pc:spChg chg="mod">
          <ac:chgData name="Brittany Crane" userId="c08a0c84-b706-4288-b7bf-4957d4f8165c" providerId="ADAL" clId="{96971CE8-0407-4A25-A04B-53D0D8E02D60}" dt="2026-07-15T13:42:04.220" v="5"/>
          <ac:spMkLst>
            <pc:docMk/>
            <pc:sldMk cId="0" sldId="262"/>
            <ac:spMk id="13" creationId="{6535F420-F5FD-F268-237F-98938AD9EB73}"/>
          </ac:spMkLst>
        </pc:spChg>
        <pc:spChg chg="mod">
          <ac:chgData name="Brittany Crane" userId="c08a0c84-b706-4288-b7bf-4957d4f8165c" providerId="ADAL" clId="{96971CE8-0407-4A25-A04B-53D0D8E02D60}" dt="2026-07-15T13:42:04.220" v="5"/>
          <ac:spMkLst>
            <pc:docMk/>
            <pc:sldMk cId="0" sldId="262"/>
            <ac:spMk id="15" creationId="{2055530B-0962-7570-CBEE-6A956FA33C99}"/>
          </ac:spMkLst>
        </pc:spChg>
        <pc:spChg chg="mod">
          <ac:chgData name="Brittany Crane" userId="c08a0c84-b706-4288-b7bf-4957d4f8165c" providerId="ADAL" clId="{96971CE8-0407-4A25-A04B-53D0D8E02D60}" dt="2026-07-15T13:42:04.220" v="5"/>
          <ac:spMkLst>
            <pc:docMk/>
            <pc:sldMk cId="0" sldId="262"/>
            <ac:spMk id="16" creationId="{8ECDB791-2D82-EB3E-94BC-5D1FECA7FF57}"/>
          </ac:spMkLst>
        </pc:spChg>
        <pc:spChg chg="mod">
          <ac:chgData name="Brittany Crane" userId="c08a0c84-b706-4288-b7bf-4957d4f8165c" providerId="ADAL" clId="{96971CE8-0407-4A25-A04B-53D0D8E02D60}" dt="2026-07-15T13:42:04.220" v="5"/>
          <ac:spMkLst>
            <pc:docMk/>
            <pc:sldMk cId="0" sldId="262"/>
            <ac:spMk id="18" creationId="{EF0AD568-87A9-A8C8-BF13-2CCA1ABD999F}"/>
          </ac:spMkLst>
        </pc:spChg>
        <pc:spChg chg="mod">
          <ac:chgData name="Brittany Crane" userId="c08a0c84-b706-4288-b7bf-4957d4f8165c" providerId="ADAL" clId="{96971CE8-0407-4A25-A04B-53D0D8E02D60}" dt="2026-07-15T13:42:04.220" v="5"/>
          <ac:spMkLst>
            <pc:docMk/>
            <pc:sldMk cId="0" sldId="262"/>
            <ac:spMk id="19" creationId="{41AB9220-C730-D681-A409-45005FB00E56}"/>
          </ac:spMkLst>
        </pc:spChg>
        <pc:spChg chg="add mod">
          <ac:chgData name="Brittany Crane" userId="c08a0c84-b706-4288-b7bf-4957d4f8165c" providerId="ADAL" clId="{96971CE8-0407-4A25-A04B-53D0D8E02D60}" dt="2026-07-15T13:44:31.449" v="92" actId="20577"/>
          <ac:spMkLst>
            <pc:docMk/>
            <pc:sldMk cId="0" sldId="262"/>
            <ac:spMk id="20" creationId="{7D7E3CF8-5D6E-9AD5-0FFA-7D4BF43E7842}"/>
          </ac:spMkLst>
        </pc:spChg>
        <pc:spChg chg="add mod">
          <ac:chgData name="Brittany Crane" userId="c08a0c84-b706-4288-b7bf-4957d4f8165c" providerId="ADAL" clId="{96971CE8-0407-4A25-A04B-53D0D8E02D60}" dt="2026-07-15T13:44:25.409" v="88" actId="1076"/>
          <ac:spMkLst>
            <pc:docMk/>
            <pc:sldMk cId="0" sldId="262"/>
            <ac:spMk id="22" creationId="{0D41448F-EFEE-7C6C-C875-CA46D8D7E395}"/>
          </ac:spMkLst>
        </pc:spChg>
        <pc:grpChg chg="add mod">
          <ac:chgData name="Brittany Crane" userId="c08a0c84-b706-4288-b7bf-4957d4f8165c" providerId="ADAL" clId="{96971CE8-0407-4A25-A04B-53D0D8E02D60}" dt="2026-07-15T13:42:15.872" v="9" actId="1076"/>
          <ac:grpSpMkLst>
            <pc:docMk/>
            <pc:sldMk cId="0" sldId="262"/>
            <ac:grpSpMk id="9" creationId="{10DBE56F-5732-1763-A0FD-E5BBF37E1410}"/>
          </ac:grpSpMkLst>
        </pc:grpChg>
        <pc:grpChg chg="mod">
          <ac:chgData name="Brittany Crane" userId="c08a0c84-b706-4288-b7bf-4957d4f8165c" providerId="ADAL" clId="{96971CE8-0407-4A25-A04B-53D0D8E02D60}" dt="2026-07-15T13:42:04.220" v="5"/>
          <ac:grpSpMkLst>
            <pc:docMk/>
            <pc:sldMk cId="0" sldId="262"/>
            <ac:grpSpMk id="10" creationId="{B114E10B-B2A2-F7D3-4AA1-BF14101308F1}"/>
          </ac:grpSpMkLst>
        </pc:grpChg>
        <pc:grpChg chg="mod">
          <ac:chgData name="Brittany Crane" userId="c08a0c84-b706-4288-b7bf-4957d4f8165c" providerId="ADAL" clId="{96971CE8-0407-4A25-A04B-53D0D8E02D60}" dt="2026-07-15T13:42:04.220" v="5"/>
          <ac:grpSpMkLst>
            <pc:docMk/>
            <pc:sldMk cId="0" sldId="262"/>
            <ac:grpSpMk id="14" creationId="{77BEE8CF-D675-CE33-3554-3EC293C35A31}"/>
          </ac:grpSpMkLst>
        </pc:grpChg>
        <pc:grpChg chg="mod">
          <ac:chgData name="Brittany Crane" userId="c08a0c84-b706-4288-b7bf-4957d4f8165c" providerId="ADAL" clId="{96971CE8-0407-4A25-A04B-53D0D8E02D60}" dt="2026-07-15T13:42:04.220" v="5"/>
          <ac:grpSpMkLst>
            <pc:docMk/>
            <pc:sldMk cId="0" sldId="262"/>
            <ac:grpSpMk id="17" creationId="{374BB83C-268A-96E9-5827-48798D87CA1D}"/>
          </ac:grpSpMkLst>
        </pc:gr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sv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svg"/><Relationship Id="rId9" Type="http://schemas.openxmlformats.org/officeDocument/2006/relationships/image" Target="../media/image14.sv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svg"/><Relationship Id="rId7"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9.svg"/><Relationship Id="rId10" Type="http://schemas.openxmlformats.org/officeDocument/2006/relationships/image" Target="../media/image21.svg"/><Relationship Id="rId4" Type="http://schemas.openxmlformats.org/officeDocument/2006/relationships/image" Target="../media/image11.sv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9.svg"/><Relationship Id="rId7" Type="http://schemas.openxmlformats.org/officeDocument/2006/relationships/image" Target="../media/image25.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4.svg"/><Relationship Id="rId9" Type="http://schemas.openxmlformats.org/officeDocument/2006/relationships/image" Target="../media/image21.svg"/></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svg"/><Relationship Id="rId7" Type="http://schemas.openxmlformats.org/officeDocument/2006/relationships/image" Target="../media/image29.png"/><Relationship Id="rId12" Type="http://schemas.openxmlformats.org/officeDocument/2006/relationships/image" Target="../media/image21.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20.png"/><Relationship Id="rId5" Type="http://schemas.openxmlformats.org/officeDocument/2006/relationships/image" Target="../media/image28.svg"/><Relationship Id="rId10" Type="http://schemas.openxmlformats.org/officeDocument/2006/relationships/image" Target="../media/image25.svg"/><Relationship Id="rId4" Type="http://schemas.openxmlformats.org/officeDocument/2006/relationships/image" Target="../media/image9.svg"/><Relationship Id="rId9" Type="http://schemas.openxmlformats.org/officeDocument/2006/relationships/image" Target="../media/image31.svg"/></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27.svg"/><Relationship Id="rId7" Type="http://schemas.openxmlformats.org/officeDocument/2006/relationships/image" Target="../media/image20.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28.svg"/><Relationship Id="rId4" Type="http://schemas.openxmlformats.org/officeDocument/2006/relationships/image" Target="../media/image9.svg"/><Relationship Id="rId9" Type="http://schemas.openxmlformats.org/officeDocument/2006/relationships/image" Target="../media/image23.svg"/></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8.png"/><Relationship Id="rId7" Type="http://schemas.openxmlformats.org/officeDocument/2006/relationships/image" Target="../media/image5.sv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35.svg"/><Relationship Id="rId10" Type="http://schemas.openxmlformats.org/officeDocument/2006/relationships/image" Target="../media/image16.png"/><Relationship Id="rId4" Type="http://schemas.openxmlformats.org/officeDocument/2006/relationships/image" Target="../media/image34.sv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2644" t="-15763" b="-18033"/>
            </a:stretch>
          </a:blipFill>
        </p:spPr>
        <p:txBody>
          <a:bodyPr/>
          <a:lstStyle/>
          <a:p>
            <a:endParaRPr lang="en-US"/>
          </a:p>
        </p:txBody>
      </p:sp>
      <p:sp>
        <p:nvSpPr>
          <p:cNvPr id="3" name="Freeform 3"/>
          <p:cNvSpPr/>
          <p:nvPr/>
        </p:nvSpPr>
        <p:spPr>
          <a:xfrm rot="-409446" flipV="1">
            <a:off x="7212494" y="4214021"/>
            <a:ext cx="10389854" cy="2467590"/>
          </a:xfrm>
          <a:custGeom>
            <a:avLst/>
            <a:gdLst/>
            <a:ahLst/>
            <a:cxnLst/>
            <a:rect l="l" t="t" r="r" b="b"/>
            <a:pathLst>
              <a:path w="10389854" h="2467590">
                <a:moveTo>
                  <a:pt x="0" y="2467590"/>
                </a:moveTo>
                <a:lnTo>
                  <a:pt x="10389854" y="2467590"/>
                </a:lnTo>
                <a:lnTo>
                  <a:pt x="10389854" y="0"/>
                </a:lnTo>
                <a:lnTo>
                  <a:pt x="0" y="0"/>
                </a:lnTo>
                <a:lnTo>
                  <a:pt x="0" y="246759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flipH="1">
            <a:off x="7949307" y="0"/>
            <a:ext cx="10338693" cy="10287000"/>
          </a:xfrm>
          <a:custGeom>
            <a:avLst/>
            <a:gdLst/>
            <a:ahLst/>
            <a:cxnLst/>
            <a:rect l="l" t="t" r="r" b="b"/>
            <a:pathLst>
              <a:path w="10338693" h="10287000">
                <a:moveTo>
                  <a:pt x="10338693" y="0"/>
                </a:moveTo>
                <a:lnTo>
                  <a:pt x="0" y="0"/>
                </a:lnTo>
                <a:lnTo>
                  <a:pt x="0" y="10287000"/>
                </a:lnTo>
                <a:lnTo>
                  <a:pt x="10338693" y="10287000"/>
                </a:lnTo>
                <a:lnTo>
                  <a:pt x="10338693" y="0"/>
                </a:lnTo>
                <a:close/>
              </a:path>
            </a:pathLst>
          </a:custGeom>
          <a:blipFill>
            <a:blip r:embed="rId4">
              <a:alphaModFix amt="19999"/>
            </a:blip>
            <a:stretch>
              <a:fillRect/>
            </a:stretch>
          </a:blipFill>
        </p:spPr>
        <p:txBody>
          <a:bodyPr/>
          <a:lstStyle/>
          <a:p>
            <a:endParaRPr lang="en-US"/>
          </a:p>
        </p:txBody>
      </p:sp>
      <p:sp>
        <p:nvSpPr>
          <p:cNvPr id="5" name="TextBox 5"/>
          <p:cNvSpPr txBox="1"/>
          <p:nvPr/>
        </p:nvSpPr>
        <p:spPr>
          <a:xfrm>
            <a:off x="7465310" y="2536853"/>
            <a:ext cx="10117755" cy="3851929"/>
          </a:xfrm>
          <a:prstGeom prst="rect">
            <a:avLst/>
          </a:prstGeom>
        </p:spPr>
        <p:txBody>
          <a:bodyPr lIns="0" tIns="0" rIns="0" bIns="0" rtlCol="0" anchor="t">
            <a:spAutoFit/>
          </a:bodyPr>
          <a:lstStyle/>
          <a:p>
            <a:pPr marL="0" lvl="0" indent="0" algn="just">
              <a:lnSpc>
                <a:spcPts val="17544"/>
              </a:lnSpc>
            </a:pPr>
            <a:r>
              <a:rPr lang="en-US" sz="17200">
                <a:solidFill>
                  <a:srgbClr val="824838"/>
                </a:solidFill>
                <a:latin typeface="Baloo Thambi"/>
                <a:ea typeface="Baloo Thambi"/>
                <a:cs typeface="Baloo Thambi"/>
                <a:sym typeface="Baloo Thambi"/>
              </a:rPr>
              <a:t>CAREER</a:t>
            </a:r>
          </a:p>
          <a:p>
            <a:pPr marL="0" lvl="0" indent="0" algn="just">
              <a:lnSpc>
                <a:spcPts val="12547"/>
              </a:lnSpc>
            </a:pPr>
            <a:r>
              <a:rPr lang="en-US" sz="12301" u="none" strike="noStrike">
                <a:solidFill>
                  <a:srgbClr val="824838"/>
                </a:solidFill>
                <a:latin typeface="Baloo Thambi"/>
                <a:ea typeface="Baloo Thambi"/>
                <a:cs typeface="Baloo Thambi"/>
                <a:sym typeface="Baloo Thambi"/>
              </a:rPr>
              <a:t>EXPLORATION</a:t>
            </a:r>
          </a:p>
        </p:txBody>
      </p:sp>
      <p:sp>
        <p:nvSpPr>
          <p:cNvPr id="6" name="Freeform 6"/>
          <p:cNvSpPr/>
          <p:nvPr/>
        </p:nvSpPr>
        <p:spPr>
          <a:xfrm rot="2386892">
            <a:off x="14454918" y="1709742"/>
            <a:ext cx="2150774" cy="1365741"/>
          </a:xfrm>
          <a:custGeom>
            <a:avLst/>
            <a:gdLst/>
            <a:ahLst/>
            <a:cxnLst/>
            <a:rect l="l" t="t" r="r" b="b"/>
            <a:pathLst>
              <a:path w="2150774" h="1365741">
                <a:moveTo>
                  <a:pt x="0" y="0"/>
                </a:moveTo>
                <a:lnTo>
                  <a:pt x="2150774" y="0"/>
                </a:lnTo>
                <a:lnTo>
                  <a:pt x="2150774" y="1365741"/>
                </a:lnTo>
                <a:lnTo>
                  <a:pt x="0" y="136574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2678801" y="8835064"/>
            <a:ext cx="5016552" cy="848253"/>
          </a:xfrm>
          <a:custGeom>
            <a:avLst/>
            <a:gdLst/>
            <a:ahLst/>
            <a:cxnLst/>
            <a:rect l="l" t="t" r="r" b="b"/>
            <a:pathLst>
              <a:path w="5016552" h="848253">
                <a:moveTo>
                  <a:pt x="0" y="0"/>
                </a:moveTo>
                <a:lnTo>
                  <a:pt x="5016552" y="0"/>
                </a:lnTo>
                <a:lnTo>
                  <a:pt x="5016552" y="848254"/>
                </a:lnTo>
                <a:lnTo>
                  <a:pt x="0" y="84825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TextBox 8"/>
          <p:cNvSpPr txBox="1"/>
          <p:nvPr/>
        </p:nvSpPr>
        <p:spPr>
          <a:xfrm>
            <a:off x="7210155" y="7025608"/>
            <a:ext cx="10501991" cy="2396795"/>
          </a:xfrm>
          <a:prstGeom prst="rect">
            <a:avLst/>
          </a:prstGeom>
        </p:spPr>
        <p:txBody>
          <a:bodyPr lIns="0" tIns="0" rIns="0" bIns="0" rtlCol="0" anchor="t">
            <a:spAutoFit/>
          </a:bodyPr>
          <a:lstStyle/>
          <a:p>
            <a:pPr algn="ctr">
              <a:lnSpc>
                <a:spcPts val="9643"/>
              </a:lnSpc>
            </a:pPr>
            <a:r>
              <a:rPr lang="en-US" sz="6888" b="1">
                <a:solidFill>
                  <a:srgbClr val="61A4C8"/>
                </a:solidFill>
                <a:latin typeface="Montserrat Bold"/>
                <a:ea typeface="Montserrat Bold"/>
                <a:cs typeface="Montserrat Bold"/>
                <a:sym typeface="Montserrat Bold"/>
              </a:rPr>
              <a:t>Brittany Crane and </a:t>
            </a:r>
          </a:p>
          <a:p>
            <a:pPr marL="0" lvl="0" indent="0" algn="ctr">
              <a:lnSpc>
                <a:spcPts val="9643"/>
              </a:lnSpc>
            </a:pPr>
            <a:r>
              <a:rPr lang="en-US" sz="6888" b="1">
                <a:solidFill>
                  <a:srgbClr val="61A4C8"/>
                </a:solidFill>
                <a:latin typeface="Montserrat Bold"/>
                <a:ea typeface="Montserrat Bold"/>
                <a:cs typeface="Montserrat Bold"/>
                <a:sym typeface="Montserrat Bold"/>
              </a:rPr>
              <a:t>Nathan Brubaker</a:t>
            </a:r>
          </a:p>
        </p:txBody>
      </p:sp>
      <p:sp>
        <p:nvSpPr>
          <p:cNvPr id="9" name="Freeform 9"/>
          <p:cNvSpPr/>
          <p:nvPr/>
        </p:nvSpPr>
        <p:spPr>
          <a:xfrm rot="-2224205">
            <a:off x="4965073" y="-1249196"/>
            <a:ext cx="3154789" cy="2139520"/>
          </a:xfrm>
          <a:custGeom>
            <a:avLst/>
            <a:gdLst/>
            <a:ahLst/>
            <a:cxnLst/>
            <a:rect l="l" t="t" r="r" b="b"/>
            <a:pathLst>
              <a:path w="3154789" h="2139520">
                <a:moveTo>
                  <a:pt x="0" y="0"/>
                </a:moveTo>
                <a:lnTo>
                  <a:pt x="3154789" y="0"/>
                </a:lnTo>
                <a:lnTo>
                  <a:pt x="3154789" y="2139521"/>
                </a:lnTo>
                <a:lnTo>
                  <a:pt x="0" y="21395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0504" r="-36249"/>
            </a:stretch>
          </a:blipFill>
        </p:spPr>
        <p:txBody>
          <a:bodyPr/>
          <a:lstStyle/>
          <a:p>
            <a:endParaRPr lang="en-US"/>
          </a:p>
        </p:txBody>
      </p:sp>
      <p:sp>
        <p:nvSpPr>
          <p:cNvPr id="3" name="Freeform 3"/>
          <p:cNvSpPr/>
          <p:nvPr/>
        </p:nvSpPr>
        <p:spPr>
          <a:xfrm>
            <a:off x="0" y="0"/>
            <a:ext cx="18288000" cy="8229600"/>
          </a:xfrm>
          <a:custGeom>
            <a:avLst/>
            <a:gdLst/>
            <a:ahLst/>
            <a:cxnLst/>
            <a:rect l="l" t="t" r="r" b="b"/>
            <a:pathLst>
              <a:path w="18288000" h="8229600">
                <a:moveTo>
                  <a:pt x="0" y="0"/>
                </a:moveTo>
                <a:lnTo>
                  <a:pt x="18288000" y="0"/>
                </a:lnTo>
                <a:lnTo>
                  <a:pt x="18288000" y="8229600"/>
                </a:lnTo>
                <a:lnTo>
                  <a:pt x="0" y="8229600"/>
                </a:lnTo>
                <a:lnTo>
                  <a:pt x="0" y="0"/>
                </a:lnTo>
                <a:close/>
              </a:path>
            </a:pathLst>
          </a:custGeom>
          <a:blipFill>
            <a:blip r:embed="rId3"/>
            <a:stretch>
              <a:fillRect t="-39444" b="-39444"/>
            </a:stretch>
          </a:blipFill>
        </p:spPr>
        <p:txBody>
          <a:bodyPr/>
          <a:lstStyle/>
          <a:p>
            <a:endParaRPr lang="en-US"/>
          </a:p>
        </p:txBody>
      </p:sp>
      <p:sp>
        <p:nvSpPr>
          <p:cNvPr id="4" name="TextBox 4"/>
          <p:cNvSpPr txBox="1"/>
          <p:nvPr/>
        </p:nvSpPr>
        <p:spPr>
          <a:xfrm>
            <a:off x="2610877" y="736334"/>
            <a:ext cx="13066246" cy="1882141"/>
          </a:xfrm>
          <a:prstGeom prst="rect">
            <a:avLst/>
          </a:prstGeom>
        </p:spPr>
        <p:txBody>
          <a:bodyPr lIns="0" tIns="0" rIns="0" bIns="0" rtlCol="0" anchor="t">
            <a:spAutoFit/>
          </a:bodyPr>
          <a:lstStyle/>
          <a:p>
            <a:pPr marL="0" lvl="0" indent="0" algn="ctr">
              <a:lnSpc>
                <a:spcPts val="14280"/>
              </a:lnSpc>
            </a:pPr>
            <a:r>
              <a:rPr lang="en-US" sz="14000">
                <a:solidFill>
                  <a:srgbClr val="305569"/>
                </a:solidFill>
                <a:latin typeface="Baloo Thambi"/>
                <a:ea typeface="Baloo Thambi"/>
                <a:cs typeface="Baloo Thambi"/>
                <a:sym typeface="Baloo Thambi"/>
              </a:rPr>
              <a:t>OUR TEAM</a:t>
            </a:r>
          </a:p>
        </p:txBody>
      </p:sp>
      <p:sp>
        <p:nvSpPr>
          <p:cNvPr id="5" name="Freeform 5"/>
          <p:cNvSpPr/>
          <p:nvPr/>
        </p:nvSpPr>
        <p:spPr>
          <a:xfrm rot="-4107262">
            <a:off x="-930783" y="-1052720"/>
            <a:ext cx="3387936" cy="2297637"/>
          </a:xfrm>
          <a:custGeom>
            <a:avLst/>
            <a:gdLst/>
            <a:ahLst/>
            <a:cxnLst/>
            <a:rect l="l" t="t" r="r" b="b"/>
            <a:pathLst>
              <a:path w="3387936" h="2297637">
                <a:moveTo>
                  <a:pt x="0" y="0"/>
                </a:moveTo>
                <a:lnTo>
                  <a:pt x="3387936" y="0"/>
                </a:lnTo>
                <a:lnTo>
                  <a:pt x="3387936" y="2297637"/>
                </a:lnTo>
                <a:lnTo>
                  <a:pt x="0" y="229763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429224" flipH="1">
            <a:off x="13885662" y="380320"/>
            <a:ext cx="1664513" cy="2142851"/>
          </a:xfrm>
          <a:custGeom>
            <a:avLst/>
            <a:gdLst/>
            <a:ahLst/>
            <a:cxnLst/>
            <a:rect l="l" t="t" r="r" b="b"/>
            <a:pathLst>
              <a:path w="1664513" h="2142851">
                <a:moveTo>
                  <a:pt x="1664512" y="0"/>
                </a:moveTo>
                <a:lnTo>
                  <a:pt x="0" y="0"/>
                </a:lnTo>
                <a:lnTo>
                  <a:pt x="0" y="2142852"/>
                </a:lnTo>
                <a:lnTo>
                  <a:pt x="1664512" y="2142852"/>
                </a:lnTo>
                <a:lnTo>
                  <a:pt x="1664512"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3256207">
            <a:off x="1006904" y="1971942"/>
            <a:ext cx="1527998" cy="970279"/>
          </a:xfrm>
          <a:custGeom>
            <a:avLst/>
            <a:gdLst/>
            <a:ahLst/>
            <a:cxnLst/>
            <a:rect l="l" t="t" r="r" b="b"/>
            <a:pathLst>
              <a:path w="1527998" h="970279">
                <a:moveTo>
                  <a:pt x="0" y="0"/>
                </a:moveTo>
                <a:lnTo>
                  <a:pt x="1527998" y="0"/>
                </a:lnTo>
                <a:lnTo>
                  <a:pt x="1527998" y="970279"/>
                </a:lnTo>
                <a:lnTo>
                  <a:pt x="0" y="97027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p:cNvGrpSpPr/>
          <p:nvPr/>
        </p:nvGrpSpPr>
        <p:grpSpPr>
          <a:xfrm>
            <a:off x="763185" y="8962343"/>
            <a:ext cx="3477425" cy="933983"/>
            <a:chOff x="0" y="0"/>
            <a:chExt cx="4636567" cy="1245311"/>
          </a:xfrm>
        </p:grpSpPr>
        <p:sp>
          <p:nvSpPr>
            <p:cNvPr id="9" name="Freeform 9"/>
            <p:cNvSpPr/>
            <p:nvPr/>
          </p:nvSpPr>
          <p:spPr>
            <a:xfrm>
              <a:off x="0" y="0"/>
              <a:ext cx="3837689" cy="489305"/>
            </a:xfrm>
            <a:custGeom>
              <a:avLst/>
              <a:gdLst/>
              <a:ahLst/>
              <a:cxnLst/>
              <a:rect l="l" t="t" r="r" b="b"/>
              <a:pathLst>
                <a:path w="3837689" h="489305">
                  <a:moveTo>
                    <a:pt x="0" y="0"/>
                  </a:moveTo>
                  <a:lnTo>
                    <a:pt x="3837689" y="0"/>
                  </a:lnTo>
                  <a:lnTo>
                    <a:pt x="3837689" y="489305"/>
                  </a:lnTo>
                  <a:lnTo>
                    <a:pt x="0" y="4893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798879" y="756005"/>
              <a:ext cx="3837689" cy="489305"/>
            </a:xfrm>
            <a:custGeom>
              <a:avLst/>
              <a:gdLst/>
              <a:ahLst/>
              <a:cxnLst/>
              <a:rect l="l" t="t" r="r" b="b"/>
              <a:pathLst>
                <a:path w="3837689" h="489305">
                  <a:moveTo>
                    <a:pt x="0" y="0"/>
                  </a:moveTo>
                  <a:lnTo>
                    <a:pt x="3837688" y="0"/>
                  </a:lnTo>
                  <a:lnTo>
                    <a:pt x="3837688" y="489306"/>
                  </a:lnTo>
                  <a:lnTo>
                    <a:pt x="0" y="48930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grpSp>
        <p:nvGrpSpPr>
          <p:cNvPr id="21" name="Group 20">
            <a:extLst>
              <a:ext uri="{FF2B5EF4-FFF2-40B4-BE49-F238E27FC236}">
                <a16:creationId xmlns:a16="http://schemas.microsoft.com/office/drawing/2014/main" id="{7CE86E09-2E16-166D-BC30-AC6AEFADD4EF}"/>
              </a:ext>
            </a:extLst>
          </p:cNvPr>
          <p:cNvGrpSpPr/>
          <p:nvPr/>
        </p:nvGrpSpPr>
        <p:grpSpPr>
          <a:xfrm>
            <a:off x="3904975" y="2618474"/>
            <a:ext cx="10264717" cy="6077169"/>
            <a:chOff x="3904975" y="2618474"/>
            <a:chExt cx="10264717" cy="6077169"/>
          </a:xfrm>
        </p:grpSpPr>
        <p:grpSp>
          <p:nvGrpSpPr>
            <p:cNvPr id="11" name="Group 11"/>
            <p:cNvGrpSpPr/>
            <p:nvPr/>
          </p:nvGrpSpPr>
          <p:grpSpPr>
            <a:xfrm>
              <a:off x="3904975" y="2618474"/>
              <a:ext cx="3692008" cy="6077169"/>
              <a:chOff x="0" y="0"/>
              <a:chExt cx="4922677" cy="8102892"/>
            </a:xfrm>
          </p:grpSpPr>
          <p:sp>
            <p:nvSpPr>
              <p:cNvPr id="12" name="Freeform 12"/>
              <p:cNvSpPr/>
              <p:nvPr/>
            </p:nvSpPr>
            <p:spPr>
              <a:xfrm>
                <a:off x="0" y="6890683"/>
                <a:ext cx="4922677" cy="1212209"/>
              </a:xfrm>
              <a:custGeom>
                <a:avLst/>
                <a:gdLst/>
                <a:ahLst/>
                <a:cxnLst/>
                <a:rect l="l" t="t" r="r" b="b"/>
                <a:pathLst>
                  <a:path w="4922677" h="1212209">
                    <a:moveTo>
                      <a:pt x="0" y="0"/>
                    </a:moveTo>
                    <a:lnTo>
                      <a:pt x="4922677" y="0"/>
                    </a:lnTo>
                    <a:lnTo>
                      <a:pt x="4922677" y="1212209"/>
                    </a:lnTo>
                    <a:lnTo>
                      <a:pt x="0" y="1212209"/>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13" name="Group 13"/>
              <p:cNvGrpSpPr/>
              <p:nvPr/>
            </p:nvGrpSpPr>
            <p:grpSpPr>
              <a:xfrm>
                <a:off x="0" y="0"/>
                <a:ext cx="4922677" cy="6657121"/>
                <a:chOff x="0" y="0"/>
                <a:chExt cx="571989" cy="773522"/>
              </a:xfrm>
            </p:grpSpPr>
            <p:sp>
              <p:nvSpPr>
                <p:cNvPr id="14" name="Freeform 14"/>
                <p:cNvSpPr/>
                <p:nvPr/>
              </p:nvSpPr>
              <p:spPr>
                <a:xfrm>
                  <a:off x="0" y="0"/>
                  <a:ext cx="571989" cy="773522"/>
                </a:xfrm>
                <a:custGeom>
                  <a:avLst/>
                  <a:gdLst/>
                  <a:ahLst/>
                  <a:cxnLst/>
                  <a:rect l="l" t="t" r="r" b="b"/>
                  <a:pathLst>
                    <a:path w="571989" h="773522">
                      <a:moveTo>
                        <a:pt x="0" y="0"/>
                      </a:moveTo>
                      <a:lnTo>
                        <a:pt x="571989" y="0"/>
                      </a:lnTo>
                      <a:lnTo>
                        <a:pt x="571989" y="773522"/>
                      </a:lnTo>
                      <a:lnTo>
                        <a:pt x="0" y="773522"/>
                      </a:lnTo>
                      <a:close/>
                    </a:path>
                  </a:pathLst>
                </a:custGeom>
                <a:blipFill>
                  <a:blip r:embed="rId10"/>
                  <a:stretch>
                    <a:fillRect t="-5459" b="-5459"/>
                  </a:stretch>
                </a:blipFill>
              </p:spPr>
              <p:txBody>
                <a:bodyPr/>
                <a:lstStyle/>
                <a:p>
                  <a:endParaRPr lang="en-US"/>
                </a:p>
              </p:txBody>
            </p:sp>
          </p:grpSp>
          <p:sp>
            <p:nvSpPr>
              <p:cNvPr id="15" name="TextBox 15"/>
              <p:cNvSpPr txBox="1"/>
              <p:nvPr/>
            </p:nvSpPr>
            <p:spPr>
              <a:xfrm>
                <a:off x="209401" y="7052499"/>
                <a:ext cx="4437646" cy="686857"/>
              </a:xfrm>
              <a:prstGeom prst="rect">
                <a:avLst/>
              </a:prstGeom>
            </p:spPr>
            <p:txBody>
              <a:bodyPr lIns="0" tIns="0" rIns="0" bIns="0" rtlCol="0" anchor="t">
                <a:spAutoFit/>
              </a:bodyPr>
              <a:lstStyle/>
              <a:p>
                <a:pPr marL="0" lvl="0" indent="0" algn="ctr">
                  <a:lnSpc>
                    <a:spcPts val="4760"/>
                  </a:lnSpc>
                  <a:spcBef>
                    <a:spcPct val="0"/>
                  </a:spcBef>
                </a:pPr>
                <a:r>
                  <a:rPr lang="en-US" sz="2800" b="1">
                    <a:solidFill>
                      <a:srgbClr val="FFFFFF"/>
                    </a:solidFill>
                    <a:latin typeface="Montserrat Bold"/>
                    <a:ea typeface="Montserrat Bold"/>
                    <a:cs typeface="Montserrat Bold"/>
                    <a:sym typeface="Montserrat Bold"/>
                  </a:rPr>
                  <a:t>Nathan Brubaker</a:t>
                </a:r>
              </a:p>
            </p:txBody>
          </p:sp>
        </p:grpSp>
        <p:grpSp>
          <p:nvGrpSpPr>
            <p:cNvPr id="16" name="Group 16"/>
            <p:cNvGrpSpPr/>
            <p:nvPr/>
          </p:nvGrpSpPr>
          <p:grpSpPr>
            <a:xfrm>
              <a:off x="10477684" y="2618474"/>
              <a:ext cx="3692008" cy="6077169"/>
              <a:chOff x="0" y="0"/>
              <a:chExt cx="4922677" cy="8102892"/>
            </a:xfrm>
          </p:grpSpPr>
          <p:sp>
            <p:nvSpPr>
              <p:cNvPr id="17" name="Freeform 17"/>
              <p:cNvSpPr/>
              <p:nvPr/>
            </p:nvSpPr>
            <p:spPr>
              <a:xfrm>
                <a:off x="0" y="6890683"/>
                <a:ext cx="4922677" cy="1212209"/>
              </a:xfrm>
              <a:custGeom>
                <a:avLst/>
                <a:gdLst/>
                <a:ahLst/>
                <a:cxnLst/>
                <a:rect l="l" t="t" r="r" b="b"/>
                <a:pathLst>
                  <a:path w="4922677" h="1212209">
                    <a:moveTo>
                      <a:pt x="0" y="0"/>
                    </a:moveTo>
                    <a:lnTo>
                      <a:pt x="4922677" y="0"/>
                    </a:lnTo>
                    <a:lnTo>
                      <a:pt x="4922677" y="1212209"/>
                    </a:lnTo>
                    <a:lnTo>
                      <a:pt x="0" y="1212209"/>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8" name="TextBox 18"/>
              <p:cNvSpPr txBox="1"/>
              <p:nvPr/>
            </p:nvSpPr>
            <p:spPr>
              <a:xfrm>
                <a:off x="87695" y="7091446"/>
                <a:ext cx="4747288" cy="686857"/>
              </a:xfrm>
              <a:prstGeom prst="rect">
                <a:avLst/>
              </a:prstGeom>
            </p:spPr>
            <p:txBody>
              <a:bodyPr lIns="0" tIns="0" rIns="0" bIns="0" rtlCol="0" anchor="t">
                <a:spAutoFit/>
              </a:bodyPr>
              <a:lstStyle/>
              <a:p>
                <a:pPr marL="0" lvl="0" indent="0" algn="ctr">
                  <a:lnSpc>
                    <a:spcPts val="4760"/>
                  </a:lnSpc>
                  <a:spcBef>
                    <a:spcPct val="0"/>
                  </a:spcBef>
                </a:pPr>
                <a:r>
                  <a:rPr lang="en-US" sz="2800" b="1">
                    <a:solidFill>
                      <a:srgbClr val="FFFFFF"/>
                    </a:solidFill>
                    <a:latin typeface="Montserrat Bold"/>
                    <a:ea typeface="Montserrat Bold"/>
                    <a:cs typeface="Montserrat Bold"/>
                    <a:sym typeface="Montserrat Bold"/>
                  </a:rPr>
                  <a:t>Brittany Crane</a:t>
                </a:r>
              </a:p>
            </p:txBody>
          </p:sp>
          <p:grpSp>
            <p:nvGrpSpPr>
              <p:cNvPr id="19" name="Group 19"/>
              <p:cNvGrpSpPr/>
              <p:nvPr/>
            </p:nvGrpSpPr>
            <p:grpSpPr>
              <a:xfrm>
                <a:off x="0" y="0"/>
                <a:ext cx="4922677" cy="6657121"/>
                <a:chOff x="0" y="0"/>
                <a:chExt cx="571989" cy="773522"/>
              </a:xfrm>
            </p:grpSpPr>
            <p:sp>
              <p:nvSpPr>
                <p:cNvPr id="20" name="Freeform 20"/>
                <p:cNvSpPr/>
                <p:nvPr/>
              </p:nvSpPr>
              <p:spPr>
                <a:xfrm>
                  <a:off x="0" y="0"/>
                  <a:ext cx="571989" cy="773522"/>
                </a:xfrm>
                <a:custGeom>
                  <a:avLst/>
                  <a:gdLst/>
                  <a:ahLst/>
                  <a:cxnLst/>
                  <a:rect l="l" t="t" r="r" b="b"/>
                  <a:pathLst>
                    <a:path w="571989" h="773522">
                      <a:moveTo>
                        <a:pt x="0" y="0"/>
                      </a:moveTo>
                      <a:lnTo>
                        <a:pt x="571989" y="0"/>
                      </a:lnTo>
                      <a:lnTo>
                        <a:pt x="571989" y="773522"/>
                      </a:lnTo>
                      <a:lnTo>
                        <a:pt x="0" y="773522"/>
                      </a:lnTo>
                      <a:close/>
                    </a:path>
                  </a:pathLst>
                </a:custGeom>
                <a:blipFill>
                  <a:blip r:embed="rId11"/>
                  <a:stretch>
                    <a:fillRect t="-1090" b="-9829"/>
                  </a:stretch>
                </a:blipFill>
              </p:spPr>
              <p:txBody>
                <a:bodyPr/>
                <a:lstStyle/>
                <a:p>
                  <a:endParaRPr lang="en-US"/>
                </a:p>
              </p:txBody>
            </p:sp>
          </p:gr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330963" y="-173377"/>
            <a:ext cx="18949926" cy="10633755"/>
          </a:xfrm>
          <a:custGeom>
            <a:avLst/>
            <a:gdLst/>
            <a:ahLst/>
            <a:cxnLst/>
            <a:rect l="l" t="t" r="r" b="b"/>
            <a:pathLst>
              <a:path w="18949926" h="10633755">
                <a:moveTo>
                  <a:pt x="18949926" y="0"/>
                </a:moveTo>
                <a:lnTo>
                  <a:pt x="0" y="0"/>
                </a:lnTo>
                <a:lnTo>
                  <a:pt x="0" y="10633754"/>
                </a:lnTo>
                <a:lnTo>
                  <a:pt x="18949926" y="10633754"/>
                </a:lnTo>
                <a:lnTo>
                  <a:pt x="18949926" y="0"/>
                </a:lnTo>
                <a:close/>
              </a:path>
            </a:pathLst>
          </a:custGeom>
          <a:blipFill>
            <a:blip r:embed="rId2">
              <a:alphaModFix amt="24000"/>
            </a:blip>
            <a:stretch>
              <a:fillRect l="-8627" t="-44486" b="-49093"/>
            </a:stretch>
          </a:blipFill>
        </p:spPr>
        <p:txBody>
          <a:bodyPr/>
          <a:lstStyle/>
          <a:p>
            <a:endParaRPr lang="en-US"/>
          </a:p>
        </p:txBody>
      </p:sp>
      <p:sp>
        <p:nvSpPr>
          <p:cNvPr id="3" name="TextBox 3"/>
          <p:cNvSpPr txBox="1"/>
          <p:nvPr/>
        </p:nvSpPr>
        <p:spPr>
          <a:xfrm>
            <a:off x="810539" y="1213527"/>
            <a:ext cx="6747413" cy="1882141"/>
          </a:xfrm>
          <a:prstGeom prst="rect">
            <a:avLst/>
          </a:prstGeom>
        </p:spPr>
        <p:txBody>
          <a:bodyPr lIns="0" tIns="0" rIns="0" bIns="0" rtlCol="0" anchor="t">
            <a:spAutoFit/>
          </a:bodyPr>
          <a:lstStyle/>
          <a:p>
            <a:pPr marL="0" lvl="0" indent="0" algn="l">
              <a:lnSpc>
                <a:spcPts val="14280"/>
              </a:lnSpc>
              <a:spcBef>
                <a:spcPct val="0"/>
              </a:spcBef>
            </a:pPr>
            <a:r>
              <a:rPr lang="en-US" sz="14000">
                <a:solidFill>
                  <a:srgbClr val="824838"/>
                </a:solidFill>
                <a:latin typeface="Baloo Thambi"/>
                <a:ea typeface="Baloo Thambi"/>
                <a:cs typeface="Baloo Thambi"/>
                <a:sym typeface="Baloo Thambi"/>
              </a:rPr>
              <a:t>GALAXY</a:t>
            </a:r>
          </a:p>
        </p:txBody>
      </p:sp>
      <p:sp>
        <p:nvSpPr>
          <p:cNvPr id="4" name="Freeform 4"/>
          <p:cNvSpPr/>
          <p:nvPr/>
        </p:nvSpPr>
        <p:spPr>
          <a:xfrm>
            <a:off x="9928275" y="5238750"/>
            <a:ext cx="3316310" cy="560758"/>
          </a:xfrm>
          <a:custGeom>
            <a:avLst/>
            <a:gdLst/>
            <a:ahLst/>
            <a:cxnLst/>
            <a:rect l="l" t="t" r="r" b="b"/>
            <a:pathLst>
              <a:path w="3316310" h="560758">
                <a:moveTo>
                  <a:pt x="0" y="0"/>
                </a:moveTo>
                <a:lnTo>
                  <a:pt x="3316309" y="0"/>
                </a:lnTo>
                <a:lnTo>
                  <a:pt x="3316309" y="560758"/>
                </a:lnTo>
                <a:lnTo>
                  <a:pt x="0" y="5607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3012221">
            <a:off x="7480401" y="2255041"/>
            <a:ext cx="1390624" cy="883046"/>
          </a:xfrm>
          <a:custGeom>
            <a:avLst/>
            <a:gdLst/>
            <a:ahLst/>
            <a:cxnLst/>
            <a:rect l="l" t="t" r="r" b="b"/>
            <a:pathLst>
              <a:path w="1390624" h="883046">
                <a:moveTo>
                  <a:pt x="0" y="0"/>
                </a:moveTo>
                <a:lnTo>
                  <a:pt x="1390624" y="0"/>
                </a:lnTo>
                <a:lnTo>
                  <a:pt x="1390624" y="883047"/>
                </a:lnTo>
                <a:lnTo>
                  <a:pt x="0" y="8830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10251717" flipV="1">
            <a:off x="-468099" y="-1126035"/>
            <a:ext cx="3691297" cy="2503370"/>
          </a:xfrm>
          <a:custGeom>
            <a:avLst/>
            <a:gdLst/>
            <a:ahLst/>
            <a:cxnLst/>
            <a:rect l="l" t="t" r="r" b="b"/>
            <a:pathLst>
              <a:path w="3691297" h="2503370">
                <a:moveTo>
                  <a:pt x="0" y="2503370"/>
                </a:moveTo>
                <a:lnTo>
                  <a:pt x="3691297" y="2503370"/>
                </a:lnTo>
                <a:lnTo>
                  <a:pt x="3691297" y="0"/>
                </a:lnTo>
                <a:lnTo>
                  <a:pt x="0" y="0"/>
                </a:lnTo>
                <a:lnTo>
                  <a:pt x="0" y="250337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5831481" y="228140"/>
            <a:ext cx="2878266" cy="366979"/>
          </a:xfrm>
          <a:custGeom>
            <a:avLst/>
            <a:gdLst/>
            <a:ahLst/>
            <a:cxnLst/>
            <a:rect l="l" t="t" r="r" b="b"/>
            <a:pathLst>
              <a:path w="2878266" h="366979">
                <a:moveTo>
                  <a:pt x="0" y="0"/>
                </a:moveTo>
                <a:lnTo>
                  <a:pt x="2878267" y="0"/>
                </a:lnTo>
                <a:lnTo>
                  <a:pt x="2878267" y="366979"/>
                </a:lnTo>
                <a:lnTo>
                  <a:pt x="0" y="36697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6264501" y="411630"/>
            <a:ext cx="1591831" cy="1108493"/>
          </a:xfrm>
          <a:custGeom>
            <a:avLst/>
            <a:gdLst/>
            <a:ahLst/>
            <a:cxnLst/>
            <a:rect l="l" t="t" r="r" b="b"/>
            <a:pathLst>
              <a:path w="1591831" h="1108493">
                <a:moveTo>
                  <a:pt x="0" y="0"/>
                </a:moveTo>
                <a:lnTo>
                  <a:pt x="1591831" y="0"/>
                </a:lnTo>
                <a:lnTo>
                  <a:pt x="1591831" y="1108493"/>
                </a:lnTo>
                <a:lnTo>
                  <a:pt x="0" y="110849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9" name="Group 9"/>
          <p:cNvGrpSpPr>
            <a:grpSpLocks noChangeAspect="1"/>
          </p:cNvGrpSpPr>
          <p:nvPr/>
        </p:nvGrpSpPr>
        <p:grpSpPr>
          <a:xfrm>
            <a:off x="7994236" y="1654564"/>
            <a:ext cx="9862095" cy="5656779"/>
            <a:chOff x="0" y="0"/>
            <a:chExt cx="7981950" cy="4578350"/>
          </a:xfrm>
        </p:grpSpPr>
        <p:sp>
          <p:nvSpPr>
            <p:cNvPr id="10" name="Freeform 10"/>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txBody>
            <a:bodyPr/>
            <a:lstStyle/>
            <a:p>
              <a:endParaRPr lang="en-US"/>
            </a:p>
          </p:txBody>
        </p:sp>
        <p:sp>
          <p:nvSpPr>
            <p:cNvPr id="11" name="Freeform 11"/>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969696"/>
            </a:solidFill>
          </p:spPr>
          <p:txBody>
            <a:bodyPr/>
            <a:lstStyle/>
            <a:p>
              <a:endParaRPr lang="en-US"/>
            </a:p>
          </p:txBody>
        </p:sp>
        <p:sp>
          <p:nvSpPr>
            <p:cNvPr id="12" name="Freeform 12"/>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727171"/>
            </a:solidFill>
          </p:spPr>
          <p:txBody>
            <a:bodyPr/>
            <a:lstStyle/>
            <a:p>
              <a:endParaRPr lang="en-US"/>
            </a:p>
          </p:txBody>
        </p:sp>
        <p:sp>
          <p:nvSpPr>
            <p:cNvPr id="13" name="Freeform 13"/>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727171"/>
            </a:solidFill>
          </p:spPr>
          <p:txBody>
            <a:bodyPr/>
            <a:lstStyle/>
            <a:p>
              <a:endParaRPr lang="en-US"/>
            </a:p>
          </p:txBody>
        </p:sp>
        <p:sp>
          <p:nvSpPr>
            <p:cNvPr id="14" name="Freeform 14"/>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8"/>
              <a:stretch>
                <a:fillRect l="-14803" r="-12681"/>
              </a:stretch>
            </a:blipFill>
          </p:spPr>
          <p:txBody>
            <a:bodyPr/>
            <a:lstStyle/>
            <a:p>
              <a:endParaRPr lang="en-US"/>
            </a:p>
          </p:txBody>
        </p:sp>
      </p:grpSp>
      <p:sp>
        <p:nvSpPr>
          <p:cNvPr id="15" name="TextBox 15"/>
          <p:cNvSpPr txBox="1"/>
          <p:nvPr/>
        </p:nvSpPr>
        <p:spPr>
          <a:xfrm>
            <a:off x="810539" y="2901460"/>
            <a:ext cx="7700929" cy="7145884"/>
          </a:xfrm>
          <a:prstGeom prst="rect">
            <a:avLst/>
          </a:prstGeom>
        </p:spPr>
        <p:txBody>
          <a:bodyPr lIns="0" tIns="0" rIns="0" bIns="0" rtlCol="0" anchor="t">
            <a:spAutoFit/>
          </a:bodyPr>
          <a:lstStyle/>
          <a:p>
            <a:pPr algn="l">
              <a:lnSpc>
                <a:spcPts val="4787"/>
              </a:lnSpc>
            </a:pPr>
            <a:r>
              <a:rPr lang="en-US" sz="2816">
                <a:solidFill>
                  <a:srgbClr val="303030"/>
                </a:solidFill>
                <a:latin typeface="Montserrat"/>
                <a:ea typeface="Montserrat"/>
                <a:cs typeface="Montserrat"/>
                <a:sym typeface="Montserrat"/>
              </a:rPr>
              <a:t>Galaxy is a powerful game-based career awareness and exploration platform for elementary students. Galaxy engages students with interactive and game based activities that help them identify their personal interest while exploring the uniqueness of workplace opportunities. Benefits include:</a:t>
            </a:r>
          </a:p>
          <a:p>
            <a:pPr marL="608059" lvl="1" indent="-304030" algn="l">
              <a:lnSpc>
                <a:spcPts val="4787"/>
              </a:lnSpc>
              <a:buFont typeface="Arial"/>
              <a:buChar char="•"/>
            </a:pPr>
            <a:r>
              <a:rPr lang="en-US" sz="2816">
                <a:solidFill>
                  <a:srgbClr val="303030"/>
                </a:solidFill>
                <a:latin typeface="Montserrat"/>
                <a:ea typeface="Montserrat"/>
                <a:cs typeface="Montserrat"/>
                <a:sym typeface="Montserrat"/>
              </a:rPr>
              <a:t>Bias-Free Career Awareness</a:t>
            </a:r>
          </a:p>
          <a:p>
            <a:pPr marL="608059" lvl="1" indent="-304030" algn="l">
              <a:lnSpc>
                <a:spcPts val="4787"/>
              </a:lnSpc>
              <a:buFont typeface="Arial"/>
              <a:buChar char="•"/>
            </a:pPr>
            <a:r>
              <a:rPr lang="en-US" sz="2816">
                <a:solidFill>
                  <a:srgbClr val="303030"/>
                </a:solidFill>
                <a:latin typeface="Montserrat"/>
                <a:ea typeface="Montserrat"/>
                <a:cs typeface="Montserrat"/>
                <a:sym typeface="Montserrat"/>
              </a:rPr>
              <a:t>Meaningful Self-Discovery</a:t>
            </a:r>
          </a:p>
          <a:p>
            <a:pPr marL="608059" lvl="1" indent="-304030" algn="l">
              <a:lnSpc>
                <a:spcPts val="4787"/>
              </a:lnSpc>
              <a:buFont typeface="Arial"/>
              <a:buChar char="•"/>
            </a:pPr>
            <a:r>
              <a:rPr lang="en-US" sz="2816">
                <a:solidFill>
                  <a:srgbClr val="303030"/>
                </a:solidFill>
                <a:latin typeface="Montserrat"/>
                <a:ea typeface="Montserrat"/>
                <a:cs typeface="Montserrat"/>
                <a:sym typeface="Montserrat"/>
              </a:rPr>
              <a:t>Student Motivation with Badges</a:t>
            </a:r>
          </a:p>
          <a:p>
            <a:pPr marL="608059" lvl="1" indent="-304030" algn="l">
              <a:lnSpc>
                <a:spcPts val="4787"/>
              </a:lnSpc>
              <a:buFont typeface="Arial"/>
              <a:buChar char="•"/>
            </a:pPr>
            <a:r>
              <a:rPr lang="en-US" sz="2816">
                <a:solidFill>
                  <a:srgbClr val="303030"/>
                </a:solidFill>
                <a:latin typeface="Montserrat"/>
                <a:ea typeface="Montserrat"/>
                <a:cs typeface="Montserrat"/>
                <a:sym typeface="Montserrat"/>
              </a:rPr>
              <a:t>Grade-Specific Activities</a:t>
            </a:r>
          </a:p>
        </p:txBody>
      </p:sp>
      <p:sp>
        <p:nvSpPr>
          <p:cNvPr id="16" name="Freeform 16"/>
          <p:cNvSpPr/>
          <p:nvPr/>
        </p:nvSpPr>
        <p:spPr>
          <a:xfrm>
            <a:off x="6788640" y="9258300"/>
            <a:ext cx="1205597" cy="839534"/>
          </a:xfrm>
          <a:custGeom>
            <a:avLst/>
            <a:gdLst/>
            <a:ahLst/>
            <a:cxnLst/>
            <a:rect l="l" t="t" r="r" b="b"/>
            <a:pathLst>
              <a:path w="1205597" h="839534">
                <a:moveTo>
                  <a:pt x="0" y="0"/>
                </a:moveTo>
                <a:lnTo>
                  <a:pt x="1205596" y="0"/>
                </a:lnTo>
                <a:lnTo>
                  <a:pt x="1205596" y="839534"/>
                </a:lnTo>
                <a:lnTo>
                  <a:pt x="0" y="83953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7" name="Group 17"/>
          <p:cNvGrpSpPr/>
          <p:nvPr/>
        </p:nvGrpSpPr>
        <p:grpSpPr>
          <a:xfrm>
            <a:off x="7887073" y="7432627"/>
            <a:ext cx="9372227" cy="2763272"/>
            <a:chOff x="0" y="0"/>
            <a:chExt cx="12496302" cy="3684363"/>
          </a:xfrm>
        </p:grpSpPr>
        <p:sp>
          <p:nvSpPr>
            <p:cNvPr id="18" name="Freeform 18"/>
            <p:cNvSpPr/>
            <p:nvPr/>
          </p:nvSpPr>
          <p:spPr>
            <a:xfrm>
              <a:off x="8811939" y="0"/>
              <a:ext cx="3684363" cy="3684363"/>
            </a:xfrm>
            <a:custGeom>
              <a:avLst/>
              <a:gdLst/>
              <a:ahLst/>
              <a:cxnLst/>
              <a:rect l="l" t="t" r="r" b="b"/>
              <a:pathLst>
                <a:path w="3684363" h="3684363">
                  <a:moveTo>
                    <a:pt x="0" y="0"/>
                  </a:moveTo>
                  <a:lnTo>
                    <a:pt x="3684363" y="0"/>
                  </a:lnTo>
                  <a:lnTo>
                    <a:pt x="3684363" y="3684363"/>
                  </a:lnTo>
                  <a:lnTo>
                    <a:pt x="0" y="3684363"/>
                  </a:lnTo>
                  <a:lnTo>
                    <a:pt x="0" y="0"/>
                  </a:lnTo>
                  <a:close/>
                </a:path>
              </a:pathLst>
            </a:custGeom>
            <a:blipFill>
              <a:blip r:embed="rId9"/>
              <a:stretch>
                <a:fillRect/>
              </a:stretch>
            </a:blipFill>
          </p:spPr>
          <p:txBody>
            <a:bodyPr/>
            <a:lstStyle/>
            <a:p>
              <a:endParaRPr lang="en-US"/>
            </a:p>
          </p:txBody>
        </p:sp>
        <p:sp>
          <p:nvSpPr>
            <p:cNvPr id="19" name="Freeform 19"/>
            <p:cNvSpPr/>
            <p:nvPr/>
          </p:nvSpPr>
          <p:spPr>
            <a:xfrm flipH="1" flipV="1">
              <a:off x="6237328" y="2434230"/>
              <a:ext cx="2347667" cy="1250133"/>
            </a:xfrm>
            <a:custGeom>
              <a:avLst/>
              <a:gdLst/>
              <a:ahLst/>
              <a:cxnLst/>
              <a:rect l="l" t="t" r="r" b="b"/>
              <a:pathLst>
                <a:path w="2347667" h="1250133">
                  <a:moveTo>
                    <a:pt x="2347667" y="1250133"/>
                  </a:moveTo>
                  <a:lnTo>
                    <a:pt x="0" y="1250133"/>
                  </a:lnTo>
                  <a:lnTo>
                    <a:pt x="0" y="0"/>
                  </a:lnTo>
                  <a:lnTo>
                    <a:pt x="2347667" y="0"/>
                  </a:lnTo>
                  <a:lnTo>
                    <a:pt x="2347667" y="1250133"/>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0" name="TextBox 20"/>
            <p:cNvSpPr txBox="1"/>
            <p:nvPr/>
          </p:nvSpPr>
          <p:spPr>
            <a:xfrm>
              <a:off x="0" y="101180"/>
              <a:ext cx="7737256" cy="2735792"/>
            </a:xfrm>
            <a:prstGeom prst="rect">
              <a:avLst/>
            </a:prstGeom>
          </p:spPr>
          <p:txBody>
            <a:bodyPr lIns="0" tIns="0" rIns="0" bIns="0" rtlCol="0" anchor="t">
              <a:spAutoFit/>
            </a:bodyPr>
            <a:lstStyle/>
            <a:p>
              <a:pPr algn="ctr">
                <a:lnSpc>
                  <a:spcPts val="3193"/>
                </a:lnSpc>
                <a:spcBef>
                  <a:spcPct val="0"/>
                </a:spcBef>
              </a:pPr>
              <a:r>
                <a:rPr lang="en-US" sz="3130" dirty="0">
                  <a:solidFill>
                    <a:srgbClr val="FFFFFF"/>
                  </a:solidFill>
                  <a:highlight>
                    <a:srgbClr val="000000"/>
                  </a:highlight>
                  <a:latin typeface="Montserrat"/>
                  <a:ea typeface="Montserrat"/>
                  <a:cs typeface="Montserrat"/>
                  <a:sym typeface="Montserrat"/>
                </a:rPr>
                <a:t>Want more information, customized Galaxy training or curriculum? Scan the QR code and fill out the CCD request form!</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247" r="-1126" b="-14532"/>
            </a:stretch>
          </a:blipFill>
        </p:spPr>
        <p:txBody>
          <a:bodyPr/>
          <a:lstStyle/>
          <a:p>
            <a:endParaRPr lang="en-US"/>
          </a:p>
        </p:txBody>
      </p:sp>
      <p:sp>
        <p:nvSpPr>
          <p:cNvPr id="3" name="TextBox 3"/>
          <p:cNvSpPr txBox="1"/>
          <p:nvPr/>
        </p:nvSpPr>
        <p:spPr>
          <a:xfrm>
            <a:off x="8825150" y="2126746"/>
            <a:ext cx="9191105" cy="7746999"/>
          </a:xfrm>
          <a:prstGeom prst="rect">
            <a:avLst/>
          </a:prstGeom>
        </p:spPr>
        <p:txBody>
          <a:bodyPr lIns="0" tIns="0" rIns="0" bIns="0" rtlCol="0" anchor="t">
            <a:spAutoFit/>
          </a:bodyPr>
          <a:lstStyle/>
          <a:p>
            <a:pPr marL="0" lvl="0" indent="0" algn="l">
              <a:lnSpc>
                <a:spcPts val="4760"/>
              </a:lnSpc>
              <a:spcBef>
                <a:spcPct val="0"/>
              </a:spcBef>
            </a:pPr>
            <a:r>
              <a:rPr lang="en-US" sz="2800">
                <a:solidFill>
                  <a:srgbClr val="303030"/>
                </a:solidFill>
                <a:latin typeface="Montserrat"/>
                <a:ea typeface="Montserrat"/>
                <a:cs typeface="Montserrat"/>
                <a:sym typeface="Montserrat"/>
              </a:rPr>
              <a:t>OkCare</a:t>
            </a:r>
            <a:r>
              <a:rPr lang="en-US" sz="2800" u="none" strike="noStrike">
                <a:solidFill>
                  <a:srgbClr val="303030"/>
                </a:solidFill>
                <a:latin typeface="Montserrat"/>
                <a:ea typeface="Montserrat"/>
                <a:cs typeface="Montserrat"/>
                <a:sym typeface="Montserrat"/>
              </a:rPr>
              <a:t>erGuide is an easy online resource available for all Oklahomans to explore and guide their future. Individuals can take assessments, identity occupations, establish education plans, and, ultimately connect to employers. Whether you are a student searching for career and college options or an adult looking for a new career path, OKCareerGuide is a powerful tool to provide all the career and education resources you will need to chart your course for the future! Benefits include: </a:t>
            </a:r>
          </a:p>
          <a:p>
            <a:pPr marL="604523" lvl="1" indent="-302261" algn="l">
              <a:lnSpc>
                <a:spcPts val="4760"/>
              </a:lnSpc>
              <a:spcBef>
                <a:spcPct val="0"/>
              </a:spcBef>
              <a:buFont typeface="Arial"/>
              <a:buChar char="•"/>
            </a:pPr>
            <a:r>
              <a:rPr lang="en-US" sz="2800" u="none" strike="noStrike">
                <a:solidFill>
                  <a:srgbClr val="303030"/>
                </a:solidFill>
                <a:latin typeface="Montserrat"/>
                <a:ea typeface="Montserrat"/>
                <a:cs typeface="Montserrat"/>
                <a:sym typeface="Montserrat"/>
              </a:rPr>
              <a:t>Fulfills Oklahoma ICAP Standards</a:t>
            </a:r>
          </a:p>
          <a:p>
            <a:pPr marL="604523" lvl="1" indent="-302261" algn="l">
              <a:lnSpc>
                <a:spcPts val="4760"/>
              </a:lnSpc>
              <a:spcBef>
                <a:spcPct val="0"/>
              </a:spcBef>
              <a:buFont typeface="Arial"/>
              <a:buChar char="•"/>
            </a:pPr>
            <a:r>
              <a:rPr lang="en-US" sz="2800" u="none" strike="noStrike">
                <a:solidFill>
                  <a:srgbClr val="303030"/>
                </a:solidFill>
                <a:latin typeface="Montserrat"/>
                <a:ea typeface="Montserrat"/>
                <a:cs typeface="Montserrat"/>
                <a:sym typeface="Montserrat"/>
              </a:rPr>
              <a:t>Job Search Tools</a:t>
            </a:r>
          </a:p>
          <a:p>
            <a:pPr marL="604523" lvl="1" indent="-302261" algn="l">
              <a:lnSpc>
                <a:spcPts val="4760"/>
              </a:lnSpc>
              <a:buFont typeface="Arial"/>
              <a:buChar char="•"/>
            </a:pPr>
            <a:r>
              <a:rPr lang="en-US" sz="2800" u="none" strike="noStrike">
                <a:solidFill>
                  <a:srgbClr val="303030"/>
                </a:solidFill>
                <a:latin typeface="Montserrat"/>
                <a:ea typeface="Montserrat"/>
                <a:cs typeface="Montserrat"/>
                <a:sym typeface="Montserrat"/>
              </a:rPr>
              <a:t>Trackable Reports and Insights</a:t>
            </a:r>
          </a:p>
        </p:txBody>
      </p:sp>
      <p:sp>
        <p:nvSpPr>
          <p:cNvPr id="4" name="Freeform 4"/>
          <p:cNvSpPr/>
          <p:nvPr/>
        </p:nvSpPr>
        <p:spPr>
          <a:xfrm rot="-718629">
            <a:off x="-24579" y="-751907"/>
            <a:ext cx="3536465" cy="2398366"/>
          </a:xfrm>
          <a:custGeom>
            <a:avLst/>
            <a:gdLst/>
            <a:ahLst/>
            <a:cxnLst/>
            <a:rect l="l" t="t" r="r" b="b"/>
            <a:pathLst>
              <a:path w="3536465" h="2398366">
                <a:moveTo>
                  <a:pt x="0" y="0"/>
                </a:moveTo>
                <a:lnTo>
                  <a:pt x="3536465" y="0"/>
                </a:lnTo>
                <a:lnTo>
                  <a:pt x="3536465" y="2398367"/>
                </a:lnTo>
                <a:lnTo>
                  <a:pt x="0" y="239836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831434">
            <a:off x="17390679" y="311850"/>
            <a:ext cx="848394" cy="538730"/>
          </a:xfrm>
          <a:custGeom>
            <a:avLst/>
            <a:gdLst/>
            <a:ahLst/>
            <a:cxnLst/>
            <a:rect l="l" t="t" r="r" b="b"/>
            <a:pathLst>
              <a:path w="848394" h="538730">
                <a:moveTo>
                  <a:pt x="0" y="0"/>
                </a:moveTo>
                <a:lnTo>
                  <a:pt x="848394" y="0"/>
                </a:lnTo>
                <a:lnTo>
                  <a:pt x="848394" y="538731"/>
                </a:lnTo>
                <a:lnTo>
                  <a:pt x="0" y="53873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5290089" y="8635631"/>
            <a:ext cx="3938421" cy="2921593"/>
          </a:xfrm>
          <a:custGeom>
            <a:avLst/>
            <a:gdLst/>
            <a:ahLst/>
            <a:cxnLst/>
            <a:rect l="l" t="t" r="r" b="b"/>
            <a:pathLst>
              <a:path w="3938421" h="2921593">
                <a:moveTo>
                  <a:pt x="0" y="0"/>
                </a:moveTo>
                <a:lnTo>
                  <a:pt x="3938422" y="0"/>
                </a:lnTo>
                <a:lnTo>
                  <a:pt x="3938422" y="2921592"/>
                </a:lnTo>
                <a:lnTo>
                  <a:pt x="0" y="292159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 name="Group 7"/>
          <p:cNvGrpSpPr>
            <a:grpSpLocks noChangeAspect="1"/>
          </p:cNvGrpSpPr>
          <p:nvPr/>
        </p:nvGrpSpPr>
        <p:grpSpPr>
          <a:xfrm>
            <a:off x="167816" y="1868120"/>
            <a:ext cx="8468212" cy="6799053"/>
            <a:chOff x="0" y="0"/>
            <a:chExt cx="7467600" cy="5995670"/>
          </a:xfrm>
        </p:grpSpPr>
        <p:sp>
          <p:nvSpPr>
            <p:cNvPr id="8" name="Freeform 8"/>
            <p:cNvSpPr/>
            <p:nvPr/>
          </p:nvSpPr>
          <p:spPr>
            <a:xfrm>
              <a:off x="0" y="0"/>
              <a:ext cx="7467600" cy="4513580"/>
            </a:xfrm>
            <a:custGeom>
              <a:avLst/>
              <a:gdLst/>
              <a:ahLst/>
              <a:cxnLst/>
              <a:rect l="l" t="t" r="r" b="b"/>
              <a:pathLst>
                <a:path w="7467600" h="451358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p:spPr>
          <p:txBody>
            <a:bodyPr/>
            <a:lstStyle/>
            <a:p>
              <a:endParaRPr lang="en-US"/>
            </a:p>
          </p:txBody>
        </p:sp>
        <p:sp>
          <p:nvSpPr>
            <p:cNvPr id="9" name="Freeform 9"/>
            <p:cNvSpPr/>
            <p:nvPr/>
          </p:nvSpPr>
          <p:spPr>
            <a:xfrm>
              <a:off x="0" y="4514850"/>
              <a:ext cx="7467600" cy="695960"/>
            </a:xfrm>
            <a:custGeom>
              <a:avLst/>
              <a:gdLst/>
              <a:ahLst/>
              <a:cxnLst/>
              <a:rect l="l" t="t" r="r" b="b"/>
              <a:pathLst>
                <a:path w="7467600" h="69596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p:spPr>
          <p:txBody>
            <a:bodyPr/>
            <a:lstStyle/>
            <a:p>
              <a:endParaRPr lang="en-US"/>
            </a:p>
          </p:txBody>
        </p:sp>
        <p:sp>
          <p:nvSpPr>
            <p:cNvPr id="10" name="Freeform 10"/>
            <p:cNvSpPr/>
            <p:nvPr/>
          </p:nvSpPr>
          <p:spPr>
            <a:xfrm>
              <a:off x="2434265" y="5210810"/>
              <a:ext cx="2596530" cy="786130"/>
            </a:xfrm>
            <a:custGeom>
              <a:avLst/>
              <a:gdLst/>
              <a:ahLst/>
              <a:cxnLst/>
              <a:rect l="l" t="t" r="r" b="b"/>
              <a:pathLst>
                <a:path w="2596530" h="786130">
                  <a:moveTo>
                    <a:pt x="1253815" y="0"/>
                  </a:moveTo>
                  <a:lnTo>
                    <a:pt x="448635" y="0"/>
                  </a:lnTo>
                  <a:cubicBezTo>
                    <a:pt x="448635" y="0"/>
                    <a:pt x="424505" y="370840"/>
                    <a:pt x="399105" y="525780"/>
                  </a:cubicBezTo>
                  <a:cubicBezTo>
                    <a:pt x="354655" y="791210"/>
                    <a:pt x="82875" y="706120"/>
                    <a:pt x="5405" y="762000"/>
                  </a:cubicBezTo>
                  <a:cubicBezTo>
                    <a:pt x="-4755" y="769620"/>
                    <a:pt x="325" y="786130"/>
                    <a:pt x="13025" y="786130"/>
                  </a:cubicBezTo>
                  <a:lnTo>
                    <a:pt x="2583505" y="786130"/>
                  </a:lnTo>
                  <a:cubicBezTo>
                    <a:pt x="2596205" y="786130"/>
                    <a:pt x="2601285" y="769620"/>
                    <a:pt x="2591125" y="762000"/>
                  </a:cubicBezTo>
                  <a:cubicBezTo>
                    <a:pt x="2513655" y="706120"/>
                    <a:pt x="2241875" y="791210"/>
                    <a:pt x="2197425" y="525780"/>
                  </a:cubicBezTo>
                  <a:cubicBezTo>
                    <a:pt x="2172025" y="370840"/>
                    <a:pt x="2147895" y="0"/>
                    <a:pt x="2147895" y="0"/>
                  </a:cubicBezTo>
                  <a:lnTo>
                    <a:pt x="1253815" y="0"/>
                  </a:lnTo>
                  <a:close/>
                </a:path>
              </a:pathLst>
            </a:custGeom>
            <a:solidFill>
              <a:srgbClr val="BBBBBB"/>
            </a:solidFill>
          </p:spPr>
          <p:txBody>
            <a:bodyPr/>
            <a:lstStyle/>
            <a:p>
              <a:endParaRPr lang="en-US"/>
            </a:p>
          </p:txBody>
        </p:sp>
        <p:sp>
          <p:nvSpPr>
            <p:cNvPr id="11" name="Freeform 11"/>
            <p:cNvSpPr/>
            <p:nvPr/>
          </p:nvSpPr>
          <p:spPr>
            <a:xfrm>
              <a:off x="314960" y="353060"/>
              <a:ext cx="6827520" cy="3835400"/>
            </a:xfrm>
            <a:custGeom>
              <a:avLst/>
              <a:gdLst/>
              <a:ahLst/>
              <a:cxnLst/>
              <a:rect l="l" t="t" r="r" b="b"/>
              <a:pathLst>
                <a:path w="6827520" h="3835400">
                  <a:moveTo>
                    <a:pt x="0" y="0"/>
                  </a:moveTo>
                  <a:lnTo>
                    <a:pt x="6827520" y="0"/>
                  </a:lnTo>
                  <a:lnTo>
                    <a:pt x="6827520" y="3835400"/>
                  </a:lnTo>
                  <a:lnTo>
                    <a:pt x="0" y="3835400"/>
                  </a:lnTo>
                  <a:close/>
                </a:path>
              </a:pathLst>
            </a:custGeom>
            <a:blipFill>
              <a:blip r:embed="rId6"/>
              <a:stretch>
                <a:fillRect l="-40872" r="-40872"/>
              </a:stretch>
            </a:blipFill>
          </p:spPr>
          <p:txBody>
            <a:bodyPr/>
            <a:lstStyle/>
            <a:p>
              <a:endParaRPr lang="en-US"/>
            </a:p>
          </p:txBody>
        </p:sp>
      </p:grpSp>
      <p:sp>
        <p:nvSpPr>
          <p:cNvPr id="12" name="TextBox 12"/>
          <p:cNvSpPr txBox="1"/>
          <p:nvPr/>
        </p:nvSpPr>
        <p:spPr>
          <a:xfrm>
            <a:off x="4247297" y="569801"/>
            <a:ext cx="14730572" cy="1680770"/>
          </a:xfrm>
          <a:prstGeom prst="rect">
            <a:avLst/>
          </a:prstGeom>
        </p:spPr>
        <p:txBody>
          <a:bodyPr lIns="0" tIns="0" rIns="0" bIns="0" rtlCol="0" anchor="t">
            <a:spAutoFit/>
          </a:bodyPr>
          <a:lstStyle/>
          <a:p>
            <a:pPr marL="0" lvl="0" indent="0" algn="ctr">
              <a:lnSpc>
                <a:spcPts val="12704"/>
              </a:lnSpc>
              <a:spcBef>
                <a:spcPct val="0"/>
              </a:spcBef>
            </a:pPr>
            <a:r>
              <a:rPr lang="en-US" sz="12455">
                <a:solidFill>
                  <a:srgbClr val="305569"/>
                </a:solidFill>
                <a:latin typeface="Baloo Thambi"/>
                <a:ea typeface="Baloo Thambi"/>
                <a:cs typeface="Baloo Thambi"/>
                <a:sym typeface="Baloo Thambi"/>
              </a:rPr>
              <a:t>OKCAREERGUIDE</a:t>
            </a:r>
          </a:p>
        </p:txBody>
      </p:sp>
      <p:sp>
        <p:nvSpPr>
          <p:cNvPr id="13" name="Freeform 13"/>
          <p:cNvSpPr/>
          <p:nvPr/>
        </p:nvSpPr>
        <p:spPr>
          <a:xfrm>
            <a:off x="2610782" y="176761"/>
            <a:ext cx="2878266" cy="366979"/>
          </a:xfrm>
          <a:custGeom>
            <a:avLst/>
            <a:gdLst/>
            <a:ahLst/>
            <a:cxnLst/>
            <a:rect l="l" t="t" r="r" b="b"/>
            <a:pathLst>
              <a:path w="2878266" h="366979">
                <a:moveTo>
                  <a:pt x="0" y="0"/>
                </a:moveTo>
                <a:lnTo>
                  <a:pt x="2878266" y="0"/>
                </a:lnTo>
                <a:lnTo>
                  <a:pt x="2878266" y="366979"/>
                </a:lnTo>
                <a:lnTo>
                  <a:pt x="0" y="36697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4" name="Group 14"/>
          <p:cNvGrpSpPr/>
          <p:nvPr/>
        </p:nvGrpSpPr>
        <p:grpSpPr>
          <a:xfrm>
            <a:off x="0" y="7740786"/>
            <a:ext cx="8636028" cy="2546214"/>
            <a:chOff x="0" y="0"/>
            <a:chExt cx="11514704" cy="3394952"/>
          </a:xfrm>
        </p:grpSpPr>
        <p:sp>
          <p:nvSpPr>
            <p:cNvPr id="15" name="Freeform 15"/>
            <p:cNvSpPr/>
            <p:nvPr/>
          </p:nvSpPr>
          <p:spPr>
            <a:xfrm>
              <a:off x="8119752" y="0"/>
              <a:ext cx="3394952" cy="3394952"/>
            </a:xfrm>
            <a:custGeom>
              <a:avLst/>
              <a:gdLst/>
              <a:ahLst/>
              <a:cxnLst/>
              <a:rect l="l" t="t" r="r" b="b"/>
              <a:pathLst>
                <a:path w="3394952" h="3394952">
                  <a:moveTo>
                    <a:pt x="0" y="0"/>
                  </a:moveTo>
                  <a:lnTo>
                    <a:pt x="3394952" y="0"/>
                  </a:lnTo>
                  <a:lnTo>
                    <a:pt x="3394952" y="3394952"/>
                  </a:lnTo>
                  <a:lnTo>
                    <a:pt x="0" y="3394952"/>
                  </a:lnTo>
                  <a:lnTo>
                    <a:pt x="0" y="0"/>
                  </a:lnTo>
                  <a:close/>
                </a:path>
              </a:pathLst>
            </a:custGeom>
            <a:blipFill>
              <a:blip r:embed="rId8"/>
              <a:stretch>
                <a:fillRect/>
              </a:stretch>
            </a:blipFill>
          </p:spPr>
          <p:txBody>
            <a:bodyPr/>
            <a:lstStyle/>
            <a:p>
              <a:endParaRPr lang="en-US"/>
            </a:p>
          </p:txBody>
        </p:sp>
        <p:sp>
          <p:nvSpPr>
            <p:cNvPr id="16" name="Freeform 16"/>
            <p:cNvSpPr/>
            <p:nvPr/>
          </p:nvSpPr>
          <p:spPr>
            <a:xfrm flipH="1" flipV="1">
              <a:off x="5747379" y="2243019"/>
              <a:ext cx="2163255" cy="1151933"/>
            </a:xfrm>
            <a:custGeom>
              <a:avLst/>
              <a:gdLst/>
              <a:ahLst/>
              <a:cxnLst/>
              <a:rect l="l" t="t" r="r" b="b"/>
              <a:pathLst>
                <a:path w="2163255" h="1151933">
                  <a:moveTo>
                    <a:pt x="2163255" y="1151933"/>
                  </a:moveTo>
                  <a:lnTo>
                    <a:pt x="0" y="1151933"/>
                  </a:lnTo>
                  <a:lnTo>
                    <a:pt x="0" y="0"/>
                  </a:lnTo>
                  <a:lnTo>
                    <a:pt x="2163255" y="0"/>
                  </a:lnTo>
                  <a:lnTo>
                    <a:pt x="2163255" y="1151933"/>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7" name="TextBox 17"/>
            <p:cNvSpPr txBox="1"/>
            <p:nvPr/>
          </p:nvSpPr>
          <p:spPr>
            <a:xfrm>
              <a:off x="0" y="88197"/>
              <a:ext cx="7129486" cy="2526501"/>
            </a:xfrm>
            <a:prstGeom prst="rect">
              <a:avLst/>
            </a:prstGeom>
          </p:spPr>
          <p:txBody>
            <a:bodyPr lIns="0" tIns="0" rIns="0" bIns="0" rtlCol="0" anchor="t">
              <a:spAutoFit/>
            </a:bodyPr>
            <a:lstStyle/>
            <a:p>
              <a:pPr algn="ctr">
                <a:lnSpc>
                  <a:spcPts val="2942"/>
                </a:lnSpc>
                <a:spcBef>
                  <a:spcPct val="0"/>
                </a:spcBef>
              </a:pPr>
              <a:r>
                <a:rPr lang="en-US" sz="2884" dirty="0">
                  <a:solidFill>
                    <a:srgbClr val="FFFFFF"/>
                  </a:solidFill>
                  <a:highlight>
                    <a:srgbClr val="000000"/>
                  </a:highlight>
                  <a:latin typeface="Montserrat"/>
                  <a:ea typeface="Montserrat"/>
                  <a:cs typeface="Montserrat"/>
                  <a:sym typeface="Montserrat"/>
                </a:rPr>
                <a:t>Want more information, customized OKCG training or curriculum? Scan the QR code and fill out the CCD request form!</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19999"/>
            </a:blip>
            <a:stretch>
              <a:fillRect t="-40785" b="-36992"/>
            </a:stretch>
          </a:blipFill>
        </p:spPr>
        <p:txBody>
          <a:bodyPr/>
          <a:lstStyle/>
          <a:p>
            <a:endParaRPr lang="en-US"/>
          </a:p>
        </p:txBody>
      </p:sp>
      <p:sp>
        <p:nvSpPr>
          <p:cNvPr id="3" name="TextBox 3"/>
          <p:cNvSpPr txBox="1"/>
          <p:nvPr/>
        </p:nvSpPr>
        <p:spPr>
          <a:xfrm>
            <a:off x="994183" y="898096"/>
            <a:ext cx="8284912" cy="1991583"/>
          </a:xfrm>
          <a:prstGeom prst="rect">
            <a:avLst/>
          </a:prstGeom>
        </p:spPr>
        <p:txBody>
          <a:bodyPr lIns="0" tIns="0" rIns="0" bIns="0" rtlCol="0" anchor="t">
            <a:spAutoFit/>
          </a:bodyPr>
          <a:lstStyle/>
          <a:p>
            <a:pPr marL="0" lvl="0" indent="0" algn="l">
              <a:lnSpc>
                <a:spcPts val="15282"/>
              </a:lnSpc>
              <a:spcBef>
                <a:spcPct val="0"/>
              </a:spcBef>
            </a:pPr>
            <a:r>
              <a:rPr lang="en-US" sz="14982">
                <a:solidFill>
                  <a:srgbClr val="824838"/>
                </a:solidFill>
                <a:latin typeface="Baloo Thambi"/>
                <a:ea typeface="Baloo Thambi"/>
                <a:cs typeface="Baloo Thambi"/>
                <a:sym typeface="Baloo Thambi"/>
              </a:rPr>
              <a:t>JOURNEY</a:t>
            </a:r>
          </a:p>
        </p:txBody>
      </p:sp>
      <p:sp>
        <p:nvSpPr>
          <p:cNvPr id="4" name="Freeform 4"/>
          <p:cNvSpPr/>
          <p:nvPr/>
        </p:nvSpPr>
        <p:spPr>
          <a:xfrm>
            <a:off x="9380586" y="9531956"/>
            <a:ext cx="2450688" cy="414389"/>
          </a:xfrm>
          <a:custGeom>
            <a:avLst/>
            <a:gdLst/>
            <a:ahLst/>
            <a:cxnLst/>
            <a:rect l="l" t="t" r="r" b="b"/>
            <a:pathLst>
              <a:path w="2450688" h="414389">
                <a:moveTo>
                  <a:pt x="0" y="0"/>
                </a:moveTo>
                <a:lnTo>
                  <a:pt x="2450687" y="0"/>
                </a:lnTo>
                <a:lnTo>
                  <a:pt x="2450687" y="414389"/>
                </a:lnTo>
                <a:lnTo>
                  <a:pt x="0" y="4143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251717">
            <a:off x="-816948" y="8978223"/>
            <a:ext cx="3691297" cy="2503370"/>
          </a:xfrm>
          <a:custGeom>
            <a:avLst/>
            <a:gdLst/>
            <a:ahLst/>
            <a:cxnLst/>
            <a:rect l="l" t="t" r="r" b="b"/>
            <a:pathLst>
              <a:path w="3691297" h="2503370">
                <a:moveTo>
                  <a:pt x="0" y="0"/>
                </a:moveTo>
                <a:lnTo>
                  <a:pt x="3691296" y="0"/>
                </a:lnTo>
                <a:lnTo>
                  <a:pt x="3691296" y="2503371"/>
                </a:lnTo>
                <a:lnTo>
                  <a:pt x="0" y="250337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6892594" y="148103"/>
            <a:ext cx="1113726" cy="775558"/>
          </a:xfrm>
          <a:custGeom>
            <a:avLst/>
            <a:gdLst/>
            <a:ahLst/>
            <a:cxnLst/>
            <a:rect l="l" t="t" r="r" b="b"/>
            <a:pathLst>
              <a:path w="1113726" h="775558">
                <a:moveTo>
                  <a:pt x="0" y="0"/>
                </a:moveTo>
                <a:lnTo>
                  <a:pt x="1113726" y="0"/>
                </a:lnTo>
                <a:lnTo>
                  <a:pt x="1113726" y="775558"/>
                </a:lnTo>
                <a:lnTo>
                  <a:pt x="0" y="7755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028700" y="640921"/>
            <a:ext cx="2217566" cy="282740"/>
          </a:xfrm>
          <a:custGeom>
            <a:avLst/>
            <a:gdLst/>
            <a:ahLst/>
            <a:cxnLst/>
            <a:rect l="l" t="t" r="r" b="b"/>
            <a:pathLst>
              <a:path w="2217566" h="282740">
                <a:moveTo>
                  <a:pt x="0" y="0"/>
                </a:moveTo>
                <a:lnTo>
                  <a:pt x="2217566" y="0"/>
                </a:lnTo>
                <a:lnTo>
                  <a:pt x="2217566" y="282740"/>
                </a:lnTo>
                <a:lnTo>
                  <a:pt x="0" y="28274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p:cNvGrpSpPr/>
          <p:nvPr/>
        </p:nvGrpSpPr>
        <p:grpSpPr>
          <a:xfrm>
            <a:off x="11096749" y="1412730"/>
            <a:ext cx="6657022" cy="8667998"/>
            <a:chOff x="0" y="0"/>
            <a:chExt cx="8876030" cy="11557330"/>
          </a:xfrm>
        </p:grpSpPr>
        <p:grpSp>
          <p:nvGrpSpPr>
            <p:cNvPr id="9" name="Group 9"/>
            <p:cNvGrpSpPr>
              <a:grpSpLocks noChangeAspect="1"/>
            </p:cNvGrpSpPr>
            <p:nvPr/>
          </p:nvGrpSpPr>
          <p:grpSpPr>
            <a:xfrm>
              <a:off x="0" y="0"/>
              <a:ext cx="8876030" cy="11557330"/>
              <a:chOff x="0" y="0"/>
              <a:chExt cx="14630400" cy="19050000"/>
            </a:xfrm>
          </p:grpSpPr>
          <p:sp>
            <p:nvSpPr>
              <p:cNvPr id="10" name="Freeform 10"/>
              <p:cNvSpPr/>
              <p:nvPr/>
            </p:nvSpPr>
            <p:spPr>
              <a:xfrm>
                <a:off x="604520" y="545084"/>
                <a:ext cx="13421360" cy="17959831"/>
              </a:xfrm>
              <a:custGeom>
                <a:avLst/>
                <a:gdLst/>
                <a:ahLst/>
                <a:cxnLst/>
                <a:rect l="l" t="t" r="r" b="b"/>
                <a:pathLst>
                  <a:path w="13421360" h="17959831">
                    <a:moveTo>
                      <a:pt x="13421360" y="17959831"/>
                    </a:moveTo>
                    <a:lnTo>
                      <a:pt x="0" y="17959831"/>
                    </a:lnTo>
                    <a:lnTo>
                      <a:pt x="0" y="0"/>
                    </a:lnTo>
                    <a:lnTo>
                      <a:pt x="13421360" y="0"/>
                    </a:lnTo>
                    <a:lnTo>
                      <a:pt x="13421360" y="17959831"/>
                    </a:lnTo>
                    <a:close/>
                  </a:path>
                </a:pathLst>
              </a:custGeom>
              <a:blipFill>
                <a:blip r:embed="rId7"/>
                <a:stretch>
                  <a:fillRect r="-227104"/>
                </a:stretch>
              </a:blipFill>
            </p:spPr>
            <p:txBody>
              <a:bodyPr/>
              <a:lstStyle/>
              <a:p>
                <a:endParaRPr lang="en-US"/>
              </a:p>
            </p:txBody>
          </p:sp>
          <p:sp>
            <p:nvSpPr>
              <p:cNvPr id="11" name="Freeform 11"/>
              <p:cNvSpPr/>
              <p:nvPr/>
            </p:nvSpPr>
            <p:spPr>
              <a:xfrm>
                <a:off x="0" y="0"/>
                <a:ext cx="14630400" cy="19050000"/>
              </a:xfrm>
              <a:custGeom>
                <a:avLst/>
                <a:gdLst/>
                <a:ahLst/>
                <a:cxnLst/>
                <a:rect l="l" t="t" r="r" b="b"/>
                <a:pathLst>
                  <a:path w="14630400" h="19050000">
                    <a:moveTo>
                      <a:pt x="14630400" y="19050000"/>
                    </a:moveTo>
                    <a:lnTo>
                      <a:pt x="0" y="19050000"/>
                    </a:lnTo>
                    <a:lnTo>
                      <a:pt x="0" y="0"/>
                    </a:lnTo>
                    <a:lnTo>
                      <a:pt x="14630400" y="0"/>
                    </a:lnTo>
                    <a:lnTo>
                      <a:pt x="14630400" y="19050000"/>
                    </a:lnTo>
                    <a:close/>
                  </a:path>
                </a:pathLst>
              </a:custGeom>
              <a:blipFill>
                <a:blip r:embed="rId8"/>
                <a:stretch>
                  <a:fillRect t="-32" b="-32"/>
                </a:stretch>
              </a:blipFill>
            </p:spPr>
            <p:txBody>
              <a:bodyPr/>
              <a:lstStyle/>
              <a:p>
                <a:endParaRPr lang="en-US"/>
              </a:p>
            </p:txBody>
          </p:sp>
        </p:grpSp>
        <p:sp>
          <p:nvSpPr>
            <p:cNvPr id="12" name="Freeform 12"/>
            <p:cNvSpPr/>
            <p:nvPr/>
          </p:nvSpPr>
          <p:spPr>
            <a:xfrm>
              <a:off x="0" y="0"/>
              <a:ext cx="8876030" cy="886624"/>
            </a:xfrm>
            <a:custGeom>
              <a:avLst/>
              <a:gdLst/>
              <a:ahLst/>
              <a:cxnLst/>
              <a:rect l="l" t="t" r="r" b="b"/>
              <a:pathLst>
                <a:path w="8876030" h="886624">
                  <a:moveTo>
                    <a:pt x="0" y="0"/>
                  </a:moveTo>
                  <a:lnTo>
                    <a:pt x="8876030" y="0"/>
                  </a:lnTo>
                  <a:lnTo>
                    <a:pt x="8876030" y="886624"/>
                  </a:lnTo>
                  <a:lnTo>
                    <a:pt x="0" y="886624"/>
                  </a:lnTo>
                  <a:lnTo>
                    <a:pt x="0" y="0"/>
                  </a:lnTo>
                  <a:close/>
                </a:path>
              </a:pathLst>
            </a:custGeom>
            <a:blipFill>
              <a:blip>
                <a:extLst>
                  <a:ext uri="{96DAC541-7B7A-43D3-8B79-37D633B846F1}">
                    <asvg:svgBlip xmlns:asvg="http://schemas.microsoft.com/office/drawing/2016/SVG/main" r:embed="rId9"/>
                  </a:ext>
                </a:extLst>
              </a:blip>
              <a:stretch>
                <a:fillRect b="-1348252"/>
              </a:stretch>
            </a:blipFill>
          </p:spPr>
          <p:txBody>
            <a:bodyPr/>
            <a:lstStyle/>
            <a:p>
              <a:endParaRPr lang="en-US"/>
            </a:p>
          </p:txBody>
        </p:sp>
        <p:sp>
          <p:nvSpPr>
            <p:cNvPr id="13" name="Freeform 13"/>
            <p:cNvSpPr/>
            <p:nvPr/>
          </p:nvSpPr>
          <p:spPr>
            <a:xfrm>
              <a:off x="0" y="667162"/>
              <a:ext cx="6480944" cy="10890169"/>
            </a:xfrm>
            <a:custGeom>
              <a:avLst/>
              <a:gdLst/>
              <a:ahLst/>
              <a:cxnLst/>
              <a:rect l="l" t="t" r="r" b="b"/>
              <a:pathLst>
                <a:path w="6480944" h="10890169">
                  <a:moveTo>
                    <a:pt x="0" y="0"/>
                  </a:moveTo>
                  <a:lnTo>
                    <a:pt x="6480944" y="0"/>
                  </a:lnTo>
                  <a:lnTo>
                    <a:pt x="6480944" y="10890168"/>
                  </a:lnTo>
                  <a:lnTo>
                    <a:pt x="0" y="10890168"/>
                  </a:lnTo>
                  <a:lnTo>
                    <a:pt x="0" y="0"/>
                  </a:lnTo>
                  <a:close/>
                </a:path>
              </a:pathLst>
            </a:custGeom>
            <a:blipFill>
              <a:blip>
                <a:extLst>
                  <a:ext uri="{96DAC541-7B7A-43D3-8B79-37D633B846F1}">
                    <asvg:svgBlip xmlns:asvg="http://schemas.microsoft.com/office/drawing/2016/SVG/main" r:embed="rId9"/>
                  </a:ext>
                </a:extLst>
              </a:blip>
              <a:stretch>
                <a:fillRect t="-7625" r="-25010"/>
              </a:stretch>
            </a:blipFill>
          </p:spPr>
          <p:txBody>
            <a:bodyPr/>
            <a:lstStyle/>
            <a:p>
              <a:endParaRPr lang="en-US"/>
            </a:p>
          </p:txBody>
        </p:sp>
        <p:sp>
          <p:nvSpPr>
            <p:cNvPr id="14" name="Freeform 14"/>
            <p:cNvSpPr/>
            <p:nvPr/>
          </p:nvSpPr>
          <p:spPr>
            <a:xfrm flipH="1">
              <a:off x="2369686" y="667162"/>
              <a:ext cx="6480944" cy="10890169"/>
            </a:xfrm>
            <a:custGeom>
              <a:avLst/>
              <a:gdLst/>
              <a:ahLst/>
              <a:cxnLst/>
              <a:rect l="l" t="t" r="r" b="b"/>
              <a:pathLst>
                <a:path w="6480944" h="10890169">
                  <a:moveTo>
                    <a:pt x="6480944" y="0"/>
                  </a:moveTo>
                  <a:lnTo>
                    <a:pt x="0" y="0"/>
                  </a:lnTo>
                  <a:lnTo>
                    <a:pt x="0" y="10890168"/>
                  </a:lnTo>
                  <a:lnTo>
                    <a:pt x="6480944" y="10890168"/>
                  </a:lnTo>
                  <a:lnTo>
                    <a:pt x="6480944" y="0"/>
                  </a:lnTo>
                  <a:close/>
                </a:path>
              </a:pathLst>
            </a:custGeom>
            <a:blipFill>
              <a:blip>
                <a:extLst>
                  <a:ext uri="{96DAC541-7B7A-43D3-8B79-37D633B846F1}">
                    <asvg:svgBlip xmlns:asvg="http://schemas.microsoft.com/office/drawing/2016/SVG/main" r:embed="rId9"/>
                  </a:ext>
                </a:extLst>
              </a:blip>
              <a:stretch>
                <a:fillRect t="-7625" r="-25010"/>
              </a:stretch>
            </a:blipFill>
          </p:spPr>
          <p:txBody>
            <a:bodyPr/>
            <a:lstStyle/>
            <a:p>
              <a:endParaRPr lang="en-US"/>
            </a:p>
          </p:txBody>
        </p:sp>
      </p:grpSp>
      <p:grpSp>
        <p:nvGrpSpPr>
          <p:cNvPr id="15" name="Group 15"/>
          <p:cNvGrpSpPr/>
          <p:nvPr/>
        </p:nvGrpSpPr>
        <p:grpSpPr>
          <a:xfrm>
            <a:off x="11511060" y="6259420"/>
            <a:ext cx="2914199" cy="3086100"/>
            <a:chOff x="0" y="0"/>
            <a:chExt cx="767526" cy="812800"/>
          </a:xfrm>
        </p:grpSpPr>
        <p:sp>
          <p:nvSpPr>
            <p:cNvPr id="16" name="Freeform 16"/>
            <p:cNvSpPr/>
            <p:nvPr/>
          </p:nvSpPr>
          <p:spPr>
            <a:xfrm>
              <a:off x="0" y="0"/>
              <a:ext cx="767526" cy="812800"/>
            </a:xfrm>
            <a:custGeom>
              <a:avLst/>
              <a:gdLst/>
              <a:ahLst/>
              <a:cxnLst/>
              <a:rect l="l" t="t" r="r" b="b"/>
              <a:pathLst>
                <a:path w="767526" h="812800">
                  <a:moveTo>
                    <a:pt x="0" y="0"/>
                  </a:moveTo>
                  <a:lnTo>
                    <a:pt x="767526" y="0"/>
                  </a:lnTo>
                  <a:lnTo>
                    <a:pt x="767526" y="812800"/>
                  </a:lnTo>
                  <a:lnTo>
                    <a:pt x="0" y="812800"/>
                  </a:lnTo>
                  <a:close/>
                </a:path>
              </a:pathLst>
            </a:custGeom>
            <a:solidFill>
              <a:srgbClr val="087490"/>
            </a:solidFill>
          </p:spPr>
          <p:txBody>
            <a:bodyPr/>
            <a:lstStyle/>
            <a:p>
              <a:endParaRPr lang="en-US"/>
            </a:p>
          </p:txBody>
        </p:sp>
        <p:sp>
          <p:nvSpPr>
            <p:cNvPr id="17" name="TextBox 17"/>
            <p:cNvSpPr txBox="1"/>
            <p:nvPr/>
          </p:nvSpPr>
          <p:spPr>
            <a:xfrm>
              <a:off x="0" y="-47625"/>
              <a:ext cx="767526" cy="860425"/>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994183" y="2604116"/>
            <a:ext cx="9577230" cy="4283074"/>
          </a:xfrm>
          <a:prstGeom prst="rect">
            <a:avLst/>
          </a:prstGeom>
        </p:spPr>
        <p:txBody>
          <a:bodyPr lIns="0" tIns="0" rIns="0" bIns="0" rtlCol="0" anchor="t">
            <a:spAutoFit/>
          </a:bodyPr>
          <a:lstStyle/>
          <a:p>
            <a:pPr algn="l">
              <a:lnSpc>
                <a:spcPts val="4930"/>
              </a:lnSpc>
            </a:pPr>
            <a:r>
              <a:rPr lang="en-US" sz="2900">
                <a:solidFill>
                  <a:srgbClr val="303030"/>
                </a:solidFill>
                <a:latin typeface="Montserrat"/>
                <a:ea typeface="Montserrat"/>
                <a:cs typeface="Montserrat"/>
                <a:sym typeface="Montserrat"/>
              </a:rPr>
              <a:t>Journey is a powerful tool that helps postsecondary students and adults by providing career readiness tools, helping for a smooth transition and removing any barriers that might exist. Benefits include:</a:t>
            </a:r>
          </a:p>
          <a:p>
            <a:pPr marL="626112" lvl="1" indent="-313056" algn="l">
              <a:lnSpc>
                <a:spcPts val="4930"/>
              </a:lnSpc>
              <a:buFont typeface="Arial"/>
              <a:buChar char="•"/>
            </a:pPr>
            <a:r>
              <a:rPr lang="en-US" sz="2900">
                <a:solidFill>
                  <a:srgbClr val="303030"/>
                </a:solidFill>
                <a:latin typeface="Montserrat"/>
                <a:ea typeface="Montserrat"/>
                <a:cs typeface="Montserrat"/>
                <a:sym typeface="Montserrat"/>
              </a:rPr>
              <a:t> Interest and Aptitude Assessments</a:t>
            </a:r>
          </a:p>
          <a:p>
            <a:pPr marL="626112" lvl="1" indent="-313056" algn="l">
              <a:lnSpc>
                <a:spcPts val="4930"/>
              </a:lnSpc>
              <a:buFont typeface="Arial"/>
              <a:buChar char="•"/>
            </a:pPr>
            <a:r>
              <a:rPr lang="en-US" sz="2900">
                <a:solidFill>
                  <a:srgbClr val="303030"/>
                </a:solidFill>
                <a:latin typeface="Montserrat"/>
                <a:ea typeface="Montserrat"/>
                <a:cs typeface="Montserrat"/>
                <a:sym typeface="Montserrat"/>
              </a:rPr>
              <a:t>Job Search Tools</a:t>
            </a:r>
          </a:p>
          <a:p>
            <a:pPr marL="626112" lvl="1" indent="-313056" algn="l">
              <a:lnSpc>
                <a:spcPts val="4930"/>
              </a:lnSpc>
              <a:buFont typeface="Arial"/>
              <a:buChar char="•"/>
            </a:pPr>
            <a:r>
              <a:rPr lang="en-US" sz="2900">
                <a:solidFill>
                  <a:srgbClr val="303030"/>
                </a:solidFill>
                <a:latin typeface="Montserrat"/>
                <a:ea typeface="Montserrat"/>
                <a:cs typeface="Montserrat"/>
                <a:sym typeface="Montserrat"/>
              </a:rPr>
              <a:t>Robust Administrative Reports</a:t>
            </a:r>
          </a:p>
        </p:txBody>
      </p:sp>
      <p:sp>
        <p:nvSpPr>
          <p:cNvPr id="19" name="Freeform 19"/>
          <p:cNvSpPr/>
          <p:nvPr/>
        </p:nvSpPr>
        <p:spPr>
          <a:xfrm>
            <a:off x="2674662" y="253142"/>
            <a:ext cx="2217566" cy="282740"/>
          </a:xfrm>
          <a:custGeom>
            <a:avLst/>
            <a:gdLst/>
            <a:ahLst/>
            <a:cxnLst/>
            <a:rect l="l" t="t" r="r" b="b"/>
            <a:pathLst>
              <a:path w="2217566" h="282740">
                <a:moveTo>
                  <a:pt x="0" y="0"/>
                </a:moveTo>
                <a:lnTo>
                  <a:pt x="2217565" y="0"/>
                </a:lnTo>
                <a:lnTo>
                  <a:pt x="2217565" y="282740"/>
                </a:lnTo>
                <a:lnTo>
                  <a:pt x="0" y="28274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20" name="Group 20"/>
          <p:cNvGrpSpPr/>
          <p:nvPr/>
        </p:nvGrpSpPr>
        <p:grpSpPr>
          <a:xfrm>
            <a:off x="643067" y="7427888"/>
            <a:ext cx="8636028" cy="2546214"/>
            <a:chOff x="0" y="0"/>
            <a:chExt cx="11514704" cy="3394952"/>
          </a:xfrm>
        </p:grpSpPr>
        <p:sp>
          <p:nvSpPr>
            <p:cNvPr id="21" name="Freeform 21"/>
            <p:cNvSpPr/>
            <p:nvPr/>
          </p:nvSpPr>
          <p:spPr>
            <a:xfrm>
              <a:off x="8119752" y="0"/>
              <a:ext cx="3394952" cy="3394952"/>
            </a:xfrm>
            <a:custGeom>
              <a:avLst/>
              <a:gdLst/>
              <a:ahLst/>
              <a:cxnLst/>
              <a:rect l="l" t="t" r="r" b="b"/>
              <a:pathLst>
                <a:path w="3394952" h="3394952">
                  <a:moveTo>
                    <a:pt x="0" y="0"/>
                  </a:moveTo>
                  <a:lnTo>
                    <a:pt x="3394952" y="0"/>
                  </a:lnTo>
                  <a:lnTo>
                    <a:pt x="3394952" y="3394952"/>
                  </a:lnTo>
                  <a:lnTo>
                    <a:pt x="0" y="3394952"/>
                  </a:lnTo>
                  <a:lnTo>
                    <a:pt x="0" y="0"/>
                  </a:lnTo>
                  <a:close/>
                </a:path>
              </a:pathLst>
            </a:custGeom>
            <a:blipFill>
              <a:blip r:embed="rId11"/>
              <a:stretch>
                <a:fillRect/>
              </a:stretch>
            </a:blipFill>
          </p:spPr>
          <p:txBody>
            <a:bodyPr/>
            <a:lstStyle/>
            <a:p>
              <a:endParaRPr lang="en-US"/>
            </a:p>
          </p:txBody>
        </p:sp>
        <p:sp>
          <p:nvSpPr>
            <p:cNvPr id="22" name="Freeform 22"/>
            <p:cNvSpPr/>
            <p:nvPr/>
          </p:nvSpPr>
          <p:spPr>
            <a:xfrm flipH="1" flipV="1">
              <a:off x="5747379" y="2243019"/>
              <a:ext cx="2163255" cy="1151933"/>
            </a:xfrm>
            <a:custGeom>
              <a:avLst/>
              <a:gdLst/>
              <a:ahLst/>
              <a:cxnLst/>
              <a:rect l="l" t="t" r="r" b="b"/>
              <a:pathLst>
                <a:path w="2163255" h="1151933">
                  <a:moveTo>
                    <a:pt x="2163255" y="1151933"/>
                  </a:moveTo>
                  <a:lnTo>
                    <a:pt x="0" y="1151933"/>
                  </a:lnTo>
                  <a:lnTo>
                    <a:pt x="0" y="0"/>
                  </a:lnTo>
                  <a:lnTo>
                    <a:pt x="2163255" y="0"/>
                  </a:lnTo>
                  <a:lnTo>
                    <a:pt x="2163255" y="1151933"/>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3" name="TextBox 23"/>
            <p:cNvSpPr txBox="1"/>
            <p:nvPr/>
          </p:nvSpPr>
          <p:spPr>
            <a:xfrm>
              <a:off x="0" y="88197"/>
              <a:ext cx="7129486" cy="2526501"/>
            </a:xfrm>
            <a:prstGeom prst="rect">
              <a:avLst/>
            </a:prstGeom>
          </p:spPr>
          <p:txBody>
            <a:bodyPr lIns="0" tIns="0" rIns="0" bIns="0" rtlCol="0" anchor="t">
              <a:spAutoFit/>
            </a:bodyPr>
            <a:lstStyle/>
            <a:p>
              <a:pPr algn="ctr">
                <a:lnSpc>
                  <a:spcPts val="2942"/>
                </a:lnSpc>
                <a:spcBef>
                  <a:spcPct val="0"/>
                </a:spcBef>
              </a:pPr>
              <a:r>
                <a:rPr lang="en-US" sz="2884" dirty="0">
                  <a:solidFill>
                    <a:srgbClr val="FFFFFF"/>
                  </a:solidFill>
                  <a:highlight>
                    <a:srgbClr val="000000"/>
                  </a:highlight>
                  <a:latin typeface="Montserrat"/>
                  <a:ea typeface="Montserrat"/>
                  <a:cs typeface="Montserrat"/>
                  <a:sym typeface="Montserrat"/>
                </a:rPr>
                <a:t>Want more information, customized OKCG training or curriculum? Scan the QR code and fill out the CCD request form!</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19999"/>
            </a:blip>
            <a:stretch>
              <a:fillRect t="-40785" b="-36992"/>
            </a:stretch>
          </a:blipFill>
        </p:spPr>
        <p:txBody>
          <a:bodyPr/>
          <a:lstStyle/>
          <a:p>
            <a:endParaRPr lang="en-US"/>
          </a:p>
        </p:txBody>
      </p:sp>
      <p:sp>
        <p:nvSpPr>
          <p:cNvPr id="3" name="TextBox 3"/>
          <p:cNvSpPr txBox="1"/>
          <p:nvPr/>
        </p:nvSpPr>
        <p:spPr>
          <a:xfrm>
            <a:off x="273557" y="395753"/>
            <a:ext cx="19018833" cy="1853639"/>
          </a:xfrm>
          <a:prstGeom prst="rect">
            <a:avLst/>
          </a:prstGeom>
        </p:spPr>
        <p:txBody>
          <a:bodyPr lIns="0" tIns="0" rIns="0" bIns="0" rtlCol="0" anchor="t">
            <a:spAutoFit/>
          </a:bodyPr>
          <a:lstStyle/>
          <a:p>
            <a:pPr marL="0" lvl="0" indent="0" algn="l">
              <a:lnSpc>
                <a:spcPts val="14280"/>
              </a:lnSpc>
              <a:spcBef>
                <a:spcPct val="0"/>
              </a:spcBef>
            </a:pPr>
            <a:r>
              <a:rPr lang="en-US" sz="14000">
                <a:solidFill>
                  <a:srgbClr val="824838"/>
                </a:solidFill>
                <a:latin typeface="Baloo Thambi"/>
                <a:ea typeface="Baloo Thambi"/>
                <a:cs typeface="Baloo Thambi"/>
                <a:sym typeface="Baloo Thambi"/>
              </a:rPr>
              <a:t>CONNECT 2 BUSINESS</a:t>
            </a:r>
          </a:p>
        </p:txBody>
      </p:sp>
      <p:sp>
        <p:nvSpPr>
          <p:cNvPr id="4" name="Freeform 4"/>
          <p:cNvSpPr/>
          <p:nvPr/>
        </p:nvSpPr>
        <p:spPr>
          <a:xfrm>
            <a:off x="13485751" y="9363075"/>
            <a:ext cx="4536693" cy="767114"/>
          </a:xfrm>
          <a:custGeom>
            <a:avLst/>
            <a:gdLst/>
            <a:ahLst/>
            <a:cxnLst/>
            <a:rect l="l" t="t" r="r" b="b"/>
            <a:pathLst>
              <a:path w="4536693" h="767114">
                <a:moveTo>
                  <a:pt x="0" y="0"/>
                </a:moveTo>
                <a:lnTo>
                  <a:pt x="4536693" y="0"/>
                </a:lnTo>
                <a:lnTo>
                  <a:pt x="4536693" y="767114"/>
                </a:lnTo>
                <a:lnTo>
                  <a:pt x="0" y="76711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251717">
            <a:off x="-816948" y="8978223"/>
            <a:ext cx="3691297" cy="2503370"/>
          </a:xfrm>
          <a:custGeom>
            <a:avLst/>
            <a:gdLst/>
            <a:ahLst/>
            <a:cxnLst/>
            <a:rect l="l" t="t" r="r" b="b"/>
            <a:pathLst>
              <a:path w="3691297" h="2503370">
                <a:moveTo>
                  <a:pt x="0" y="0"/>
                </a:moveTo>
                <a:lnTo>
                  <a:pt x="3691296" y="0"/>
                </a:lnTo>
                <a:lnTo>
                  <a:pt x="3691296" y="2503371"/>
                </a:lnTo>
                <a:lnTo>
                  <a:pt x="0" y="250337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6938964" y="1765428"/>
            <a:ext cx="1083480" cy="754496"/>
          </a:xfrm>
          <a:custGeom>
            <a:avLst/>
            <a:gdLst/>
            <a:ahLst/>
            <a:cxnLst/>
            <a:rect l="l" t="t" r="r" b="b"/>
            <a:pathLst>
              <a:path w="1083480" h="754496">
                <a:moveTo>
                  <a:pt x="0" y="0"/>
                </a:moveTo>
                <a:lnTo>
                  <a:pt x="1083480" y="0"/>
                </a:lnTo>
                <a:lnTo>
                  <a:pt x="1083480" y="754496"/>
                </a:lnTo>
                <a:lnTo>
                  <a:pt x="0" y="75449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 name="Group 7"/>
          <p:cNvGrpSpPr>
            <a:grpSpLocks noChangeAspect="1"/>
          </p:cNvGrpSpPr>
          <p:nvPr/>
        </p:nvGrpSpPr>
        <p:grpSpPr>
          <a:xfrm>
            <a:off x="11384865" y="2620721"/>
            <a:ext cx="6637579" cy="6637579"/>
            <a:chOff x="0" y="0"/>
            <a:chExt cx="3241040" cy="3241040"/>
          </a:xfrm>
        </p:grpSpPr>
        <p:sp>
          <p:nvSpPr>
            <p:cNvPr id="8" name="Freeform 8"/>
            <p:cNvSpPr/>
            <p:nvPr/>
          </p:nvSpPr>
          <p:spPr>
            <a:xfrm>
              <a:off x="10160" y="12700"/>
              <a:ext cx="3228340" cy="186690"/>
            </a:xfrm>
            <a:custGeom>
              <a:avLst/>
              <a:gdLst/>
              <a:ahLst/>
              <a:cxnLst/>
              <a:rect l="l" t="t" r="r" b="b"/>
              <a:pathLst>
                <a:path w="3228340" h="186690">
                  <a:moveTo>
                    <a:pt x="0" y="186690"/>
                  </a:moveTo>
                  <a:lnTo>
                    <a:pt x="0" y="127000"/>
                  </a:lnTo>
                  <a:cubicBezTo>
                    <a:pt x="0" y="57150"/>
                    <a:pt x="57150" y="0"/>
                    <a:pt x="127000" y="0"/>
                  </a:cubicBezTo>
                  <a:lnTo>
                    <a:pt x="3101340" y="0"/>
                  </a:lnTo>
                  <a:cubicBezTo>
                    <a:pt x="3171190" y="0"/>
                    <a:pt x="3228340" y="57150"/>
                    <a:pt x="3228340" y="127000"/>
                  </a:cubicBezTo>
                  <a:lnTo>
                    <a:pt x="3228340" y="186690"/>
                  </a:lnTo>
                  <a:cubicBezTo>
                    <a:pt x="3228340" y="186690"/>
                    <a:pt x="0" y="186690"/>
                    <a:pt x="0" y="186690"/>
                  </a:cubicBezTo>
                  <a:close/>
                </a:path>
              </a:pathLst>
            </a:custGeom>
            <a:solidFill>
              <a:srgbClr val="305569"/>
            </a:solidFill>
          </p:spPr>
          <p:txBody>
            <a:bodyPr/>
            <a:lstStyle/>
            <a:p>
              <a:endParaRPr lang="en-US"/>
            </a:p>
          </p:txBody>
        </p:sp>
        <p:sp>
          <p:nvSpPr>
            <p:cNvPr id="9" name="Freeform 9"/>
            <p:cNvSpPr/>
            <p:nvPr/>
          </p:nvSpPr>
          <p:spPr>
            <a:xfrm>
              <a:off x="6350" y="193040"/>
              <a:ext cx="3228340" cy="3041650"/>
            </a:xfrm>
            <a:custGeom>
              <a:avLst/>
              <a:gdLst/>
              <a:ahLst/>
              <a:cxnLst/>
              <a:rect l="l" t="t" r="r" b="b"/>
              <a:pathLst>
                <a:path w="3228340" h="3041650">
                  <a:moveTo>
                    <a:pt x="3101340" y="3041650"/>
                  </a:moveTo>
                  <a:lnTo>
                    <a:pt x="127000" y="3041650"/>
                  </a:lnTo>
                  <a:cubicBezTo>
                    <a:pt x="57150" y="3041650"/>
                    <a:pt x="0" y="2984500"/>
                    <a:pt x="0" y="2914650"/>
                  </a:cubicBezTo>
                  <a:lnTo>
                    <a:pt x="0" y="0"/>
                  </a:lnTo>
                  <a:lnTo>
                    <a:pt x="3228340" y="0"/>
                  </a:lnTo>
                  <a:lnTo>
                    <a:pt x="3228340" y="2914650"/>
                  </a:lnTo>
                  <a:cubicBezTo>
                    <a:pt x="3228340" y="2985770"/>
                    <a:pt x="3171190" y="3041650"/>
                    <a:pt x="3101340" y="3041650"/>
                  </a:cubicBezTo>
                  <a:close/>
                </a:path>
              </a:pathLst>
            </a:custGeom>
            <a:solidFill>
              <a:srgbClr val="F6F7F7"/>
            </a:solidFill>
          </p:spPr>
          <p:txBody>
            <a:bodyPr/>
            <a:lstStyle/>
            <a:p>
              <a:endParaRPr lang="en-US"/>
            </a:p>
          </p:txBody>
        </p:sp>
        <p:sp>
          <p:nvSpPr>
            <p:cNvPr id="10" name="Freeform 10"/>
            <p:cNvSpPr/>
            <p:nvPr/>
          </p:nvSpPr>
          <p:spPr>
            <a:xfrm>
              <a:off x="6350" y="193040"/>
              <a:ext cx="3228340" cy="3041650"/>
            </a:xfrm>
            <a:custGeom>
              <a:avLst/>
              <a:gdLst/>
              <a:ahLst/>
              <a:cxnLst/>
              <a:rect l="l" t="t" r="r" b="b"/>
              <a:pathLst>
                <a:path w="3228340" h="3041650">
                  <a:moveTo>
                    <a:pt x="3101340" y="3041650"/>
                  </a:moveTo>
                  <a:lnTo>
                    <a:pt x="127000" y="3041650"/>
                  </a:lnTo>
                  <a:cubicBezTo>
                    <a:pt x="57150" y="3041650"/>
                    <a:pt x="0" y="2984500"/>
                    <a:pt x="0" y="2914650"/>
                  </a:cubicBezTo>
                  <a:lnTo>
                    <a:pt x="0" y="0"/>
                  </a:lnTo>
                  <a:lnTo>
                    <a:pt x="3228340" y="0"/>
                  </a:lnTo>
                  <a:lnTo>
                    <a:pt x="3228340" y="2914650"/>
                  </a:lnTo>
                  <a:cubicBezTo>
                    <a:pt x="3228340" y="2985770"/>
                    <a:pt x="3171190" y="3041650"/>
                    <a:pt x="3101340" y="3041650"/>
                  </a:cubicBezTo>
                  <a:close/>
                </a:path>
              </a:pathLst>
            </a:custGeom>
            <a:blipFill>
              <a:blip r:embed="rId6"/>
              <a:stretch>
                <a:fillRect r="-73890"/>
              </a:stretch>
            </a:blipFill>
          </p:spPr>
          <p:txBody>
            <a:bodyPr/>
            <a:lstStyle/>
            <a:p>
              <a:endParaRPr lang="en-US"/>
            </a:p>
          </p:txBody>
        </p:sp>
        <p:sp>
          <p:nvSpPr>
            <p:cNvPr id="11" name="Freeform 11"/>
            <p:cNvSpPr/>
            <p:nvPr/>
          </p:nvSpPr>
          <p:spPr>
            <a:xfrm>
              <a:off x="0" y="0"/>
              <a:ext cx="3241040" cy="3241040"/>
            </a:xfrm>
            <a:custGeom>
              <a:avLst/>
              <a:gdLst/>
              <a:ahLst/>
              <a:cxnLst/>
              <a:rect l="l" t="t" r="r" b="b"/>
              <a:pathLst>
                <a:path w="3241040" h="3241040">
                  <a:moveTo>
                    <a:pt x="3107690" y="0"/>
                  </a:moveTo>
                  <a:lnTo>
                    <a:pt x="133350" y="0"/>
                  </a:lnTo>
                  <a:cubicBezTo>
                    <a:pt x="59690" y="0"/>
                    <a:pt x="0" y="59690"/>
                    <a:pt x="0" y="133350"/>
                  </a:cubicBezTo>
                  <a:lnTo>
                    <a:pt x="0" y="3107690"/>
                  </a:lnTo>
                  <a:cubicBezTo>
                    <a:pt x="0" y="3181350"/>
                    <a:pt x="59690" y="3241040"/>
                    <a:pt x="133350" y="3241040"/>
                  </a:cubicBezTo>
                  <a:lnTo>
                    <a:pt x="3107690" y="3241040"/>
                  </a:lnTo>
                  <a:cubicBezTo>
                    <a:pt x="3181350" y="3241040"/>
                    <a:pt x="3241040" y="3181350"/>
                    <a:pt x="3241040" y="3107690"/>
                  </a:cubicBezTo>
                  <a:lnTo>
                    <a:pt x="3241040" y="133350"/>
                  </a:lnTo>
                  <a:cubicBezTo>
                    <a:pt x="3241040" y="59690"/>
                    <a:pt x="3181350" y="0"/>
                    <a:pt x="3107690" y="0"/>
                  </a:cubicBezTo>
                  <a:close/>
                  <a:moveTo>
                    <a:pt x="133350" y="12700"/>
                  </a:moveTo>
                  <a:lnTo>
                    <a:pt x="3107690" y="12700"/>
                  </a:lnTo>
                  <a:cubicBezTo>
                    <a:pt x="3173730" y="12700"/>
                    <a:pt x="3228340" y="67310"/>
                    <a:pt x="3228340" y="133350"/>
                  </a:cubicBezTo>
                  <a:lnTo>
                    <a:pt x="3228340" y="186690"/>
                  </a:lnTo>
                  <a:lnTo>
                    <a:pt x="12700" y="186690"/>
                  </a:lnTo>
                  <a:lnTo>
                    <a:pt x="12700" y="133350"/>
                  </a:lnTo>
                  <a:cubicBezTo>
                    <a:pt x="12700" y="67310"/>
                    <a:pt x="67310" y="12700"/>
                    <a:pt x="133350" y="12700"/>
                  </a:cubicBezTo>
                  <a:close/>
                  <a:moveTo>
                    <a:pt x="3107690" y="3228340"/>
                  </a:moveTo>
                  <a:lnTo>
                    <a:pt x="133350" y="3228340"/>
                  </a:lnTo>
                  <a:cubicBezTo>
                    <a:pt x="67310" y="3228340"/>
                    <a:pt x="12700" y="3173730"/>
                    <a:pt x="12700" y="3107690"/>
                  </a:cubicBezTo>
                  <a:lnTo>
                    <a:pt x="12700" y="199390"/>
                  </a:lnTo>
                  <a:lnTo>
                    <a:pt x="3228340" y="199390"/>
                  </a:lnTo>
                  <a:lnTo>
                    <a:pt x="3228340" y="3107690"/>
                  </a:lnTo>
                  <a:cubicBezTo>
                    <a:pt x="3228340" y="3175000"/>
                    <a:pt x="3175000" y="3228340"/>
                    <a:pt x="3107690" y="3228340"/>
                  </a:cubicBezTo>
                  <a:close/>
                </a:path>
              </a:pathLst>
            </a:custGeom>
            <a:solidFill>
              <a:srgbClr val="000000"/>
            </a:solidFill>
          </p:spPr>
          <p:txBody>
            <a:bodyPr/>
            <a:lstStyle/>
            <a:p>
              <a:endParaRPr lang="en-US"/>
            </a:p>
          </p:txBody>
        </p:sp>
        <p:sp>
          <p:nvSpPr>
            <p:cNvPr id="12" name="Freeform 12"/>
            <p:cNvSpPr/>
            <p:nvPr/>
          </p:nvSpPr>
          <p:spPr>
            <a:xfrm>
              <a:off x="149860" y="73660"/>
              <a:ext cx="299720" cy="63500"/>
            </a:xfrm>
            <a:custGeom>
              <a:avLst/>
              <a:gdLst/>
              <a:ahLst/>
              <a:cxnLst/>
              <a:rect l="l" t="t" r="r" b="b"/>
              <a:pathLst>
                <a:path w="299720" h="63500">
                  <a:moveTo>
                    <a:pt x="118110" y="0"/>
                  </a:moveTo>
                  <a:lnTo>
                    <a:pt x="181610" y="0"/>
                  </a:lnTo>
                  <a:lnTo>
                    <a:pt x="181610" y="63500"/>
                  </a:lnTo>
                  <a:lnTo>
                    <a:pt x="118110" y="63500"/>
                  </a:lnTo>
                  <a:lnTo>
                    <a:pt x="118110" y="0"/>
                  </a:lnTo>
                  <a:close/>
                  <a:moveTo>
                    <a:pt x="31750" y="0"/>
                  </a:moveTo>
                  <a:cubicBezTo>
                    <a:pt x="49530" y="0"/>
                    <a:pt x="63500" y="13970"/>
                    <a:pt x="63500" y="31750"/>
                  </a:cubicBezTo>
                  <a:cubicBezTo>
                    <a:pt x="63500" y="49530"/>
                    <a:pt x="49530" y="63500"/>
                    <a:pt x="31750" y="63500"/>
                  </a:cubicBezTo>
                  <a:cubicBezTo>
                    <a:pt x="13970" y="63500"/>
                    <a:pt x="0" y="49530"/>
                    <a:pt x="0" y="31750"/>
                  </a:cubicBezTo>
                  <a:cubicBezTo>
                    <a:pt x="0" y="13970"/>
                    <a:pt x="13970" y="0"/>
                    <a:pt x="31750" y="0"/>
                  </a:cubicBezTo>
                  <a:close/>
                  <a:moveTo>
                    <a:pt x="267970" y="0"/>
                  </a:moveTo>
                  <a:lnTo>
                    <a:pt x="236220" y="63500"/>
                  </a:lnTo>
                  <a:lnTo>
                    <a:pt x="299720" y="63500"/>
                  </a:lnTo>
                  <a:lnTo>
                    <a:pt x="267970" y="0"/>
                  </a:lnTo>
                  <a:close/>
                </a:path>
              </a:pathLst>
            </a:custGeom>
            <a:solidFill>
              <a:srgbClr val="F8DB52"/>
            </a:solidFill>
          </p:spPr>
          <p:txBody>
            <a:bodyPr/>
            <a:lstStyle/>
            <a:p>
              <a:endParaRPr lang="en-US"/>
            </a:p>
          </p:txBody>
        </p:sp>
        <p:sp>
          <p:nvSpPr>
            <p:cNvPr id="13" name="Freeform 13"/>
            <p:cNvSpPr/>
            <p:nvPr/>
          </p:nvSpPr>
          <p:spPr>
            <a:xfrm>
              <a:off x="591820" y="88900"/>
              <a:ext cx="2508250" cy="33020"/>
            </a:xfrm>
            <a:custGeom>
              <a:avLst/>
              <a:gdLst/>
              <a:ahLst/>
              <a:cxnLst/>
              <a:rect l="l" t="t" r="r" b="b"/>
              <a:pathLst>
                <a:path w="2508250" h="33020">
                  <a:moveTo>
                    <a:pt x="2491740" y="33020"/>
                  </a:moveTo>
                  <a:lnTo>
                    <a:pt x="16510" y="33020"/>
                  </a:lnTo>
                  <a:cubicBezTo>
                    <a:pt x="7620" y="33020"/>
                    <a:pt x="0" y="25400"/>
                    <a:pt x="0" y="16510"/>
                  </a:cubicBezTo>
                  <a:lnTo>
                    <a:pt x="0" y="16510"/>
                  </a:lnTo>
                  <a:cubicBezTo>
                    <a:pt x="0" y="7620"/>
                    <a:pt x="7620" y="0"/>
                    <a:pt x="16510" y="0"/>
                  </a:cubicBezTo>
                  <a:lnTo>
                    <a:pt x="2491740" y="0"/>
                  </a:lnTo>
                  <a:cubicBezTo>
                    <a:pt x="2500630" y="0"/>
                    <a:pt x="2508250" y="7620"/>
                    <a:pt x="2508250" y="16510"/>
                  </a:cubicBezTo>
                  <a:lnTo>
                    <a:pt x="2508250" y="16510"/>
                  </a:lnTo>
                  <a:cubicBezTo>
                    <a:pt x="2506980" y="25400"/>
                    <a:pt x="2500630" y="33020"/>
                    <a:pt x="2491740" y="33020"/>
                  </a:cubicBezTo>
                  <a:close/>
                </a:path>
              </a:pathLst>
            </a:custGeom>
            <a:solidFill>
              <a:srgbClr val="9DDCF9"/>
            </a:solidFill>
          </p:spPr>
          <p:txBody>
            <a:bodyPr/>
            <a:lstStyle/>
            <a:p>
              <a:endParaRPr lang="en-US"/>
            </a:p>
          </p:txBody>
        </p:sp>
      </p:grpSp>
      <p:sp>
        <p:nvSpPr>
          <p:cNvPr id="14" name="TextBox 14"/>
          <p:cNvSpPr txBox="1"/>
          <p:nvPr/>
        </p:nvSpPr>
        <p:spPr>
          <a:xfrm>
            <a:off x="512736" y="1889126"/>
            <a:ext cx="10775386" cy="5762624"/>
          </a:xfrm>
          <a:prstGeom prst="rect">
            <a:avLst/>
          </a:prstGeom>
        </p:spPr>
        <p:txBody>
          <a:bodyPr lIns="0" tIns="0" rIns="0" bIns="0" rtlCol="0" anchor="t">
            <a:spAutoFit/>
          </a:bodyPr>
          <a:lstStyle/>
          <a:p>
            <a:pPr algn="l">
              <a:lnSpc>
                <a:spcPts val="4590"/>
              </a:lnSpc>
            </a:pPr>
            <a:r>
              <a:rPr lang="en-US" sz="2700">
                <a:solidFill>
                  <a:srgbClr val="303030"/>
                </a:solidFill>
                <a:latin typeface="Montserrat"/>
                <a:ea typeface="Montserrat"/>
                <a:cs typeface="Montserrat"/>
                <a:sym typeface="Montserrat"/>
              </a:rPr>
              <a:t>Connect 2 Business (C2B) provides a connection between individuals in Oklahoma and Work-Based Learning (WBL) opportunities aligned to their career interest, skills and work values.School districts and businesses partner to provide individuals with invaluable experiences while growing the local workforce and strengthening community relationships. Benefits Include:</a:t>
            </a:r>
          </a:p>
          <a:p>
            <a:pPr marL="582933" lvl="1" indent="-291467" algn="l">
              <a:lnSpc>
                <a:spcPts val="4590"/>
              </a:lnSpc>
              <a:buFont typeface="Arial"/>
              <a:buChar char="•"/>
            </a:pPr>
            <a:r>
              <a:rPr lang="en-US" sz="2700">
                <a:solidFill>
                  <a:srgbClr val="303030"/>
                </a:solidFill>
                <a:latin typeface="Montserrat"/>
                <a:ea typeface="Montserrat"/>
                <a:cs typeface="Montserrat"/>
                <a:sym typeface="Montserrat"/>
              </a:rPr>
              <a:t>Relationship Building Between Individuals and Businesses</a:t>
            </a:r>
          </a:p>
          <a:p>
            <a:pPr marL="582933" lvl="1" indent="-291467" algn="l">
              <a:lnSpc>
                <a:spcPts val="4590"/>
              </a:lnSpc>
              <a:buFont typeface="Arial"/>
              <a:buChar char="•"/>
            </a:pPr>
            <a:r>
              <a:rPr lang="en-US" sz="2700">
                <a:solidFill>
                  <a:srgbClr val="303030"/>
                </a:solidFill>
                <a:latin typeface="Montserrat"/>
                <a:ea typeface="Montserrat"/>
                <a:cs typeface="Montserrat"/>
                <a:sym typeface="Montserrat"/>
              </a:rPr>
              <a:t>Fulfills WBL Standards</a:t>
            </a:r>
          </a:p>
          <a:p>
            <a:pPr marL="582933" lvl="1" indent="-291467" algn="l">
              <a:lnSpc>
                <a:spcPts val="4590"/>
              </a:lnSpc>
              <a:buFont typeface="Arial"/>
              <a:buChar char="•"/>
            </a:pPr>
            <a:r>
              <a:rPr lang="en-US" sz="2700">
                <a:solidFill>
                  <a:srgbClr val="303030"/>
                </a:solidFill>
                <a:latin typeface="Montserrat"/>
                <a:ea typeface="Montserrat"/>
                <a:cs typeface="Montserrat"/>
                <a:sym typeface="Montserrat"/>
              </a:rPr>
              <a:t>Access to Action-Oriented Reporting</a:t>
            </a:r>
          </a:p>
        </p:txBody>
      </p:sp>
      <p:grpSp>
        <p:nvGrpSpPr>
          <p:cNvPr id="15" name="Group 15"/>
          <p:cNvGrpSpPr/>
          <p:nvPr/>
        </p:nvGrpSpPr>
        <p:grpSpPr>
          <a:xfrm>
            <a:off x="3049709" y="7840506"/>
            <a:ext cx="8104169" cy="2389403"/>
            <a:chOff x="0" y="0"/>
            <a:chExt cx="10805558" cy="3185870"/>
          </a:xfrm>
        </p:grpSpPr>
        <p:sp>
          <p:nvSpPr>
            <p:cNvPr id="16" name="Freeform 16"/>
            <p:cNvSpPr/>
            <p:nvPr/>
          </p:nvSpPr>
          <p:spPr>
            <a:xfrm>
              <a:off x="7619688" y="0"/>
              <a:ext cx="3185870" cy="3185870"/>
            </a:xfrm>
            <a:custGeom>
              <a:avLst/>
              <a:gdLst/>
              <a:ahLst/>
              <a:cxnLst/>
              <a:rect l="l" t="t" r="r" b="b"/>
              <a:pathLst>
                <a:path w="3185870" h="3185870">
                  <a:moveTo>
                    <a:pt x="0" y="0"/>
                  </a:moveTo>
                  <a:lnTo>
                    <a:pt x="3185870" y="0"/>
                  </a:lnTo>
                  <a:lnTo>
                    <a:pt x="3185870" y="3185870"/>
                  </a:lnTo>
                  <a:lnTo>
                    <a:pt x="0" y="3185870"/>
                  </a:lnTo>
                  <a:lnTo>
                    <a:pt x="0" y="0"/>
                  </a:lnTo>
                  <a:close/>
                </a:path>
              </a:pathLst>
            </a:custGeom>
            <a:blipFill>
              <a:blip r:embed="rId7"/>
              <a:stretch>
                <a:fillRect/>
              </a:stretch>
            </a:blipFill>
          </p:spPr>
          <p:txBody>
            <a:bodyPr/>
            <a:lstStyle/>
            <a:p>
              <a:endParaRPr lang="en-US"/>
            </a:p>
          </p:txBody>
        </p:sp>
        <p:sp>
          <p:nvSpPr>
            <p:cNvPr id="17" name="Freeform 17"/>
            <p:cNvSpPr/>
            <p:nvPr/>
          </p:nvSpPr>
          <p:spPr>
            <a:xfrm flipH="1" flipV="1">
              <a:off x="5393420" y="2104880"/>
              <a:ext cx="2030029" cy="1080990"/>
            </a:xfrm>
            <a:custGeom>
              <a:avLst/>
              <a:gdLst/>
              <a:ahLst/>
              <a:cxnLst/>
              <a:rect l="l" t="t" r="r" b="b"/>
              <a:pathLst>
                <a:path w="2030029" h="1080990">
                  <a:moveTo>
                    <a:pt x="2030029" y="1080990"/>
                  </a:moveTo>
                  <a:lnTo>
                    <a:pt x="0" y="1080990"/>
                  </a:lnTo>
                  <a:lnTo>
                    <a:pt x="0" y="0"/>
                  </a:lnTo>
                  <a:lnTo>
                    <a:pt x="2030029" y="0"/>
                  </a:lnTo>
                  <a:lnTo>
                    <a:pt x="2030029" y="108099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8" name="TextBox 18"/>
            <p:cNvSpPr txBox="1"/>
            <p:nvPr/>
          </p:nvSpPr>
          <p:spPr>
            <a:xfrm>
              <a:off x="0" y="85699"/>
              <a:ext cx="6690408" cy="2393817"/>
            </a:xfrm>
            <a:prstGeom prst="rect">
              <a:avLst/>
            </a:prstGeom>
          </p:spPr>
          <p:txBody>
            <a:bodyPr lIns="0" tIns="0" rIns="0" bIns="0" rtlCol="0" anchor="t">
              <a:spAutoFit/>
            </a:bodyPr>
            <a:lstStyle/>
            <a:p>
              <a:pPr algn="ctr">
                <a:lnSpc>
                  <a:spcPts val="2761"/>
                </a:lnSpc>
                <a:spcBef>
                  <a:spcPct val="0"/>
                </a:spcBef>
              </a:pPr>
              <a:r>
                <a:rPr lang="en-US" sz="2707" dirty="0">
                  <a:solidFill>
                    <a:srgbClr val="FFFFFF"/>
                  </a:solidFill>
                  <a:highlight>
                    <a:srgbClr val="000000"/>
                  </a:highlight>
                  <a:latin typeface="Montserrat"/>
                  <a:ea typeface="Montserrat"/>
                  <a:cs typeface="Montserrat"/>
                  <a:sym typeface="Montserrat"/>
                </a:rPr>
                <a:t>Want more information, customized OKCG training or curriculum? Scan the QR code and fill out the CCD request form!</a:t>
              </a:r>
            </a:p>
          </p:txBody>
        </p:sp>
      </p:grpSp>
      <p:sp>
        <p:nvSpPr>
          <p:cNvPr id="19" name="Freeform 19"/>
          <p:cNvSpPr/>
          <p:nvPr/>
        </p:nvSpPr>
        <p:spPr>
          <a:xfrm>
            <a:off x="-1236881" y="8458268"/>
            <a:ext cx="3938421" cy="2921593"/>
          </a:xfrm>
          <a:custGeom>
            <a:avLst/>
            <a:gdLst/>
            <a:ahLst/>
            <a:cxnLst/>
            <a:rect l="l" t="t" r="r" b="b"/>
            <a:pathLst>
              <a:path w="3938421" h="2921593">
                <a:moveTo>
                  <a:pt x="0" y="0"/>
                </a:moveTo>
                <a:lnTo>
                  <a:pt x="3938421" y="0"/>
                </a:lnTo>
                <a:lnTo>
                  <a:pt x="3938421" y="2921593"/>
                </a:lnTo>
                <a:lnTo>
                  <a:pt x="0" y="292159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8700" r="-17213" b="-18352"/>
            </a:stretch>
          </a:blipFill>
        </p:spPr>
        <p:txBody>
          <a:bodyPr/>
          <a:lstStyle/>
          <a:p>
            <a:endParaRPr lang="en-US"/>
          </a:p>
        </p:txBody>
      </p:sp>
      <p:sp>
        <p:nvSpPr>
          <p:cNvPr id="3" name="Freeform 3"/>
          <p:cNvSpPr/>
          <p:nvPr/>
        </p:nvSpPr>
        <p:spPr>
          <a:xfrm flipV="1">
            <a:off x="-1177542" y="1199902"/>
            <a:ext cx="20643085" cy="9289388"/>
          </a:xfrm>
          <a:custGeom>
            <a:avLst/>
            <a:gdLst/>
            <a:ahLst/>
            <a:cxnLst/>
            <a:rect l="l" t="t" r="r" b="b"/>
            <a:pathLst>
              <a:path w="20643085" h="9289388">
                <a:moveTo>
                  <a:pt x="0" y="9289388"/>
                </a:moveTo>
                <a:lnTo>
                  <a:pt x="20643084" y="9289388"/>
                </a:lnTo>
                <a:lnTo>
                  <a:pt x="20643084" y="0"/>
                </a:lnTo>
                <a:lnTo>
                  <a:pt x="0" y="0"/>
                </a:lnTo>
                <a:lnTo>
                  <a:pt x="0" y="9289388"/>
                </a:lnTo>
                <a:close/>
              </a:path>
            </a:pathLst>
          </a:custGeom>
          <a:blipFill>
            <a:blip r:embed="rId3">
              <a:alphaModFix amt="60000"/>
            </a:blip>
            <a:stretch>
              <a:fillRect t="-39444" b="-39444"/>
            </a:stretch>
          </a:blipFill>
        </p:spPr>
        <p:txBody>
          <a:bodyPr/>
          <a:lstStyle/>
          <a:p>
            <a:endParaRPr lang="en-US"/>
          </a:p>
        </p:txBody>
      </p:sp>
      <p:sp>
        <p:nvSpPr>
          <p:cNvPr id="4" name="TextBox 4"/>
          <p:cNvSpPr txBox="1"/>
          <p:nvPr/>
        </p:nvSpPr>
        <p:spPr>
          <a:xfrm>
            <a:off x="5717914" y="637513"/>
            <a:ext cx="10398396" cy="1853639"/>
          </a:xfrm>
          <a:prstGeom prst="rect">
            <a:avLst/>
          </a:prstGeom>
        </p:spPr>
        <p:txBody>
          <a:bodyPr lIns="0" tIns="0" rIns="0" bIns="0" rtlCol="0" anchor="t">
            <a:spAutoFit/>
          </a:bodyPr>
          <a:lstStyle/>
          <a:p>
            <a:pPr marL="0" lvl="0" indent="0" algn="l">
              <a:lnSpc>
                <a:spcPts val="14280"/>
              </a:lnSpc>
              <a:spcBef>
                <a:spcPct val="0"/>
              </a:spcBef>
            </a:pPr>
            <a:r>
              <a:rPr lang="en-US" sz="14000" dirty="0">
                <a:solidFill>
                  <a:srgbClr val="824838"/>
                </a:solidFill>
                <a:latin typeface="Baloo Thambi"/>
                <a:ea typeface="Baloo Thambi"/>
                <a:cs typeface="Baloo Thambi"/>
                <a:sym typeface="Baloo Thambi"/>
              </a:rPr>
              <a:t>QUESTIONS?</a:t>
            </a:r>
          </a:p>
        </p:txBody>
      </p:sp>
      <p:sp>
        <p:nvSpPr>
          <p:cNvPr id="5" name="Freeform 5"/>
          <p:cNvSpPr/>
          <p:nvPr/>
        </p:nvSpPr>
        <p:spPr>
          <a:xfrm>
            <a:off x="16318789" y="8826204"/>
            <a:ext cx="3938421" cy="2921593"/>
          </a:xfrm>
          <a:custGeom>
            <a:avLst/>
            <a:gdLst/>
            <a:ahLst/>
            <a:cxnLst/>
            <a:rect l="l" t="t" r="r" b="b"/>
            <a:pathLst>
              <a:path w="3938421" h="2921593">
                <a:moveTo>
                  <a:pt x="0" y="0"/>
                </a:moveTo>
                <a:lnTo>
                  <a:pt x="3938422" y="0"/>
                </a:lnTo>
                <a:lnTo>
                  <a:pt x="3938422" y="2921592"/>
                </a:lnTo>
                <a:lnTo>
                  <a:pt x="0" y="29215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1151970">
            <a:off x="2058173" y="1404004"/>
            <a:ext cx="1390624" cy="883046"/>
          </a:xfrm>
          <a:custGeom>
            <a:avLst/>
            <a:gdLst/>
            <a:ahLst/>
            <a:cxnLst/>
            <a:rect l="l" t="t" r="r" b="b"/>
            <a:pathLst>
              <a:path w="1390624" h="883046">
                <a:moveTo>
                  <a:pt x="0" y="0"/>
                </a:moveTo>
                <a:lnTo>
                  <a:pt x="1390625" y="0"/>
                </a:lnTo>
                <a:lnTo>
                  <a:pt x="1390625" y="883046"/>
                </a:lnTo>
                <a:lnTo>
                  <a:pt x="0" y="88304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5848534" y="3663033"/>
            <a:ext cx="940511" cy="654937"/>
          </a:xfrm>
          <a:custGeom>
            <a:avLst/>
            <a:gdLst/>
            <a:ahLst/>
            <a:cxnLst/>
            <a:rect l="l" t="t" r="r" b="b"/>
            <a:pathLst>
              <a:path w="940511" h="654937">
                <a:moveTo>
                  <a:pt x="0" y="0"/>
                </a:moveTo>
                <a:lnTo>
                  <a:pt x="940511" y="0"/>
                </a:lnTo>
                <a:lnTo>
                  <a:pt x="940511" y="654937"/>
                </a:lnTo>
                <a:lnTo>
                  <a:pt x="0" y="65493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638631" y="6884919"/>
            <a:ext cx="3316310" cy="560758"/>
          </a:xfrm>
          <a:custGeom>
            <a:avLst/>
            <a:gdLst/>
            <a:ahLst/>
            <a:cxnLst/>
            <a:rect l="l" t="t" r="r" b="b"/>
            <a:pathLst>
              <a:path w="3316310" h="560758">
                <a:moveTo>
                  <a:pt x="0" y="0"/>
                </a:moveTo>
                <a:lnTo>
                  <a:pt x="3316310" y="0"/>
                </a:lnTo>
                <a:lnTo>
                  <a:pt x="3316310" y="560758"/>
                </a:lnTo>
                <a:lnTo>
                  <a:pt x="0" y="56075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9" name="Group 8">
            <a:extLst>
              <a:ext uri="{FF2B5EF4-FFF2-40B4-BE49-F238E27FC236}">
                <a16:creationId xmlns:a16="http://schemas.microsoft.com/office/drawing/2014/main" id="{10DBE56F-5732-1763-A0FD-E5BBF37E1410}"/>
              </a:ext>
            </a:extLst>
          </p:cNvPr>
          <p:cNvGrpSpPr/>
          <p:nvPr/>
        </p:nvGrpSpPr>
        <p:grpSpPr>
          <a:xfrm>
            <a:off x="5824297" y="2400300"/>
            <a:ext cx="10264717" cy="6077169"/>
            <a:chOff x="3904975" y="2618474"/>
            <a:chExt cx="10264717" cy="6077169"/>
          </a:xfrm>
        </p:grpSpPr>
        <p:grpSp>
          <p:nvGrpSpPr>
            <p:cNvPr id="10" name="Group 11">
              <a:extLst>
                <a:ext uri="{FF2B5EF4-FFF2-40B4-BE49-F238E27FC236}">
                  <a16:creationId xmlns:a16="http://schemas.microsoft.com/office/drawing/2014/main" id="{B114E10B-B2A2-F7D3-4AA1-BF14101308F1}"/>
                </a:ext>
              </a:extLst>
            </p:cNvPr>
            <p:cNvGrpSpPr/>
            <p:nvPr/>
          </p:nvGrpSpPr>
          <p:grpSpPr>
            <a:xfrm>
              <a:off x="3904975" y="2618474"/>
              <a:ext cx="3692008" cy="6077169"/>
              <a:chOff x="0" y="0"/>
              <a:chExt cx="4922677" cy="8102892"/>
            </a:xfrm>
          </p:grpSpPr>
          <p:sp>
            <p:nvSpPr>
              <p:cNvPr id="16" name="Freeform 12">
                <a:extLst>
                  <a:ext uri="{FF2B5EF4-FFF2-40B4-BE49-F238E27FC236}">
                    <a16:creationId xmlns:a16="http://schemas.microsoft.com/office/drawing/2014/main" id="{8ECDB791-2D82-EB3E-94BC-5D1FECA7FF57}"/>
                  </a:ext>
                </a:extLst>
              </p:cNvPr>
              <p:cNvSpPr/>
              <p:nvPr/>
            </p:nvSpPr>
            <p:spPr>
              <a:xfrm>
                <a:off x="0" y="6890683"/>
                <a:ext cx="4922677" cy="1212209"/>
              </a:xfrm>
              <a:custGeom>
                <a:avLst/>
                <a:gdLst/>
                <a:ahLst/>
                <a:cxnLst/>
                <a:rect l="l" t="t" r="r" b="b"/>
                <a:pathLst>
                  <a:path w="4922677" h="1212209">
                    <a:moveTo>
                      <a:pt x="0" y="0"/>
                    </a:moveTo>
                    <a:lnTo>
                      <a:pt x="4922677" y="0"/>
                    </a:lnTo>
                    <a:lnTo>
                      <a:pt x="4922677" y="1212209"/>
                    </a:lnTo>
                    <a:lnTo>
                      <a:pt x="0" y="121220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7" name="Group 13">
                <a:extLst>
                  <a:ext uri="{FF2B5EF4-FFF2-40B4-BE49-F238E27FC236}">
                    <a16:creationId xmlns:a16="http://schemas.microsoft.com/office/drawing/2014/main" id="{374BB83C-268A-96E9-5827-48798D87CA1D}"/>
                  </a:ext>
                </a:extLst>
              </p:cNvPr>
              <p:cNvGrpSpPr/>
              <p:nvPr/>
            </p:nvGrpSpPr>
            <p:grpSpPr>
              <a:xfrm>
                <a:off x="0" y="0"/>
                <a:ext cx="4922677" cy="6657121"/>
                <a:chOff x="0" y="0"/>
                <a:chExt cx="571989" cy="773522"/>
              </a:xfrm>
            </p:grpSpPr>
            <p:sp>
              <p:nvSpPr>
                <p:cNvPr id="19" name="Freeform 14">
                  <a:extLst>
                    <a:ext uri="{FF2B5EF4-FFF2-40B4-BE49-F238E27FC236}">
                      <a16:creationId xmlns:a16="http://schemas.microsoft.com/office/drawing/2014/main" id="{41AB9220-C730-D681-A409-45005FB00E56}"/>
                    </a:ext>
                  </a:extLst>
                </p:cNvPr>
                <p:cNvSpPr/>
                <p:nvPr/>
              </p:nvSpPr>
              <p:spPr>
                <a:xfrm>
                  <a:off x="0" y="0"/>
                  <a:ext cx="571989" cy="773522"/>
                </a:xfrm>
                <a:custGeom>
                  <a:avLst/>
                  <a:gdLst/>
                  <a:ahLst/>
                  <a:cxnLst/>
                  <a:rect l="l" t="t" r="r" b="b"/>
                  <a:pathLst>
                    <a:path w="571989" h="773522">
                      <a:moveTo>
                        <a:pt x="0" y="0"/>
                      </a:moveTo>
                      <a:lnTo>
                        <a:pt x="571989" y="0"/>
                      </a:lnTo>
                      <a:lnTo>
                        <a:pt x="571989" y="773522"/>
                      </a:lnTo>
                      <a:lnTo>
                        <a:pt x="0" y="773522"/>
                      </a:lnTo>
                      <a:close/>
                    </a:path>
                  </a:pathLst>
                </a:custGeom>
                <a:blipFill>
                  <a:blip r:embed="rId9"/>
                  <a:stretch>
                    <a:fillRect t="-5459" b="-5459"/>
                  </a:stretch>
                </a:blipFill>
              </p:spPr>
              <p:txBody>
                <a:bodyPr/>
                <a:lstStyle/>
                <a:p>
                  <a:endParaRPr lang="en-US"/>
                </a:p>
              </p:txBody>
            </p:sp>
          </p:grpSp>
          <p:sp>
            <p:nvSpPr>
              <p:cNvPr id="18" name="TextBox 15">
                <a:extLst>
                  <a:ext uri="{FF2B5EF4-FFF2-40B4-BE49-F238E27FC236}">
                    <a16:creationId xmlns:a16="http://schemas.microsoft.com/office/drawing/2014/main" id="{EF0AD568-87A9-A8C8-BF13-2CCA1ABD999F}"/>
                  </a:ext>
                </a:extLst>
              </p:cNvPr>
              <p:cNvSpPr txBox="1"/>
              <p:nvPr/>
            </p:nvSpPr>
            <p:spPr>
              <a:xfrm>
                <a:off x="209401" y="7052499"/>
                <a:ext cx="4437646" cy="686857"/>
              </a:xfrm>
              <a:prstGeom prst="rect">
                <a:avLst/>
              </a:prstGeom>
            </p:spPr>
            <p:txBody>
              <a:bodyPr lIns="0" tIns="0" rIns="0" bIns="0" rtlCol="0" anchor="t">
                <a:spAutoFit/>
              </a:bodyPr>
              <a:lstStyle/>
              <a:p>
                <a:pPr marL="0" lvl="0" indent="0" algn="ctr">
                  <a:lnSpc>
                    <a:spcPts val="4760"/>
                  </a:lnSpc>
                  <a:spcBef>
                    <a:spcPct val="0"/>
                  </a:spcBef>
                </a:pPr>
                <a:r>
                  <a:rPr lang="en-US" sz="2800" b="1">
                    <a:solidFill>
                      <a:srgbClr val="FFFFFF"/>
                    </a:solidFill>
                    <a:latin typeface="Montserrat Bold"/>
                    <a:ea typeface="Montserrat Bold"/>
                    <a:cs typeface="Montserrat Bold"/>
                    <a:sym typeface="Montserrat Bold"/>
                  </a:rPr>
                  <a:t>Nathan Brubaker</a:t>
                </a:r>
              </a:p>
            </p:txBody>
          </p:sp>
        </p:grpSp>
        <p:grpSp>
          <p:nvGrpSpPr>
            <p:cNvPr id="11" name="Group 16">
              <a:extLst>
                <a:ext uri="{FF2B5EF4-FFF2-40B4-BE49-F238E27FC236}">
                  <a16:creationId xmlns:a16="http://schemas.microsoft.com/office/drawing/2014/main" id="{271191A6-6843-E433-1BF0-6E1660C2EFBB}"/>
                </a:ext>
              </a:extLst>
            </p:cNvPr>
            <p:cNvGrpSpPr/>
            <p:nvPr/>
          </p:nvGrpSpPr>
          <p:grpSpPr>
            <a:xfrm>
              <a:off x="10477684" y="2618474"/>
              <a:ext cx="3692008" cy="6077169"/>
              <a:chOff x="0" y="0"/>
              <a:chExt cx="4922677" cy="8102892"/>
            </a:xfrm>
          </p:grpSpPr>
          <p:sp>
            <p:nvSpPr>
              <p:cNvPr id="12" name="Freeform 17">
                <a:extLst>
                  <a:ext uri="{FF2B5EF4-FFF2-40B4-BE49-F238E27FC236}">
                    <a16:creationId xmlns:a16="http://schemas.microsoft.com/office/drawing/2014/main" id="{1353104F-08D5-97EE-663E-9F23A02B24B4}"/>
                  </a:ext>
                </a:extLst>
              </p:cNvPr>
              <p:cNvSpPr/>
              <p:nvPr/>
            </p:nvSpPr>
            <p:spPr>
              <a:xfrm>
                <a:off x="0" y="6890683"/>
                <a:ext cx="4922677" cy="1212209"/>
              </a:xfrm>
              <a:custGeom>
                <a:avLst/>
                <a:gdLst/>
                <a:ahLst/>
                <a:cxnLst/>
                <a:rect l="l" t="t" r="r" b="b"/>
                <a:pathLst>
                  <a:path w="4922677" h="1212209">
                    <a:moveTo>
                      <a:pt x="0" y="0"/>
                    </a:moveTo>
                    <a:lnTo>
                      <a:pt x="4922677" y="0"/>
                    </a:lnTo>
                    <a:lnTo>
                      <a:pt x="4922677" y="1212209"/>
                    </a:lnTo>
                    <a:lnTo>
                      <a:pt x="0" y="121220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3" name="TextBox 18">
                <a:extLst>
                  <a:ext uri="{FF2B5EF4-FFF2-40B4-BE49-F238E27FC236}">
                    <a16:creationId xmlns:a16="http://schemas.microsoft.com/office/drawing/2014/main" id="{6535F420-F5FD-F268-237F-98938AD9EB73}"/>
                  </a:ext>
                </a:extLst>
              </p:cNvPr>
              <p:cNvSpPr txBox="1"/>
              <p:nvPr/>
            </p:nvSpPr>
            <p:spPr>
              <a:xfrm>
                <a:off x="87695" y="7091446"/>
                <a:ext cx="4747288" cy="686857"/>
              </a:xfrm>
              <a:prstGeom prst="rect">
                <a:avLst/>
              </a:prstGeom>
            </p:spPr>
            <p:txBody>
              <a:bodyPr lIns="0" tIns="0" rIns="0" bIns="0" rtlCol="0" anchor="t">
                <a:spAutoFit/>
              </a:bodyPr>
              <a:lstStyle/>
              <a:p>
                <a:pPr marL="0" lvl="0" indent="0" algn="ctr">
                  <a:lnSpc>
                    <a:spcPts val="4760"/>
                  </a:lnSpc>
                  <a:spcBef>
                    <a:spcPct val="0"/>
                  </a:spcBef>
                </a:pPr>
                <a:r>
                  <a:rPr lang="en-US" sz="2800" b="1">
                    <a:solidFill>
                      <a:srgbClr val="FFFFFF"/>
                    </a:solidFill>
                    <a:latin typeface="Montserrat Bold"/>
                    <a:ea typeface="Montserrat Bold"/>
                    <a:cs typeface="Montserrat Bold"/>
                    <a:sym typeface="Montserrat Bold"/>
                  </a:rPr>
                  <a:t>Brittany Crane</a:t>
                </a:r>
              </a:p>
            </p:txBody>
          </p:sp>
          <p:grpSp>
            <p:nvGrpSpPr>
              <p:cNvPr id="14" name="Group 19">
                <a:extLst>
                  <a:ext uri="{FF2B5EF4-FFF2-40B4-BE49-F238E27FC236}">
                    <a16:creationId xmlns:a16="http://schemas.microsoft.com/office/drawing/2014/main" id="{77BEE8CF-D675-CE33-3554-3EC293C35A31}"/>
                  </a:ext>
                </a:extLst>
              </p:cNvPr>
              <p:cNvGrpSpPr/>
              <p:nvPr/>
            </p:nvGrpSpPr>
            <p:grpSpPr>
              <a:xfrm>
                <a:off x="0" y="0"/>
                <a:ext cx="4922677" cy="6657121"/>
                <a:chOff x="0" y="0"/>
                <a:chExt cx="571989" cy="773522"/>
              </a:xfrm>
            </p:grpSpPr>
            <p:sp>
              <p:nvSpPr>
                <p:cNvPr id="15" name="Freeform 20">
                  <a:extLst>
                    <a:ext uri="{FF2B5EF4-FFF2-40B4-BE49-F238E27FC236}">
                      <a16:creationId xmlns:a16="http://schemas.microsoft.com/office/drawing/2014/main" id="{2055530B-0962-7570-CBEE-6A956FA33C99}"/>
                    </a:ext>
                  </a:extLst>
                </p:cNvPr>
                <p:cNvSpPr/>
                <p:nvPr/>
              </p:nvSpPr>
              <p:spPr>
                <a:xfrm>
                  <a:off x="0" y="0"/>
                  <a:ext cx="571989" cy="773522"/>
                </a:xfrm>
                <a:custGeom>
                  <a:avLst/>
                  <a:gdLst/>
                  <a:ahLst/>
                  <a:cxnLst/>
                  <a:rect l="l" t="t" r="r" b="b"/>
                  <a:pathLst>
                    <a:path w="571989" h="773522">
                      <a:moveTo>
                        <a:pt x="0" y="0"/>
                      </a:moveTo>
                      <a:lnTo>
                        <a:pt x="571989" y="0"/>
                      </a:lnTo>
                      <a:lnTo>
                        <a:pt x="571989" y="773522"/>
                      </a:lnTo>
                      <a:lnTo>
                        <a:pt x="0" y="773522"/>
                      </a:lnTo>
                      <a:close/>
                    </a:path>
                  </a:pathLst>
                </a:custGeom>
                <a:blipFill>
                  <a:blip r:embed="rId10"/>
                  <a:stretch>
                    <a:fillRect t="-1090" b="-9829"/>
                  </a:stretch>
                </a:blipFill>
              </p:spPr>
              <p:txBody>
                <a:bodyPr/>
                <a:lstStyle/>
                <a:p>
                  <a:endParaRPr lang="en-US"/>
                </a:p>
              </p:txBody>
            </p:sp>
          </p:grpSp>
        </p:grpSp>
      </p:grpSp>
      <p:sp>
        <p:nvSpPr>
          <p:cNvPr id="20" name="TextBox 19">
            <a:extLst>
              <a:ext uri="{FF2B5EF4-FFF2-40B4-BE49-F238E27FC236}">
                <a16:creationId xmlns:a16="http://schemas.microsoft.com/office/drawing/2014/main" id="{7D7E3CF8-5D6E-9AD5-0FFA-7D4BF43E7842}"/>
              </a:ext>
            </a:extLst>
          </p:cNvPr>
          <p:cNvSpPr txBox="1"/>
          <p:nvPr/>
        </p:nvSpPr>
        <p:spPr>
          <a:xfrm rot="10800000" flipV="1">
            <a:off x="4914062" y="8613747"/>
            <a:ext cx="5462806" cy="400110"/>
          </a:xfrm>
          <a:prstGeom prst="rect">
            <a:avLst/>
          </a:prstGeom>
          <a:solidFill>
            <a:srgbClr val="E07A5F"/>
          </a:solidFill>
        </p:spPr>
        <p:txBody>
          <a:bodyPr wrap="square" rtlCol="0">
            <a:spAutoFit/>
          </a:bodyPr>
          <a:lstStyle/>
          <a:p>
            <a:pPr algn="ctr"/>
            <a:r>
              <a:rPr lang="en-US" sz="2000" b="1" spc="300">
                <a:solidFill>
                  <a:schemeClr val="bg1"/>
                </a:solidFill>
                <a:latin typeface="Montserrat" panose="00000500000000000000" pitchFamily="2" charset="0"/>
              </a:rPr>
              <a:t>nathan.brubaker</a:t>
            </a:r>
            <a:r>
              <a:rPr lang="en-US" sz="2000" b="1" spc="300" dirty="0">
                <a:solidFill>
                  <a:schemeClr val="bg1"/>
                </a:solidFill>
                <a:latin typeface="Montserrat" panose="00000500000000000000" pitchFamily="2" charset="0"/>
              </a:rPr>
              <a:t>@careertech.ok.gov</a:t>
            </a:r>
          </a:p>
        </p:txBody>
      </p:sp>
      <p:sp>
        <p:nvSpPr>
          <p:cNvPr id="22" name="TextBox 21">
            <a:extLst>
              <a:ext uri="{FF2B5EF4-FFF2-40B4-BE49-F238E27FC236}">
                <a16:creationId xmlns:a16="http://schemas.microsoft.com/office/drawing/2014/main" id="{0D41448F-EFEE-7C6C-C875-CA46D8D7E395}"/>
              </a:ext>
            </a:extLst>
          </p:cNvPr>
          <p:cNvSpPr txBox="1"/>
          <p:nvPr/>
        </p:nvSpPr>
        <p:spPr>
          <a:xfrm rot="10800000" flipV="1">
            <a:off x="11511607" y="8613748"/>
            <a:ext cx="5462806" cy="400110"/>
          </a:xfrm>
          <a:prstGeom prst="rect">
            <a:avLst/>
          </a:prstGeom>
          <a:solidFill>
            <a:srgbClr val="E07A5F"/>
          </a:solidFill>
        </p:spPr>
        <p:txBody>
          <a:bodyPr wrap="square" rtlCol="0">
            <a:spAutoFit/>
          </a:bodyPr>
          <a:lstStyle/>
          <a:p>
            <a:pPr algn="ctr"/>
            <a:r>
              <a:rPr lang="en-US" sz="2000" b="1" spc="300" dirty="0">
                <a:solidFill>
                  <a:schemeClr val="bg1"/>
                </a:solidFill>
                <a:latin typeface="Montserrat" panose="00000500000000000000" pitchFamily="2" charset="0"/>
              </a:rPr>
              <a:t>brittany.crane@careertech.ok.gov</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390</Words>
  <Application>Microsoft Office PowerPoint</Application>
  <PresentationFormat>Custom</PresentationFormat>
  <Paragraphs>37</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Montserrat</vt:lpstr>
      <vt:lpstr>Baloo Thambi</vt:lpstr>
      <vt:lpstr>Montserrat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 Exploration</dc:title>
  <cp:lastModifiedBy>Brittany Crane</cp:lastModifiedBy>
  <cp:revision>1</cp:revision>
  <dcterms:created xsi:type="dcterms:W3CDTF">2006-08-16T00:00:00Z</dcterms:created>
  <dcterms:modified xsi:type="dcterms:W3CDTF">2026-07-15T13:44:38Z</dcterms:modified>
  <dc:identifier>DAGsHnU9R8c</dc:identifier>
</cp:coreProperties>
</file>