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Lst>
  <p:notesMasterIdLst>
    <p:notesMasterId r:id="rId13"/>
  </p:notesMasterIdLst>
  <p:handoutMasterIdLst>
    <p:handoutMasterId r:id="rId14"/>
  </p:handoutMasterIdLst>
  <p:sldIdLst>
    <p:sldId id="258" r:id="rId3"/>
    <p:sldId id="257" r:id="rId4"/>
    <p:sldId id="275" r:id="rId5"/>
    <p:sldId id="272" r:id="rId6"/>
    <p:sldId id="277" r:id="rId7"/>
    <p:sldId id="290" r:id="rId8"/>
    <p:sldId id="356" r:id="rId9"/>
    <p:sldId id="293" r:id="rId10"/>
    <p:sldId id="296" r:id="rId11"/>
    <p:sldId id="29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A8"/>
    <a:srgbClr val="1AA6DF"/>
    <a:srgbClr val="AA6728"/>
    <a:srgbClr val="924115"/>
    <a:srgbClr val="D15520"/>
    <a:srgbClr val="DE9028"/>
    <a:srgbClr val="679B41"/>
    <a:srgbClr val="316821"/>
    <a:srgbClr val="679BA5"/>
    <a:srgbClr val="004E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52EA9F-6BD1-437F-86FD-E238F81E35B5}" v="2" dt="2026-07-09T15:34:51.7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3" d="2"/>
        <a:sy n="3" d="2"/>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yan Hall" userId="7b782bc0-976d-49b8-8ed7-4fb42b195170" providerId="ADAL" clId="{F87A1638-3FA6-4310-95DB-DD80D07CEAEE}"/>
    <pc:docChg chg="delSld modSld">
      <pc:chgData name="Bryan Hall" userId="7b782bc0-976d-49b8-8ed7-4fb42b195170" providerId="ADAL" clId="{F87A1638-3FA6-4310-95DB-DD80D07CEAEE}" dt="2026-07-09T15:38:39.121" v="5" actId="47"/>
      <pc:docMkLst>
        <pc:docMk/>
      </pc:docMkLst>
      <pc:sldChg chg="del">
        <pc:chgData name="Bryan Hall" userId="7b782bc0-976d-49b8-8ed7-4fb42b195170" providerId="ADAL" clId="{F87A1638-3FA6-4310-95DB-DD80D07CEAEE}" dt="2026-07-09T14:37:07.611" v="0" actId="47"/>
        <pc:sldMkLst>
          <pc:docMk/>
          <pc:sldMk cId="0" sldId="268"/>
        </pc:sldMkLst>
      </pc:sldChg>
      <pc:sldChg chg="del">
        <pc:chgData name="Bryan Hall" userId="7b782bc0-976d-49b8-8ed7-4fb42b195170" providerId="ADAL" clId="{F87A1638-3FA6-4310-95DB-DD80D07CEAEE}" dt="2026-07-09T14:37:08.622" v="1" actId="47"/>
        <pc:sldMkLst>
          <pc:docMk/>
          <pc:sldMk cId="0" sldId="269"/>
        </pc:sldMkLst>
      </pc:sldChg>
      <pc:sldChg chg="del">
        <pc:chgData name="Bryan Hall" userId="7b782bc0-976d-49b8-8ed7-4fb42b195170" providerId="ADAL" clId="{F87A1638-3FA6-4310-95DB-DD80D07CEAEE}" dt="2026-07-09T15:37:48.582" v="4" actId="47"/>
        <pc:sldMkLst>
          <pc:docMk/>
          <pc:sldMk cId="0" sldId="271"/>
        </pc:sldMkLst>
      </pc:sldChg>
      <pc:sldChg chg="del">
        <pc:chgData name="Bryan Hall" userId="7b782bc0-976d-49b8-8ed7-4fb42b195170" providerId="ADAL" clId="{F87A1638-3FA6-4310-95DB-DD80D07CEAEE}" dt="2026-07-09T15:38:39.121" v="5" actId="47"/>
        <pc:sldMkLst>
          <pc:docMk/>
          <pc:sldMk cId="4139910315" sldId="291"/>
        </pc:sldMkLst>
      </pc:sldChg>
      <pc:sldChg chg="delSp">
        <pc:chgData name="Bryan Hall" userId="7b782bc0-976d-49b8-8ed7-4fb42b195170" providerId="ADAL" clId="{F87A1638-3FA6-4310-95DB-DD80D07CEAEE}" dt="2026-07-09T15:34:51.712" v="3"/>
        <pc:sldMkLst>
          <pc:docMk/>
          <pc:sldMk cId="3019293980" sldId="296"/>
        </pc:sldMkLst>
        <pc:inkChg chg="del">
          <ac:chgData name="Bryan Hall" userId="7b782bc0-976d-49b8-8ed7-4fb42b195170" providerId="ADAL" clId="{F87A1638-3FA6-4310-95DB-DD80D07CEAEE}" dt="2026-07-09T15:34:51.712" v="3"/>
          <ac:inkMkLst>
            <pc:docMk/>
            <pc:sldMk cId="3019293980" sldId="296"/>
            <ac:inkMk id="21" creationId="{806017D2-3D03-0A11-3133-C417A9EA9291}"/>
          </ac:inkMkLst>
        </pc:inkChg>
        <pc:inkChg chg="del">
          <ac:chgData name="Bryan Hall" userId="7b782bc0-976d-49b8-8ed7-4fb42b195170" providerId="ADAL" clId="{F87A1638-3FA6-4310-95DB-DD80D07CEAEE}" dt="2026-07-09T15:34:51.712" v="2"/>
          <ac:inkMkLst>
            <pc:docMk/>
            <pc:sldMk cId="3019293980" sldId="296"/>
            <ac:inkMk id="22" creationId="{9132DDFD-8720-2646-3866-F67CEFD8ADF9}"/>
          </ac:inkMkLst>
        </pc:ink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E240C3-4A34-4640-B6F6-00E8B4744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5B259A8-74EB-440B-8DD8-76C9966610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436472-7FC8-4193-82A0-C65DC4EA1699}" type="datetimeFigureOut">
              <a:rPr lang="en-US" smtClean="0"/>
              <a:t>7/9/2026</a:t>
            </a:fld>
            <a:endParaRPr lang="en-US" dirty="0"/>
          </a:p>
        </p:txBody>
      </p:sp>
      <p:sp>
        <p:nvSpPr>
          <p:cNvPr id="4" name="Footer Placeholder 3">
            <a:extLst>
              <a:ext uri="{FF2B5EF4-FFF2-40B4-BE49-F238E27FC236}">
                <a16:creationId xmlns:a16="http://schemas.microsoft.com/office/drawing/2014/main" id="{281532CF-3B20-4A6D-91BE-AC7470A4D00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195DEA9-B4BB-460F-B81F-34804A14C4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23F80E-613E-4926-9675-E763F36FAB37}" type="slidenum">
              <a:rPr lang="en-US" smtClean="0"/>
              <a:t>‹#›</a:t>
            </a:fld>
            <a:endParaRPr lang="en-US" dirty="0"/>
          </a:p>
        </p:txBody>
      </p:sp>
    </p:spTree>
    <p:extLst>
      <p:ext uri="{BB962C8B-B14F-4D97-AF65-F5344CB8AC3E}">
        <p14:creationId xmlns:p14="http://schemas.microsoft.com/office/powerpoint/2010/main" val="425651514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15T13:13:54.25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1,'1630'0,"-1610"0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1T18:36:52.11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0,'1818'0'0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13.46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0,'6916'0,"-6860"3,103 18,29 3,-163-23,67 3,138 23,-146-16,0-4,0-3,93-7,117 4,454 20,-594-23,163 4,-217 10,-58-6,48 0,121 6,-3 1,-41-2,-3 1,1987-11,-1000-3,-1141 2</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18.8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0,'148'13,"-12"-1,39-10,226 10,-241-5,-79-5,84 13,-98-7,131-4,27 3,-97 8,477 33,1061-49,-1591-2,103-19,-100 11,85-2,1230 12,-644 3,6042-2,-6620 13,3 0,193-14,-372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22.54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1,'58'3,"97"17,-1 0,194 9,519 22,1159-53,-1693-11,6 0,-239 12,149-21,241-20,4 36,2119 7,-2374-14,15 0,1804 14,-2048-1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1T18:37:36.09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0,'15096'71'0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40.20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0 141,'9419'0,"-9123"-13,-6 0,2791 14,-3013-4,104-19,-10 1,80 10,19-5,-32 3,23-12,-220 21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42.40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99,'355'25,"-271"-16,200 23,302 21,637-49,-627-7,-255 5,380-5,-425-21,-11 1,-52 19,149-7,-230 2,457-16,-23 1,0 0,-507 21,0-4,77-17,58-6,-74 22,-90 6</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48.57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0 146,'4601'0,"-4040"-35,-140 2,-252 30,151-12,-1 4,-30 3,150-26,-16 28,-253 7,-140-1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7:51.51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97,'23'-1,"0"-2,-1 0,32-10,20-3,47-1,179-3,3946 23,-2252-5,-1769-10,13 0,273 12,-474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1T18:38:06.74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74,'50'0,"0"2,61 10,-99-10,50 10,0-3,95 3,1640-15,-943 5,-648-15,5 0,-96 14,337-15,-150-15,41 23,-247 9,0-4,139-19,-183 11,-17 2,2 1,54-1,-63 7,-3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5T13:13:58.8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0,'16415'0'0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1T18:38:14.3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0,'7384'0'0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1T18:38:21.2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0,'1773'0'0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8T17:58:07.84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0,'604'0,"-562"2,-1 2,63 15,-60-10,0-2,51 2,-47-6,-1 3,85 20,-87-15,0-2,1-2,58 2,-68-7,41 6,14 2,113-9,36 1,-217 1,1 0,44 15,-45-12,0 0,0-1,27 2,264 2,-196 2,376 17,1000-30,-775 3,-679 1,51 9,32 1,913-10,-505-4,864 2,-1375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8T17:58:11.65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2,'81'0,"56"-2,262 32,-375-26,69 13,1-5,106 1,2875-17,-1611 6,-777-2,-663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8T17:58:15.74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0,'7094'0'0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8T17:58:19.19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1,'7491'0,"-7464"0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8T17:58:21.20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3,'104'0,"43"-3,0 8,192 29,-268-25,1-3,131-7,-79-1,1054 2,-1150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5T13:14:04.1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0,'9298'0'0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9T18:18:48.3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0,'4290'24'0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9T18:18:52.0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1,'7549'0,"-7528"0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1T20:17:37.777"/>
    </inkml:context>
    <inkml:brush xml:id="br0">
      <inkml:brushProperty name="width" value="0.05" units="cm"/>
      <inkml:brushProperty name="height" value="0.05" units="cm"/>
      <inkml:brushProperty name="color" value="#E71224"/>
    </inkml:brush>
  </inkml:definitions>
  <inkml:trace contextRef="#ctx0" brushRef="#br0">237 24 24575,'-4'0'0,"-6"0"0,-4 0 0,-5 0 0,-3 0 0,-2 0 0,4-4 0,0-1 0,0 0 0,0 1 0,-2 1 0,0 1 0,3 1-8191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8T17:55:29.5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0,'7836'168'0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2T18:34:59.42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2,'180'-2,"392"18,-340 12,-126-20,138-8,-91-3,552 3,-665 2,51 8,31 3,53-1,36-1,-189-11,-2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2T18:35:02.29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1,'1262'0,"-979"12,-26 1,242-14,-478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E6108-22FA-4A88-987D-26621AB0DA91}" type="datetimeFigureOut">
              <a:rPr lang="en-US" smtClean="0"/>
              <a:t>7/9/2026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2098D-A4F8-422E-8FE3-4B43AEF3246B}" type="slidenum">
              <a:rPr lang="en-US" smtClean="0"/>
              <a:t>‹#›</a:t>
            </a:fld>
            <a:endParaRPr lang="en-US" dirty="0"/>
          </a:p>
        </p:txBody>
      </p:sp>
    </p:spTree>
    <p:extLst>
      <p:ext uri="{BB962C8B-B14F-4D97-AF65-F5344CB8AC3E}">
        <p14:creationId xmlns:p14="http://schemas.microsoft.com/office/powerpoint/2010/main" val="82219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2E20A82-3756-4DBE-969B-2BAFCB84C32E}"/>
              </a:ext>
            </a:extLst>
          </p:cNvPr>
          <p:cNvSpPr/>
          <p:nvPr userDrawn="1"/>
        </p:nvSpPr>
        <p:spPr>
          <a:xfrm>
            <a:off x="0" y="0"/>
            <a:ext cx="12192000" cy="881064"/>
          </a:xfrm>
          <a:prstGeom prst="rect">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C9053A-30A4-439C-83FB-897660F85F36}"/>
              </a:ext>
            </a:extLst>
          </p:cNvPr>
          <p:cNvSpPr>
            <a:spLocks noGrp="1"/>
          </p:cNvSpPr>
          <p:nvPr>
            <p:ph type="ctrTitle"/>
          </p:nvPr>
        </p:nvSpPr>
        <p:spPr>
          <a:xfrm>
            <a:off x="1524000" y="1122363"/>
            <a:ext cx="9144000" cy="2387600"/>
          </a:xfrm>
        </p:spPr>
        <p:txBody>
          <a:bodyPr anchor="b"/>
          <a:lstStyle>
            <a:lvl1pPr algn="ctr">
              <a:defRPr sz="6000" b="1">
                <a:solidFill>
                  <a:srgbClr val="0066A8"/>
                </a:solidFill>
              </a:defRPr>
            </a:lvl1pPr>
          </a:lstStyle>
          <a:p>
            <a:r>
              <a:rPr lang="en-US" dirty="0"/>
              <a:t>Click to edit Master title style</a:t>
            </a:r>
          </a:p>
        </p:txBody>
      </p:sp>
      <p:sp>
        <p:nvSpPr>
          <p:cNvPr id="3" name="Subtitle 2">
            <a:extLst>
              <a:ext uri="{FF2B5EF4-FFF2-40B4-BE49-F238E27FC236}">
                <a16:creationId xmlns:a16="http://schemas.microsoft.com/office/drawing/2014/main" id="{C3111BA9-0CDB-4FCB-8749-CAB20B099652}"/>
              </a:ext>
            </a:extLst>
          </p:cNvPr>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2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6EF995D-35D3-412E-A0EB-229F6F3D7429}"/>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5" name="Footer Placeholder 4">
            <a:extLst>
              <a:ext uri="{FF2B5EF4-FFF2-40B4-BE49-F238E27FC236}">
                <a16:creationId xmlns:a16="http://schemas.microsoft.com/office/drawing/2014/main" id="{681D2E6D-2EDE-4638-B5F3-EAE7A8E674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7DB45E-31B2-498D-A38C-941A2533055A}"/>
              </a:ext>
            </a:extLst>
          </p:cNvPr>
          <p:cNvSpPr>
            <a:spLocks noGrp="1"/>
          </p:cNvSpPr>
          <p:nvPr>
            <p:ph type="sldNum" sz="quarter" idx="12"/>
          </p:nvPr>
        </p:nvSpPr>
        <p:spPr/>
        <p:txBody>
          <a:bodyPr/>
          <a:lstStyle>
            <a:lvl1pPr>
              <a:defRPr>
                <a:solidFill>
                  <a:schemeClr val="bg1">
                    <a:lumMod val="50000"/>
                  </a:schemeClr>
                </a:solidFill>
              </a:defRPr>
            </a:lvl1pPr>
          </a:lstStyle>
          <a:p>
            <a:fld id="{6A5D9758-F717-40A5-A5A2-7DB12EC6A1C9}" type="slidenum">
              <a:rPr lang="en-US" smtClean="0"/>
              <a:pPr/>
              <a:t>‹#›</a:t>
            </a:fld>
            <a:endParaRPr lang="en-US" dirty="0"/>
          </a:p>
        </p:txBody>
      </p:sp>
      <p:pic>
        <p:nvPicPr>
          <p:cNvPr id="19" name="Picture 18" descr="A close up of a sign&#10;&#10;Description automatically generated">
            <a:extLst>
              <a:ext uri="{FF2B5EF4-FFF2-40B4-BE49-F238E27FC236}">
                <a16:creationId xmlns:a16="http://schemas.microsoft.com/office/drawing/2014/main" id="{6A3A30BE-D9CE-4652-8176-E064AE10B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0" y="4941057"/>
            <a:ext cx="3531010" cy="1211334"/>
          </a:xfrm>
          <a:prstGeom prst="rect">
            <a:avLst/>
          </a:prstGeom>
        </p:spPr>
      </p:pic>
      <p:sp>
        <p:nvSpPr>
          <p:cNvPr id="25" name="Isosceles Triangle 24">
            <a:extLst>
              <a:ext uri="{FF2B5EF4-FFF2-40B4-BE49-F238E27FC236}">
                <a16:creationId xmlns:a16="http://schemas.microsoft.com/office/drawing/2014/main" id="{C409F019-1EF3-41D2-9798-EC95EA3F7F8B}"/>
              </a:ext>
            </a:extLst>
          </p:cNvPr>
          <p:cNvSpPr/>
          <p:nvPr userDrawn="1"/>
        </p:nvSpPr>
        <p:spPr>
          <a:xfrm rot="10800000">
            <a:off x="9525" y="0"/>
            <a:ext cx="1143000" cy="881064"/>
          </a:xfrm>
          <a:prstGeom prst="triangle">
            <a:avLst>
              <a:gd name="adj" fmla="val 51399"/>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6376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DA5EE-B82D-44A7-AAA9-E2BF97723D0B}"/>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3" name="Footer Placeholder 2">
            <a:extLst>
              <a:ext uri="{FF2B5EF4-FFF2-40B4-BE49-F238E27FC236}">
                <a16:creationId xmlns:a16="http://schemas.microsoft.com/office/drawing/2014/main" id="{4719ACC1-2306-4000-94CA-63A16D1779D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F6C6BF2-43C3-46FE-9124-1F7CE686C072}"/>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spTree>
    <p:extLst>
      <p:ext uri="{BB962C8B-B14F-4D97-AF65-F5344CB8AC3E}">
        <p14:creationId xmlns:p14="http://schemas.microsoft.com/office/powerpoint/2010/main" val="3841985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D0EB1B1-0323-498C-B113-BBEB11D8AEEF}"/>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71F40BAB-710E-472B-AAE5-3512347DF4BC}"/>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75B4C6-ADD2-420C-B166-25CBF223AC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B0BCFD-6323-4244-9481-889D1722C2B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A3007D6-FA56-442D-AAAE-E794C8D694F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05043F-31C9-4DD9-9AC9-79C43869B15F}"/>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6" name="Footer Placeholder 5">
            <a:extLst>
              <a:ext uri="{FF2B5EF4-FFF2-40B4-BE49-F238E27FC236}">
                <a16:creationId xmlns:a16="http://schemas.microsoft.com/office/drawing/2014/main" id="{B74E4BE9-DE9B-47EC-90DB-D8B8BCB252D5}"/>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2AA2F56D-BA5A-454B-8E46-FE1FD5938185}"/>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10" name="Picture 9" descr="A close up of a sign&#10;&#10;Description automatically generated">
            <a:extLst>
              <a:ext uri="{FF2B5EF4-FFF2-40B4-BE49-F238E27FC236}">
                <a16:creationId xmlns:a16="http://schemas.microsoft.com/office/drawing/2014/main" id="{FBCDD844-4BDB-4BB4-94FC-46F11F57E9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901234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F83565-AC13-4689-87CD-5359AF5396B8}"/>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Isosceles Triangle 9">
            <a:extLst>
              <a:ext uri="{FF2B5EF4-FFF2-40B4-BE49-F238E27FC236}">
                <a16:creationId xmlns:a16="http://schemas.microsoft.com/office/drawing/2014/main" id="{E305CF96-0131-4FE3-842F-1382CD4EE40E}"/>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FA614A-F2DE-4C29-B2EA-759C095C78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D63314-E9A2-4123-872D-9A870F79A6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76094FA-4650-4D2A-A572-EB7B644E33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89DEAA-849E-4F36-9213-80063747D2A9}"/>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6" name="Footer Placeholder 5">
            <a:extLst>
              <a:ext uri="{FF2B5EF4-FFF2-40B4-BE49-F238E27FC236}">
                <a16:creationId xmlns:a16="http://schemas.microsoft.com/office/drawing/2014/main" id="{7706D784-90F8-44E6-BA08-3AD085DB17BC}"/>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6AC92FC4-41B0-4AFD-9CF7-7471FF395B3F}"/>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8" name="Picture 7" descr="A close up of a sign&#10;&#10;Description automatically generated">
            <a:extLst>
              <a:ext uri="{FF2B5EF4-FFF2-40B4-BE49-F238E27FC236}">
                <a16:creationId xmlns:a16="http://schemas.microsoft.com/office/drawing/2014/main" id="{4AB8D95B-DFBC-4F18-972B-DCB01FF37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2334222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EC62D-8ED6-4D1A-A863-4F92915AB3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5E6371-8C9F-4C89-B781-79BC7135D67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307D8-8370-4A52-B0C7-7C816564087E}"/>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5" name="Footer Placeholder 4">
            <a:extLst>
              <a:ext uri="{FF2B5EF4-FFF2-40B4-BE49-F238E27FC236}">
                <a16:creationId xmlns:a16="http://schemas.microsoft.com/office/drawing/2014/main" id="{77C50E87-CDFF-460F-B317-4D0A1B679B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46C431C-85A5-4B9F-B314-B79C045E2448}"/>
              </a:ext>
            </a:extLst>
          </p:cNvPr>
          <p:cNvSpPr>
            <a:spLocks noGrp="1"/>
          </p:cNvSpPr>
          <p:nvPr>
            <p:ph type="sldNum" sz="quarter" idx="12"/>
          </p:nvPr>
        </p:nvSpPr>
        <p:spPr/>
        <p:txBody>
          <a:bodyPr/>
          <a:lstStyle/>
          <a:p>
            <a:fld id="{6A5D9758-F717-40A5-A5A2-7DB12EC6A1C9}" type="slidenum">
              <a:rPr lang="en-US" smtClean="0"/>
              <a:t>‹#›</a:t>
            </a:fld>
            <a:endParaRPr lang="en-US" dirty="0"/>
          </a:p>
        </p:txBody>
      </p:sp>
    </p:spTree>
    <p:extLst>
      <p:ext uri="{BB962C8B-B14F-4D97-AF65-F5344CB8AC3E}">
        <p14:creationId xmlns:p14="http://schemas.microsoft.com/office/powerpoint/2010/main" val="1568202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20D2DF-4D7B-46EB-BA00-3B430FB4E5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12E2C1-B9EB-479B-AACF-DF9B31AB0DD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8917B-7D9E-49AA-A4A2-74BF61C89E02}"/>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5" name="Footer Placeholder 4">
            <a:extLst>
              <a:ext uri="{FF2B5EF4-FFF2-40B4-BE49-F238E27FC236}">
                <a16:creationId xmlns:a16="http://schemas.microsoft.com/office/drawing/2014/main" id="{4F324D3D-1B39-4B00-8592-76A2AA73F9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77954B4-AB1A-4184-BFA6-7348BEBE1A5F}"/>
              </a:ext>
            </a:extLst>
          </p:cNvPr>
          <p:cNvSpPr>
            <a:spLocks noGrp="1"/>
          </p:cNvSpPr>
          <p:nvPr>
            <p:ph type="sldNum" sz="quarter" idx="12"/>
          </p:nvPr>
        </p:nvSpPr>
        <p:spPr/>
        <p:txBody>
          <a:bodyPr/>
          <a:lstStyle/>
          <a:p>
            <a:fld id="{6A5D9758-F717-40A5-A5A2-7DB12EC6A1C9}" type="slidenum">
              <a:rPr lang="en-US" smtClean="0"/>
              <a:t>‹#›</a:t>
            </a:fld>
            <a:endParaRPr lang="en-US" dirty="0"/>
          </a:p>
        </p:txBody>
      </p:sp>
    </p:spTree>
    <p:extLst>
      <p:ext uri="{BB962C8B-B14F-4D97-AF65-F5344CB8AC3E}">
        <p14:creationId xmlns:p14="http://schemas.microsoft.com/office/powerpoint/2010/main" val="4149103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394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201A-61D8-977D-6B2E-9D67D66DBE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C7604B-67B0-DE44-99DC-F3194321A5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BB61F1-C7A9-2CE4-8950-6268C58AAD62}"/>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5" name="Footer Placeholder 4">
            <a:extLst>
              <a:ext uri="{FF2B5EF4-FFF2-40B4-BE49-F238E27FC236}">
                <a16:creationId xmlns:a16="http://schemas.microsoft.com/office/drawing/2014/main" id="{CB54142D-9DE2-D402-7D4E-378FFEE163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BAA466-BBDB-4D1B-4AFF-03E15426493F}"/>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2916814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A3BA9-61DD-7FD5-7214-7BCA6DDF29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F84E52-B258-6839-FB97-E2EFFF9DF8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34657B-5257-5DF6-3C3D-67CC9DEDAD9F}"/>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5" name="Footer Placeholder 4">
            <a:extLst>
              <a:ext uri="{FF2B5EF4-FFF2-40B4-BE49-F238E27FC236}">
                <a16:creationId xmlns:a16="http://schemas.microsoft.com/office/drawing/2014/main" id="{2821CF03-95E3-54FB-E662-B21C5E375F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140742-5F2F-F6B7-21DD-36B98DA5DF03}"/>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3994658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5DEB2-81F8-2806-877C-5F6C37B318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15E69A-B3A4-7E87-68A7-B7832E213D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01C652-4323-AB02-4A8B-C745B4C4D46B}"/>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5" name="Footer Placeholder 4">
            <a:extLst>
              <a:ext uri="{FF2B5EF4-FFF2-40B4-BE49-F238E27FC236}">
                <a16:creationId xmlns:a16="http://schemas.microsoft.com/office/drawing/2014/main" id="{754DF474-2D6F-1152-2420-C83066E678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3A645D-B23F-04D6-9C74-85BCE8F7C173}"/>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1155386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7307E-0960-3B85-ECA2-9C9B21D15D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0119AA-42BE-F188-73D2-C4AA040109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C7BA48-1353-29D8-0793-6E1276F002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8C891-7E2A-F0AB-51FF-489A05B17F9F}"/>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6" name="Footer Placeholder 5">
            <a:extLst>
              <a:ext uri="{FF2B5EF4-FFF2-40B4-BE49-F238E27FC236}">
                <a16:creationId xmlns:a16="http://schemas.microsoft.com/office/drawing/2014/main" id="{48F0A6D3-046A-6B1B-64AF-4B0D27EBD6A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C08A1DA-4E45-0BE2-8D13-D694A4863599}"/>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2718633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498D-2B4F-4638-B21E-552379A5DE30}"/>
              </a:ext>
            </a:extLst>
          </p:cNvPr>
          <p:cNvSpPr>
            <a:spLocks noGrp="1"/>
          </p:cNvSpPr>
          <p:nvPr>
            <p:ph type="title"/>
          </p:nvPr>
        </p:nvSpPr>
        <p:spPr/>
        <p:txBody>
          <a:bodyPr/>
          <a:lstStyle>
            <a:lvl1pPr>
              <a:defRPr b="1">
                <a:solidFill>
                  <a:srgbClr val="0066A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DCB4562-3CFF-4DA9-953B-BCB9B4F9D7DD}"/>
              </a:ext>
            </a:extLst>
          </p:cNvPr>
          <p:cNvSpPr>
            <a:spLocks noGrp="1"/>
          </p:cNvSpPr>
          <p:nvPr>
            <p:ph idx="1"/>
          </p:nvPr>
        </p:nvSpPr>
        <p:spPr>
          <a:xfrm>
            <a:off x="838200" y="1825625"/>
            <a:ext cx="10515600" cy="4351338"/>
          </a:xfrm>
          <a:prstGeom prst="rect">
            <a:avLst/>
          </a:prstGeom>
        </p:spPr>
        <p:txBody>
          <a:bodyPr/>
          <a:lstStyle>
            <a:lvl1pPr marL="228600" indent="-228600">
              <a:buClr>
                <a:srgbClr val="0066A8"/>
              </a:buClr>
              <a:buFont typeface="Arial" panose="020B0604020202020204" pitchFamily="34" charset="0"/>
              <a:buChar char="&gt;"/>
              <a:defRPr>
                <a:solidFill>
                  <a:schemeClr val="tx1">
                    <a:lumMod val="75000"/>
                    <a:lumOff val="25000"/>
                  </a:schemeClr>
                </a:solidFill>
              </a:defRPr>
            </a:lvl1pPr>
            <a:lvl2pPr>
              <a:buClr>
                <a:srgbClr val="0066A8"/>
              </a:buClr>
              <a:buSzPct val="120000"/>
              <a:defRPr>
                <a:solidFill>
                  <a:schemeClr val="tx1">
                    <a:lumMod val="75000"/>
                    <a:lumOff val="25000"/>
                  </a:schemeClr>
                </a:solidFill>
              </a:defRPr>
            </a:lvl2pPr>
            <a:lvl3pPr marL="1143000" indent="-228600">
              <a:buClr>
                <a:srgbClr val="0066A8"/>
              </a:buClr>
              <a:buFont typeface="Wingdings" panose="05000000000000000000" pitchFamily="2" charset="2"/>
              <a:buChar char="ü"/>
              <a:defRPr>
                <a:solidFill>
                  <a:schemeClr val="tx1">
                    <a:lumMod val="75000"/>
                    <a:lumOff val="25000"/>
                  </a:schemeClr>
                </a:solidFill>
              </a:defRPr>
            </a:lvl3pPr>
            <a:lvl4pPr marL="1657350" indent="-285750">
              <a:buClr>
                <a:srgbClr val="0066A8"/>
              </a:buClr>
              <a:buFont typeface="Wingdings" panose="05000000000000000000" pitchFamily="2" charset="2"/>
              <a:buChar char="§"/>
              <a:defRPr>
                <a:solidFill>
                  <a:schemeClr val="tx1">
                    <a:lumMod val="75000"/>
                    <a:lumOff val="25000"/>
                  </a:schemeClr>
                </a:solidFill>
              </a:defRPr>
            </a:lvl4pPr>
            <a:lvl5pPr>
              <a:buClr>
                <a:srgbClr val="0066A8"/>
              </a:buCl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D501328-93AD-49F4-86EA-07525CB5A0D1}"/>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5" name="Footer Placeholder 4">
            <a:extLst>
              <a:ext uri="{FF2B5EF4-FFF2-40B4-BE49-F238E27FC236}">
                <a16:creationId xmlns:a16="http://schemas.microsoft.com/office/drawing/2014/main" id="{AA0650BD-7963-4709-B4FF-1D902620EF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B06590D-FD28-4F1A-B2F9-188C17222E39}"/>
              </a:ext>
            </a:extLst>
          </p:cNvPr>
          <p:cNvSpPr>
            <a:spLocks noGrp="1"/>
          </p:cNvSpPr>
          <p:nvPr>
            <p:ph type="sldNum" sz="quarter" idx="12"/>
          </p:nvPr>
        </p:nvSpPr>
        <p:spPr/>
        <p:txBody>
          <a:bodyPr/>
          <a:lstStyle/>
          <a:p>
            <a:fld id="{6A5D9758-F717-40A5-A5A2-7DB12EC6A1C9}" type="slidenum">
              <a:rPr lang="en-US" smtClean="0"/>
              <a:t>‹#›</a:t>
            </a:fld>
            <a:endParaRPr lang="en-US" dirty="0"/>
          </a:p>
        </p:txBody>
      </p:sp>
      <p:pic>
        <p:nvPicPr>
          <p:cNvPr id="15" name="Picture 14" descr="A close up of a sign&#10;&#10;Description automatically generated">
            <a:extLst>
              <a:ext uri="{FF2B5EF4-FFF2-40B4-BE49-F238E27FC236}">
                <a16:creationId xmlns:a16="http://schemas.microsoft.com/office/drawing/2014/main" id="{A22C6E59-57E0-4A54-B601-54BCABB13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pic>
        <p:nvPicPr>
          <p:cNvPr id="10" name="Picture 9" descr="A close up of a logo&#10;&#10;Description automatically generated">
            <a:extLst>
              <a:ext uri="{FF2B5EF4-FFF2-40B4-BE49-F238E27FC236}">
                <a16:creationId xmlns:a16="http://schemas.microsoft.com/office/drawing/2014/main" id="{BA3DEC58-DD0D-489E-89D7-48B520FAF310}"/>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401300" y="5502"/>
            <a:ext cx="1790700" cy="6852498"/>
          </a:xfrm>
          <a:prstGeom prst="rect">
            <a:avLst/>
          </a:prstGeom>
        </p:spPr>
      </p:pic>
    </p:spTree>
    <p:extLst>
      <p:ext uri="{BB962C8B-B14F-4D97-AF65-F5344CB8AC3E}">
        <p14:creationId xmlns:p14="http://schemas.microsoft.com/office/powerpoint/2010/main" val="3250997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9A96E-564D-5257-34EC-548B444518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9F47F4-3925-9EBB-456E-FECC324786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94E7F3-99F5-5D8A-4C12-046787BD99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FF551F-22A0-0340-F118-DC25A19D32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73D4BF-14B0-D5E3-8287-64DDC8F614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DD9E1D-CD96-A5CB-9919-312F3C9118B9}"/>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8" name="Footer Placeholder 7">
            <a:extLst>
              <a:ext uri="{FF2B5EF4-FFF2-40B4-BE49-F238E27FC236}">
                <a16:creationId xmlns:a16="http://schemas.microsoft.com/office/drawing/2014/main" id="{82A5C56C-5668-9803-E623-F4D30867B5C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11B9F62-EE7F-A6A0-385B-9647EAE8C008}"/>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4028804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42B9C-FBAF-739B-63BB-C62761393F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C0C0DC-AA45-FF3F-EE17-4FAB6209AB22}"/>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4" name="Footer Placeholder 3">
            <a:extLst>
              <a:ext uri="{FF2B5EF4-FFF2-40B4-BE49-F238E27FC236}">
                <a16:creationId xmlns:a16="http://schemas.microsoft.com/office/drawing/2014/main" id="{659F3694-B477-B6C9-5CDC-479040FD1FC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CBB0F14-3DD3-4F35-B8B7-319814F73A99}"/>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29973900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37A27B-C973-4E1D-DC92-91C4B9F89C92}"/>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3" name="Footer Placeholder 2">
            <a:extLst>
              <a:ext uri="{FF2B5EF4-FFF2-40B4-BE49-F238E27FC236}">
                <a16:creationId xmlns:a16="http://schemas.microsoft.com/office/drawing/2014/main" id="{36E65DB7-B197-418D-158D-5EDE4004869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48D3F86-85CF-DC51-EF3D-3B5F4FF6ADAD}"/>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1412130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7FBF5-C8D6-6BA4-AB8B-6402A23914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93DE14-2CE1-0F37-3AB3-C16091A7AC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5E7C09-AD52-C5FD-EA7D-55D5C5DB2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4D5886-421B-334C-8BC1-AB9DBB9D9106}"/>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6" name="Footer Placeholder 5">
            <a:extLst>
              <a:ext uri="{FF2B5EF4-FFF2-40B4-BE49-F238E27FC236}">
                <a16:creationId xmlns:a16="http://schemas.microsoft.com/office/drawing/2014/main" id="{5C12D925-47B8-8A59-EEF9-D553F8C0E6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DA2C414-1844-4B50-7EF6-2BE410D405EF}"/>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19901300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A2B11-46BE-5074-3996-AA06A27CA8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A9DAD3-95B9-4DE1-29BB-5D9BE068AF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1BBBF04-EFA8-9D72-D38F-C0E79B15A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EDB9CF-2113-4251-1C26-1C893C3552D6}"/>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6" name="Footer Placeholder 5">
            <a:extLst>
              <a:ext uri="{FF2B5EF4-FFF2-40B4-BE49-F238E27FC236}">
                <a16:creationId xmlns:a16="http://schemas.microsoft.com/office/drawing/2014/main" id="{29BFF419-0B89-9DF1-FDFC-3282FCFA36C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625091D-4BF7-A27D-27E1-5970F29AAF95}"/>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14377620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5D0E9-E758-B428-DBA0-60E75C3AF2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5573C7-4C48-0EC6-F938-527C6909A1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CB6C4-E661-3019-8E2C-3DD81447CCAA}"/>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5" name="Footer Placeholder 4">
            <a:extLst>
              <a:ext uri="{FF2B5EF4-FFF2-40B4-BE49-F238E27FC236}">
                <a16:creationId xmlns:a16="http://schemas.microsoft.com/office/drawing/2014/main" id="{3686F8E6-06C3-1AED-3ABA-62960B04766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DDCCFD-7C6C-57EE-426D-F38AAA4CDACF}"/>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38705311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5AE33C-6C0C-6A89-8DF0-83C48D89DE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94CF96-FCE7-7327-D7E1-44A90CF053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F27871-8895-C36A-A29E-F69A0F36099E}"/>
              </a:ext>
            </a:extLst>
          </p:cNvPr>
          <p:cNvSpPr>
            <a:spLocks noGrp="1"/>
          </p:cNvSpPr>
          <p:nvPr>
            <p:ph type="dt" sz="half" idx="10"/>
          </p:nvPr>
        </p:nvSpPr>
        <p:spPr/>
        <p:txBody>
          <a:bodyPr/>
          <a:lstStyle/>
          <a:p>
            <a:fld id="{C0359C77-7854-4FBB-A81F-7B5D5B17BE6B}" type="datetimeFigureOut">
              <a:rPr lang="en-US" smtClean="0"/>
              <a:t>7/9/2026</a:t>
            </a:fld>
            <a:endParaRPr lang="en-US" dirty="0"/>
          </a:p>
        </p:txBody>
      </p:sp>
      <p:sp>
        <p:nvSpPr>
          <p:cNvPr id="5" name="Footer Placeholder 4">
            <a:extLst>
              <a:ext uri="{FF2B5EF4-FFF2-40B4-BE49-F238E27FC236}">
                <a16:creationId xmlns:a16="http://schemas.microsoft.com/office/drawing/2014/main" id="{AB9204B8-4BB2-0A3A-1361-C350247288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34E41E-8CAA-1303-F6F7-30855B2EC236}"/>
              </a:ext>
            </a:extLst>
          </p:cNvPr>
          <p:cNvSpPr>
            <a:spLocks noGrp="1"/>
          </p:cNvSpPr>
          <p:nvPr>
            <p:ph type="sldNum" sz="quarter" idx="12"/>
          </p:nvPr>
        </p:nvSpPr>
        <p:spPr/>
        <p:txBody>
          <a:bodyPr/>
          <a:lstStyle/>
          <a:p>
            <a:fld id="{BC3FDEC3-0817-454E-9DD6-9701188E17DF}" type="slidenum">
              <a:rPr lang="en-US" smtClean="0"/>
              <a:t>‹#›</a:t>
            </a:fld>
            <a:endParaRPr lang="en-US" dirty="0"/>
          </a:p>
        </p:txBody>
      </p:sp>
    </p:spTree>
    <p:extLst>
      <p:ext uri="{BB962C8B-B14F-4D97-AF65-F5344CB8AC3E}">
        <p14:creationId xmlns:p14="http://schemas.microsoft.com/office/powerpoint/2010/main" val="2160902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BA77D3D-EB6C-470B-88D7-E88D973FCE77}"/>
              </a:ext>
            </a:extLst>
          </p:cNvPr>
          <p:cNvSpPr/>
          <p:nvPr userDrawn="1"/>
        </p:nvSpPr>
        <p:spPr>
          <a:xfrm>
            <a:off x="-3" y="6176964"/>
            <a:ext cx="12192003" cy="681036"/>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Isosceles Triangle 23">
            <a:extLst>
              <a:ext uri="{FF2B5EF4-FFF2-40B4-BE49-F238E27FC236}">
                <a16:creationId xmlns:a16="http://schemas.microsoft.com/office/drawing/2014/main" id="{700E5B01-C69C-4201-9620-A4CEFAA25C48}"/>
              </a:ext>
            </a:extLst>
          </p:cNvPr>
          <p:cNvSpPr/>
          <p:nvPr userDrawn="1"/>
        </p:nvSpPr>
        <p:spPr>
          <a:xfrm rot="5400000">
            <a:off x="-75805" y="6262289"/>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3F7498D-2B4F-4638-B21E-552379A5DE30}"/>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FDCB4562-3CFF-4DA9-953B-BCB9B4F9D7D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501328-93AD-49F4-86EA-07525CB5A0D1}"/>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5" name="Footer Placeholder 4">
            <a:extLst>
              <a:ext uri="{FF2B5EF4-FFF2-40B4-BE49-F238E27FC236}">
                <a16:creationId xmlns:a16="http://schemas.microsoft.com/office/drawing/2014/main" id="{AA0650BD-7963-4709-B4FF-1D902620EFC4}"/>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AB06590D-FD28-4F1A-B2F9-188C17222E39}"/>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22" name="Picture 21" descr="A close up of a sign&#10;&#10;Description automatically generated">
            <a:extLst>
              <a:ext uri="{FF2B5EF4-FFF2-40B4-BE49-F238E27FC236}">
                <a16:creationId xmlns:a16="http://schemas.microsoft.com/office/drawing/2014/main" id="{64E26A8A-3861-44FA-9F25-5209F3A55E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24987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48BE7-7E0D-4FE6-9A09-A01974DED0BA}"/>
              </a:ext>
            </a:extLst>
          </p:cNvPr>
          <p:cNvSpPr>
            <a:spLocks noGrp="1"/>
          </p:cNvSpPr>
          <p:nvPr>
            <p:ph type="title"/>
          </p:nvPr>
        </p:nvSpPr>
        <p:spPr>
          <a:xfrm>
            <a:off x="831850" y="1709739"/>
            <a:ext cx="10515600" cy="2386012"/>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34287E38-21AB-44A5-933E-BBDB29530E10}"/>
              </a:ext>
            </a:extLst>
          </p:cNvPr>
          <p:cNvSpPr>
            <a:spLocks noGrp="1"/>
          </p:cNvSpPr>
          <p:nvPr>
            <p:ph type="body" idx="1"/>
          </p:nvPr>
        </p:nvSpPr>
        <p:spPr>
          <a:xfrm>
            <a:off x="831849" y="4190048"/>
            <a:ext cx="10515600" cy="105822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1198DB-E2E2-4621-86F0-491A9102F687}"/>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5" name="Footer Placeholder 4">
            <a:extLst>
              <a:ext uri="{FF2B5EF4-FFF2-40B4-BE49-F238E27FC236}">
                <a16:creationId xmlns:a16="http://schemas.microsoft.com/office/drawing/2014/main" id="{0EFFFFA3-C11C-4784-B241-ED40C58438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5D06F7-64FC-4E16-A6F2-A838E8CF765C}"/>
              </a:ext>
            </a:extLst>
          </p:cNvPr>
          <p:cNvSpPr>
            <a:spLocks noGrp="1"/>
          </p:cNvSpPr>
          <p:nvPr>
            <p:ph type="sldNum" sz="quarter" idx="12"/>
          </p:nvPr>
        </p:nvSpPr>
        <p:spPr/>
        <p:txBody>
          <a:bodyPr/>
          <a:lstStyle/>
          <a:p>
            <a:fld id="{6A5D9758-F717-40A5-A5A2-7DB12EC6A1C9}" type="slidenum">
              <a:rPr lang="en-US" smtClean="0"/>
              <a:t>‹#›</a:t>
            </a:fld>
            <a:endParaRPr lang="en-US" dirty="0"/>
          </a:p>
        </p:txBody>
      </p:sp>
      <p:pic>
        <p:nvPicPr>
          <p:cNvPr id="8" name="Picture 7" descr="A close up of a logo&#10;&#10;Description automatically generated">
            <a:extLst>
              <a:ext uri="{FF2B5EF4-FFF2-40B4-BE49-F238E27FC236}">
                <a16:creationId xmlns:a16="http://schemas.microsoft.com/office/drawing/2014/main" id="{776BB167-5223-4787-9D40-C427FEF4A05E}"/>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4420369" y="0"/>
            <a:ext cx="3338561" cy="1368565"/>
          </a:xfrm>
          <a:prstGeom prst="rect">
            <a:avLst/>
          </a:prstGeom>
        </p:spPr>
      </p:pic>
      <p:pic>
        <p:nvPicPr>
          <p:cNvPr id="11" name="Picture 10" descr="A close up of a sign&#10;&#10;Description automatically generated">
            <a:extLst>
              <a:ext uri="{FF2B5EF4-FFF2-40B4-BE49-F238E27FC236}">
                <a16:creationId xmlns:a16="http://schemas.microsoft.com/office/drawing/2014/main" id="{98853A46-355B-43D4-AC0B-EC581D0547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309060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0AE6B6-E4D9-430F-A1A6-2FD90BB2AEAD}"/>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Isosceles Triangle 10">
            <a:extLst>
              <a:ext uri="{FF2B5EF4-FFF2-40B4-BE49-F238E27FC236}">
                <a16:creationId xmlns:a16="http://schemas.microsoft.com/office/drawing/2014/main" id="{2FE54030-734F-4867-A425-FD781025C882}"/>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DD910D-BE99-49D0-8285-41FF41AECA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C8C7A0-022A-4F99-A0C2-33276644F6F7}"/>
              </a:ext>
            </a:extLst>
          </p:cNvPr>
          <p:cNvSpPr>
            <a:spLocks noGrp="1"/>
          </p:cNvSpPr>
          <p:nvPr>
            <p:ph sz="half" idx="1"/>
          </p:nvPr>
        </p:nvSpPr>
        <p:spPr>
          <a:xfrm>
            <a:off x="838200" y="1825625"/>
            <a:ext cx="5181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79EB2EE-35C0-4F6A-9A88-19585A48BD1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BC444E-BC3C-48DD-B0EE-5AD82E9EA438}"/>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6" name="Footer Placeholder 5">
            <a:extLst>
              <a:ext uri="{FF2B5EF4-FFF2-40B4-BE49-F238E27FC236}">
                <a16:creationId xmlns:a16="http://schemas.microsoft.com/office/drawing/2014/main" id="{4391A159-06B3-45AE-B20D-1B94E9EAE17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749C28A2-40C2-45AC-8284-24CC7B83F1AE}"/>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9" name="Picture 8" descr="A close up of a sign&#10;&#10;Description automatically generated">
            <a:extLst>
              <a:ext uri="{FF2B5EF4-FFF2-40B4-BE49-F238E27FC236}">
                <a16:creationId xmlns:a16="http://schemas.microsoft.com/office/drawing/2014/main" id="{17921164-5862-485A-98FF-85D0E31555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182769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63FAD79-29E3-4606-991C-B67D06E2C72D}"/>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Isosceles Triangle 14">
            <a:extLst>
              <a:ext uri="{FF2B5EF4-FFF2-40B4-BE49-F238E27FC236}">
                <a16:creationId xmlns:a16="http://schemas.microsoft.com/office/drawing/2014/main" id="{31A0194A-5D0E-40C4-AB4F-F7E74CABE9F2}"/>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1554EA-2EC4-4F72-973B-F9628F6B16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1874CF-1970-4A3C-8FE6-7A04D221F2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678CE7-604B-4F86-9B5D-3FAA07816B8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87FC8D-397D-4F30-A188-8C060553CCE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399E2-8ED9-413C-8F81-E15355195F1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B79164-105F-4A8D-9C1C-9C575EFEF1D8}"/>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8" name="Footer Placeholder 7">
            <a:extLst>
              <a:ext uri="{FF2B5EF4-FFF2-40B4-BE49-F238E27FC236}">
                <a16:creationId xmlns:a16="http://schemas.microsoft.com/office/drawing/2014/main" id="{CB985673-20F2-4420-9492-E849EF41C6B2}"/>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3E3BC90F-0DC6-446A-A477-E6BFD973BEDB}"/>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13" name="Picture 12" descr="A close up of a sign&#10;&#10;Description automatically generated">
            <a:extLst>
              <a:ext uri="{FF2B5EF4-FFF2-40B4-BE49-F238E27FC236}">
                <a16:creationId xmlns:a16="http://schemas.microsoft.com/office/drawing/2014/main" id="{E2359358-A04A-41A6-BB3E-72D0DCDBD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689914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9351E6-0B77-487D-AF4C-37DD96BAC2D9}"/>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97CFE111-BCB3-481A-85D0-0F57E88EBC2C}"/>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1BE492-D277-4B57-B7FD-702527F0B7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CB0850-9FFE-4966-BD90-DB06F7853CE2}"/>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7/9/2026</a:t>
            </a:fld>
            <a:endParaRPr lang="en-US" dirty="0"/>
          </a:p>
        </p:txBody>
      </p:sp>
      <p:sp>
        <p:nvSpPr>
          <p:cNvPr id="4" name="Footer Placeholder 3">
            <a:extLst>
              <a:ext uri="{FF2B5EF4-FFF2-40B4-BE49-F238E27FC236}">
                <a16:creationId xmlns:a16="http://schemas.microsoft.com/office/drawing/2014/main" id="{D489B77C-9C12-494F-A87E-7517CBD7AD4A}"/>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3DAAC97F-B8D0-4433-B69C-3E0C16228BA7}"/>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7" name="Picture 6" descr="A close up of a sign&#10;&#10;Description automatically generated">
            <a:extLst>
              <a:ext uri="{FF2B5EF4-FFF2-40B4-BE49-F238E27FC236}">
                <a16:creationId xmlns:a16="http://schemas.microsoft.com/office/drawing/2014/main" id="{2A5EAC9B-387B-4DD3-9C4A-E3BF2B9AAA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5808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pic>
        <p:nvPicPr>
          <p:cNvPr id="6" name="Picture 5" descr="A picture containing bird&#10;&#10;Description automatically generated">
            <a:extLst>
              <a:ext uri="{FF2B5EF4-FFF2-40B4-BE49-F238E27FC236}">
                <a16:creationId xmlns:a16="http://schemas.microsoft.com/office/drawing/2014/main" id="{B933FC99-1097-4018-8B3C-56B4DCF03E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47206" y="0"/>
            <a:ext cx="1944793" cy="6857999"/>
          </a:xfrm>
          <a:prstGeom prst="rect">
            <a:avLst/>
          </a:prstGeom>
        </p:spPr>
      </p:pic>
      <p:sp>
        <p:nvSpPr>
          <p:cNvPr id="2" name="Date Placeholder 1">
            <a:extLst>
              <a:ext uri="{FF2B5EF4-FFF2-40B4-BE49-F238E27FC236}">
                <a16:creationId xmlns:a16="http://schemas.microsoft.com/office/drawing/2014/main" id="{48DDA5EE-B82D-44A7-AAA9-E2BF97723D0B}"/>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3" name="Footer Placeholder 2">
            <a:extLst>
              <a:ext uri="{FF2B5EF4-FFF2-40B4-BE49-F238E27FC236}">
                <a16:creationId xmlns:a16="http://schemas.microsoft.com/office/drawing/2014/main" id="{4719ACC1-2306-4000-94CA-63A16D1779D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F6C6BF2-43C3-46FE-9124-1F7CE686C072}"/>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7" name="Picture 6" descr="A close up of a sign&#10;&#10;Description automatically generated">
            <a:extLst>
              <a:ext uri="{FF2B5EF4-FFF2-40B4-BE49-F238E27FC236}">
                <a16:creationId xmlns:a16="http://schemas.microsoft.com/office/drawing/2014/main" id="{B91BBBBF-C7E9-446C-9E28-AD70279937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
        <p:nvSpPr>
          <p:cNvPr id="10" name="Isosceles Triangle 9">
            <a:extLst>
              <a:ext uri="{FF2B5EF4-FFF2-40B4-BE49-F238E27FC236}">
                <a16:creationId xmlns:a16="http://schemas.microsoft.com/office/drawing/2014/main" id="{9560B2B0-E84F-48DB-B6CA-EE6B1DD34A63}"/>
              </a:ext>
            </a:extLst>
          </p:cNvPr>
          <p:cNvSpPr/>
          <p:nvPr userDrawn="1"/>
        </p:nvSpPr>
        <p:spPr>
          <a:xfrm rot="16200000">
            <a:off x="7790603" y="2456602"/>
            <a:ext cx="6857999" cy="1944792"/>
          </a:xfrm>
          <a:prstGeom prst="triangle">
            <a:avLst>
              <a:gd name="adj" fmla="val 49722"/>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5595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DA5EE-B82D-44A7-AAA9-E2BF97723D0B}"/>
              </a:ext>
            </a:extLst>
          </p:cNvPr>
          <p:cNvSpPr>
            <a:spLocks noGrp="1"/>
          </p:cNvSpPr>
          <p:nvPr>
            <p:ph type="dt" sz="half" idx="10"/>
          </p:nvPr>
        </p:nvSpPr>
        <p:spPr/>
        <p:txBody>
          <a:bodyPr/>
          <a:lstStyle/>
          <a:p>
            <a:fld id="{2053334D-C731-4501-A5C8-C610FB6C1AE8}" type="datetimeFigureOut">
              <a:rPr lang="en-US" smtClean="0"/>
              <a:t>7/9/2026</a:t>
            </a:fld>
            <a:endParaRPr lang="en-US" dirty="0"/>
          </a:p>
        </p:txBody>
      </p:sp>
      <p:sp>
        <p:nvSpPr>
          <p:cNvPr id="3" name="Footer Placeholder 2">
            <a:extLst>
              <a:ext uri="{FF2B5EF4-FFF2-40B4-BE49-F238E27FC236}">
                <a16:creationId xmlns:a16="http://schemas.microsoft.com/office/drawing/2014/main" id="{4719ACC1-2306-4000-94CA-63A16D1779D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F6C6BF2-43C3-46FE-9124-1F7CE686C072}"/>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7" name="Picture 6" descr="A close up of a sign&#10;&#10;Description automatically generated">
            <a:extLst>
              <a:ext uri="{FF2B5EF4-FFF2-40B4-BE49-F238E27FC236}">
                <a16:creationId xmlns:a16="http://schemas.microsoft.com/office/drawing/2014/main" id="{B91BBBBF-C7E9-446C-9E28-AD70279937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2760139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F8E82A-DEDB-4F57-9C56-785DF1FE35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622110C-DA35-4E5E-AB88-5914338FC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79BF4E9-9671-423F-B6BB-F2C0642CF4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53334D-C731-4501-A5C8-C610FB6C1AE8}" type="datetimeFigureOut">
              <a:rPr lang="en-US" smtClean="0"/>
              <a:t>7/9/2026</a:t>
            </a:fld>
            <a:endParaRPr lang="en-US" dirty="0"/>
          </a:p>
        </p:txBody>
      </p:sp>
      <p:sp>
        <p:nvSpPr>
          <p:cNvPr id="5" name="Footer Placeholder 4">
            <a:extLst>
              <a:ext uri="{FF2B5EF4-FFF2-40B4-BE49-F238E27FC236}">
                <a16:creationId xmlns:a16="http://schemas.microsoft.com/office/drawing/2014/main" id="{9199415B-A953-4A00-BD68-FCEAD64EE8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4F757A3-55CA-430A-9473-9543328AAA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D9758-F717-40A5-A5A2-7DB12EC6A1C9}" type="slidenum">
              <a:rPr lang="en-US" smtClean="0"/>
              <a:t>‹#›</a:t>
            </a:fld>
            <a:endParaRPr lang="en-US" dirty="0"/>
          </a:p>
        </p:txBody>
      </p:sp>
    </p:spTree>
    <p:extLst>
      <p:ext uri="{BB962C8B-B14F-4D97-AF65-F5344CB8AC3E}">
        <p14:creationId xmlns:p14="http://schemas.microsoft.com/office/powerpoint/2010/main" val="58322808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5" r:id="rId4"/>
    <p:sldLayoutId id="2147483652" r:id="rId5"/>
    <p:sldLayoutId id="2147483653" r:id="rId6"/>
    <p:sldLayoutId id="2147483654" r:id="rId7"/>
    <p:sldLayoutId id="2147483655" r:id="rId8"/>
    <p:sldLayoutId id="2147483666" r:id="rId9"/>
    <p:sldLayoutId id="2147483667" r:id="rId10"/>
    <p:sldLayoutId id="2147483656" r:id="rId11"/>
    <p:sldLayoutId id="2147483657" r:id="rId12"/>
    <p:sldLayoutId id="2147483658" r:id="rId13"/>
    <p:sldLayoutId id="2147483659" r:id="rId14"/>
    <p:sldLayoutId id="2147483668" r:id="rId15"/>
  </p:sldLayoutIdLst>
  <p:txStyles>
    <p:titleStyle>
      <a:lvl1pPr algn="l" defTabSz="914400" rtl="0" eaLnBrk="1" latinLnBrk="0" hangingPunct="1">
        <a:lnSpc>
          <a:spcPct val="90000"/>
        </a:lnSpc>
        <a:spcBef>
          <a:spcPct val="0"/>
        </a:spcBef>
        <a:buNone/>
        <a:defRPr sz="4400" b="1" kern="1200">
          <a:solidFill>
            <a:srgbClr val="0066A8"/>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0066A8"/>
        </a:buClr>
        <a:buFont typeface="Arial" panose="020B0604020202020204" pitchFamily="34" charset="0"/>
        <a:buChar char="&gt;"/>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0066A8"/>
        </a:buClr>
        <a:buSzPct val="120000"/>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0066A8"/>
        </a:buClr>
        <a:buFont typeface="Wingdings" panose="05000000000000000000" pitchFamily="2" charset="2"/>
        <a:buChar char="ü"/>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0066A8"/>
        </a:buClr>
        <a:buFont typeface="Wingdings" panose="05000000000000000000" pitchFamily="2" charset="2"/>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0066A8"/>
        </a:buClr>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4E03C-A091-055A-C35D-5684B13C45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522788-DB52-60A2-75B6-177DFD455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99CB8-4023-AE8F-B4AD-27DF6C6A1E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359C77-7854-4FBB-A81F-7B5D5B17BE6B}" type="datetimeFigureOut">
              <a:rPr lang="en-US" smtClean="0"/>
              <a:t>7/9/2026</a:t>
            </a:fld>
            <a:endParaRPr lang="en-US" dirty="0"/>
          </a:p>
        </p:txBody>
      </p:sp>
      <p:sp>
        <p:nvSpPr>
          <p:cNvPr id="5" name="Footer Placeholder 4">
            <a:extLst>
              <a:ext uri="{FF2B5EF4-FFF2-40B4-BE49-F238E27FC236}">
                <a16:creationId xmlns:a16="http://schemas.microsoft.com/office/drawing/2014/main" id="{08D7E1E2-2A6F-F64C-EB87-BCA954C5C1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A0171777-2889-332E-6E50-A7D85F9AE4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3FDEC3-0817-454E-9DD6-9701188E17DF}" type="slidenum">
              <a:rPr lang="en-US" smtClean="0"/>
              <a:t>‹#›</a:t>
            </a:fld>
            <a:endParaRPr lang="en-US" dirty="0"/>
          </a:p>
        </p:txBody>
      </p:sp>
    </p:spTree>
    <p:extLst>
      <p:ext uri="{BB962C8B-B14F-4D97-AF65-F5344CB8AC3E}">
        <p14:creationId xmlns:p14="http://schemas.microsoft.com/office/powerpoint/2010/main" val="417885539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9.xml"/><Relationship Id="rId6" Type="http://schemas.openxmlformats.org/officeDocument/2006/relationships/customXml" Target="../ink/ink3.xml"/><Relationship Id="rId11" Type="http://schemas.openxmlformats.org/officeDocument/2006/relationships/image" Target="../media/image12.png"/><Relationship Id="rId5" Type="http://schemas.openxmlformats.org/officeDocument/2006/relationships/image" Target="../media/image9.png"/><Relationship Id="rId15" Type="http://schemas.openxmlformats.org/officeDocument/2006/relationships/image" Target="../media/image5.png"/><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11.png"/><Relationship Id="rId14" Type="http://schemas.openxmlformats.org/officeDocument/2006/relationships/customXml" Target="../ink/ink7.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ustomXml" Target="../ink/ink22.xml"/><Relationship Id="rId7" Type="http://schemas.openxmlformats.org/officeDocument/2006/relationships/customXml" Target="../ink/ink24.xml"/><Relationship Id="rId12"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10.xml"/><Relationship Id="rId6" Type="http://schemas.openxmlformats.org/officeDocument/2006/relationships/image" Target="../media/image27.png"/><Relationship Id="rId11" Type="http://schemas.openxmlformats.org/officeDocument/2006/relationships/customXml" Target="../ink/ink26.xml"/><Relationship Id="rId5" Type="http://schemas.openxmlformats.org/officeDocument/2006/relationships/customXml" Target="../ink/ink23.xm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customXml" Target="../ink/ink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9.xml"/><Relationship Id="rId3" Type="http://schemas.openxmlformats.org/officeDocument/2006/relationships/image" Target="../media/image14.png"/><Relationship Id="rId7" Type="http://schemas.openxmlformats.org/officeDocument/2006/relationships/image" Target="../media/image6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ustomXml" Target="../ink/ink8.xml"/><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image" Target="../media/image81.png"/><Relationship Id="rId18" Type="http://schemas.openxmlformats.org/officeDocument/2006/relationships/customXml" Target="../ink/ink17.xml"/><Relationship Id="rId26" Type="http://schemas.openxmlformats.org/officeDocument/2006/relationships/customXml" Target="../ink/ink21.xml"/><Relationship Id="rId3" Type="http://schemas.openxmlformats.org/officeDocument/2006/relationships/image" Target="../media/image22.png"/><Relationship Id="rId21" Type="http://schemas.openxmlformats.org/officeDocument/2006/relationships/image" Target="../media/image85.png"/><Relationship Id="rId7" Type="http://schemas.openxmlformats.org/officeDocument/2006/relationships/image" Target="../media/image780.png"/><Relationship Id="rId12" Type="http://schemas.openxmlformats.org/officeDocument/2006/relationships/customXml" Target="../ink/ink14.xml"/><Relationship Id="rId17" Type="http://schemas.openxmlformats.org/officeDocument/2006/relationships/image" Target="../media/image83.png"/><Relationship Id="rId25" Type="http://schemas.openxmlformats.org/officeDocument/2006/relationships/image" Target="../media/image87.png"/><Relationship Id="rId2" Type="http://schemas.openxmlformats.org/officeDocument/2006/relationships/image" Target="../media/image21.png"/><Relationship Id="rId16" Type="http://schemas.openxmlformats.org/officeDocument/2006/relationships/customXml" Target="../ink/ink16.xml"/><Relationship Id="rId20" Type="http://schemas.openxmlformats.org/officeDocument/2006/relationships/customXml" Target="../ink/ink18.xml"/><Relationship Id="rId1" Type="http://schemas.openxmlformats.org/officeDocument/2006/relationships/slideLayout" Target="../slideLayouts/slideLayout10.xml"/><Relationship Id="rId6" Type="http://schemas.openxmlformats.org/officeDocument/2006/relationships/customXml" Target="../ink/ink11.xml"/><Relationship Id="rId11" Type="http://schemas.openxmlformats.org/officeDocument/2006/relationships/image" Target="../media/image80.png"/><Relationship Id="rId24" Type="http://schemas.openxmlformats.org/officeDocument/2006/relationships/customXml" Target="../ink/ink20.xml"/><Relationship Id="rId5" Type="http://schemas.openxmlformats.org/officeDocument/2006/relationships/image" Target="../media/image770.png"/><Relationship Id="rId15" Type="http://schemas.openxmlformats.org/officeDocument/2006/relationships/image" Target="../media/image82.png"/><Relationship Id="rId23" Type="http://schemas.openxmlformats.org/officeDocument/2006/relationships/image" Target="../media/image86.png"/><Relationship Id="rId10" Type="http://schemas.openxmlformats.org/officeDocument/2006/relationships/customXml" Target="../ink/ink13.xml"/><Relationship Id="rId19" Type="http://schemas.openxmlformats.org/officeDocument/2006/relationships/image" Target="../media/image84.png"/><Relationship Id="rId4" Type="http://schemas.openxmlformats.org/officeDocument/2006/relationships/customXml" Target="../ink/ink10.xml"/><Relationship Id="rId9" Type="http://schemas.openxmlformats.org/officeDocument/2006/relationships/image" Target="../media/image790.png"/><Relationship Id="rId14" Type="http://schemas.openxmlformats.org/officeDocument/2006/relationships/customXml" Target="../ink/ink15.xml"/><Relationship Id="rId22" Type="http://schemas.openxmlformats.org/officeDocument/2006/relationships/customXml" Target="../ink/ink19.xml"/><Relationship Id="rId27" Type="http://schemas.openxmlformats.org/officeDocument/2006/relationships/image" Target="../media/image8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idx="4294967295"/>
          </p:nvPr>
        </p:nvSpPr>
        <p:spPr>
          <a:xfrm>
            <a:off x="0" y="144463"/>
            <a:ext cx="9207500" cy="693737"/>
          </a:xfrm>
          <a:prstGeom prst="rect">
            <a:avLst/>
          </a:prstGeom>
        </p:spPr>
        <p:txBody>
          <a:bodyPr vert="horz" wrap="square" lIns="0" tIns="16933" rIns="0" bIns="0" rtlCol="0" anchor="ctr">
            <a:spAutoFit/>
          </a:bodyPr>
          <a:lstStyle/>
          <a:p>
            <a:pPr marL="16933">
              <a:lnSpc>
                <a:spcPct val="100000"/>
              </a:lnSpc>
              <a:spcBef>
                <a:spcPts val="133"/>
              </a:spcBef>
            </a:pPr>
            <a:r>
              <a:rPr spc="-60" dirty="0"/>
              <a:t> </a:t>
            </a:r>
            <a:r>
              <a:rPr spc="-13" dirty="0"/>
              <a:t>Background</a:t>
            </a:r>
          </a:p>
        </p:txBody>
      </p:sp>
      <p:sp>
        <p:nvSpPr>
          <p:cNvPr id="3" name="object 3"/>
          <p:cNvSpPr txBox="1"/>
          <p:nvPr/>
        </p:nvSpPr>
        <p:spPr>
          <a:xfrm>
            <a:off x="99483" y="1266195"/>
            <a:ext cx="11993033" cy="4676066"/>
          </a:xfrm>
          <a:prstGeom prst="rect">
            <a:avLst/>
          </a:prstGeom>
        </p:spPr>
        <p:txBody>
          <a:bodyPr vert="horz" wrap="square" lIns="0" tIns="16933" rIns="0" bIns="0" rtlCol="0">
            <a:spAutoFit/>
          </a:bodyPr>
          <a:lstStyle/>
          <a:p>
            <a:pPr marL="626518" marR="6773" indent="-417396">
              <a:lnSpc>
                <a:spcPct val="114999"/>
              </a:lnSpc>
              <a:spcBef>
                <a:spcPts val="133"/>
              </a:spcBef>
              <a:buChar char="●"/>
              <a:tabLst>
                <a:tab pos="626518" algn="l"/>
              </a:tabLst>
            </a:pPr>
            <a:r>
              <a:rPr sz="2000" dirty="0">
                <a:latin typeface="Arial"/>
                <a:cs typeface="Arial"/>
              </a:rPr>
              <a:t>AAS</a:t>
            </a:r>
            <a:r>
              <a:rPr sz="2000" spc="-13" dirty="0">
                <a:latin typeface="Arial"/>
                <a:cs typeface="Arial"/>
              </a:rPr>
              <a:t> in</a:t>
            </a:r>
            <a:r>
              <a:rPr sz="2000" spc="-87" dirty="0">
                <a:latin typeface="Arial"/>
                <a:cs typeface="Arial"/>
              </a:rPr>
              <a:t> </a:t>
            </a:r>
            <a:r>
              <a:rPr sz="2000" spc="-13" dirty="0">
                <a:latin typeface="Arial"/>
                <a:cs typeface="Arial"/>
              </a:rPr>
              <a:t>Applied</a:t>
            </a:r>
            <a:r>
              <a:rPr sz="2000" spc="-33" dirty="0">
                <a:latin typeface="Arial"/>
                <a:cs typeface="Arial"/>
              </a:rPr>
              <a:t> </a:t>
            </a:r>
            <a:r>
              <a:rPr sz="2000" spc="-27" dirty="0">
                <a:latin typeface="Arial"/>
                <a:cs typeface="Arial"/>
              </a:rPr>
              <a:t>Technology</a:t>
            </a:r>
            <a:r>
              <a:rPr sz="2000" spc="-7" dirty="0">
                <a:latin typeface="Arial"/>
                <a:cs typeface="Arial"/>
              </a:rPr>
              <a:t> </a:t>
            </a:r>
            <a:r>
              <a:rPr sz="2000" spc="-13" dirty="0">
                <a:latin typeface="Arial"/>
                <a:cs typeface="Arial"/>
              </a:rPr>
              <a:t>approved </a:t>
            </a:r>
            <a:r>
              <a:rPr sz="2000" dirty="0">
                <a:latin typeface="Arial"/>
                <a:cs typeface="Arial"/>
              </a:rPr>
              <a:t>in</a:t>
            </a:r>
            <a:r>
              <a:rPr sz="2000" spc="-27" dirty="0">
                <a:latin typeface="Arial"/>
                <a:cs typeface="Arial"/>
              </a:rPr>
              <a:t> 2020</a:t>
            </a:r>
            <a:endParaRPr lang="en-US" sz="2000" spc="-27" dirty="0">
              <a:latin typeface="Arial"/>
              <a:cs typeface="Arial"/>
            </a:endParaRPr>
          </a:p>
          <a:p>
            <a:pPr marL="209121" marR="6773">
              <a:lnSpc>
                <a:spcPct val="114999"/>
              </a:lnSpc>
              <a:spcBef>
                <a:spcPts val="133"/>
              </a:spcBef>
              <a:tabLst>
                <a:tab pos="626518" algn="l"/>
              </a:tabLst>
            </a:pPr>
            <a:endParaRPr sz="2000" dirty="0">
              <a:latin typeface="Arial"/>
              <a:cs typeface="Arial"/>
            </a:endParaRPr>
          </a:p>
          <a:p>
            <a:pPr marL="626518" marR="189649" indent="-417396">
              <a:lnSpc>
                <a:spcPct val="114999"/>
              </a:lnSpc>
              <a:buChar char="●"/>
              <a:tabLst>
                <a:tab pos="626518" algn="l"/>
              </a:tabLst>
            </a:pPr>
            <a:r>
              <a:rPr sz="2000" dirty="0">
                <a:latin typeface="Arial"/>
                <a:cs typeface="Arial"/>
              </a:rPr>
              <a:t>Initially</a:t>
            </a:r>
            <a:r>
              <a:rPr sz="2000" spc="-60" dirty="0">
                <a:latin typeface="Arial"/>
                <a:cs typeface="Arial"/>
              </a:rPr>
              <a:t> </a:t>
            </a:r>
            <a:r>
              <a:rPr sz="2000" dirty="0">
                <a:latin typeface="Arial"/>
                <a:cs typeface="Arial"/>
              </a:rPr>
              <a:t>piloted</a:t>
            </a:r>
            <a:r>
              <a:rPr sz="2000" spc="-53" dirty="0">
                <a:latin typeface="Arial"/>
                <a:cs typeface="Arial"/>
              </a:rPr>
              <a:t> </a:t>
            </a:r>
            <a:r>
              <a:rPr sz="2000" dirty="0">
                <a:latin typeface="Arial"/>
                <a:cs typeface="Arial"/>
              </a:rPr>
              <a:t>at</a:t>
            </a:r>
            <a:r>
              <a:rPr sz="2000" spc="-73" dirty="0">
                <a:latin typeface="Arial"/>
                <a:cs typeface="Arial"/>
              </a:rPr>
              <a:t> </a:t>
            </a:r>
            <a:r>
              <a:rPr sz="2000" spc="-13" dirty="0">
                <a:latin typeface="Arial"/>
                <a:cs typeface="Arial"/>
              </a:rPr>
              <a:t>Tulsa</a:t>
            </a:r>
            <a:r>
              <a:rPr sz="2000" spc="-53" dirty="0">
                <a:latin typeface="Arial"/>
                <a:cs typeface="Arial"/>
              </a:rPr>
              <a:t> </a:t>
            </a:r>
            <a:r>
              <a:rPr sz="2000" spc="-13" dirty="0">
                <a:latin typeface="Arial"/>
                <a:cs typeface="Arial"/>
              </a:rPr>
              <a:t>Community College</a:t>
            </a:r>
            <a:endParaRPr lang="en-US" sz="2000" spc="-13" dirty="0">
              <a:latin typeface="Arial"/>
              <a:cs typeface="Arial"/>
            </a:endParaRPr>
          </a:p>
          <a:p>
            <a:pPr marL="209121" marR="189649">
              <a:lnSpc>
                <a:spcPct val="114999"/>
              </a:lnSpc>
              <a:tabLst>
                <a:tab pos="626518" algn="l"/>
              </a:tabLst>
            </a:pPr>
            <a:endParaRPr sz="2000" dirty="0">
              <a:latin typeface="Arial"/>
              <a:cs typeface="Arial"/>
            </a:endParaRPr>
          </a:p>
          <a:p>
            <a:pPr marL="626518" marR="47412" indent="-417396">
              <a:lnSpc>
                <a:spcPct val="114999"/>
              </a:lnSpc>
              <a:buChar char="●"/>
              <a:tabLst>
                <a:tab pos="626518" algn="l"/>
              </a:tabLst>
            </a:pPr>
            <a:r>
              <a:rPr sz="2000" spc="-13" dirty="0">
                <a:latin typeface="Arial"/>
                <a:cs typeface="Arial"/>
              </a:rPr>
              <a:t>Expanded</a:t>
            </a:r>
            <a:r>
              <a:rPr sz="2000" spc="-47" dirty="0">
                <a:latin typeface="Arial"/>
                <a:cs typeface="Arial"/>
              </a:rPr>
              <a:t> </a:t>
            </a:r>
            <a:r>
              <a:rPr sz="2000" dirty="0">
                <a:latin typeface="Arial"/>
                <a:cs typeface="Arial"/>
              </a:rPr>
              <a:t>to</a:t>
            </a:r>
            <a:r>
              <a:rPr sz="2000" spc="-40" dirty="0">
                <a:latin typeface="Arial"/>
                <a:cs typeface="Arial"/>
              </a:rPr>
              <a:t> 11 </a:t>
            </a:r>
            <a:r>
              <a:rPr sz="2000" dirty="0">
                <a:latin typeface="Arial"/>
                <a:cs typeface="Arial"/>
              </a:rPr>
              <a:t>public</a:t>
            </a:r>
            <a:r>
              <a:rPr sz="2000" spc="-40" dirty="0">
                <a:latin typeface="Arial"/>
                <a:cs typeface="Arial"/>
              </a:rPr>
              <a:t> </a:t>
            </a:r>
            <a:r>
              <a:rPr sz="2000" dirty="0">
                <a:latin typeface="Arial"/>
                <a:cs typeface="Arial"/>
              </a:rPr>
              <a:t>institutions</a:t>
            </a:r>
            <a:r>
              <a:rPr sz="2000" spc="-40" dirty="0">
                <a:latin typeface="Arial"/>
                <a:cs typeface="Arial"/>
              </a:rPr>
              <a:t> </a:t>
            </a:r>
            <a:r>
              <a:rPr sz="2000" spc="-33" dirty="0">
                <a:latin typeface="Arial"/>
                <a:cs typeface="Arial"/>
              </a:rPr>
              <a:t>by </a:t>
            </a:r>
            <a:r>
              <a:rPr sz="2000" spc="-27" dirty="0">
                <a:latin typeface="Arial"/>
                <a:cs typeface="Arial"/>
              </a:rPr>
              <a:t>2021</a:t>
            </a:r>
            <a:endParaRPr lang="en-US" sz="2000" spc="-27" dirty="0">
              <a:latin typeface="Arial"/>
              <a:cs typeface="Arial"/>
            </a:endParaRPr>
          </a:p>
          <a:p>
            <a:pPr marL="209121" marR="47412">
              <a:lnSpc>
                <a:spcPct val="114999"/>
              </a:lnSpc>
              <a:tabLst>
                <a:tab pos="626518" algn="l"/>
              </a:tabLst>
            </a:pPr>
            <a:endParaRPr sz="2000" dirty="0">
              <a:latin typeface="Arial"/>
              <a:cs typeface="Arial"/>
            </a:endParaRPr>
          </a:p>
          <a:p>
            <a:pPr marL="625671" indent="-416550">
              <a:spcBef>
                <a:spcPts val="260"/>
              </a:spcBef>
              <a:buChar char="●"/>
              <a:tabLst>
                <a:tab pos="625671" algn="l"/>
              </a:tabLst>
            </a:pPr>
            <a:r>
              <a:rPr sz="2000" spc="-13" dirty="0">
                <a:latin typeface="Arial"/>
                <a:cs typeface="Arial"/>
              </a:rPr>
              <a:t>Designed </a:t>
            </a:r>
            <a:r>
              <a:rPr sz="2000" spc="-27" dirty="0">
                <a:latin typeface="Arial"/>
                <a:cs typeface="Arial"/>
              </a:rPr>
              <a:t>for:</a:t>
            </a:r>
            <a:endParaRPr sz="2000" dirty="0">
              <a:latin typeface="Arial"/>
              <a:cs typeface="Arial"/>
            </a:endParaRPr>
          </a:p>
          <a:p>
            <a:pPr marL="1235256" lvl="1" indent="-416550">
              <a:spcBef>
                <a:spcPts val="267"/>
              </a:spcBef>
              <a:buChar char="○"/>
              <a:tabLst>
                <a:tab pos="1235256" algn="l"/>
              </a:tabLst>
            </a:pPr>
            <a:r>
              <a:rPr sz="2000" spc="-13" dirty="0">
                <a:latin typeface="Arial"/>
                <a:cs typeface="Arial"/>
              </a:rPr>
              <a:t>Working</a:t>
            </a:r>
            <a:r>
              <a:rPr sz="2000" spc="-20" dirty="0">
                <a:latin typeface="Arial"/>
                <a:cs typeface="Arial"/>
              </a:rPr>
              <a:t> </a:t>
            </a:r>
            <a:r>
              <a:rPr sz="2000" spc="-13" dirty="0">
                <a:latin typeface="Arial"/>
                <a:cs typeface="Arial"/>
              </a:rPr>
              <a:t>adults</a:t>
            </a:r>
            <a:endParaRPr sz="2000" dirty="0">
              <a:latin typeface="Arial"/>
              <a:cs typeface="Arial"/>
            </a:endParaRPr>
          </a:p>
          <a:p>
            <a:pPr marL="1235256" lvl="1" indent="-416550">
              <a:spcBef>
                <a:spcPts val="260"/>
              </a:spcBef>
              <a:buChar char="○"/>
              <a:tabLst>
                <a:tab pos="1235256" algn="l"/>
              </a:tabLst>
            </a:pPr>
            <a:r>
              <a:rPr sz="2000" spc="-27" dirty="0">
                <a:latin typeface="Arial"/>
                <a:cs typeface="Arial"/>
              </a:rPr>
              <a:t>CareerTech</a:t>
            </a:r>
            <a:r>
              <a:rPr sz="2000" spc="7" dirty="0">
                <a:latin typeface="Arial"/>
                <a:cs typeface="Arial"/>
              </a:rPr>
              <a:t> </a:t>
            </a:r>
            <a:r>
              <a:rPr sz="2000" spc="-13" dirty="0">
                <a:latin typeface="Arial"/>
                <a:cs typeface="Arial"/>
              </a:rPr>
              <a:t>completers</a:t>
            </a:r>
            <a:endParaRPr lang="en-US" sz="2000" spc="-13" dirty="0">
              <a:latin typeface="Arial"/>
              <a:cs typeface="Arial"/>
            </a:endParaRPr>
          </a:p>
          <a:p>
            <a:pPr marL="818706" lvl="1">
              <a:spcBef>
                <a:spcPts val="260"/>
              </a:spcBef>
              <a:tabLst>
                <a:tab pos="1235256" algn="l"/>
              </a:tabLst>
            </a:pPr>
            <a:endParaRPr sz="2000" dirty="0">
              <a:latin typeface="Arial"/>
              <a:cs typeface="Arial"/>
            </a:endParaRPr>
          </a:p>
          <a:p>
            <a:pPr marL="626518" marR="510527" indent="-417396">
              <a:lnSpc>
                <a:spcPct val="114999"/>
              </a:lnSpc>
              <a:buChar char="●"/>
              <a:tabLst>
                <a:tab pos="626518" algn="l"/>
              </a:tabLst>
            </a:pPr>
            <a:r>
              <a:rPr sz="2000" dirty="0">
                <a:latin typeface="Arial"/>
                <a:cs typeface="Arial"/>
              </a:rPr>
              <a:t>Converts </a:t>
            </a:r>
            <a:r>
              <a:rPr sz="2000" spc="-13" dirty="0">
                <a:latin typeface="Arial"/>
                <a:cs typeface="Arial"/>
              </a:rPr>
              <a:t>technical</a:t>
            </a:r>
            <a:r>
              <a:rPr sz="2000" dirty="0">
                <a:latin typeface="Arial"/>
                <a:cs typeface="Arial"/>
              </a:rPr>
              <a:t> </a:t>
            </a:r>
            <a:r>
              <a:rPr sz="2000" spc="-13" dirty="0">
                <a:latin typeface="Arial"/>
                <a:cs typeface="Arial"/>
              </a:rPr>
              <a:t>training</a:t>
            </a:r>
            <a:r>
              <a:rPr sz="2000" dirty="0">
                <a:latin typeface="Arial"/>
                <a:cs typeface="Arial"/>
              </a:rPr>
              <a:t> </a:t>
            </a:r>
            <a:r>
              <a:rPr sz="2000" spc="-27" dirty="0">
                <a:latin typeface="Arial"/>
                <a:cs typeface="Arial"/>
              </a:rPr>
              <a:t>into </a:t>
            </a:r>
            <a:r>
              <a:rPr sz="2000" dirty="0">
                <a:latin typeface="Arial"/>
                <a:cs typeface="Arial"/>
              </a:rPr>
              <a:t>college</a:t>
            </a:r>
            <a:r>
              <a:rPr sz="2000" spc="-93" dirty="0">
                <a:latin typeface="Arial"/>
                <a:cs typeface="Arial"/>
              </a:rPr>
              <a:t> </a:t>
            </a:r>
            <a:r>
              <a:rPr sz="2000" spc="-13" dirty="0">
                <a:latin typeface="Arial"/>
                <a:cs typeface="Arial"/>
              </a:rPr>
              <a:t>credit</a:t>
            </a:r>
            <a:endParaRPr sz="2000" dirty="0">
              <a:latin typeface="Arial"/>
              <a:cs typeface="Arial"/>
            </a:endParaRPr>
          </a:p>
          <a:p>
            <a:pPr>
              <a:spcBef>
                <a:spcPts val="180"/>
              </a:spcBef>
            </a:pPr>
            <a:endParaRPr sz="2400" dirty="0">
              <a:latin typeface="Arial"/>
              <a:cs typeface="Arial"/>
            </a:endParaRPr>
          </a:p>
          <a:p>
            <a:pPr marL="16933" marR="582492" indent="50799">
              <a:lnSpc>
                <a:spcPct val="114999"/>
              </a:lnSpc>
            </a:pPr>
            <a:endParaRPr sz="2400" dirty="0">
              <a:latin typeface="Arial"/>
              <a:cs typeface="Arial"/>
            </a:endParaRPr>
          </a:p>
        </p:txBody>
      </p:sp>
      <p:sp>
        <p:nvSpPr>
          <p:cNvPr id="8" name="TextBox 7">
            <a:extLst>
              <a:ext uri="{FF2B5EF4-FFF2-40B4-BE49-F238E27FC236}">
                <a16:creationId xmlns:a16="http://schemas.microsoft.com/office/drawing/2014/main" id="{EC39B2EE-648A-50E3-F75A-6AB89EF59CB7}"/>
              </a:ext>
            </a:extLst>
          </p:cNvPr>
          <p:cNvSpPr txBox="1"/>
          <p:nvPr/>
        </p:nvSpPr>
        <p:spPr>
          <a:xfrm>
            <a:off x="5747788" y="363331"/>
            <a:ext cx="6146320" cy="9402574"/>
          </a:xfrm>
          <a:prstGeom prst="rect">
            <a:avLst/>
          </a:prstGeom>
          <a:noFill/>
        </p:spPr>
        <p:txBody>
          <a:bodyPr wrap="square">
            <a:spAutoFit/>
          </a:bodyPr>
          <a:lstStyle/>
          <a:p>
            <a:r>
              <a:rPr lang="en-US" b="1" dirty="0"/>
              <a:t>11 Public Colleges Collaborate to Offer Statewide Applied Technology Program </a:t>
            </a:r>
            <a:r>
              <a:rPr lang="en-US" sz="900" b="1" dirty="0"/>
              <a:t>(2021,June). 11 Public colleges collaborate to offer statewide applied technology   			program. https://okhighered.org/2021/06/aas-applied-tech-2021/</a:t>
            </a:r>
          </a:p>
          <a:p>
            <a:r>
              <a:rPr lang="en-US" dirty="0"/>
              <a:t> </a:t>
            </a:r>
            <a:r>
              <a:rPr lang="en-US" sz="1100" b="1" dirty="0"/>
              <a:t>JUNE 7, 2021 </a:t>
            </a:r>
            <a:endParaRPr lang="en-US" sz="1100" dirty="0"/>
          </a:p>
          <a:p>
            <a:r>
              <a:rPr lang="en-US" sz="1100" dirty="0"/>
              <a:t>The State Regents recently approved a request from 10 more state system colleges to offer the Associate in Applied Science in Applied Technology as a statewide pilot collaborative program to provide a degree completion mechanism for adult learners who have received an industry recognized credential, earned previous college credit in a technical field, or require specialized interdisciplinary training. </a:t>
            </a:r>
          </a:p>
          <a:p>
            <a:endParaRPr lang="en-US" sz="1100" dirty="0"/>
          </a:p>
          <a:p>
            <a:r>
              <a:rPr lang="en-US" sz="1100" dirty="0"/>
              <a:t>Carl Albert State College, Eastern Oklahoma State College, Murray State College, Northern Oklahoma College, Oklahoma State University Institute of Technology, Redlands Community College, Rogers State University, Rose State College, Seminole State College, and Western Oklahoma State College will join Tulsa Community College to offer the new program, which will be available via traditional and electronic delivery statewide. TCC’s pilot AAS in Applied Technology program was approved by the State Regents at their April 22, 2020, meeting. </a:t>
            </a:r>
          </a:p>
          <a:p>
            <a:endParaRPr lang="en-US" sz="1100" dirty="0"/>
          </a:p>
          <a:p>
            <a:r>
              <a:rPr lang="en-US" sz="1100" dirty="0"/>
              <a:t>“For many adult learners, family commitments, work responsibilities and financial pressures have been barriers to college degree completion in the past, and this collaborative program will allow them to finish the college degrees they started while using industry credentials earned in their previous work,” said Chancellor Glen D. Johnson. “The new AAS in Applied Technology partnership will provide specific technical knowledge and skills to prepare these students for employment, career advancement, or entry into a bachelor of technology program. This collaboration reflects public higher education’s continuing efforts to increase college degree completion and expand academic innovations as recommended by the 2018 Task Force on the Future of Higher Education.” </a:t>
            </a:r>
          </a:p>
          <a:p>
            <a:endParaRPr lang="en-US" sz="1100" dirty="0"/>
          </a:p>
          <a:p>
            <a:r>
              <a:rPr lang="en-US" sz="1100" dirty="0"/>
              <a:t>The Chief Academic Officers from each of the 11 colleges worked to develop pathways to complete an applied associate’s degree for students who have earned an industry recognized credential through the completion of a program at an Oklahoma technology center or other entity, to award a block of technical credit for industry recognized credentials earned, and to combine general education </a:t>
            </a:r>
          </a:p>
          <a:p>
            <a:r>
              <a:rPr lang="en-US" sz="1100" dirty="0"/>
              <a:t>coursework with specific technical knowledge and skills in preparation for employment or career advancement. </a:t>
            </a:r>
          </a:p>
          <a:p>
            <a:endParaRPr lang="en-US" sz="1100" dirty="0"/>
          </a:p>
          <a:p>
            <a:endParaRPr lang="en-US" sz="1100" dirty="0"/>
          </a:p>
          <a:p>
            <a:endParaRPr lang="en-US" sz="1100" dirty="0"/>
          </a:p>
          <a:p>
            <a:endParaRPr lang="en-US" sz="1100" dirty="0"/>
          </a:p>
          <a:p>
            <a:endParaRPr lang="en-US" sz="1100" dirty="0"/>
          </a:p>
          <a:p>
            <a:endParaRPr lang="en-US" sz="1100" dirty="0"/>
          </a:p>
          <a:p>
            <a:endParaRPr lang="en-US" sz="1100" dirty="0"/>
          </a:p>
          <a:p>
            <a:endParaRPr lang="en-US" sz="1100" dirty="0"/>
          </a:p>
          <a:p>
            <a:endParaRPr lang="en-US" sz="11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6DED1CB2-E972-1AE2-F5A3-DCDCC7285C98}"/>
                  </a:ext>
                </a:extLst>
              </p14:cNvPr>
              <p14:cNvContentPartPr/>
              <p14:nvPr/>
            </p14:nvContentPartPr>
            <p14:xfrm>
              <a:off x="10989849" y="4951270"/>
              <a:ext cx="594360" cy="360"/>
            </p14:xfrm>
          </p:contentPart>
        </mc:Choice>
        <mc:Fallback xmlns="">
          <p:pic>
            <p:nvPicPr>
              <p:cNvPr id="5" name="Ink 4">
                <a:extLst>
                  <a:ext uri="{FF2B5EF4-FFF2-40B4-BE49-F238E27FC236}">
                    <a16:creationId xmlns:a16="http://schemas.microsoft.com/office/drawing/2014/main" id="{6DED1CB2-E972-1AE2-F5A3-DCDCC7285C98}"/>
                  </a:ext>
                </a:extLst>
              </p:cNvPr>
              <p:cNvPicPr/>
              <p:nvPr/>
            </p:nvPicPr>
            <p:blipFill>
              <a:blip r:embed="rId3"/>
              <a:stretch>
                <a:fillRect/>
              </a:stretch>
            </p:blipFill>
            <p:spPr>
              <a:xfrm>
                <a:off x="10936209" y="4843630"/>
                <a:ext cx="702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69FE2479-A3A7-E3F6-108C-D610068CE000}"/>
                  </a:ext>
                </a:extLst>
              </p14:cNvPr>
              <p14:cNvContentPartPr/>
              <p14:nvPr/>
            </p14:nvContentPartPr>
            <p14:xfrm>
              <a:off x="5753649" y="5140990"/>
              <a:ext cx="5909760" cy="720"/>
            </p14:xfrm>
          </p:contentPart>
        </mc:Choice>
        <mc:Fallback xmlns="">
          <p:pic>
            <p:nvPicPr>
              <p:cNvPr id="7" name="Ink 6">
                <a:extLst>
                  <a:ext uri="{FF2B5EF4-FFF2-40B4-BE49-F238E27FC236}">
                    <a16:creationId xmlns:a16="http://schemas.microsoft.com/office/drawing/2014/main" id="{69FE2479-A3A7-E3F6-108C-D610068CE000}"/>
                  </a:ext>
                </a:extLst>
              </p:cNvPr>
              <p:cNvPicPr/>
              <p:nvPr/>
            </p:nvPicPr>
            <p:blipFill>
              <a:blip r:embed="rId5"/>
              <a:stretch>
                <a:fillRect/>
              </a:stretch>
            </p:blipFill>
            <p:spPr>
              <a:xfrm>
                <a:off x="5699649" y="4924990"/>
                <a:ext cx="60174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4EF40AC9-6792-EEAB-654B-34518B4E6AE4}"/>
                  </a:ext>
                </a:extLst>
              </p14:cNvPr>
              <p14:cNvContentPartPr/>
              <p14:nvPr/>
            </p14:nvContentPartPr>
            <p14:xfrm>
              <a:off x="5865609" y="5305150"/>
              <a:ext cx="3347640" cy="720"/>
            </p14:xfrm>
          </p:contentPart>
        </mc:Choice>
        <mc:Fallback xmlns="">
          <p:pic>
            <p:nvPicPr>
              <p:cNvPr id="10" name="Ink 9">
                <a:extLst>
                  <a:ext uri="{FF2B5EF4-FFF2-40B4-BE49-F238E27FC236}">
                    <a16:creationId xmlns:a16="http://schemas.microsoft.com/office/drawing/2014/main" id="{4EF40AC9-6792-EEAB-654B-34518B4E6AE4}"/>
                  </a:ext>
                </a:extLst>
              </p:cNvPr>
              <p:cNvPicPr/>
              <p:nvPr/>
            </p:nvPicPr>
            <p:blipFill>
              <a:blip r:embed="rId7"/>
              <a:stretch>
                <a:fillRect/>
              </a:stretch>
            </p:blipFill>
            <p:spPr>
              <a:xfrm>
                <a:off x="5811609" y="5089150"/>
                <a:ext cx="34552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5AFFA86C-C133-C296-0175-D2B1DDC01C77}"/>
                  </a:ext>
                </a:extLst>
              </p14:cNvPr>
              <p14:cNvContentPartPr/>
              <p14:nvPr/>
            </p14:nvContentPartPr>
            <p14:xfrm>
              <a:off x="10213329" y="5279230"/>
              <a:ext cx="1544760" cy="9000"/>
            </p14:xfrm>
          </p:contentPart>
        </mc:Choice>
        <mc:Fallback xmlns="">
          <p:pic>
            <p:nvPicPr>
              <p:cNvPr id="6" name="Ink 5">
                <a:extLst>
                  <a:ext uri="{FF2B5EF4-FFF2-40B4-BE49-F238E27FC236}">
                    <a16:creationId xmlns:a16="http://schemas.microsoft.com/office/drawing/2014/main" id="{5AFFA86C-C133-C296-0175-D2B1DDC01C77}"/>
                  </a:ext>
                </a:extLst>
              </p:cNvPr>
              <p:cNvPicPr/>
              <p:nvPr/>
            </p:nvPicPr>
            <p:blipFill>
              <a:blip r:embed="rId9"/>
              <a:stretch>
                <a:fillRect/>
              </a:stretch>
            </p:blipFill>
            <p:spPr>
              <a:xfrm>
                <a:off x="10159329" y="5171230"/>
                <a:ext cx="165240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68C5A935-0CDE-814F-6B9A-C552369150AE}"/>
                  </a:ext>
                </a:extLst>
              </p14:cNvPr>
              <p14:cNvContentPartPr/>
              <p14:nvPr/>
            </p14:nvContentPartPr>
            <p14:xfrm>
              <a:off x="5865609" y="5451670"/>
              <a:ext cx="2725920" cy="360"/>
            </p14:xfrm>
          </p:contentPart>
        </mc:Choice>
        <mc:Fallback xmlns="">
          <p:pic>
            <p:nvPicPr>
              <p:cNvPr id="9" name="Ink 8">
                <a:extLst>
                  <a:ext uri="{FF2B5EF4-FFF2-40B4-BE49-F238E27FC236}">
                    <a16:creationId xmlns:a16="http://schemas.microsoft.com/office/drawing/2014/main" id="{68C5A935-0CDE-814F-6B9A-C552369150AE}"/>
                  </a:ext>
                </a:extLst>
              </p:cNvPr>
              <p:cNvPicPr/>
              <p:nvPr/>
            </p:nvPicPr>
            <p:blipFill>
              <a:blip r:embed="rId11"/>
              <a:stretch>
                <a:fillRect/>
              </a:stretch>
            </p:blipFill>
            <p:spPr>
              <a:xfrm>
                <a:off x="5811969" y="5344030"/>
                <a:ext cx="28335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 name="Ink 3">
                <a:extLst>
                  <a:ext uri="{FF2B5EF4-FFF2-40B4-BE49-F238E27FC236}">
                    <a16:creationId xmlns:a16="http://schemas.microsoft.com/office/drawing/2014/main" id="{AC18EAEF-D6E7-A142-AD9E-60A4F39F8DF7}"/>
                  </a:ext>
                </a:extLst>
              </p14:cNvPr>
              <p14:cNvContentPartPr/>
              <p14:nvPr/>
            </p14:nvContentPartPr>
            <p14:xfrm>
              <a:off x="3977769" y="3372670"/>
              <a:ext cx="85680" cy="9000"/>
            </p14:xfrm>
          </p:contentPart>
        </mc:Choice>
        <mc:Fallback xmlns="">
          <p:pic>
            <p:nvPicPr>
              <p:cNvPr id="4" name="Ink 3">
                <a:extLst>
                  <a:ext uri="{FF2B5EF4-FFF2-40B4-BE49-F238E27FC236}">
                    <a16:creationId xmlns:a16="http://schemas.microsoft.com/office/drawing/2014/main" id="{AC18EAEF-D6E7-A142-AD9E-60A4F39F8DF7}"/>
                  </a:ext>
                </a:extLst>
              </p:cNvPr>
              <p:cNvPicPr/>
              <p:nvPr/>
            </p:nvPicPr>
            <p:blipFill>
              <a:blip r:embed="rId13"/>
              <a:stretch>
                <a:fillRect/>
              </a:stretch>
            </p:blipFill>
            <p:spPr>
              <a:xfrm>
                <a:off x="3969129" y="3363670"/>
                <a:ext cx="10332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67A9E457-8597-1F7C-C98C-8BAB98BC2A1B}"/>
                  </a:ext>
                </a:extLst>
              </p14:cNvPr>
              <p14:cNvContentPartPr/>
              <p14:nvPr/>
            </p14:nvContentPartPr>
            <p14:xfrm>
              <a:off x="6348729" y="2423710"/>
              <a:ext cx="2821320" cy="60840"/>
            </p14:xfrm>
          </p:contentPart>
        </mc:Choice>
        <mc:Fallback xmlns="">
          <p:pic>
            <p:nvPicPr>
              <p:cNvPr id="12" name="Ink 11">
                <a:extLst>
                  <a:ext uri="{FF2B5EF4-FFF2-40B4-BE49-F238E27FC236}">
                    <a16:creationId xmlns:a16="http://schemas.microsoft.com/office/drawing/2014/main" id="{67A9E457-8597-1F7C-C98C-8BAB98BC2A1B}"/>
                  </a:ext>
                </a:extLst>
              </p:cNvPr>
              <p:cNvPicPr/>
              <p:nvPr/>
            </p:nvPicPr>
            <p:blipFill>
              <a:blip r:embed="rId15"/>
              <a:stretch>
                <a:fillRect/>
              </a:stretch>
            </p:blipFill>
            <p:spPr>
              <a:xfrm>
                <a:off x="6312729" y="2351710"/>
                <a:ext cx="2892960" cy="204480"/>
              </a:xfrm>
              <a:prstGeom prst="rect">
                <a:avLst/>
              </a:prstGeom>
            </p:spPr>
          </p:pic>
        </mc:Fallback>
      </mc:AlternateContent>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8250678B-DBC5-650A-75F5-279328108ED2}"/>
              </a:ext>
            </a:extLst>
          </p:cNvPr>
          <p:cNvPicPr>
            <a:picLocks noChangeAspect="1"/>
          </p:cNvPicPr>
          <p:nvPr/>
        </p:nvPicPr>
        <p:blipFill>
          <a:blip r:embed="rId2"/>
          <a:stretch>
            <a:fillRect/>
          </a:stretch>
        </p:blipFill>
        <p:spPr>
          <a:xfrm>
            <a:off x="2557035" y="81724"/>
            <a:ext cx="6384603" cy="6646791"/>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8CA5D6D2-1369-75A1-F8B9-B08615CC9C39}"/>
                  </a:ext>
                </a:extLst>
              </p14:cNvPr>
              <p14:cNvContentPartPr/>
              <p14:nvPr/>
            </p14:nvContentPartPr>
            <p14:xfrm>
              <a:off x="4166409" y="120817"/>
              <a:ext cx="3131280" cy="96120"/>
            </p14:xfrm>
          </p:contentPart>
        </mc:Choice>
        <mc:Fallback xmlns="">
          <p:pic>
            <p:nvPicPr>
              <p:cNvPr id="3" name="Ink 2">
                <a:extLst>
                  <a:ext uri="{FF2B5EF4-FFF2-40B4-BE49-F238E27FC236}">
                    <a16:creationId xmlns:a16="http://schemas.microsoft.com/office/drawing/2014/main" id="{8CA5D6D2-1369-75A1-F8B9-B08615CC9C39}"/>
                  </a:ext>
                </a:extLst>
              </p:cNvPr>
              <p:cNvPicPr/>
              <p:nvPr/>
            </p:nvPicPr>
            <p:blipFill>
              <a:blip r:embed="rId4"/>
              <a:stretch>
                <a:fillRect/>
              </a:stretch>
            </p:blipFill>
            <p:spPr>
              <a:xfrm>
                <a:off x="4130409" y="48817"/>
                <a:ext cx="320292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3B629D68-C31A-554A-1924-85F446ECD56C}"/>
                  </a:ext>
                </a:extLst>
              </p14:cNvPr>
              <p14:cNvContentPartPr/>
              <p14:nvPr/>
            </p14:nvContentPartPr>
            <p14:xfrm>
              <a:off x="4632249" y="301205"/>
              <a:ext cx="2260080" cy="27360"/>
            </p14:xfrm>
          </p:contentPart>
        </mc:Choice>
        <mc:Fallback xmlns="">
          <p:pic>
            <p:nvPicPr>
              <p:cNvPr id="4" name="Ink 3">
                <a:extLst>
                  <a:ext uri="{FF2B5EF4-FFF2-40B4-BE49-F238E27FC236}">
                    <a16:creationId xmlns:a16="http://schemas.microsoft.com/office/drawing/2014/main" id="{3B629D68-C31A-554A-1924-85F446ECD56C}"/>
                  </a:ext>
                </a:extLst>
              </p:cNvPr>
              <p:cNvPicPr/>
              <p:nvPr/>
            </p:nvPicPr>
            <p:blipFill>
              <a:blip r:embed="rId6"/>
              <a:stretch>
                <a:fillRect/>
              </a:stretch>
            </p:blipFill>
            <p:spPr>
              <a:xfrm>
                <a:off x="4596249" y="229205"/>
                <a:ext cx="233172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961B0300-AE49-2198-43A5-E0A557D4C02C}"/>
                  </a:ext>
                </a:extLst>
              </p14:cNvPr>
              <p14:cNvContentPartPr/>
              <p14:nvPr/>
            </p14:nvContentPartPr>
            <p14:xfrm>
              <a:off x="5882889" y="4313045"/>
              <a:ext cx="2554200" cy="720"/>
            </p14:xfrm>
          </p:contentPart>
        </mc:Choice>
        <mc:Fallback xmlns="">
          <p:pic>
            <p:nvPicPr>
              <p:cNvPr id="8" name="Ink 7">
                <a:extLst>
                  <a:ext uri="{FF2B5EF4-FFF2-40B4-BE49-F238E27FC236}">
                    <a16:creationId xmlns:a16="http://schemas.microsoft.com/office/drawing/2014/main" id="{961B0300-AE49-2198-43A5-E0A557D4C02C}"/>
                  </a:ext>
                </a:extLst>
              </p:cNvPr>
              <p:cNvPicPr/>
              <p:nvPr/>
            </p:nvPicPr>
            <p:blipFill>
              <a:blip r:embed="rId8"/>
              <a:stretch>
                <a:fillRect/>
              </a:stretch>
            </p:blipFill>
            <p:spPr>
              <a:xfrm>
                <a:off x="5846889" y="4169045"/>
                <a:ext cx="262584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FDBEE0DA-095F-A49B-DCBC-C722DAB42756}"/>
                  </a:ext>
                </a:extLst>
              </p14:cNvPr>
              <p14:cNvContentPartPr/>
              <p14:nvPr/>
            </p14:nvContentPartPr>
            <p14:xfrm>
              <a:off x="5882889" y="4476845"/>
              <a:ext cx="2706840" cy="360"/>
            </p14:xfrm>
          </p:contentPart>
        </mc:Choice>
        <mc:Fallback xmlns="">
          <p:pic>
            <p:nvPicPr>
              <p:cNvPr id="11" name="Ink 10">
                <a:extLst>
                  <a:ext uri="{FF2B5EF4-FFF2-40B4-BE49-F238E27FC236}">
                    <a16:creationId xmlns:a16="http://schemas.microsoft.com/office/drawing/2014/main" id="{FDBEE0DA-095F-A49B-DCBC-C722DAB42756}"/>
                  </a:ext>
                </a:extLst>
              </p:cNvPr>
              <p:cNvPicPr/>
              <p:nvPr/>
            </p:nvPicPr>
            <p:blipFill>
              <a:blip r:embed="rId10"/>
              <a:stretch>
                <a:fillRect/>
              </a:stretch>
            </p:blipFill>
            <p:spPr>
              <a:xfrm>
                <a:off x="5847249" y="4405205"/>
                <a:ext cx="27784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0A930285-A349-CAE0-D230-07A8BA6E95C6}"/>
                  </a:ext>
                </a:extLst>
              </p14:cNvPr>
              <p14:cNvContentPartPr/>
              <p14:nvPr/>
            </p14:nvContentPartPr>
            <p14:xfrm>
              <a:off x="5874609" y="4579445"/>
              <a:ext cx="869040" cy="19440"/>
            </p14:xfrm>
          </p:contentPart>
        </mc:Choice>
        <mc:Fallback xmlns="">
          <p:pic>
            <p:nvPicPr>
              <p:cNvPr id="14" name="Ink 13">
                <a:extLst>
                  <a:ext uri="{FF2B5EF4-FFF2-40B4-BE49-F238E27FC236}">
                    <a16:creationId xmlns:a16="http://schemas.microsoft.com/office/drawing/2014/main" id="{0A930285-A349-CAE0-D230-07A8BA6E95C6}"/>
                  </a:ext>
                </a:extLst>
              </p:cNvPr>
              <p:cNvPicPr/>
              <p:nvPr/>
            </p:nvPicPr>
            <p:blipFill>
              <a:blip r:embed="rId12"/>
              <a:stretch>
                <a:fillRect/>
              </a:stretch>
            </p:blipFill>
            <p:spPr>
              <a:xfrm>
                <a:off x="5838609" y="4507445"/>
                <a:ext cx="940680" cy="163080"/>
              </a:xfrm>
              <a:prstGeom prst="rect">
                <a:avLst/>
              </a:prstGeom>
            </p:spPr>
          </p:pic>
        </mc:Fallback>
      </mc:AlternateContent>
    </p:spTree>
    <p:extLst>
      <p:ext uri="{BB962C8B-B14F-4D97-AF65-F5344CB8AC3E}">
        <p14:creationId xmlns:p14="http://schemas.microsoft.com/office/powerpoint/2010/main" val="768865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0" y="19200"/>
            <a:ext cx="14243250" cy="694207"/>
          </a:xfrm>
          <a:prstGeom prst="rect">
            <a:avLst/>
          </a:prstGeom>
        </p:spPr>
        <p:txBody>
          <a:bodyPr vert="horz" wrap="square" lIns="0" tIns="16933" rIns="0" bIns="0" rtlCol="0" anchor="ctr">
            <a:spAutoFit/>
          </a:bodyPr>
          <a:lstStyle/>
          <a:p>
            <a:pPr marL="16933">
              <a:lnSpc>
                <a:spcPct val="100000"/>
              </a:lnSpc>
              <a:spcBef>
                <a:spcPts val="133"/>
              </a:spcBef>
            </a:pPr>
            <a:r>
              <a:rPr lang="en-US" spc="-60" dirty="0"/>
              <a:t> </a:t>
            </a:r>
            <a:r>
              <a:rPr lang="en-US" sz="3200" spc="-13" dirty="0"/>
              <a:t>Purpose: CareerTech credit articulation at OSUIT/OKC</a:t>
            </a:r>
          </a:p>
        </p:txBody>
      </p:sp>
      <p:sp>
        <p:nvSpPr>
          <p:cNvPr id="3" name="object 3"/>
          <p:cNvSpPr txBox="1"/>
          <p:nvPr/>
        </p:nvSpPr>
        <p:spPr>
          <a:xfrm>
            <a:off x="-177554" y="1175083"/>
            <a:ext cx="11993033" cy="4723580"/>
          </a:xfrm>
          <a:prstGeom prst="rect">
            <a:avLst/>
          </a:prstGeom>
        </p:spPr>
        <p:txBody>
          <a:bodyPr vert="horz" wrap="square" lIns="0" tIns="49953" rIns="0" bIns="0" rtlCol="0">
            <a:spAutoFit/>
          </a:bodyPr>
          <a:lstStyle/>
          <a:p>
            <a:pPr marL="625671" indent="-416550">
              <a:spcBef>
                <a:spcPts val="393"/>
              </a:spcBef>
              <a:buChar char="●"/>
              <a:tabLst>
                <a:tab pos="625671" algn="l"/>
              </a:tabLst>
            </a:pPr>
            <a:r>
              <a:rPr sz="2400" spc="-13" dirty="0">
                <a:latin typeface="Arial"/>
                <a:cs typeface="Arial"/>
              </a:rPr>
              <a:t>Establish</a:t>
            </a:r>
            <a:r>
              <a:rPr sz="2400" spc="-20" dirty="0">
                <a:latin typeface="Arial"/>
                <a:cs typeface="Arial"/>
              </a:rPr>
              <a:t> </a:t>
            </a:r>
            <a:r>
              <a:rPr sz="2400" dirty="0">
                <a:latin typeface="Arial"/>
                <a:cs typeface="Arial"/>
              </a:rPr>
              <a:t>a</a:t>
            </a:r>
            <a:r>
              <a:rPr sz="2400" spc="-20" dirty="0">
                <a:latin typeface="Arial"/>
                <a:cs typeface="Arial"/>
              </a:rPr>
              <a:t> </a:t>
            </a:r>
            <a:r>
              <a:rPr sz="2400" spc="-13" dirty="0">
                <a:latin typeface="Arial"/>
                <a:cs typeface="Arial"/>
              </a:rPr>
              <a:t>standardized</a:t>
            </a:r>
            <a:r>
              <a:rPr sz="2400" spc="-20" dirty="0">
                <a:latin typeface="Arial"/>
                <a:cs typeface="Arial"/>
              </a:rPr>
              <a:t> </a:t>
            </a:r>
            <a:r>
              <a:rPr sz="2400" dirty="0">
                <a:latin typeface="Arial"/>
                <a:cs typeface="Arial"/>
              </a:rPr>
              <a:t>process</a:t>
            </a:r>
            <a:r>
              <a:rPr sz="2400" spc="-20" dirty="0">
                <a:latin typeface="Arial"/>
                <a:cs typeface="Arial"/>
              </a:rPr>
              <a:t> </a:t>
            </a:r>
            <a:r>
              <a:rPr sz="2400" dirty="0">
                <a:latin typeface="Arial"/>
                <a:cs typeface="Arial"/>
              </a:rPr>
              <a:t>for</a:t>
            </a:r>
            <a:r>
              <a:rPr sz="2400" spc="-20" dirty="0">
                <a:latin typeface="Arial"/>
                <a:cs typeface="Arial"/>
              </a:rPr>
              <a:t> </a:t>
            </a:r>
            <a:r>
              <a:rPr sz="2400" spc="-13" dirty="0">
                <a:latin typeface="Arial"/>
                <a:cs typeface="Arial"/>
              </a:rPr>
              <a:t>awarding </a:t>
            </a:r>
            <a:r>
              <a:rPr sz="2400" dirty="0">
                <a:latin typeface="Arial"/>
                <a:cs typeface="Arial"/>
              </a:rPr>
              <a:t>college</a:t>
            </a:r>
            <a:r>
              <a:rPr sz="2400" spc="-20" dirty="0">
                <a:latin typeface="Arial"/>
                <a:cs typeface="Arial"/>
              </a:rPr>
              <a:t> </a:t>
            </a:r>
            <a:r>
              <a:rPr sz="2400" spc="-13" dirty="0">
                <a:latin typeface="Arial"/>
                <a:cs typeface="Arial"/>
              </a:rPr>
              <a:t>credit</a:t>
            </a:r>
            <a:r>
              <a:rPr lang="en-US" sz="2400" spc="-13" dirty="0">
                <a:latin typeface="Arial"/>
                <a:cs typeface="Arial"/>
              </a:rPr>
              <a:t> within the Associate    </a:t>
            </a:r>
            <a:r>
              <a:rPr sz="2400" spc="-13" dirty="0">
                <a:latin typeface="Arial"/>
                <a:cs typeface="Arial"/>
              </a:rPr>
              <a:t> in</a:t>
            </a:r>
            <a:r>
              <a:rPr sz="2400" spc="-87" dirty="0">
                <a:latin typeface="Arial"/>
                <a:cs typeface="Arial"/>
              </a:rPr>
              <a:t> </a:t>
            </a:r>
            <a:r>
              <a:rPr sz="2400" spc="-13" dirty="0">
                <a:latin typeface="Arial"/>
                <a:cs typeface="Arial"/>
              </a:rPr>
              <a:t>Applied</a:t>
            </a:r>
            <a:r>
              <a:rPr lang="en-US" sz="2400" spc="-13" dirty="0">
                <a:latin typeface="Arial"/>
                <a:cs typeface="Arial"/>
              </a:rPr>
              <a:t> Science (AAS) in Applied T</a:t>
            </a:r>
            <a:r>
              <a:rPr sz="2400" spc="-27" dirty="0">
                <a:latin typeface="Arial"/>
                <a:cs typeface="Arial"/>
              </a:rPr>
              <a:t>echnology</a:t>
            </a:r>
            <a:r>
              <a:rPr sz="2400" spc="-13" dirty="0">
                <a:latin typeface="Arial"/>
                <a:cs typeface="Arial"/>
              </a:rPr>
              <a:t> degree</a:t>
            </a:r>
            <a:r>
              <a:rPr lang="en-US" sz="2400" spc="-13" dirty="0">
                <a:latin typeface="Arial"/>
                <a:cs typeface="Arial"/>
              </a:rPr>
              <a:t> at OSUIT/OKC b</a:t>
            </a:r>
            <a:r>
              <a:rPr sz="2400" dirty="0">
                <a:latin typeface="Arial"/>
                <a:cs typeface="Arial"/>
              </a:rPr>
              <a:t>ased</a:t>
            </a:r>
            <a:r>
              <a:rPr sz="2400" spc="-80" dirty="0">
                <a:latin typeface="Arial"/>
                <a:cs typeface="Arial"/>
              </a:rPr>
              <a:t> </a:t>
            </a:r>
            <a:r>
              <a:rPr sz="2400" spc="-33" dirty="0">
                <a:latin typeface="Arial"/>
                <a:cs typeface="Arial"/>
              </a:rPr>
              <a:t>on:</a:t>
            </a:r>
            <a:endParaRPr lang="en-US" sz="2400" spc="-33" dirty="0">
              <a:latin typeface="Arial"/>
              <a:cs typeface="Arial"/>
            </a:endParaRPr>
          </a:p>
          <a:p>
            <a:pPr marL="1692456" lvl="2" indent="-416550">
              <a:spcBef>
                <a:spcPts val="260"/>
              </a:spcBef>
              <a:buChar char="○"/>
              <a:tabLst>
                <a:tab pos="1235256" algn="l"/>
              </a:tabLst>
            </a:pPr>
            <a:r>
              <a:rPr sz="2400" b="1" spc="-27" dirty="0">
                <a:latin typeface="Arial"/>
                <a:cs typeface="Arial"/>
              </a:rPr>
              <a:t>CareerTech</a:t>
            </a:r>
            <a:r>
              <a:rPr sz="2400" b="1" dirty="0">
                <a:latin typeface="Arial"/>
                <a:cs typeface="Arial"/>
              </a:rPr>
              <a:t> program </a:t>
            </a:r>
            <a:r>
              <a:rPr sz="2400" b="1" spc="-13" dirty="0">
                <a:latin typeface="Arial"/>
                <a:cs typeface="Arial"/>
              </a:rPr>
              <a:t>completion</a:t>
            </a:r>
            <a:endParaRPr sz="2400" b="1" dirty="0">
              <a:latin typeface="Arial"/>
              <a:cs typeface="Arial"/>
            </a:endParaRPr>
          </a:p>
          <a:p>
            <a:pPr marL="1692456" lvl="2" indent="-416550">
              <a:spcBef>
                <a:spcPts val="267"/>
              </a:spcBef>
              <a:buChar char="○"/>
              <a:tabLst>
                <a:tab pos="1235256" algn="l"/>
              </a:tabLst>
            </a:pPr>
            <a:r>
              <a:rPr sz="2400" b="1" dirty="0">
                <a:latin typeface="Arial"/>
                <a:cs typeface="Arial"/>
              </a:rPr>
              <a:t>Industry</a:t>
            </a:r>
            <a:r>
              <a:rPr sz="2400" b="1" spc="-7" dirty="0">
                <a:latin typeface="Arial"/>
                <a:cs typeface="Arial"/>
              </a:rPr>
              <a:t> </a:t>
            </a:r>
            <a:r>
              <a:rPr sz="2400" b="1" spc="-13" dirty="0">
                <a:latin typeface="Arial"/>
                <a:cs typeface="Arial"/>
              </a:rPr>
              <a:t>credential</a:t>
            </a:r>
            <a:r>
              <a:rPr sz="2400" b="1" dirty="0">
                <a:latin typeface="Arial"/>
                <a:cs typeface="Arial"/>
              </a:rPr>
              <a:t> </a:t>
            </a:r>
            <a:r>
              <a:rPr sz="2400" b="1" spc="-13" dirty="0">
                <a:latin typeface="Arial"/>
                <a:cs typeface="Arial"/>
              </a:rPr>
              <a:t>attainment</a:t>
            </a:r>
            <a:endParaRPr sz="2400" b="1" dirty="0">
              <a:latin typeface="Arial"/>
              <a:cs typeface="Arial"/>
            </a:endParaRPr>
          </a:p>
          <a:p>
            <a:pPr marL="625671" indent="-416550">
              <a:spcBef>
                <a:spcPts val="260"/>
              </a:spcBef>
              <a:buChar char="●"/>
              <a:tabLst>
                <a:tab pos="625671" algn="l"/>
              </a:tabLst>
            </a:pPr>
            <a:r>
              <a:rPr sz="2400" spc="-13" dirty="0">
                <a:latin typeface="Arial"/>
                <a:cs typeface="Arial"/>
              </a:rPr>
              <a:t>Ensure:</a:t>
            </a:r>
            <a:endParaRPr sz="2400" dirty="0">
              <a:latin typeface="Arial"/>
              <a:cs typeface="Arial"/>
            </a:endParaRPr>
          </a:p>
          <a:p>
            <a:pPr marL="1235256" lvl="1" indent="-416550">
              <a:spcBef>
                <a:spcPts val="267"/>
              </a:spcBef>
              <a:buChar char="○"/>
              <a:tabLst>
                <a:tab pos="1235256" algn="l"/>
              </a:tabLst>
            </a:pPr>
            <a:r>
              <a:rPr sz="2400" spc="-13" dirty="0">
                <a:latin typeface="Arial"/>
                <a:cs typeface="Arial"/>
              </a:rPr>
              <a:t>Consistency</a:t>
            </a:r>
            <a:endParaRPr sz="2400" dirty="0">
              <a:latin typeface="Arial"/>
              <a:cs typeface="Arial"/>
            </a:endParaRPr>
          </a:p>
          <a:p>
            <a:pPr marL="1235256" lvl="1" indent="-416550">
              <a:spcBef>
                <a:spcPts val="260"/>
              </a:spcBef>
              <a:buChar char="○"/>
              <a:tabLst>
                <a:tab pos="1235256" algn="l"/>
              </a:tabLst>
            </a:pPr>
            <a:r>
              <a:rPr sz="2400" spc="-13" dirty="0">
                <a:latin typeface="Arial"/>
                <a:cs typeface="Arial"/>
              </a:rPr>
              <a:t>Transparency</a:t>
            </a:r>
            <a:endParaRPr sz="2400" dirty="0">
              <a:latin typeface="Arial"/>
              <a:cs typeface="Arial"/>
            </a:endParaRPr>
          </a:p>
          <a:p>
            <a:pPr marL="1235256" lvl="1" indent="-416550">
              <a:spcBef>
                <a:spcPts val="267"/>
              </a:spcBef>
              <a:buChar char="○"/>
              <a:tabLst>
                <a:tab pos="1235256" algn="l"/>
              </a:tabLst>
            </a:pPr>
            <a:r>
              <a:rPr sz="2400" spc="-13" dirty="0">
                <a:latin typeface="Arial"/>
                <a:cs typeface="Arial"/>
              </a:rPr>
              <a:t>Auditability</a:t>
            </a:r>
            <a:endParaRPr sz="2400" dirty="0">
              <a:latin typeface="Arial"/>
              <a:cs typeface="Arial"/>
            </a:endParaRPr>
          </a:p>
          <a:p>
            <a:pPr marL="1235256" lvl="1" indent="-416550">
              <a:spcBef>
                <a:spcPts val="267"/>
              </a:spcBef>
              <a:buChar char="○"/>
              <a:tabLst>
                <a:tab pos="1235256" algn="l"/>
              </a:tabLst>
            </a:pPr>
            <a:r>
              <a:rPr sz="2400" spc="-13" dirty="0">
                <a:latin typeface="Arial"/>
                <a:cs typeface="Arial"/>
              </a:rPr>
              <a:t>Accreditation</a:t>
            </a:r>
            <a:r>
              <a:rPr sz="2400" dirty="0">
                <a:latin typeface="Arial"/>
                <a:cs typeface="Arial"/>
              </a:rPr>
              <a:t> </a:t>
            </a:r>
            <a:r>
              <a:rPr sz="2400" spc="-13" dirty="0">
                <a:latin typeface="Arial"/>
                <a:cs typeface="Arial"/>
              </a:rPr>
              <a:t>compliance</a:t>
            </a:r>
            <a:endParaRPr lang="en-US" sz="2400" spc="-13" dirty="0">
              <a:latin typeface="Arial"/>
              <a:cs typeface="Arial"/>
            </a:endParaRPr>
          </a:p>
          <a:p>
            <a:pPr marL="1235256" lvl="1" indent="-416550">
              <a:spcBef>
                <a:spcPts val="267"/>
              </a:spcBef>
              <a:buChar char="○"/>
              <a:tabLst>
                <a:tab pos="1235256" algn="l"/>
              </a:tabLst>
            </a:pPr>
            <a:endParaRPr lang="en-US" sz="2400" spc="-13" dirty="0">
              <a:latin typeface="Arial"/>
              <a:cs typeface="Arial"/>
            </a:endParaRPr>
          </a:p>
          <a:p>
            <a:pPr marL="818706" lvl="1">
              <a:spcBef>
                <a:spcPts val="267"/>
              </a:spcBef>
              <a:tabLst>
                <a:tab pos="1235256" algn="l"/>
              </a:tabLst>
            </a:pPr>
            <a:endParaRPr sz="2400" dirty="0">
              <a:latin typeface="Arial"/>
              <a:cs typeface="Arial"/>
            </a:endParaRPr>
          </a:p>
          <a:p>
            <a:pPr marL="67732">
              <a:spcBef>
                <a:spcPts val="267"/>
              </a:spcBef>
            </a:pPr>
            <a:r>
              <a:rPr sz="1467" spc="-13" dirty="0">
                <a:latin typeface="Arial"/>
                <a:cs typeface="Arial"/>
              </a:rPr>
              <a:t>.</a:t>
            </a:r>
            <a:endParaRPr sz="1467" dirty="0">
              <a:latin typeface="Arial"/>
              <a:cs typeface="Aria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2896E-348C-1F09-4D77-CD3511CBE551}"/>
              </a:ext>
            </a:extLst>
          </p:cNvPr>
          <p:cNvSpPr>
            <a:spLocks noGrp="1"/>
          </p:cNvSpPr>
          <p:nvPr>
            <p:ph type="title"/>
          </p:nvPr>
        </p:nvSpPr>
        <p:spPr>
          <a:xfrm>
            <a:off x="587943" y="134119"/>
            <a:ext cx="10515600" cy="1325563"/>
          </a:xfrm>
        </p:spPr>
        <p:txBody>
          <a:bodyPr>
            <a:normAutofit/>
          </a:bodyPr>
          <a:lstStyle/>
          <a:p>
            <a:r>
              <a:rPr lang="en-US" sz="3600" dirty="0"/>
              <a:t>Eligibility Criteria</a:t>
            </a:r>
            <a:br>
              <a:rPr lang="en-US" dirty="0"/>
            </a:br>
            <a:endParaRPr lang="en-US" dirty="0"/>
          </a:p>
        </p:txBody>
      </p:sp>
      <p:sp>
        <p:nvSpPr>
          <p:cNvPr id="3" name="Text Placeholder 2">
            <a:extLst>
              <a:ext uri="{FF2B5EF4-FFF2-40B4-BE49-F238E27FC236}">
                <a16:creationId xmlns:a16="http://schemas.microsoft.com/office/drawing/2014/main" id="{2DB5B657-D501-4DBA-FD49-D9B19897ACD6}"/>
              </a:ext>
            </a:extLst>
          </p:cNvPr>
          <p:cNvSpPr>
            <a:spLocks noGrp="1"/>
          </p:cNvSpPr>
          <p:nvPr>
            <p:ph idx="1"/>
          </p:nvPr>
        </p:nvSpPr>
        <p:spPr>
          <a:xfrm>
            <a:off x="259776" y="917670"/>
            <a:ext cx="10515600" cy="4351338"/>
          </a:xfrm>
        </p:spPr>
        <p:txBody>
          <a:bodyPr>
            <a:normAutofit fontScale="77500" lnSpcReduction="20000"/>
          </a:bodyPr>
          <a:lstStyle/>
          <a:p>
            <a:r>
              <a:rPr lang="en-US" sz="2400" b="1" dirty="0"/>
              <a:t>A student is eligible to receive CareerTech block credit toward the AAS in Applied Technology when all of the following conditions are met:</a:t>
            </a:r>
          </a:p>
          <a:p>
            <a:pPr marL="0" indent="0">
              <a:buNone/>
            </a:pPr>
            <a:endParaRPr lang="en-US" sz="2400" b="1" dirty="0"/>
          </a:p>
          <a:p>
            <a:pPr lvl="0"/>
            <a:r>
              <a:rPr lang="en-US" sz="2400" b="1" dirty="0"/>
              <a:t>1.  Industry Credential Attainment. </a:t>
            </a:r>
            <a:r>
              <a:rPr lang="en-US" sz="2400" dirty="0"/>
              <a:t>The student holds a current, valid industry certification or licensure from </a:t>
            </a:r>
            <a:r>
              <a:rPr lang="en-US" sz="2400" b="1" dirty="0"/>
              <a:t>the approved credential inventory</a:t>
            </a:r>
            <a:r>
              <a:rPr lang="en-US" sz="2400" dirty="0"/>
              <a:t>. The credential must be on the institution’s approved list at the time of application.</a:t>
            </a:r>
          </a:p>
          <a:p>
            <a:pPr marL="0" lvl="0" indent="0">
              <a:buNone/>
            </a:pPr>
            <a:endParaRPr lang="en-US" sz="2400" dirty="0"/>
          </a:p>
          <a:p>
            <a:pPr lvl="0"/>
            <a:r>
              <a:rPr lang="en-US" sz="2400" b="1" dirty="0"/>
              <a:t>2.  CareerTech Program Completion. </a:t>
            </a:r>
            <a:r>
              <a:rPr lang="en-US" sz="2400" dirty="0"/>
              <a:t>The student has successfully completed an Oklahoma CareerTech program in the subject area associated with the credential, as documented by an official technology center transcript.</a:t>
            </a:r>
          </a:p>
          <a:p>
            <a:pPr marL="0" lvl="0" indent="0">
              <a:buNone/>
            </a:pPr>
            <a:endParaRPr lang="en-US" sz="2400" dirty="0"/>
          </a:p>
          <a:p>
            <a:pPr lvl="0"/>
            <a:r>
              <a:rPr lang="en-US" sz="2400" b="1" dirty="0"/>
              <a:t>3.  Alignment. </a:t>
            </a:r>
            <a:r>
              <a:rPr lang="en-US" sz="2400" dirty="0"/>
              <a:t>The credential and CareerTech program are in the same occupational area (e.g., a welding certification paired with a welding technology program, not an unrelated program).</a:t>
            </a:r>
          </a:p>
          <a:p>
            <a:pPr marL="0" lvl="0" indent="0">
              <a:buNone/>
            </a:pPr>
            <a:endParaRPr lang="en-US" sz="2400" dirty="0"/>
          </a:p>
          <a:p>
            <a:r>
              <a:rPr lang="en-US" sz="2400" b="1" dirty="0"/>
              <a:t>4.  Admission. </a:t>
            </a:r>
            <a:r>
              <a:rPr lang="en-US" sz="2400" dirty="0"/>
              <a:t>The student is admitted to the institution and has declared the AAS in Applied Technology as their degree program.</a:t>
            </a:r>
          </a:p>
          <a:p>
            <a:pPr lvl="0"/>
            <a:endParaRPr lang="en-US" sz="2400" dirty="0"/>
          </a:p>
          <a:p>
            <a:pPr marL="0" indent="0">
              <a:buNone/>
            </a:pPr>
            <a:endParaRPr lang="en-US" dirty="0"/>
          </a:p>
        </p:txBody>
      </p:sp>
    </p:spTree>
    <p:extLst>
      <p:ext uri="{BB962C8B-B14F-4D97-AF65-F5344CB8AC3E}">
        <p14:creationId xmlns:p14="http://schemas.microsoft.com/office/powerpoint/2010/main" val="72306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0"/>
            <a:ext cx="12192000" cy="880467"/>
          </a:xfrm>
          <a:prstGeom prst="rect">
            <a:avLst/>
          </a:prstGeom>
          <a:noFill/>
          <a:ln/>
        </p:spPr>
        <p:txBody>
          <a:bodyPr wrap="square" rtlCol="0" anchor="ctr"/>
          <a:lstStyle/>
          <a:p>
            <a:endParaRPr lang="en-US" sz="2400" dirty="0"/>
          </a:p>
        </p:txBody>
      </p:sp>
      <p:sp>
        <p:nvSpPr>
          <p:cNvPr id="3" name="Text 1"/>
          <p:cNvSpPr/>
          <p:nvPr/>
        </p:nvSpPr>
        <p:spPr>
          <a:xfrm>
            <a:off x="677267" y="203200"/>
            <a:ext cx="5545931" cy="431800"/>
          </a:xfrm>
          <a:prstGeom prst="rect">
            <a:avLst/>
          </a:prstGeom>
          <a:noFill/>
          <a:ln/>
        </p:spPr>
        <p:txBody>
          <a:bodyPr wrap="square" lIns="0" tIns="0" rIns="0" bIns="0" rtlCol="0" anchor="t"/>
          <a:lstStyle/>
          <a:p>
            <a:endParaRPr lang="en-US" sz="2933" dirty="0"/>
          </a:p>
        </p:txBody>
      </p:sp>
      <p:sp>
        <p:nvSpPr>
          <p:cNvPr id="4" name="Text 2"/>
          <p:cNvSpPr/>
          <p:nvPr/>
        </p:nvSpPr>
        <p:spPr>
          <a:xfrm>
            <a:off x="508000" y="1083668"/>
            <a:ext cx="3725069" cy="969169"/>
          </a:xfrm>
          <a:prstGeom prst="rect">
            <a:avLst/>
          </a:prstGeom>
          <a:solidFill>
            <a:schemeClr val="bg2"/>
          </a:solidFill>
          <a:ln/>
        </p:spPr>
        <p:txBody>
          <a:bodyPr wrap="square" rtlCol="0" anchor="ctr"/>
          <a:lstStyle/>
          <a:p>
            <a:endParaRPr lang="en-US" sz="2400" dirty="0"/>
          </a:p>
        </p:txBody>
      </p:sp>
      <p:sp>
        <p:nvSpPr>
          <p:cNvPr id="5" name="Text 3"/>
          <p:cNvSpPr/>
          <p:nvPr/>
        </p:nvSpPr>
        <p:spPr>
          <a:xfrm>
            <a:off x="677267" y="1453952"/>
            <a:ext cx="1234071" cy="228600"/>
          </a:xfrm>
          <a:prstGeom prst="rect">
            <a:avLst/>
          </a:prstGeom>
          <a:noFill/>
          <a:ln/>
        </p:spPr>
        <p:txBody>
          <a:bodyPr wrap="square" lIns="0" tIns="0" rIns="0" bIns="0" rtlCol="0" anchor="t"/>
          <a:lstStyle/>
          <a:p>
            <a:r>
              <a:rPr lang="en-US" sz="1600" b="1" dirty="0">
                <a:solidFill>
                  <a:schemeClr val="accent1"/>
                </a:solidFill>
                <a:latin typeface="Arial" pitchFamily="34" charset="0"/>
                <a:ea typeface="Arial" pitchFamily="34" charset="-122"/>
                <a:cs typeface="Arial" pitchFamily="34" charset="-120"/>
              </a:rPr>
              <a:t>CompTIA A+</a:t>
            </a:r>
            <a:endParaRPr lang="en-US" sz="1600" dirty="0">
              <a:solidFill>
                <a:schemeClr val="accent1"/>
              </a:solidFill>
            </a:endParaRPr>
          </a:p>
        </p:txBody>
      </p:sp>
      <p:sp>
        <p:nvSpPr>
          <p:cNvPr id="6" name="Text 4"/>
          <p:cNvSpPr/>
          <p:nvPr/>
        </p:nvSpPr>
        <p:spPr>
          <a:xfrm>
            <a:off x="4233069" y="1083668"/>
            <a:ext cx="508000" cy="969169"/>
          </a:xfrm>
          <a:prstGeom prst="rect">
            <a:avLst/>
          </a:prstGeom>
          <a:solidFill>
            <a:schemeClr val="accent1"/>
          </a:solidFill>
          <a:ln/>
        </p:spPr>
        <p:txBody>
          <a:bodyPr wrap="square" rtlCol="0" anchor="ctr"/>
          <a:lstStyle/>
          <a:p>
            <a:endParaRPr lang="en-US" sz="2400" dirty="0"/>
          </a:p>
        </p:txBody>
      </p:sp>
      <p:sp>
        <p:nvSpPr>
          <p:cNvPr id="7" name="Text 5"/>
          <p:cNvSpPr/>
          <p:nvPr/>
        </p:nvSpPr>
        <p:spPr>
          <a:xfrm>
            <a:off x="4407892" y="1409502"/>
            <a:ext cx="161520" cy="317500"/>
          </a:xfrm>
          <a:prstGeom prst="rect">
            <a:avLst/>
          </a:prstGeom>
          <a:noFill/>
          <a:ln/>
        </p:spPr>
        <p:txBody>
          <a:bodyPr wrap="square" lIns="0" tIns="0" rIns="0" bIns="0" rtlCol="0" anchor="t"/>
          <a:lstStyle/>
          <a:p>
            <a:r>
              <a:rPr lang="en-US" sz="2133" b="1" dirty="0">
                <a:solidFill>
                  <a:srgbClr val="FFFFFF"/>
                </a:solidFill>
                <a:latin typeface="Arial" pitchFamily="34" charset="0"/>
                <a:ea typeface="Arial" pitchFamily="34" charset="-122"/>
                <a:cs typeface="Arial" pitchFamily="34" charset="-120"/>
              </a:rPr>
              <a:t>+</a:t>
            </a:r>
            <a:endParaRPr lang="en-US" sz="2133" dirty="0"/>
          </a:p>
        </p:txBody>
      </p:sp>
      <p:sp>
        <p:nvSpPr>
          <p:cNvPr id="8" name="Text 6"/>
          <p:cNvSpPr/>
          <p:nvPr/>
        </p:nvSpPr>
        <p:spPr>
          <a:xfrm>
            <a:off x="4741069" y="1083668"/>
            <a:ext cx="6942931" cy="969169"/>
          </a:xfrm>
          <a:prstGeom prst="rect">
            <a:avLst/>
          </a:prstGeom>
          <a:solidFill>
            <a:schemeClr val="bg2"/>
          </a:solidFill>
          <a:ln/>
        </p:spPr>
        <p:txBody>
          <a:bodyPr wrap="square" rtlCol="0" anchor="ctr"/>
          <a:lstStyle/>
          <a:p>
            <a:endParaRPr lang="en-US" sz="2400" dirty="0"/>
          </a:p>
        </p:txBody>
      </p:sp>
      <p:sp>
        <p:nvSpPr>
          <p:cNvPr id="9" name="Text 7"/>
          <p:cNvSpPr/>
          <p:nvPr/>
        </p:nvSpPr>
        <p:spPr>
          <a:xfrm>
            <a:off x="4910336" y="1219001"/>
            <a:ext cx="6736485" cy="203200"/>
          </a:xfrm>
          <a:prstGeom prst="rect">
            <a:avLst/>
          </a:prstGeom>
          <a:noFill/>
          <a:ln/>
        </p:spPr>
        <p:txBody>
          <a:bodyPr wrap="square" lIns="0" tIns="0" rIns="0" bIns="0" rtlCol="0" anchor="t"/>
          <a:lstStyle/>
          <a:p>
            <a:pPr>
              <a:spcAft>
                <a:spcPts val="400"/>
              </a:spcAft>
            </a:pPr>
            <a:r>
              <a:rPr lang="en-US" sz="1467" b="1" dirty="0">
                <a:solidFill>
                  <a:srgbClr val="333333"/>
                </a:solidFill>
                <a:latin typeface="Arial" pitchFamily="34" charset="0"/>
                <a:ea typeface="Arial" pitchFamily="34" charset="-122"/>
                <a:cs typeface="Arial" pitchFamily="34" charset="-120"/>
              </a:rPr>
              <a:t>Completed Program:</a:t>
            </a:r>
            <a:r>
              <a:rPr lang="en-US" sz="1467" dirty="0">
                <a:solidFill>
                  <a:srgbClr val="333333"/>
                </a:solidFill>
                <a:latin typeface="Arial" pitchFamily="34" charset="0"/>
                <a:ea typeface="Arial" pitchFamily="34" charset="-122"/>
                <a:cs typeface="Arial" pitchFamily="34" charset="-120"/>
              </a:rPr>
              <a:t> Computer Repair Technology (480 instructional hours)</a:t>
            </a:r>
            <a:endParaRPr lang="en-US" sz="1467" dirty="0"/>
          </a:p>
        </p:txBody>
      </p:sp>
      <p:sp>
        <p:nvSpPr>
          <p:cNvPr id="10" name="Text 8"/>
          <p:cNvSpPr/>
          <p:nvPr/>
        </p:nvSpPr>
        <p:spPr>
          <a:xfrm>
            <a:off x="4910336" y="1473001"/>
            <a:ext cx="6736485" cy="203200"/>
          </a:xfrm>
          <a:prstGeom prst="rect">
            <a:avLst/>
          </a:prstGeom>
          <a:noFill/>
          <a:ln/>
        </p:spPr>
        <p:txBody>
          <a:bodyPr wrap="square" lIns="0" tIns="0" rIns="0" bIns="0" rtlCol="0" anchor="t"/>
          <a:lstStyle/>
          <a:p>
            <a:pPr>
              <a:spcAft>
                <a:spcPts val="400"/>
              </a:spcAft>
            </a:pPr>
            <a:r>
              <a:rPr lang="en-US" sz="1467" b="1" dirty="0">
                <a:solidFill>
                  <a:srgbClr val="333333"/>
                </a:solidFill>
                <a:latin typeface="Arial" pitchFamily="34" charset="0"/>
                <a:ea typeface="Arial" pitchFamily="34" charset="-122"/>
                <a:cs typeface="Arial" pitchFamily="34" charset="-120"/>
              </a:rPr>
              <a:t>Credit Calculation:</a:t>
            </a:r>
            <a:r>
              <a:rPr lang="en-US" sz="1467" dirty="0">
                <a:solidFill>
                  <a:srgbClr val="333333"/>
                </a:solidFill>
                <a:latin typeface="Arial" pitchFamily="34" charset="0"/>
                <a:ea typeface="Arial" pitchFamily="34" charset="-122"/>
                <a:cs typeface="Arial" pitchFamily="34" charset="-120"/>
              </a:rPr>
              <a:t> 480 / 40 = </a:t>
            </a:r>
            <a:r>
              <a:rPr lang="en-US" sz="1467" b="1" dirty="0">
                <a:solidFill>
                  <a:schemeClr val="accent1"/>
                </a:solidFill>
                <a:latin typeface="Arial" pitchFamily="34" charset="0"/>
                <a:ea typeface="Arial" pitchFamily="34" charset="-122"/>
                <a:cs typeface="Arial" pitchFamily="34" charset="-120"/>
              </a:rPr>
              <a:t>12 credits</a:t>
            </a:r>
            <a:endParaRPr lang="en-US" sz="1467" dirty="0">
              <a:solidFill>
                <a:schemeClr val="accent1"/>
              </a:solidFill>
            </a:endParaRPr>
          </a:p>
        </p:txBody>
      </p:sp>
      <p:sp>
        <p:nvSpPr>
          <p:cNvPr id="11" name="Text 9"/>
          <p:cNvSpPr/>
          <p:nvPr/>
        </p:nvSpPr>
        <p:spPr>
          <a:xfrm>
            <a:off x="4910336" y="1727002"/>
            <a:ext cx="6736485" cy="190500"/>
          </a:xfrm>
          <a:prstGeom prst="rect">
            <a:avLst/>
          </a:prstGeom>
          <a:noFill/>
          <a:ln/>
        </p:spPr>
        <p:txBody>
          <a:bodyPr wrap="square" lIns="0" tIns="0" rIns="0" bIns="0" rtlCol="0" anchor="t"/>
          <a:lstStyle/>
          <a:p>
            <a:r>
              <a:rPr lang="en-US" sz="1333" dirty="0">
                <a:solidFill>
                  <a:srgbClr val="666666"/>
                </a:solidFill>
                <a:latin typeface="Arial" pitchFamily="34" charset="0"/>
                <a:ea typeface="Arial" pitchFamily="34" charset="-122"/>
                <a:cs typeface="Arial" pitchFamily="34" charset="-120"/>
              </a:rPr>
              <a:t>Industry standard IT credential, recognized at 13 Oklahoma institutions</a:t>
            </a:r>
            <a:endParaRPr lang="en-US" sz="1333" dirty="0"/>
          </a:p>
        </p:txBody>
      </p:sp>
      <p:sp>
        <p:nvSpPr>
          <p:cNvPr id="12" name="Text 10"/>
          <p:cNvSpPr/>
          <p:nvPr/>
        </p:nvSpPr>
        <p:spPr>
          <a:xfrm>
            <a:off x="508000" y="2188172"/>
            <a:ext cx="3725069" cy="969169"/>
          </a:xfrm>
          <a:prstGeom prst="rect">
            <a:avLst/>
          </a:prstGeom>
          <a:solidFill>
            <a:schemeClr val="bg2"/>
          </a:solidFill>
          <a:ln/>
        </p:spPr>
        <p:txBody>
          <a:bodyPr wrap="square" rtlCol="0" anchor="ctr"/>
          <a:lstStyle/>
          <a:p>
            <a:endParaRPr lang="en-US" sz="2400" dirty="0"/>
          </a:p>
        </p:txBody>
      </p:sp>
      <p:sp>
        <p:nvSpPr>
          <p:cNvPr id="13" name="Text 11"/>
          <p:cNvSpPr/>
          <p:nvPr/>
        </p:nvSpPr>
        <p:spPr>
          <a:xfrm>
            <a:off x="677267" y="2558455"/>
            <a:ext cx="2476239" cy="228600"/>
          </a:xfrm>
          <a:prstGeom prst="rect">
            <a:avLst/>
          </a:prstGeom>
          <a:noFill/>
          <a:ln/>
        </p:spPr>
        <p:txBody>
          <a:bodyPr wrap="square" lIns="0" tIns="0" rIns="0" bIns="0" rtlCol="0" anchor="t"/>
          <a:lstStyle/>
          <a:p>
            <a:r>
              <a:rPr lang="en-US" sz="1600" b="1" dirty="0">
                <a:solidFill>
                  <a:schemeClr val="accent1"/>
                </a:solidFill>
                <a:latin typeface="Arial" pitchFamily="34" charset="0"/>
                <a:ea typeface="Arial" pitchFamily="34" charset="-122"/>
                <a:cs typeface="Arial" pitchFamily="34" charset="-120"/>
              </a:rPr>
              <a:t>NREMT Paramedic (NRP)</a:t>
            </a:r>
            <a:endParaRPr lang="en-US" sz="1600" dirty="0">
              <a:solidFill>
                <a:schemeClr val="accent1"/>
              </a:solidFill>
            </a:endParaRPr>
          </a:p>
        </p:txBody>
      </p:sp>
      <p:sp>
        <p:nvSpPr>
          <p:cNvPr id="14" name="Text 12"/>
          <p:cNvSpPr/>
          <p:nvPr/>
        </p:nvSpPr>
        <p:spPr>
          <a:xfrm>
            <a:off x="4233069" y="2188172"/>
            <a:ext cx="508000" cy="969169"/>
          </a:xfrm>
          <a:prstGeom prst="rect">
            <a:avLst/>
          </a:prstGeom>
          <a:solidFill>
            <a:schemeClr val="accent1"/>
          </a:solidFill>
          <a:ln/>
        </p:spPr>
        <p:txBody>
          <a:bodyPr wrap="square" rtlCol="0" anchor="ctr"/>
          <a:lstStyle/>
          <a:p>
            <a:endParaRPr lang="en-US" sz="2400" dirty="0"/>
          </a:p>
        </p:txBody>
      </p:sp>
      <p:sp>
        <p:nvSpPr>
          <p:cNvPr id="15" name="Text 13"/>
          <p:cNvSpPr/>
          <p:nvPr/>
        </p:nvSpPr>
        <p:spPr>
          <a:xfrm>
            <a:off x="4407892" y="2514006"/>
            <a:ext cx="161520" cy="317500"/>
          </a:xfrm>
          <a:prstGeom prst="rect">
            <a:avLst/>
          </a:prstGeom>
          <a:noFill/>
          <a:ln/>
        </p:spPr>
        <p:txBody>
          <a:bodyPr wrap="square" lIns="0" tIns="0" rIns="0" bIns="0" rtlCol="0" anchor="t"/>
          <a:lstStyle/>
          <a:p>
            <a:r>
              <a:rPr lang="en-US" sz="2133" b="1" dirty="0">
                <a:solidFill>
                  <a:srgbClr val="FFFFFF"/>
                </a:solidFill>
                <a:latin typeface="Arial" pitchFamily="34" charset="0"/>
                <a:ea typeface="Arial" pitchFamily="34" charset="-122"/>
                <a:cs typeface="Arial" pitchFamily="34" charset="-120"/>
              </a:rPr>
              <a:t>+</a:t>
            </a:r>
            <a:endParaRPr lang="en-US" sz="2133" dirty="0"/>
          </a:p>
        </p:txBody>
      </p:sp>
      <p:sp>
        <p:nvSpPr>
          <p:cNvPr id="16" name="Text 14"/>
          <p:cNvSpPr/>
          <p:nvPr/>
        </p:nvSpPr>
        <p:spPr>
          <a:xfrm>
            <a:off x="4741069" y="2188172"/>
            <a:ext cx="6942931" cy="969169"/>
          </a:xfrm>
          <a:prstGeom prst="rect">
            <a:avLst/>
          </a:prstGeom>
          <a:solidFill>
            <a:schemeClr val="bg2"/>
          </a:solidFill>
          <a:ln/>
        </p:spPr>
        <p:txBody>
          <a:bodyPr wrap="square" rtlCol="0" anchor="ctr"/>
          <a:lstStyle/>
          <a:p>
            <a:endParaRPr lang="en-US" sz="2400" dirty="0"/>
          </a:p>
        </p:txBody>
      </p:sp>
      <p:sp>
        <p:nvSpPr>
          <p:cNvPr id="17" name="Text 15"/>
          <p:cNvSpPr/>
          <p:nvPr/>
        </p:nvSpPr>
        <p:spPr>
          <a:xfrm>
            <a:off x="4910336" y="2323505"/>
            <a:ext cx="6736485" cy="203200"/>
          </a:xfrm>
          <a:prstGeom prst="rect">
            <a:avLst/>
          </a:prstGeom>
          <a:noFill/>
          <a:ln/>
        </p:spPr>
        <p:txBody>
          <a:bodyPr wrap="square" lIns="0" tIns="0" rIns="0" bIns="0" rtlCol="0" anchor="t"/>
          <a:lstStyle/>
          <a:p>
            <a:pPr>
              <a:spcAft>
                <a:spcPts val="400"/>
              </a:spcAft>
            </a:pPr>
            <a:r>
              <a:rPr lang="en-US" sz="1467" b="1" dirty="0">
                <a:solidFill>
                  <a:srgbClr val="333333"/>
                </a:solidFill>
                <a:latin typeface="Arial" pitchFamily="34" charset="0"/>
                <a:ea typeface="Arial" pitchFamily="34" charset="-122"/>
                <a:cs typeface="Arial" pitchFamily="34" charset="-120"/>
              </a:rPr>
              <a:t>Completed Program:</a:t>
            </a:r>
            <a:r>
              <a:rPr lang="en-US" sz="1467" dirty="0">
                <a:solidFill>
                  <a:srgbClr val="333333"/>
                </a:solidFill>
                <a:latin typeface="Arial" pitchFamily="34" charset="0"/>
                <a:ea typeface="Arial" pitchFamily="34" charset="-122"/>
                <a:cs typeface="Arial" pitchFamily="34" charset="-120"/>
              </a:rPr>
              <a:t> Paramedicine (1,250 instructional hours)</a:t>
            </a:r>
            <a:endParaRPr lang="en-US" sz="1467" dirty="0"/>
          </a:p>
        </p:txBody>
      </p:sp>
      <p:sp>
        <p:nvSpPr>
          <p:cNvPr id="18" name="Text 16"/>
          <p:cNvSpPr/>
          <p:nvPr/>
        </p:nvSpPr>
        <p:spPr>
          <a:xfrm>
            <a:off x="4910336" y="2577505"/>
            <a:ext cx="6736485" cy="203200"/>
          </a:xfrm>
          <a:prstGeom prst="rect">
            <a:avLst/>
          </a:prstGeom>
          <a:noFill/>
          <a:ln/>
        </p:spPr>
        <p:txBody>
          <a:bodyPr wrap="square" lIns="0" tIns="0" rIns="0" bIns="0" rtlCol="0" anchor="t"/>
          <a:lstStyle/>
          <a:p>
            <a:pPr>
              <a:spcAft>
                <a:spcPts val="400"/>
              </a:spcAft>
            </a:pPr>
            <a:r>
              <a:rPr lang="en-US" sz="1467" b="1" dirty="0">
                <a:solidFill>
                  <a:srgbClr val="333333"/>
                </a:solidFill>
                <a:latin typeface="Arial" pitchFamily="34" charset="0"/>
                <a:ea typeface="Arial" pitchFamily="34" charset="-122"/>
                <a:cs typeface="Arial" pitchFamily="34" charset="-120"/>
              </a:rPr>
              <a:t>Credit Calculation:</a:t>
            </a:r>
            <a:r>
              <a:rPr lang="en-US" sz="1467" dirty="0">
                <a:solidFill>
                  <a:srgbClr val="333333"/>
                </a:solidFill>
                <a:latin typeface="Arial" pitchFamily="34" charset="0"/>
                <a:ea typeface="Arial" pitchFamily="34" charset="-122"/>
                <a:cs typeface="Arial" pitchFamily="34" charset="-120"/>
              </a:rPr>
              <a:t> 1,250 / 40 = </a:t>
            </a:r>
            <a:r>
              <a:rPr lang="en-US" sz="1467" b="1" dirty="0">
                <a:solidFill>
                  <a:schemeClr val="accent1"/>
                </a:solidFill>
                <a:latin typeface="Arial" pitchFamily="34" charset="0"/>
                <a:ea typeface="Arial" pitchFamily="34" charset="-122"/>
                <a:cs typeface="Arial" pitchFamily="34" charset="-120"/>
              </a:rPr>
              <a:t>31 credits</a:t>
            </a:r>
            <a:endParaRPr lang="en-US" sz="1467" dirty="0">
              <a:solidFill>
                <a:schemeClr val="accent1"/>
              </a:solidFill>
            </a:endParaRPr>
          </a:p>
        </p:txBody>
      </p:sp>
      <p:sp>
        <p:nvSpPr>
          <p:cNvPr id="19" name="Text 17"/>
          <p:cNvSpPr/>
          <p:nvPr/>
        </p:nvSpPr>
        <p:spPr>
          <a:xfrm>
            <a:off x="4910336" y="2831506"/>
            <a:ext cx="6736485" cy="190500"/>
          </a:xfrm>
          <a:prstGeom prst="rect">
            <a:avLst/>
          </a:prstGeom>
          <a:noFill/>
          <a:ln/>
        </p:spPr>
        <p:txBody>
          <a:bodyPr wrap="square" lIns="0" tIns="0" rIns="0" bIns="0" rtlCol="0" anchor="t"/>
          <a:lstStyle/>
          <a:p>
            <a:r>
              <a:rPr lang="en-US" sz="1333" dirty="0">
                <a:solidFill>
                  <a:srgbClr val="666666"/>
                </a:solidFill>
                <a:latin typeface="Arial" pitchFamily="34" charset="0"/>
                <a:ea typeface="Arial" pitchFamily="34" charset="-122"/>
                <a:cs typeface="Arial" pitchFamily="34" charset="-120"/>
              </a:rPr>
              <a:t>National registry licensure, already awarded up to 42 credits at TCC</a:t>
            </a:r>
            <a:endParaRPr lang="en-US" sz="1333" dirty="0"/>
          </a:p>
        </p:txBody>
      </p:sp>
      <p:sp>
        <p:nvSpPr>
          <p:cNvPr id="20" name="Text 18"/>
          <p:cNvSpPr/>
          <p:nvPr/>
        </p:nvSpPr>
        <p:spPr>
          <a:xfrm>
            <a:off x="508000" y="3292674"/>
            <a:ext cx="3725069" cy="969169"/>
          </a:xfrm>
          <a:prstGeom prst="rect">
            <a:avLst/>
          </a:prstGeom>
          <a:solidFill>
            <a:schemeClr val="bg2"/>
          </a:solidFill>
          <a:ln/>
        </p:spPr>
        <p:txBody>
          <a:bodyPr wrap="square" rtlCol="0" anchor="ctr"/>
          <a:lstStyle/>
          <a:p>
            <a:endParaRPr lang="en-US" sz="2400" dirty="0"/>
          </a:p>
        </p:txBody>
      </p:sp>
      <p:sp>
        <p:nvSpPr>
          <p:cNvPr id="21" name="Text 19"/>
          <p:cNvSpPr/>
          <p:nvPr/>
        </p:nvSpPr>
        <p:spPr>
          <a:xfrm>
            <a:off x="677267" y="3662957"/>
            <a:ext cx="1162824" cy="228600"/>
          </a:xfrm>
          <a:prstGeom prst="rect">
            <a:avLst/>
          </a:prstGeom>
          <a:noFill/>
          <a:ln/>
        </p:spPr>
        <p:txBody>
          <a:bodyPr wrap="square" lIns="0" tIns="0" rIns="0" bIns="0" rtlCol="0" anchor="t"/>
          <a:lstStyle/>
          <a:p>
            <a:r>
              <a:rPr lang="en-US" sz="1600" b="1" dirty="0">
                <a:solidFill>
                  <a:schemeClr val="accent1"/>
                </a:solidFill>
                <a:latin typeface="Arial" pitchFamily="34" charset="0"/>
                <a:ea typeface="Arial" pitchFamily="34" charset="-122"/>
                <a:cs typeface="Arial" pitchFamily="34" charset="-120"/>
              </a:rPr>
              <a:t>CMA-AAMA</a:t>
            </a:r>
            <a:endParaRPr lang="en-US" sz="1600" dirty="0">
              <a:solidFill>
                <a:schemeClr val="accent1"/>
              </a:solidFill>
            </a:endParaRPr>
          </a:p>
        </p:txBody>
      </p:sp>
      <p:sp>
        <p:nvSpPr>
          <p:cNvPr id="22" name="Text 20"/>
          <p:cNvSpPr/>
          <p:nvPr/>
        </p:nvSpPr>
        <p:spPr>
          <a:xfrm>
            <a:off x="4233069" y="3292674"/>
            <a:ext cx="508000" cy="969169"/>
          </a:xfrm>
          <a:prstGeom prst="rect">
            <a:avLst/>
          </a:prstGeom>
          <a:solidFill>
            <a:schemeClr val="accent1"/>
          </a:solidFill>
          <a:ln/>
        </p:spPr>
        <p:txBody>
          <a:bodyPr wrap="square" rtlCol="0" anchor="ctr"/>
          <a:lstStyle/>
          <a:p>
            <a:endParaRPr lang="en-US" sz="2400" dirty="0"/>
          </a:p>
        </p:txBody>
      </p:sp>
      <p:sp>
        <p:nvSpPr>
          <p:cNvPr id="23" name="Text 21"/>
          <p:cNvSpPr/>
          <p:nvPr/>
        </p:nvSpPr>
        <p:spPr>
          <a:xfrm>
            <a:off x="4407892" y="3618509"/>
            <a:ext cx="161520" cy="317500"/>
          </a:xfrm>
          <a:prstGeom prst="rect">
            <a:avLst/>
          </a:prstGeom>
          <a:noFill/>
          <a:ln/>
        </p:spPr>
        <p:txBody>
          <a:bodyPr wrap="square" lIns="0" tIns="0" rIns="0" bIns="0" rtlCol="0" anchor="t"/>
          <a:lstStyle/>
          <a:p>
            <a:r>
              <a:rPr lang="en-US" sz="2133" b="1" dirty="0">
                <a:solidFill>
                  <a:srgbClr val="FFFFFF"/>
                </a:solidFill>
                <a:latin typeface="Arial" pitchFamily="34" charset="0"/>
                <a:ea typeface="Arial" pitchFamily="34" charset="-122"/>
                <a:cs typeface="Arial" pitchFamily="34" charset="-120"/>
              </a:rPr>
              <a:t>+</a:t>
            </a:r>
            <a:endParaRPr lang="en-US" sz="2133" dirty="0"/>
          </a:p>
        </p:txBody>
      </p:sp>
      <p:sp>
        <p:nvSpPr>
          <p:cNvPr id="24" name="Text 22"/>
          <p:cNvSpPr/>
          <p:nvPr/>
        </p:nvSpPr>
        <p:spPr>
          <a:xfrm>
            <a:off x="4741069" y="3292674"/>
            <a:ext cx="6942931" cy="969169"/>
          </a:xfrm>
          <a:prstGeom prst="rect">
            <a:avLst/>
          </a:prstGeom>
          <a:solidFill>
            <a:schemeClr val="bg2"/>
          </a:solidFill>
          <a:ln/>
        </p:spPr>
        <p:txBody>
          <a:bodyPr wrap="square" rtlCol="0" anchor="ctr"/>
          <a:lstStyle/>
          <a:p>
            <a:endParaRPr lang="en-US" sz="2400" dirty="0"/>
          </a:p>
        </p:txBody>
      </p:sp>
      <p:sp>
        <p:nvSpPr>
          <p:cNvPr id="25" name="Text 23"/>
          <p:cNvSpPr/>
          <p:nvPr/>
        </p:nvSpPr>
        <p:spPr>
          <a:xfrm>
            <a:off x="4910336" y="3428008"/>
            <a:ext cx="6736485" cy="203200"/>
          </a:xfrm>
          <a:prstGeom prst="rect">
            <a:avLst/>
          </a:prstGeom>
          <a:noFill/>
          <a:ln/>
        </p:spPr>
        <p:txBody>
          <a:bodyPr wrap="square" lIns="0" tIns="0" rIns="0" bIns="0" rtlCol="0" anchor="t"/>
          <a:lstStyle/>
          <a:p>
            <a:pPr>
              <a:spcAft>
                <a:spcPts val="400"/>
              </a:spcAft>
            </a:pPr>
            <a:r>
              <a:rPr lang="en-US" sz="1467" b="1" dirty="0">
                <a:solidFill>
                  <a:srgbClr val="333333"/>
                </a:solidFill>
                <a:latin typeface="Arial" pitchFamily="34" charset="0"/>
                <a:ea typeface="Arial" pitchFamily="34" charset="-122"/>
                <a:cs typeface="Arial" pitchFamily="34" charset="-120"/>
              </a:rPr>
              <a:t>Completed Program:</a:t>
            </a:r>
            <a:r>
              <a:rPr lang="en-US" sz="1467" dirty="0">
                <a:solidFill>
                  <a:srgbClr val="333333"/>
                </a:solidFill>
                <a:latin typeface="Arial" pitchFamily="34" charset="0"/>
                <a:ea typeface="Arial" pitchFamily="34" charset="-122"/>
                <a:cs typeface="Arial" pitchFamily="34" charset="-120"/>
              </a:rPr>
              <a:t> Medical Assisting (600 instructional hours)</a:t>
            </a:r>
            <a:endParaRPr lang="en-US" sz="1467" dirty="0"/>
          </a:p>
        </p:txBody>
      </p:sp>
      <p:sp>
        <p:nvSpPr>
          <p:cNvPr id="26" name="Text 24"/>
          <p:cNvSpPr/>
          <p:nvPr/>
        </p:nvSpPr>
        <p:spPr>
          <a:xfrm>
            <a:off x="4910336" y="3682008"/>
            <a:ext cx="6736485" cy="203200"/>
          </a:xfrm>
          <a:prstGeom prst="rect">
            <a:avLst/>
          </a:prstGeom>
          <a:noFill/>
          <a:ln/>
        </p:spPr>
        <p:txBody>
          <a:bodyPr wrap="square" lIns="0" tIns="0" rIns="0" bIns="0" rtlCol="0" anchor="t"/>
          <a:lstStyle/>
          <a:p>
            <a:pPr>
              <a:spcAft>
                <a:spcPts val="400"/>
              </a:spcAft>
            </a:pPr>
            <a:r>
              <a:rPr lang="en-US" sz="1467" b="1" dirty="0">
                <a:solidFill>
                  <a:srgbClr val="333333"/>
                </a:solidFill>
                <a:latin typeface="Arial" pitchFamily="34" charset="0"/>
                <a:ea typeface="Arial" pitchFamily="34" charset="-122"/>
                <a:cs typeface="Arial" pitchFamily="34" charset="-120"/>
              </a:rPr>
              <a:t>Credit Calculation:</a:t>
            </a:r>
            <a:r>
              <a:rPr lang="en-US" sz="1467" dirty="0">
                <a:solidFill>
                  <a:srgbClr val="333333"/>
                </a:solidFill>
                <a:latin typeface="Arial" pitchFamily="34" charset="0"/>
                <a:ea typeface="Arial" pitchFamily="34" charset="-122"/>
                <a:cs typeface="Arial" pitchFamily="34" charset="-120"/>
              </a:rPr>
              <a:t> 600 / 40 = </a:t>
            </a:r>
            <a:r>
              <a:rPr lang="en-US" sz="1467" b="1" dirty="0">
                <a:solidFill>
                  <a:schemeClr val="accent1"/>
                </a:solidFill>
                <a:latin typeface="Arial" pitchFamily="34" charset="0"/>
                <a:ea typeface="Arial" pitchFamily="34" charset="-122"/>
                <a:cs typeface="Arial" pitchFamily="34" charset="-120"/>
              </a:rPr>
              <a:t>15 credits</a:t>
            </a:r>
            <a:endParaRPr lang="en-US" sz="1467" dirty="0">
              <a:solidFill>
                <a:schemeClr val="accent1"/>
              </a:solidFill>
            </a:endParaRPr>
          </a:p>
        </p:txBody>
      </p:sp>
      <p:sp>
        <p:nvSpPr>
          <p:cNvPr id="27" name="Text 25"/>
          <p:cNvSpPr/>
          <p:nvPr/>
        </p:nvSpPr>
        <p:spPr>
          <a:xfrm>
            <a:off x="4910336" y="3936009"/>
            <a:ext cx="6736485" cy="190500"/>
          </a:xfrm>
          <a:prstGeom prst="rect">
            <a:avLst/>
          </a:prstGeom>
          <a:noFill/>
          <a:ln/>
        </p:spPr>
        <p:txBody>
          <a:bodyPr wrap="square" lIns="0" tIns="0" rIns="0" bIns="0" rtlCol="0" anchor="t"/>
          <a:lstStyle/>
          <a:p>
            <a:r>
              <a:rPr lang="en-US" sz="1333" dirty="0">
                <a:solidFill>
                  <a:srgbClr val="666666"/>
                </a:solidFill>
                <a:latin typeface="Arial" pitchFamily="34" charset="0"/>
                <a:ea typeface="Arial" pitchFamily="34" charset="-122"/>
                <a:cs typeface="Arial" pitchFamily="34" charset="-120"/>
              </a:rPr>
              <a:t>National certification from the American Association of Medical Assistants</a:t>
            </a:r>
            <a:endParaRPr lang="en-US" sz="1333" dirty="0"/>
          </a:p>
        </p:txBody>
      </p:sp>
      <p:sp>
        <p:nvSpPr>
          <p:cNvPr id="28" name="Text 26"/>
          <p:cNvSpPr/>
          <p:nvPr/>
        </p:nvSpPr>
        <p:spPr>
          <a:xfrm>
            <a:off x="508000" y="4397176"/>
            <a:ext cx="11176000" cy="912019"/>
          </a:xfrm>
          <a:prstGeom prst="rect">
            <a:avLst/>
          </a:prstGeom>
          <a:solidFill>
            <a:schemeClr val="bg2"/>
          </a:solidFill>
          <a:ln/>
        </p:spPr>
        <p:txBody>
          <a:bodyPr wrap="square" rtlCol="0" anchor="ctr"/>
          <a:lstStyle/>
          <a:p>
            <a:endParaRPr lang="en-US" sz="2400" dirty="0"/>
          </a:p>
        </p:txBody>
      </p:sp>
      <p:sp>
        <p:nvSpPr>
          <p:cNvPr id="29" name="Text 27"/>
          <p:cNvSpPr/>
          <p:nvPr/>
        </p:nvSpPr>
        <p:spPr>
          <a:xfrm>
            <a:off x="744935" y="4566444"/>
            <a:ext cx="10916173" cy="228600"/>
          </a:xfrm>
          <a:prstGeom prst="rect">
            <a:avLst/>
          </a:prstGeom>
          <a:noFill/>
          <a:ln/>
        </p:spPr>
        <p:txBody>
          <a:bodyPr wrap="square" lIns="0" tIns="0" rIns="0" bIns="0" rtlCol="0" anchor="t"/>
          <a:lstStyle/>
          <a:p>
            <a:r>
              <a:rPr lang="en-US" sz="1600" dirty="0">
                <a:latin typeface="Arial" pitchFamily="34" charset="0"/>
                <a:ea typeface="Arial" pitchFamily="34" charset="-122"/>
                <a:cs typeface="Arial" pitchFamily="34" charset="-120"/>
              </a:rPr>
              <a:t>In each case: student combines block credit </a:t>
            </a:r>
            <a:r>
              <a:rPr lang="en-US" sz="1600" dirty="0">
                <a:solidFill>
                  <a:schemeClr val="accent1"/>
                </a:solidFill>
                <a:latin typeface="Arial" pitchFamily="34" charset="0"/>
                <a:ea typeface="Arial" pitchFamily="34" charset="-122"/>
                <a:cs typeface="Arial" pitchFamily="34" charset="-120"/>
              </a:rPr>
              <a:t>(</a:t>
            </a:r>
            <a:r>
              <a:rPr lang="en-US" sz="1600" b="1" dirty="0">
                <a:solidFill>
                  <a:schemeClr val="accent1"/>
                </a:solidFill>
                <a:latin typeface="Arial" pitchFamily="34" charset="0"/>
                <a:ea typeface="Arial" pitchFamily="34" charset="-122"/>
                <a:cs typeface="Arial" pitchFamily="34" charset="-120"/>
              </a:rPr>
              <a:t>up to 42</a:t>
            </a:r>
            <a:r>
              <a:rPr lang="en-US" sz="1600" dirty="0">
                <a:solidFill>
                  <a:schemeClr val="accent1"/>
                </a:solidFill>
                <a:latin typeface="Arial" pitchFamily="34" charset="0"/>
                <a:ea typeface="Arial" pitchFamily="34" charset="-122"/>
                <a:cs typeface="Arial" pitchFamily="34" charset="-120"/>
              </a:rPr>
              <a:t>) </a:t>
            </a:r>
            <a:r>
              <a:rPr lang="en-US" sz="1600" dirty="0">
                <a:latin typeface="Arial" pitchFamily="34" charset="0"/>
                <a:ea typeface="Arial" pitchFamily="34" charset="-122"/>
                <a:cs typeface="Arial" pitchFamily="34" charset="-120"/>
              </a:rPr>
              <a:t>with</a:t>
            </a:r>
            <a:r>
              <a:rPr lang="en-US" sz="1600" dirty="0">
                <a:solidFill>
                  <a:schemeClr val="accent1"/>
                </a:solidFill>
                <a:latin typeface="Arial" pitchFamily="34" charset="0"/>
                <a:ea typeface="Arial" pitchFamily="34" charset="-122"/>
                <a:cs typeface="Arial" pitchFamily="34" charset="-120"/>
              </a:rPr>
              <a:t> </a:t>
            </a:r>
            <a:r>
              <a:rPr lang="en-US" sz="1600" b="1" dirty="0">
                <a:solidFill>
                  <a:schemeClr val="accent1"/>
                </a:solidFill>
                <a:latin typeface="Arial" pitchFamily="34" charset="0"/>
                <a:ea typeface="Arial" pitchFamily="34" charset="-122"/>
                <a:cs typeface="Arial" pitchFamily="34" charset="-120"/>
              </a:rPr>
              <a:t>18 hours</a:t>
            </a:r>
            <a:r>
              <a:rPr lang="en-US" sz="1600" dirty="0">
                <a:solidFill>
                  <a:schemeClr val="accent1"/>
                </a:solidFill>
                <a:latin typeface="Arial" pitchFamily="34" charset="0"/>
                <a:ea typeface="Arial" pitchFamily="34" charset="-122"/>
                <a:cs typeface="Arial" pitchFamily="34" charset="-120"/>
              </a:rPr>
              <a:t> </a:t>
            </a:r>
            <a:r>
              <a:rPr lang="en-US" sz="1600" dirty="0">
                <a:latin typeface="Arial" pitchFamily="34" charset="0"/>
                <a:ea typeface="Arial" pitchFamily="34" charset="-122"/>
                <a:cs typeface="Arial" pitchFamily="34" charset="-120"/>
              </a:rPr>
              <a:t>of general education </a:t>
            </a:r>
            <a:r>
              <a:rPr lang="en-US" sz="1600" dirty="0">
                <a:solidFill>
                  <a:schemeClr val="accent1"/>
                </a:solidFill>
                <a:latin typeface="Arial" pitchFamily="34" charset="0"/>
                <a:ea typeface="Arial" pitchFamily="34" charset="-122"/>
                <a:cs typeface="Arial" pitchFamily="34" charset="-120"/>
              </a:rPr>
              <a:t>= </a:t>
            </a:r>
            <a:r>
              <a:rPr lang="en-US" sz="1600" b="1" dirty="0">
                <a:solidFill>
                  <a:schemeClr val="accent1"/>
                </a:solidFill>
                <a:latin typeface="Arial" pitchFamily="34" charset="0"/>
                <a:ea typeface="Arial" pitchFamily="34" charset="-122"/>
                <a:cs typeface="Arial" pitchFamily="34" charset="-120"/>
              </a:rPr>
              <a:t>60-hour AAS degree in Applied Technology</a:t>
            </a:r>
            <a:endParaRPr lang="en-US" sz="1600" dirty="0">
              <a:solidFill>
                <a:schemeClr val="accent1"/>
              </a:solidFill>
            </a:endParaRPr>
          </a:p>
        </p:txBody>
      </p:sp>
      <p:sp>
        <p:nvSpPr>
          <p:cNvPr id="30" name="Text 28"/>
          <p:cNvSpPr/>
          <p:nvPr/>
        </p:nvSpPr>
        <p:spPr>
          <a:xfrm>
            <a:off x="0" y="6790333"/>
            <a:ext cx="12192000" cy="67667"/>
          </a:xfrm>
          <a:prstGeom prst="rect">
            <a:avLst/>
          </a:prstGeom>
          <a:solidFill>
            <a:srgbClr val="000000"/>
          </a:solidFill>
          <a:ln/>
        </p:spPr>
        <p:txBody>
          <a:bodyPr wrap="square" rtlCol="0" anchor="ctr"/>
          <a:lstStyle/>
          <a:p>
            <a:endParaRPr lang="en-US" sz="2400" dirty="0"/>
          </a:p>
        </p:txBody>
      </p:sp>
      <p:sp>
        <p:nvSpPr>
          <p:cNvPr id="31" name="Title 30">
            <a:extLst>
              <a:ext uri="{FF2B5EF4-FFF2-40B4-BE49-F238E27FC236}">
                <a16:creationId xmlns:a16="http://schemas.microsoft.com/office/drawing/2014/main" id="{8AF99419-6A6F-D2F9-48A9-A1280CE6328F}"/>
              </a:ext>
            </a:extLst>
          </p:cNvPr>
          <p:cNvSpPr>
            <a:spLocks noGrp="1"/>
          </p:cNvSpPr>
          <p:nvPr>
            <p:ph type="title"/>
          </p:nvPr>
        </p:nvSpPr>
        <p:spPr>
          <a:xfrm>
            <a:off x="193410" y="-46682"/>
            <a:ext cx="10261805" cy="1123999"/>
          </a:xfrm>
        </p:spPr>
        <p:txBody>
          <a:bodyPr/>
          <a:lstStyle/>
          <a:p>
            <a:r>
              <a:rPr lang="en-US" dirty="0"/>
              <a:t>How it Works:  Three Examples</a:t>
            </a:r>
          </a:p>
        </p:txBody>
      </p:sp>
      <p:sp>
        <p:nvSpPr>
          <p:cNvPr id="32" name="Content Placeholder 31">
            <a:extLst>
              <a:ext uri="{FF2B5EF4-FFF2-40B4-BE49-F238E27FC236}">
                <a16:creationId xmlns:a16="http://schemas.microsoft.com/office/drawing/2014/main" id="{E5B8CDD6-EF4F-5D59-0C08-E2418C2B4D6E}"/>
              </a:ext>
            </a:extLst>
          </p:cNvPr>
          <p:cNvSpPr>
            <a:spLocks noGrp="1"/>
          </p:cNvSpPr>
          <p:nvPr>
            <p:ph idx="1"/>
          </p:nvPr>
        </p:nvSpPr>
        <p:spPr>
          <a:xfrm>
            <a:off x="1131221" y="5638999"/>
            <a:ext cx="10515600" cy="4351338"/>
          </a:xfrm>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15C24-515A-28FA-CA00-EDAFF8259A9C}"/>
              </a:ext>
            </a:extLst>
          </p:cNvPr>
          <p:cNvSpPr>
            <a:spLocks noGrp="1"/>
          </p:cNvSpPr>
          <p:nvPr>
            <p:ph type="title"/>
          </p:nvPr>
        </p:nvSpPr>
        <p:spPr>
          <a:xfrm>
            <a:off x="97367" y="180742"/>
            <a:ext cx="6855524" cy="718145"/>
          </a:xfrm>
        </p:spPr>
        <p:txBody>
          <a:bodyPr>
            <a:normAutofit fontScale="90000"/>
          </a:bodyPr>
          <a:lstStyle/>
          <a:p>
            <a:r>
              <a:rPr lang="en-US" sz="3100" dirty="0">
                <a:solidFill>
                  <a:schemeClr val="accent1"/>
                </a:solidFill>
                <a:latin typeface="Arial" panose="020B0604020202020204" pitchFamily="34" charset="0"/>
              </a:rPr>
              <a:t>Required Documentation:  </a:t>
            </a:r>
            <a:br>
              <a:rPr lang="en-US" sz="2400" dirty="0">
                <a:solidFill>
                  <a:srgbClr val="FF6600"/>
                </a:solidFill>
                <a:latin typeface="Arial" panose="020B0604020202020204" pitchFamily="34" charset="0"/>
              </a:rPr>
            </a:br>
            <a:endParaRPr lang="en-US" dirty="0"/>
          </a:p>
        </p:txBody>
      </p:sp>
      <p:sp>
        <p:nvSpPr>
          <p:cNvPr id="3" name="Text Placeholder 2">
            <a:extLst>
              <a:ext uri="{FF2B5EF4-FFF2-40B4-BE49-F238E27FC236}">
                <a16:creationId xmlns:a16="http://schemas.microsoft.com/office/drawing/2014/main" id="{69BC592C-688A-FBB4-B7CD-7D443B7ADD43}"/>
              </a:ext>
            </a:extLst>
          </p:cNvPr>
          <p:cNvSpPr>
            <a:spLocks noGrp="1"/>
          </p:cNvSpPr>
          <p:nvPr>
            <p:ph idx="1"/>
          </p:nvPr>
        </p:nvSpPr>
        <p:spPr>
          <a:xfrm>
            <a:off x="1271093" y="6032184"/>
            <a:ext cx="11485033" cy="5519420"/>
          </a:xfrm>
        </p:spPr>
        <p:txBody>
          <a:bodyPr/>
          <a:lstStyle/>
          <a:p>
            <a:pPr marL="0" indent="0">
              <a:buNone/>
            </a:pPr>
            <a:endParaRPr lang="en-US" dirty="0"/>
          </a:p>
        </p:txBody>
      </p:sp>
      <p:sp>
        <p:nvSpPr>
          <p:cNvPr id="9" name="TextBox 8">
            <a:extLst>
              <a:ext uri="{FF2B5EF4-FFF2-40B4-BE49-F238E27FC236}">
                <a16:creationId xmlns:a16="http://schemas.microsoft.com/office/drawing/2014/main" id="{E099ADC0-88C4-3850-CFD4-AA5567BDE9D0}"/>
              </a:ext>
            </a:extLst>
          </p:cNvPr>
          <p:cNvSpPr txBox="1"/>
          <p:nvPr/>
        </p:nvSpPr>
        <p:spPr>
          <a:xfrm>
            <a:off x="97367" y="257018"/>
            <a:ext cx="11047961" cy="5645135"/>
          </a:xfrm>
          <a:prstGeom prst="rect">
            <a:avLst/>
          </a:prstGeom>
          <a:noFill/>
        </p:spPr>
        <p:txBody>
          <a:bodyPr wrap="square">
            <a:spAutoFit/>
          </a:bodyPr>
          <a:lstStyle/>
          <a:p>
            <a:pPr>
              <a:spcAft>
                <a:spcPts val="800"/>
              </a:spcAft>
            </a:pPr>
            <a:endParaRPr lang="en-US" sz="2000" dirty="0">
              <a:latin typeface="Arial" panose="020B0604020202020204" pitchFamily="34" charset="0"/>
              <a:ea typeface="Arial" panose="020B0604020202020204" pitchFamily="34" charset="0"/>
            </a:endParaRPr>
          </a:p>
          <a:p>
            <a:pPr>
              <a:spcAft>
                <a:spcPts val="800"/>
              </a:spcAft>
            </a:pPr>
            <a:r>
              <a:rPr lang="en-US" sz="2000" dirty="0">
                <a:latin typeface="Arial" panose="020B0604020202020204" pitchFamily="34" charset="0"/>
                <a:ea typeface="Arial" panose="020B0604020202020204" pitchFamily="34" charset="0"/>
              </a:rPr>
              <a:t>Before credit is posted to the student’s transcript, the following documentation must be on file:</a:t>
            </a:r>
          </a:p>
          <a:p>
            <a:pPr>
              <a:spcAft>
                <a:spcPts val="800"/>
              </a:spcAft>
            </a:pPr>
            <a:endParaRPr lang="en-US" sz="2000" dirty="0">
              <a:latin typeface="Arial" panose="020B0604020202020204" pitchFamily="34" charset="0"/>
              <a:ea typeface="Arial" panose="020B0604020202020204" pitchFamily="34" charset="0"/>
            </a:endParaRPr>
          </a:p>
          <a:p>
            <a:pPr marL="457189" indent="-457189">
              <a:spcAft>
                <a:spcPts val="400"/>
              </a:spcAft>
              <a:buFont typeface="+mj-lt"/>
              <a:buAutoNum type="arabicPeriod"/>
            </a:pPr>
            <a:r>
              <a:rPr lang="en-US" sz="2000" b="1" dirty="0">
                <a:latin typeface="Arial" panose="020B0604020202020204" pitchFamily="34" charset="0"/>
                <a:ea typeface="Arial" panose="020B0604020202020204" pitchFamily="34" charset="0"/>
              </a:rPr>
              <a:t>Official CareerTech Transcript.   </a:t>
            </a:r>
            <a:r>
              <a:rPr lang="en-US" sz="2000" dirty="0">
                <a:latin typeface="Arial" panose="020B0604020202020204" pitchFamily="34" charset="0"/>
                <a:ea typeface="Arial" panose="020B0604020202020204" pitchFamily="34" charset="0"/>
              </a:rPr>
              <a:t>Issued by the Oklahoma technology center where the student completed their program. Must include </a:t>
            </a:r>
            <a:r>
              <a:rPr lang="en-US" sz="2000" b="1" dirty="0">
                <a:latin typeface="Arial" panose="020B0604020202020204" pitchFamily="34" charset="0"/>
                <a:ea typeface="Arial" panose="020B0604020202020204" pitchFamily="34" charset="0"/>
              </a:rPr>
              <a:t>State program name, dates of enrollment, completion status</a:t>
            </a:r>
            <a:r>
              <a:rPr lang="en-US" sz="2000" dirty="0">
                <a:latin typeface="Arial" panose="020B0604020202020204" pitchFamily="34" charset="0"/>
                <a:ea typeface="Arial" panose="020B0604020202020204" pitchFamily="34" charset="0"/>
              </a:rPr>
              <a:t>,  and </a:t>
            </a:r>
            <a:r>
              <a:rPr lang="en-US" sz="2000" b="1" dirty="0">
                <a:latin typeface="Arial" panose="020B0604020202020204" pitchFamily="34" charset="0"/>
                <a:ea typeface="Arial" panose="020B0604020202020204" pitchFamily="34" charset="0"/>
              </a:rPr>
              <a:t>documented contact hours</a:t>
            </a:r>
            <a:r>
              <a:rPr lang="en-US" sz="2000" dirty="0">
                <a:latin typeface="Arial" panose="020B0604020202020204" pitchFamily="34" charset="0"/>
                <a:ea typeface="Arial" panose="020B0604020202020204" pitchFamily="34" charset="0"/>
              </a:rPr>
              <a:t>.</a:t>
            </a:r>
          </a:p>
          <a:p>
            <a:pPr marL="457189" indent="-457189">
              <a:spcAft>
                <a:spcPts val="400"/>
              </a:spcAft>
              <a:buFont typeface="+mj-lt"/>
              <a:buAutoNum type="arabicPeriod"/>
            </a:pPr>
            <a:r>
              <a:rPr lang="en-US" sz="2000" b="1" dirty="0">
                <a:latin typeface="Arial" panose="020B0604020202020204" pitchFamily="34" charset="0"/>
                <a:ea typeface="Arial" panose="020B0604020202020204" pitchFamily="34" charset="0"/>
              </a:rPr>
              <a:t>Proof of Industry Credential.   </a:t>
            </a:r>
            <a:r>
              <a:rPr lang="en-US" sz="2000" dirty="0">
                <a:latin typeface="Arial" panose="020B0604020202020204" pitchFamily="34" charset="0"/>
                <a:ea typeface="Arial" panose="020B0604020202020204" pitchFamily="34" charset="0"/>
              </a:rPr>
              <a:t>A </a:t>
            </a:r>
            <a:r>
              <a:rPr lang="en-US" sz="2000" b="1" dirty="0">
                <a:latin typeface="Arial" panose="020B0604020202020204" pitchFamily="34" charset="0"/>
                <a:ea typeface="Arial" panose="020B0604020202020204" pitchFamily="34" charset="0"/>
              </a:rPr>
              <a:t>copy of the current certificate, license, or digital badge </a:t>
            </a:r>
            <a:r>
              <a:rPr lang="en-US" sz="2000" dirty="0">
                <a:latin typeface="Arial" panose="020B0604020202020204" pitchFamily="34" charset="0"/>
                <a:ea typeface="Arial" panose="020B0604020202020204" pitchFamily="34" charset="0"/>
              </a:rPr>
              <a:t>(e.g.Credly) demonstrating attainment of the approved industry credential. If the credential has an expiration date, it must be current at the time of application.</a:t>
            </a:r>
          </a:p>
          <a:p>
            <a:pPr marL="457189" indent="-457189">
              <a:spcAft>
                <a:spcPts val="400"/>
              </a:spcAft>
              <a:buFont typeface="+mj-lt"/>
              <a:buAutoNum type="arabicPeriod"/>
            </a:pPr>
            <a:r>
              <a:rPr lang="en-US" sz="2000" b="1" dirty="0">
                <a:latin typeface="Arial" panose="020B0604020202020204" pitchFamily="34" charset="0"/>
                <a:ea typeface="Arial" panose="020B0604020202020204" pitchFamily="34" charset="0"/>
              </a:rPr>
              <a:t>Credit Award Request Form.   </a:t>
            </a:r>
            <a:r>
              <a:rPr lang="en-US" sz="2000" dirty="0">
                <a:latin typeface="Arial" panose="020B0604020202020204" pitchFamily="34" charset="0"/>
                <a:ea typeface="Arial" panose="020B0604020202020204" pitchFamily="34" charset="0"/>
              </a:rPr>
              <a:t>A standardized institutional form documenting the              credential earned, associated CareerTech program, contact hours and credits to be           awarded. Signed by the student and reviewed by the designated evaluator.</a:t>
            </a:r>
          </a:p>
          <a:p>
            <a:pPr marL="457189" indent="-457189">
              <a:spcAft>
                <a:spcPts val="1333"/>
              </a:spcAft>
              <a:buFont typeface="+mj-lt"/>
              <a:buAutoNum type="arabicPeriod"/>
            </a:pPr>
            <a:r>
              <a:rPr lang="en-US" sz="2000" b="1" dirty="0">
                <a:latin typeface="Arial" panose="020B0604020202020204" pitchFamily="34" charset="0"/>
                <a:ea typeface="Arial" panose="020B0604020202020204" pitchFamily="34" charset="0"/>
              </a:rPr>
              <a:t>Credential Verification.  </a:t>
            </a:r>
            <a:r>
              <a:rPr lang="en-US" sz="2000" dirty="0">
                <a:latin typeface="Arial" panose="020B0604020202020204" pitchFamily="34" charset="0"/>
                <a:ea typeface="Arial" panose="020B0604020202020204" pitchFamily="34" charset="0"/>
              </a:rPr>
              <a:t>Staff verification that the credential appears on the current              approved credential inventory and that the CareerTech program aligns with the credential        area.</a:t>
            </a:r>
          </a:p>
          <a:p>
            <a:pPr>
              <a:spcAft>
                <a:spcPts val="1333"/>
              </a:spcAft>
            </a:pPr>
            <a:endParaRPr lang="en-US" sz="2000" dirty="0">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35612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90D5-F6D7-8DCD-1F5E-BA3C881AE17E}"/>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009C887B-061A-BFD6-991B-E7903E8BFAEA}"/>
              </a:ext>
            </a:extLst>
          </p:cNvPr>
          <p:cNvPicPr>
            <a:picLocks noGrp="1" noChangeAspect="1"/>
          </p:cNvPicPr>
          <p:nvPr>
            <p:ph idx="1"/>
          </p:nvPr>
        </p:nvPicPr>
        <p:blipFill>
          <a:blip r:embed="rId2"/>
          <a:stretch>
            <a:fillRect/>
          </a:stretch>
        </p:blipFill>
        <p:spPr>
          <a:xfrm>
            <a:off x="2779143" y="-87504"/>
            <a:ext cx="6347604" cy="6716951"/>
          </a:xfrm>
          <a:prstGeom prst="rect">
            <a:avLst/>
          </a:prstGeom>
        </p:spPr>
      </p:pic>
    </p:spTree>
    <p:extLst>
      <p:ext uri="{BB962C8B-B14F-4D97-AF65-F5344CB8AC3E}">
        <p14:creationId xmlns:p14="http://schemas.microsoft.com/office/powerpoint/2010/main" val="507762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6A088-2329-2246-C4ED-D40EED8671C3}"/>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53DA1B06-1730-D770-AC51-3093BB362338}"/>
              </a:ext>
            </a:extLst>
          </p:cNvPr>
          <p:cNvPicPr>
            <a:picLocks noGrp="1" noChangeAspect="1"/>
          </p:cNvPicPr>
          <p:nvPr>
            <p:ph idx="1"/>
          </p:nvPr>
        </p:nvPicPr>
        <p:blipFill>
          <a:blip r:embed="rId2"/>
          <a:stretch>
            <a:fillRect/>
          </a:stretch>
        </p:blipFill>
        <p:spPr>
          <a:xfrm>
            <a:off x="905774" y="4997843"/>
            <a:ext cx="4796286" cy="1860157"/>
          </a:xfrm>
          <a:prstGeom prst="rect">
            <a:avLst/>
          </a:prstGeom>
        </p:spPr>
      </p:pic>
      <p:pic>
        <p:nvPicPr>
          <p:cNvPr id="5" name="Picture 4">
            <a:extLst>
              <a:ext uri="{FF2B5EF4-FFF2-40B4-BE49-F238E27FC236}">
                <a16:creationId xmlns:a16="http://schemas.microsoft.com/office/drawing/2014/main" id="{F36E2F39-07B3-801C-4721-547A268A7505}"/>
              </a:ext>
            </a:extLst>
          </p:cNvPr>
          <p:cNvPicPr>
            <a:picLocks noChangeAspect="1"/>
          </p:cNvPicPr>
          <p:nvPr/>
        </p:nvPicPr>
        <p:blipFill>
          <a:blip r:embed="rId3"/>
          <a:stretch>
            <a:fillRect/>
          </a:stretch>
        </p:blipFill>
        <p:spPr>
          <a:xfrm>
            <a:off x="838200" y="365125"/>
            <a:ext cx="5069457" cy="4563113"/>
          </a:xfrm>
          <a:prstGeom prst="rect">
            <a:avLst/>
          </a:prstGeom>
        </p:spPr>
      </p:pic>
      <p:pic>
        <p:nvPicPr>
          <p:cNvPr id="9" name="Picture 8">
            <a:extLst>
              <a:ext uri="{FF2B5EF4-FFF2-40B4-BE49-F238E27FC236}">
                <a16:creationId xmlns:a16="http://schemas.microsoft.com/office/drawing/2014/main" id="{6013B65C-73BA-8AFE-E2D4-5FEA80CAF0EB}"/>
              </a:ext>
            </a:extLst>
          </p:cNvPr>
          <p:cNvPicPr>
            <a:picLocks noChangeAspect="1"/>
          </p:cNvPicPr>
          <p:nvPr/>
        </p:nvPicPr>
        <p:blipFill>
          <a:blip r:embed="rId4"/>
          <a:stretch>
            <a:fillRect/>
          </a:stretch>
        </p:blipFill>
        <p:spPr>
          <a:xfrm>
            <a:off x="6284345" y="387605"/>
            <a:ext cx="5447580" cy="3148233"/>
          </a:xfrm>
          <a:prstGeom prst="rect">
            <a:avLst/>
          </a:prstGeom>
        </p:spPr>
      </p:pic>
      <p:pic>
        <p:nvPicPr>
          <p:cNvPr id="11" name="Picture 10">
            <a:extLst>
              <a:ext uri="{FF2B5EF4-FFF2-40B4-BE49-F238E27FC236}">
                <a16:creationId xmlns:a16="http://schemas.microsoft.com/office/drawing/2014/main" id="{198438A9-D1F0-1C7D-A713-E254F650990E}"/>
              </a:ext>
            </a:extLst>
          </p:cNvPr>
          <p:cNvPicPr>
            <a:picLocks noChangeAspect="1"/>
          </p:cNvPicPr>
          <p:nvPr/>
        </p:nvPicPr>
        <p:blipFill>
          <a:blip r:embed="rId5"/>
          <a:stretch>
            <a:fillRect/>
          </a:stretch>
        </p:blipFill>
        <p:spPr>
          <a:xfrm>
            <a:off x="6366296" y="3558318"/>
            <a:ext cx="5283678" cy="3404666"/>
          </a:xfrm>
          <a:prstGeom prst="rect">
            <a:avLst/>
          </a:prstGeom>
        </p:spPr>
      </p:pic>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CD57D7C5-865D-599D-DF7B-1347B177DA0A}"/>
                  </a:ext>
                </a:extLst>
              </p14:cNvPr>
              <p14:cNvContentPartPr/>
              <p14:nvPr/>
            </p14:nvContentPartPr>
            <p14:xfrm>
              <a:off x="1319529" y="482577"/>
              <a:ext cx="1034640" cy="35280"/>
            </p14:xfrm>
          </p:contentPart>
        </mc:Choice>
        <mc:Fallback xmlns="">
          <p:pic>
            <p:nvPicPr>
              <p:cNvPr id="12" name="Ink 11">
                <a:extLst>
                  <a:ext uri="{FF2B5EF4-FFF2-40B4-BE49-F238E27FC236}">
                    <a16:creationId xmlns:a16="http://schemas.microsoft.com/office/drawing/2014/main" id="{CD57D7C5-865D-599D-DF7B-1347B177DA0A}"/>
                  </a:ext>
                </a:extLst>
              </p:cNvPr>
              <p:cNvPicPr/>
              <p:nvPr/>
            </p:nvPicPr>
            <p:blipFill>
              <a:blip r:embed="rId7"/>
              <a:stretch>
                <a:fillRect/>
              </a:stretch>
            </p:blipFill>
            <p:spPr>
              <a:xfrm>
                <a:off x="1283889" y="410577"/>
                <a:ext cx="11062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C70E9589-25D1-E24B-250B-76741727541A}"/>
                  </a:ext>
                </a:extLst>
              </p14:cNvPr>
              <p14:cNvContentPartPr/>
              <p14:nvPr/>
            </p14:nvContentPartPr>
            <p14:xfrm>
              <a:off x="6996009" y="568977"/>
              <a:ext cx="835920" cy="9360"/>
            </p14:xfrm>
          </p:contentPart>
        </mc:Choice>
        <mc:Fallback xmlns="">
          <p:pic>
            <p:nvPicPr>
              <p:cNvPr id="13" name="Ink 12">
                <a:extLst>
                  <a:ext uri="{FF2B5EF4-FFF2-40B4-BE49-F238E27FC236}">
                    <a16:creationId xmlns:a16="http://schemas.microsoft.com/office/drawing/2014/main" id="{C70E9589-25D1-E24B-250B-76741727541A}"/>
                  </a:ext>
                </a:extLst>
              </p:cNvPr>
              <p:cNvPicPr/>
              <p:nvPr/>
            </p:nvPicPr>
            <p:blipFill>
              <a:blip r:embed="rId9"/>
              <a:stretch>
                <a:fillRect/>
              </a:stretch>
            </p:blipFill>
            <p:spPr>
              <a:xfrm>
                <a:off x="6960009" y="497337"/>
                <a:ext cx="907560" cy="153000"/>
              </a:xfrm>
              <a:prstGeom prst="rect">
                <a:avLst/>
              </a:prstGeom>
            </p:spPr>
          </p:pic>
        </mc:Fallback>
      </mc:AlternateContent>
    </p:spTree>
    <p:extLst>
      <p:ext uri="{BB962C8B-B14F-4D97-AF65-F5344CB8AC3E}">
        <p14:creationId xmlns:p14="http://schemas.microsoft.com/office/powerpoint/2010/main" val="2706739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a:extLst>
              <a:ext uri="{FF2B5EF4-FFF2-40B4-BE49-F238E27FC236}">
                <a16:creationId xmlns:a16="http://schemas.microsoft.com/office/drawing/2014/main" id="{70081527-C66A-1286-F526-DDA469CDA3C5}"/>
              </a:ext>
            </a:extLst>
          </p:cNvPr>
          <p:cNvPicPr>
            <a:picLocks noChangeAspect="1"/>
          </p:cNvPicPr>
          <p:nvPr/>
        </p:nvPicPr>
        <p:blipFill>
          <a:blip r:embed="rId2"/>
          <a:stretch>
            <a:fillRect/>
          </a:stretch>
        </p:blipFill>
        <p:spPr>
          <a:xfrm>
            <a:off x="5775961" y="2744102"/>
            <a:ext cx="4606302" cy="2094598"/>
          </a:xfrm>
          <a:prstGeom prst="rect">
            <a:avLst/>
          </a:prstGeom>
        </p:spPr>
      </p:pic>
      <p:pic>
        <p:nvPicPr>
          <p:cNvPr id="3" name="Picture 2">
            <a:extLst>
              <a:ext uri="{FF2B5EF4-FFF2-40B4-BE49-F238E27FC236}">
                <a16:creationId xmlns:a16="http://schemas.microsoft.com/office/drawing/2014/main" id="{27AC86E6-8292-4243-8DC0-D3C3B67D8701}"/>
              </a:ext>
            </a:extLst>
          </p:cNvPr>
          <p:cNvPicPr>
            <a:picLocks noChangeAspect="1"/>
          </p:cNvPicPr>
          <p:nvPr/>
        </p:nvPicPr>
        <p:blipFill>
          <a:blip r:embed="rId3"/>
          <a:stretch>
            <a:fillRect/>
          </a:stretch>
        </p:blipFill>
        <p:spPr>
          <a:xfrm>
            <a:off x="6096000" y="4928254"/>
            <a:ext cx="4210036" cy="1519599"/>
          </a:xfrm>
          <a:prstGeom prst="rect">
            <a:avLst/>
          </a:prstGeom>
        </p:spPr>
      </p:pic>
      <p:pic>
        <p:nvPicPr>
          <p:cNvPr id="4" name="Picture 3">
            <a:extLst>
              <a:ext uri="{FF2B5EF4-FFF2-40B4-BE49-F238E27FC236}">
                <a16:creationId xmlns:a16="http://schemas.microsoft.com/office/drawing/2014/main" id="{E4948697-65FD-A22E-53C0-BE2D4ED4E26E}"/>
              </a:ext>
            </a:extLst>
          </p:cNvPr>
          <p:cNvPicPr>
            <a:picLocks noChangeAspect="1"/>
          </p:cNvPicPr>
          <p:nvPr/>
        </p:nvPicPr>
        <p:blipFill>
          <a:blip r:embed="rId4"/>
          <a:stretch>
            <a:fillRect/>
          </a:stretch>
        </p:blipFill>
        <p:spPr>
          <a:xfrm>
            <a:off x="685800" y="109846"/>
            <a:ext cx="5182304" cy="6752917"/>
          </a:xfrm>
          <a:prstGeom prst="rect">
            <a:avLst/>
          </a:prstGeom>
        </p:spPr>
      </p:pic>
      <p:pic>
        <p:nvPicPr>
          <p:cNvPr id="5" name="Picture 4">
            <a:extLst>
              <a:ext uri="{FF2B5EF4-FFF2-40B4-BE49-F238E27FC236}">
                <a16:creationId xmlns:a16="http://schemas.microsoft.com/office/drawing/2014/main" id="{14FF97D4-1453-5FDA-41F4-7C3D9A03ADFE}"/>
              </a:ext>
            </a:extLst>
          </p:cNvPr>
          <p:cNvPicPr>
            <a:picLocks noChangeAspect="1"/>
          </p:cNvPicPr>
          <p:nvPr/>
        </p:nvPicPr>
        <p:blipFill>
          <a:blip r:embed="rId5"/>
          <a:stretch>
            <a:fillRect/>
          </a:stretch>
        </p:blipFill>
        <p:spPr>
          <a:xfrm>
            <a:off x="6105539" y="109846"/>
            <a:ext cx="4276724" cy="2549465"/>
          </a:xfrm>
          <a:prstGeom prst="rect">
            <a:avLst/>
          </a:prstGeom>
        </p:spPr>
      </p:pic>
    </p:spTree>
    <p:extLst>
      <p:ext uri="{BB962C8B-B14F-4D97-AF65-F5344CB8AC3E}">
        <p14:creationId xmlns:p14="http://schemas.microsoft.com/office/powerpoint/2010/main" val="1313207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F0D33A0-D319-D6CC-781C-9AF72784333C}"/>
              </a:ext>
            </a:extLst>
          </p:cNvPr>
          <p:cNvPicPr>
            <a:picLocks noChangeAspect="1"/>
          </p:cNvPicPr>
          <p:nvPr/>
        </p:nvPicPr>
        <p:blipFill>
          <a:blip r:embed="rId2"/>
          <a:stretch>
            <a:fillRect/>
          </a:stretch>
        </p:blipFill>
        <p:spPr>
          <a:xfrm>
            <a:off x="179990" y="256647"/>
            <a:ext cx="5696830" cy="6344705"/>
          </a:xfrm>
          <a:prstGeom prst="rect">
            <a:avLst/>
          </a:prstGeom>
        </p:spPr>
      </p:pic>
      <p:pic>
        <p:nvPicPr>
          <p:cNvPr id="4" name="Picture 3">
            <a:extLst>
              <a:ext uri="{FF2B5EF4-FFF2-40B4-BE49-F238E27FC236}">
                <a16:creationId xmlns:a16="http://schemas.microsoft.com/office/drawing/2014/main" id="{E2302CAB-E1A8-E7EB-2D69-115C22071EA9}"/>
              </a:ext>
            </a:extLst>
          </p:cNvPr>
          <p:cNvPicPr>
            <a:picLocks noChangeAspect="1"/>
          </p:cNvPicPr>
          <p:nvPr/>
        </p:nvPicPr>
        <p:blipFill>
          <a:blip r:embed="rId3"/>
          <a:stretch>
            <a:fillRect/>
          </a:stretch>
        </p:blipFill>
        <p:spPr>
          <a:xfrm>
            <a:off x="5640043" y="561974"/>
            <a:ext cx="6203074" cy="4894675"/>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25B1ABC7-24A1-D1C9-E8A2-DEFDE0C15745}"/>
                  </a:ext>
                </a:extLst>
              </p14:cNvPr>
              <p14:cNvContentPartPr/>
              <p14:nvPr/>
            </p14:nvContentPartPr>
            <p14:xfrm>
              <a:off x="4437341" y="317520"/>
              <a:ext cx="654840" cy="360"/>
            </p14:xfrm>
          </p:contentPart>
        </mc:Choice>
        <mc:Fallback xmlns="">
          <p:pic>
            <p:nvPicPr>
              <p:cNvPr id="6" name="Ink 5">
                <a:extLst>
                  <a:ext uri="{FF2B5EF4-FFF2-40B4-BE49-F238E27FC236}">
                    <a16:creationId xmlns:a16="http://schemas.microsoft.com/office/drawing/2014/main" id="{25B1ABC7-24A1-D1C9-E8A2-DEFDE0C15745}"/>
                  </a:ext>
                </a:extLst>
              </p:cNvPr>
              <p:cNvPicPr/>
              <p:nvPr/>
            </p:nvPicPr>
            <p:blipFill>
              <a:blip r:embed="rId5"/>
              <a:stretch>
                <a:fillRect/>
              </a:stretch>
            </p:blipFill>
            <p:spPr>
              <a:xfrm>
                <a:off x="4401341" y="245520"/>
                <a:ext cx="7264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C2C0A71E-3BD8-24E8-13EA-3CCDA82EF11F}"/>
                  </a:ext>
                </a:extLst>
              </p14:cNvPr>
              <p14:cNvContentPartPr/>
              <p14:nvPr/>
            </p14:nvContentPartPr>
            <p14:xfrm>
              <a:off x="293169" y="2027017"/>
              <a:ext cx="5005080" cy="70200"/>
            </p14:xfrm>
          </p:contentPart>
        </mc:Choice>
        <mc:Fallback xmlns="">
          <p:pic>
            <p:nvPicPr>
              <p:cNvPr id="7" name="Ink 6">
                <a:extLst>
                  <a:ext uri="{FF2B5EF4-FFF2-40B4-BE49-F238E27FC236}">
                    <a16:creationId xmlns:a16="http://schemas.microsoft.com/office/drawing/2014/main" id="{C2C0A71E-3BD8-24E8-13EA-3CCDA82EF11F}"/>
                  </a:ext>
                </a:extLst>
              </p:cNvPr>
              <p:cNvPicPr/>
              <p:nvPr/>
            </p:nvPicPr>
            <p:blipFill>
              <a:blip r:embed="rId7"/>
              <a:stretch>
                <a:fillRect/>
              </a:stretch>
            </p:blipFill>
            <p:spPr>
              <a:xfrm>
                <a:off x="257169" y="1955017"/>
                <a:ext cx="507672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5151B0B2-1BA0-5987-9FFF-60C62797868A}"/>
                  </a:ext>
                </a:extLst>
              </p14:cNvPr>
              <p14:cNvContentPartPr/>
              <p14:nvPr/>
            </p14:nvContentPartPr>
            <p14:xfrm>
              <a:off x="310449" y="2251297"/>
              <a:ext cx="5146200" cy="52560"/>
            </p14:xfrm>
          </p:contentPart>
        </mc:Choice>
        <mc:Fallback xmlns="">
          <p:pic>
            <p:nvPicPr>
              <p:cNvPr id="8" name="Ink 7">
                <a:extLst>
                  <a:ext uri="{FF2B5EF4-FFF2-40B4-BE49-F238E27FC236}">
                    <a16:creationId xmlns:a16="http://schemas.microsoft.com/office/drawing/2014/main" id="{5151B0B2-1BA0-5987-9FFF-60C62797868A}"/>
                  </a:ext>
                </a:extLst>
              </p:cNvPr>
              <p:cNvPicPr/>
              <p:nvPr/>
            </p:nvPicPr>
            <p:blipFill>
              <a:blip r:embed="rId9"/>
              <a:stretch>
                <a:fillRect/>
              </a:stretch>
            </p:blipFill>
            <p:spPr>
              <a:xfrm>
                <a:off x="274449" y="2179297"/>
                <a:ext cx="521784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92E96B43-FD49-6658-5A16-815D7E83A16C}"/>
                  </a:ext>
                </a:extLst>
              </p14:cNvPr>
              <p14:cNvContentPartPr/>
              <p14:nvPr/>
            </p14:nvContentPartPr>
            <p14:xfrm>
              <a:off x="293169" y="2440657"/>
              <a:ext cx="3883680" cy="44640"/>
            </p14:xfrm>
          </p:contentPart>
        </mc:Choice>
        <mc:Fallback xmlns="">
          <p:pic>
            <p:nvPicPr>
              <p:cNvPr id="9" name="Ink 8">
                <a:extLst>
                  <a:ext uri="{FF2B5EF4-FFF2-40B4-BE49-F238E27FC236}">
                    <a16:creationId xmlns:a16="http://schemas.microsoft.com/office/drawing/2014/main" id="{92E96B43-FD49-6658-5A16-815D7E83A16C}"/>
                  </a:ext>
                </a:extLst>
              </p:cNvPr>
              <p:cNvPicPr/>
              <p:nvPr/>
            </p:nvPicPr>
            <p:blipFill>
              <a:blip r:embed="rId11"/>
              <a:stretch>
                <a:fillRect/>
              </a:stretch>
            </p:blipFill>
            <p:spPr>
              <a:xfrm>
                <a:off x="257169" y="2368657"/>
                <a:ext cx="395532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408D62B1-5730-D25E-517A-8300D38D6502}"/>
                  </a:ext>
                </a:extLst>
              </p14:cNvPr>
              <p14:cNvContentPartPr/>
              <p14:nvPr/>
            </p14:nvContentPartPr>
            <p14:xfrm>
              <a:off x="5822769" y="698617"/>
              <a:ext cx="5434920" cy="25920"/>
            </p14:xfrm>
          </p:contentPart>
        </mc:Choice>
        <mc:Fallback xmlns="">
          <p:pic>
            <p:nvPicPr>
              <p:cNvPr id="11" name="Ink 10">
                <a:extLst>
                  <a:ext uri="{FF2B5EF4-FFF2-40B4-BE49-F238E27FC236}">
                    <a16:creationId xmlns:a16="http://schemas.microsoft.com/office/drawing/2014/main" id="{408D62B1-5730-D25E-517A-8300D38D6502}"/>
                  </a:ext>
                </a:extLst>
              </p:cNvPr>
              <p:cNvPicPr/>
              <p:nvPr/>
            </p:nvPicPr>
            <p:blipFill>
              <a:blip r:embed="rId13"/>
              <a:stretch>
                <a:fillRect/>
              </a:stretch>
            </p:blipFill>
            <p:spPr>
              <a:xfrm>
                <a:off x="5786769" y="626617"/>
                <a:ext cx="550656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5F6AB5DF-CE1E-2319-318D-51BB3ADE2232}"/>
                  </a:ext>
                </a:extLst>
              </p14:cNvPr>
              <p14:cNvContentPartPr/>
              <p14:nvPr/>
            </p14:nvContentPartPr>
            <p14:xfrm>
              <a:off x="5848689" y="855217"/>
              <a:ext cx="5221440" cy="50760"/>
            </p14:xfrm>
          </p:contentPart>
        </mc:Choice>
        <mc:Fallback xmlns="">
          <p:pic>
            <p:nvPicPr>
              <p:cNvPr id="12" name="Ink 11">
                <a:extLst>
                  <a:ext uri="{FF2B5EF4-FFF2-40B4-BE49-F238E27FC236}">
                    <a16:creationId xmlns:a16="http://schemas.microsoft.com/office/drawing/2014/main" id="{5F6AB5DF-CE1E-2319-318D-51BB3ADE2232}"/>
                  </a:ext>
                </a:extLst>
              </p:cNvPr>
              <p:cNvPicPr/>
              <p:nvPr/>
            </p:nvPicPr>
            <p:blipFill>
              <a:blip r:embed="rId15"/>
              <a:stretch>
                <a:fillRect/>
              </a:stretch>
            </p:blipFill>
            <p:spPr>
              <a:xfrm>
                <a:off x="5812689" y="783577"/>
                <a:ext cx="529308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961D7FB6-6690-DF40-0E6C-8444443FB4FD}"/>
                  </a:ext>
                </a:extLst>
              </p14:cNvPr>
              <p14:cNvContentPartPr/>
              <p14:nvPr/>
            </p14:nvContentPartPr>
            <p14:xfrm>
              <a:off x="5779569" y="990937"/>
              <a:ext cx="2893680" cy="80280"/>
            </p14:xfrm>
          </p:contentPart>
        </mc:Choice>
        <mc:Fallback xmlns="">
          <p:pic>
            <p:nvPicPr>
              <p:cNvPr id="13" name="Ink 12">
                <a:extLst>
                  <a:ext uri="{FF2B5EF4-FFF2-40B4-BE49-F238E27FC236}">
                    <a16:creationId xmlns:a16="http://schemas.microsoft.com/office/drawing/2014/main" id="{961D7FB6-6690-DF40-0E6C-8444443FB4FD}"/>
                  </a:ext>
                </a:extLst>
              </p:cNvPr>
              <p:cNvPicPr/>
              <p:nvPr/>
            </p:nvPicPr>
            <p:blipFill>
              <a:blip r:embed="rId17"/>
              <a:stretch>
                <a:fillRect/>
              </a:stretch>
            </p:blipFill>
            <p:spPr>
              <a:xfrm>
                <a:off x="5743569" y="918937"/>
                <a:ext cx="296532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805E015A-E9BA-18D1-8E6F-03539737D743}"/>
                  </a:ext>
                </a:extLst>
              </p14:cNvPr>
              <p14:cNvContentPartPr/>
              <p14:nvPr/>
            </p14:nvContentPartPr>
            <p14:xfrm>
              <a:off x="8307129" y="1155097"/>
              <a:ext cx="2787480" cy="52920"/>
            </p14:xfrm>
          </p:contentPart>
        </mc:Choice>
        <mc:Fallback xmlns="">
          <p:pic>
            <p:nvPicPr>
              <p:cNvPr id="14" name="Ink 13">
                <a:extLst>
                  <a:ext uri="{FF2B5EF4-FFF2-40B4-BE49-F238E27FC236}">
                    <a16:creationId xmlns:a16="http://schemas.microsoft.com/office/drawing/2014/main" id="{805E015A-E9BA-18D1-8E6F-03539737D743}"/>
                  </a:ext>
                </a:extLst>
              </p:cNvPr>
              <p:cNvPicPr/>
              <p:nvPr/>
            </p:nvPicPr>
            <p:blipFill>
              <a:blip r:embed="rId19"/>
              <a:stretch>
                <a:fillRect/>
              </a:stretch>
            </p:blipFill>
            <p:spPr>
              <a:xfrm>
                <a:off x="8271129" y="1083457"/>
                <a:ext cx="285912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5064FBA5-A694-EDBE-C1A8-18AB3160B2DA}"/>
                  </a:ext>
                </a:extLst>
              </p14:cNvPr>
              <p14:cNvContentPartPr/>
              <p14:nvPr/>
            </p14:nvContentPartPr>
            <p14:xfrm>
              <a:off x="5874609" y="1414297"/>
              <a:ext cx="2832840" cy="34920"/>
            </p14:xfrm>
          </p:contentPart>
        </mc:Choice>
        <mc:Fallback xmlns="">
          <p:pic>
            <p:nvPicPr>
              <p:cNvPr id="15" name="Ink 14">
                <a:extLst>
                  <a:ext uri="{FF2B5EF4-FFF2-40B4-BE49-F238E27FC236}">
                    <a16:creationId xmlns:a16="http://schemas.microsoft.com/office/drawing/2014/main" id="{5064FBA5-A694-EDBE-C1A8-18AB3160B2DA}"/>
                  </a:ext>
                </a:extLst>
              </p:cNvPr>
              <p:cNvPicPr/>
              <p:nvPr/>
            </p:nvPicPr>
            <p:blipFill>
              <a:blip r:embed="rId21"/>
              <a:stretch>
                <a:fillRect/>
              </a:stretch>
            </p:blipFill>
            <p:spPr>
              <a:xfrm>
                <a:off x="5838609" y="1342657"/>
                <a:ext cx="290448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FD3756C6-D9F0-F312-9C6F-B4609C0FE8B5}"/>
                  </a:ext>
                </a:extLst>
              </p14:cNvPr>
              <p14:cNvContentPartPr/>
              <p14:nvPr/>
            </p14:nvContentPartPr>
            <p14:xfrm>
              <a:off x="8954049" y="2423377"/>
              <a:ext cx="1973160" cy="44280"/>
            </p14:xfrm>
          </p:contentPart>
        </mc:Choice>
        <mc:Fallback xmlns="">
          <p:pic>
            <p:nvPicPr>
              <p:cNvPr id="16" name="Ink 15">
                <a:extLst>
                  <a:ext uri="{FF2B5EF4-FFF2-40B4-BE49-F238E27FC236}">
                    <a16:creationId xmlns:a16="http://schemas.microsoft.com/office/drawing/2014/main" id="{FD3756C6-D9F0-F312-9C6F-B4609C0FE8B5}"/>
                  </a:ext>
                </a:extLst>
              </p:cNvPr>
              <p:cNvPicPr/>
              <p:nvPr/>
            </p:nvPicPr>
            <p:blipFill>
              <a:blip r:embed="rId23"/>
              <a:stretch>
                <a:fillRect/>
              </a:stretch>
            </p:blipFill>
            <p:spPr>
              <a:xfrm>
                <a:off x="8918409" y="2351737"/>
                <a:ext cx="204480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8" name="Ink 17">
                <a:extLst>
                  <a:ext uri="{FF2B5EF4-FFF2-40B4-BE49-F238E27FC236}">
                    <a16:creationId xmlns:a16="http://schemas.microsoft.com/office/drawing/2014/main" id="{24F6939F-F6AA-1E02-D8B7-075735A42703}"/>
                  </a:ext>
                </a:extLst>
              </p14:cNvPr>
              <p14:cNvContentPartPr/>
              <p14:nvPr/>
            </p14:nvContentPartPr>
            <p14:xfrm>
              <a:off x="7521969" y="2285857"/>
              <a:ext cx="2658600" cy="720"/>
            </p14:xfrm>
          </p:contentPart>
        </mc:Choice>
        <mc:Fallback xmlns="">
          <p:pic>
            <p:nvPicPr>
              <p:cNvPr id="18" name="Ink 17">
                <a:extLst>
                  <a:ext uri="{FF2B5EF4-FFF2-40B4-BE49-F238E27FC236}">
                    <a16:creationId xmlns:a16="http://schemas.microsoft.com/office/drawing/2014/main" id="{24F6939F-F6AA-1E02-D8B7-075735A42703}"/>
                  </a:ext>
                </a:extLst>
              </p:cNvPr>
              <p:cNvPicPr/>
              <p:nvPr/>
            </p:nvPicPr>
            <p:blipFill>
              <a:blip r:embed="rId25"/>
              <a:stretch>
                <a:fillRect/>
              </a:stretch>
            </p:blipFill>
            <p:spPr>
              <a:xfrm>
                <a:off x="7485969" y="2141857"/>
                <a:ext cx="273024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Ink 19">
                <a:extLst>
                  <a:ext uri="{FF2B5EF4-FFF2-40B4-BE49-F238E27FC236}">
                    <a16:creationId xmlns:a16="http://schemas.microsoft.com/office/drawing/2014/main" id="{ED92606A-24E7-E223-65BD-5FE94C17AF14}"/>
                  </a:ext>
                </a:extLst>
              </p14:cNvPr>
              <p14:cNvContentPartPr/>
              <p14:nvPr/>
            </p14:nvContentPartPr>
            <p14:xfrm>
              <a:off x="10118649" y="2303137"/>
              <a:ext cx="638640" cy="720"/>
            </p14:xfrm>
          </p:contentPart>
        </mc:Choice>
        <mc:Fallback xmlns="">
          <p:pic>
            <p:nvPicPr>
              <p:cNvPr id="20" name="Ink 19">
                <a:extLst>
                  <a:ext uri="{FF2B5EF4-FFF2-40B4-BE49-F238E27FC236}">
                    <a16:creationId xmlns:a16="http://schemas.microsoft.com/office/drawing/2014/main" id="{ED92606A-24E7-E223-65BD-5FE94C17AF14}"/>
                  </a:ext>
                </a:extLst>
              </p:cNvPr>
              <p:cNvPicPr/>
              <p:nvPr/>
            </p:nvPicPr>
            <p:blipFill>
              <a:blip r:embed="rId27"/>
              <a:stretch>
                <a:fillRect/>
              </a:stretch>
            </p:blipFill>
            <p:spPr>
              <a:xfrm>
                <a:off x="10082649" y="2159137"/>
                <a:ext cx="710280" cy="288000"/>
              </a:xfrm>
              <a:prstGeom prst="rect">
                <a:avLst/>
              </a:prstGeom>
            </p:spPr>
          </p:pic>
        </mc:Fallback>
      </mc:AlternateContent>
    </p:spTree>
    <p:extLst>
      <p:ext uri="{BB962C8B-B14F-4D97-AF65-F5344CB8AC3E}">
        <p14:creationId xmlns:p14="http://schemas.microsoft.com/office/powerpoint/2010/main" val="3019293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1313</TotalTime>
  <Words>941</Words>
  <Application>Microsoft Office PowerPoint</Application>
  <PresentationFormat>Widescreen</PresentationFormat>
  <Paragraphs>85</Paragraphs>
  <Slides>10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Aptos</vt:lpstr>
      <vt:lpstr>Aptos Display</vt:lpstr>
      <vt:lpstr>Arial</vt:lpstr>
      <vt:lpstr>Calibri</vt:lpstr>
      <vt:lpstr>Wingdings</vt:lpstr>
      <vt:lpstr>Office Theme</vt:lpstr>
      <vt:lpstr>Custom Design</vt:lpstr>
      <vt:lpstr> Background</vt:lpstr>
      <vt:lpstr> Purpose: CareerTech credit articulation at OSUIT/OKC</vt:lpstr>
      <vt:lpstr>Eligibility Criteria </vt:lpstr>
      <vt:lpstr>How it Works:  Three Examples</vt:lpstr>
      <vt:lpstr>Required Documentation: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Margi Cooper</dc:creator>
  <cp:lastModifiedBy>Bryan Hall</cp:lastModifiedBy>
  <cp:revision>52</cp:revision>
  <dcterms:created xsi:type="dcterms:W3CDTF">2020-07-06T17:50:26Z</dcterms:created>
  <dcterms:modified xsi:type="dcterms:W3CDTF">2026-07-09T15:38:49Z</dcterms:modified>
</cp:coreProperties>
</file>