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1"/>
  </p:sldMasterIdLst>
  <p:handoutMasterIdLst>
    <p:handoutMasterId r:id="rId12"/>
  </p:handoutMasterIdLst>
  <p:sldIdLst>
    <p:sldId id="256" r:id="rId2"/>
    <p:sldId id="267" r:id="rId3"/>
    <p:sldId id="260" r:id="rId4"/>
    <p:sldId id="261" r:id="rId5"/>
    <p:sldId id="266" r:id="rId6"/>
    <p:sldId id="262" r:id="rId7"/>
    <p:sldId id="263" r:id="rId8"/>
    <p:sldId id="265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A6DF"/>
    <a:srgbClr val="0066A8"/>
    <a:srgbClr val="AA6728"/>
    <a:srgbClr val="924115"/>
    <a:srgbClr val="D15520"/>
    <a:srgbClr val="DE9028"/>
    <a:srgbClr val="679B41"/>
    <a:srgbClr val="316821"/>
    <a:srgbClr val="679BA5"/>
    <a:srgbClr val="004E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988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A696CC-30FB-4E17-B59A-A900142B2E00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C5D5502-801B-4ABE-AAEC-653015BDB572}">
      <dgm:prSet/>
      <dgm:spPr/>
      <dgm:t>
        <a:bodyPr/>
        <a:lstStyle/>
        <a:p>
          <a:r>
            <a:rPr lang="en-US"/>
            <a:t>Dr. Stephanie Coca: Strategic Workforce Partnerships Manager</a:t>
          </a:r>
          <a:br>
            <a:rPr lang="en-US"/>
          </a:br>
          <a:r>
            <a:rPr lang="en-US"/>
            <a:t>(405) 743- 5569</a:t>
          </a:r>
        </a:p>
      </dgm:t>
    </dgm:pt>
    <dgm:pt modelId="{4596B287-AB82-4659-970D-B7DE9A919D25}" type="parTrans" cxnId="{1583CF74-8C02-4785-A52B-9EC34227144B}">
      <dgm:prSet/>
      <dgm:spPr/>
      <dgm:t>
        <a:bodyPr/>
        <a:lstStyle/>
        <a:p>
          <a:endParaRPr lang="en-US"/>
        </a:p>
      </dgm:t>
    </dgm:pt>
    <dgm:pt modelId="{3BD22278-4349-4BFE-BD2F-BCCC7A45B00E}" type="sibTrans" cxnId="{1583CF74-8C02-4785-A52B-9EC34227144B}">
      <dgm:prSet/>
      <dgm:spPr/>
      <dgm:t>
        <a:bodyPr/>
        <a:lstStyle/>
        <a:p>
          <a:endParaRPr lang="en-US"/>
        </a:p>
      </dgm:t>
    </dgm:pt>
    <dgm:pt modelId="{6436EF48-745C-4362-854A-5DA91908B0AD}">
      <dgm:prSet/>
      <dgm:spPr/>
      <dgm:t>
        <a:bodyPr/>
        <a:lstStyle/>
        <a:p>
          <a:r>
            <a:rPr lang="en-US"/>
            <a:t>Mikaila Intemann: Administrative Assistant II</a:t>
          </a:r>
          <a:br>
            <a:rPr lang="en-US"/>
          </a:br>
          <a:r>
            <a:rPr lang="en-US"/>
            <a:t>(405) 743-5556</a:t>
          </a:r>
        </a:p>
      </dgm:t>
    </dgm:pt>
    <dgm:pt modelId="{449B4D8E-A81C-47C8-9463-F2F26B0D651D}" type="parTrans" cxnId="{07C0EBE6-BEFC-460B-AB88-9AF52D9C61DD}">
      <dgm:prSet/>
      <dgm:spPr/>
      <dgm:t>
        <a:bodyPr/>
        <a:lstStyle/>
        <a:p>
          <a:endParaRPr lang="en-US"/>
        </a:p>
      </dgm:t>
    </dgm:pt>
    <dgm:pt modelId="{B9894298-8AE3-4836-B563-ADE92A8C8D3B}" type="sibTrans" cxnId="{07C0EBE6-BEFC-460B-AB88-9AF52D9C61DD}">
      <dgm:prSet/>
      <dgm:spPr/>
      <dgm:t>
        <a:bodyPr/>
        <a:lstStyle/>
        <a:p>
          <a:endParaRPr lang="en-US"/>
        </a:p>
      </dgm:t>
    </dgm:pt>
    <dgm:pt modelId="{C9231E4A-3B1E-47AD-B59B-3CB7304B45E3}">
      <dgm:prSet/>
      <dgm:spPr/>
      <dgm:t>
        <a:bodyPr/>
        <a:lstStyle/>
        <a:p>
          <a:r>
            <a:rPr lang="en-US"/>
            <a:t>Abbie Cargill: AEFL Financial Analyst</a:t>
          </a:r>
          <a:br>
            <a:rPr lang="en-US"/>
          </a:br>
          <a:r>
            <a:rPr lang="en-US"/>
            <a:t>(405) 743-5570</a:t>
          </a:r>
        </a:p>
      </dgm:t>
    </dgm:pt>
    <dgm:pt modelId="{5E53BC11-643E-4874-A483-276108003CA1}" type="parTrans" cxnId="{4C5EB226-39B8-4AED-859B-DBE60B5923EC}">
      <dgm:prSet/>
      <dgm:spPr/>
      <dgm:t>
        <a:bodyPr/>
        <a:lstStyle/>
        <a:p>
          <a:endParaRPr lang="en-US"/>
        </a:p>
      </dgm:t>
    </dgm:pt>
    <dgm:pt modelId="{F24E09F5-56D9-44C4-9800-5C7C78CC8A45}" type="sibTrans" cxnId="{4C5EB226-39B8-4AED-859B-DBE60B5923EC}">
      <dgm:prSet/>
      <dgm:spPr/>
      <dgm:t>
        <a:bodyPr/>
        <a:lstStyle/>
        <a:p>
          <a:endParaRPr lang="en-US"/>
        </a:p>
      </dgm:t>
    </dgm:pt>
    <dgm:pt modelId="{6C7B4C4A-21BC-4F66-9065-F4A09152F1C6}">
      <dgm:prSet/>
      <dgm:spPr/>
      <dgm:t>
        <a:bodyPr/>
        <a:lstStyle/>
        <a:p>
          <a:r>
            <a:rPr lang="en-US" dirty="0"/>
            <a:t>Robyn Hughes: AEFL Program Specialist - Eastern Region</a:t>
          </a:r>
          <a:br>
            <a:rPr lang="en-US" dirty="0"/>
          </a:br>
          <a:r>
            <a:rPr lang="en-US" dirty="0"/>
            <a:t>(405) 743-6867</a:t>
          </a:r>
        </a:p>
      </dgm:t>
    </dgm:pt>
    <dgm:pt modelId="{3D45DEC7-0646-4D11-9D94-76BE110CCFCB}" type="parTrans" cxnId="{75F77129-89AE-43D7-871C-B9774F4E8D0C}">
      <dgm:prSet/>
      <dgm:spPr/>
      <dgm:t>
        <a:bodyPr/>
        <a:lstStyle/>
        <a:p>
          <a:endParaRPr lang="en-US"/>
        </a:p>
      </dgm:t>
    </dgm:pt>
    <dgm:pt modelId="{60F2A729-A23D-442C-8123-D8974DD01AA0}" type="sibTrans" cxnId="{75F77129-89AE-43D7-871C-B9774F4E8D0C}">
      <dgm:prSet/>
      <dgm:spPr/>
      <dgm:t>
        <a:bodyPr/>
        <a:lstStyle/>
        <a:p>
          <a:endParaRPr lang="en-US"/>
        </a:p>
      </dgm:t>
    </dgm:pt>
    <dgm:pt modelId="{3F16D271-DB42-4BAE-BD2D-0D748A432107}">
      <dgm:prSet/>
      <dgm:spPr/>
      <dgm:t>
        <a:bodyPr/>
        <a:lstStyle/>
        <a:p>
          <a:r>
            <a:rPr lang="en-US"/>
            <a:t>Caleb Cummings: LACES Coordinator</a:t>
          </a:r>
          <a:br>
            <a:rPr lang="en-US"/>
          </a:br>
          <a:r>
            <a:rPr lang="en-US"/>
            <a:t>(405) 714-5835</a:t>
          </a:r>
        </a:p>
      </dgm:t>
    </dgm:pt>
    <dgm:pt modelId="{066B4056-737B-4CDA-8CD5-20AFAEF5672C}" type="parTrans" cxnId="{FD20E754-0637-471C-8D4E-B67E5C6A48ED}">
      <dgm:prSet/>
      <dgm:spPr/>
      <dgm:t>
        <a:bodyPr/>
        <a:lstStyle/>
        <a:p>
          <a:endParaRPr lang="en-US"/>
        </a:p>
      </dgm:t>
    </dgm:pt>
    <dgm:pt modelId="{8C0B4081-D847-4C19-AB14-183099F7A90E}" type="sibTrans" cxnId="{FD20E754-0637-471C-8D4E-B67E5C6A48ED}">
      <dgm:prSet/>
      <dgm:spPr/>
      <dgm:t>
        <a:bodyPr/>
        <a:lstStyle/>
        <a:p>
          <a:endParaRPr lang="en-US"/>
        </a:p>
      </dgm:t>
    </dgm:pt>
    <dgm:pt modelId="{C544AE14-C5AD-4EF5-B035-0031635D5B20}">
      <dgm:prSet/>
      <dgm:spPr/>
      <dgm:t>
        <a:bodyPr/>
        <a:lstStyle/>
        <a:p>
          <a:r>
            <a:rPr lang="en-US" dirty="0"/>
            <a:t>Lance Allee: AEFL Program Specialist - Western Region, HSE Specialist</a:t>
          </a:r>
          <a:br>
            <a:rPr lang="en-US" dirty="0"/>
          </a:br>
          <a:r>
            <a:rPr lang="en-US" dirty="0"/>
            <a:t>(405) 880-5235</a:t>
          </a:r>
        </a:p>
      </dgm:t>
    </dgm:pt>
    <dgm:pt modelId="{97D1BF79-9434-4919-B0AB-3528704786F5}" type="parTrans" cxnId="{78D0571C-9734-476D-B285-521B58C15149}">
      <dgm:prSet/>
      <dgm:spPr/>
      <dgm:t>
        <a:bodyPr/>
        <a:lstStyle/>
        <a:p>
          <a:endParaRPr lang="en-US"/>
        </a:p>
      </dgm:t>
    </dgm:pt>
    <dgm:pt modelId="{F2A5E275-DC57-4A06-8CF6-BB8DF4ED52AB}" type="sibTrans" cxnId="{78D0571C-9734-476D-B285-521B58C15149}">
      <dgm:prSet/>
      <dgm:spPr/>
      <dgm:t>
        <a:bodyPr/>
        <a:lstStyle/>
        <a:p>
          <a:endParaRPr lang="en-US"/>
        </a:p>
      </dgm:t>
    </dgm:pt>
    <dgm:pt modelId="{B2DD0588-E3D2-48B8-8216-99235A8031D8}" type="pres">
      <dgm:prSet presAssocID="{A8A696CC-30FB-4E17-B59A-A900142B2E00}" presName="vert0" presStyleCnt="0">
        <dgm:presLayoutVars>
          <dgm:dir/>
          <dgm:animOne val="branch"/>
          <dgm:animLvl val="lvl"/>
        </dgm:presLayoutVars>
      </dgm:prSet>
      <dgm:spPr/>
    </dgm:pt>
    <dgm:pt modelId="{48C27F7B-5AE9-4E5F-AE36-059A75CB2DCF}" type="pres">
      <dgm:prSet presAssocID="{9C5D5502-801B-4ABE-AAEC-653015BDB572}" presName="thickLine" presStyleLbl="alignNode1" presStyleIdx="0" presStyleCnt="6"/>
      <dgm:spPr/>
    </dgm:pt>
    <dgm:pt modelId="{0464E45D-080D-460A-AC7A-C082E6F2A92E}" type="pres">
      <dgm:prSet presAssocID="{9C5D5502-801B-4ABE-AAEC-653015BDB572}" presName="horz1" presStyleCnt="0"/>
      <dgm:spPr/>
    </dgm:pt>
    <dgm:pt modelId="{A1417336-3D1D-4C49-AFDC-41B0A8B89C36}" type="pres">
      <dgm:prSet presAssocID="{9C5D5502-801B-4ABE-AAEC-653015BDB572}" presName="tx1" presStyleLbl="revTx" presStyleIdx="0" presStyleCnt="6"/>
      <dgm:spPr/>
    </dgm:pt>
    <dgm:pt modelId="{ECAB7880-8440-4B98-AF0D-F696585F18DB}" type="pres">
      <dgm:prSet presAssocID="{9C5D5502-801B-4ABE-AAEC-653015BDB572}" presName="vert1" presStyleCnt="0"/>
      <dgm:spPr/>
    </dgm:pt>
    <dgm:pt modelId="{2DD85F32-6369-4BAC-B048-C069F0426B82}" type="pres">
      <dgm:prSet presAssocID="{6436EF48-745C-4362-854A-5DA91908B0AD}" presName="thickLine" presStyleLbl="alignNode1" presStyleIdx="1" presStyleCnt="6"/>
      <dgm:spPr/>
    </dgm:pt>
    <dgm:pt modelId="{A10EEA71-F318-4702-9787-B19810F23338}" type="pres">
      <dgm:prSet presAssocID="{6436EF48-745C-4362-854A-5DA91908B0AD}" presName="horz1" presStyleCnt="0"/>
      <dgm:spPr/>
    </dgm:pt>
    <dgm:pt modelId="{B5D381B4-976B-41FA-AAD6-A5E029C99F26}" type="pres">
      <dgm:prSet presAssocID="{6436EF48-745C-4362-854A-5DA91908B0AD}" presName="tx1" presStyleLbl="revTx" presStyleIdx="1" presStyleCnt="6"/>
      <dgm:spPr/>
    </dgm:pt>
    <dgm:pt modelId="{1840E4E2-6784-4D64-87A4-B56BD631D2B1}" type="pres">
      <dgm:prSet presAssocID="{6436EF48-745C-4362-854A-5DA91908B0AD}" presName="vert1" presStyleCnt="0"/>
      <dgm:spPr/>
    </dgm:pt>
    <dgm:pt modelId="{130FE78A-0048-4402-B91C-69B24881B5E0}" type="pres">
      <dgm:prSet presAssocID="{C9231E4A-3B1E-47AD-B59B-3CB7304B45E3}" presName="thickLine" presStyleLbl="alignNode1" presStyleIdx="2" presStyleCnt="6"/>
      <dgm:spPr/>
    </dgm:pt>
    <dgm:pt modelId="{1AED8B56-5CF3-49CD-AA2A-F85791383D85}" type="pres">
      <dgm:prSet presAssocID="{C9231E4A-3B1E-47AD-B59B-3CB7304B45E3}" presName="horz1" presStyleCnt="0"/>
      <dgm:spPr/>
    </dgm:pt>
    <dgm:pt modelId="{2D880491-4FFF-4330-8A2F-47A2DB97F694}" type="pres">
      <dgm:prSet presAssocID="{C9231E4A-3B1E-47AD-B59B-3CB7304B45E3}" presName="tx1" presStyleLbl="revTx" presStyleIdx="2" presStyleCnt="6"/>
      <dgm:spPr/>
    </dgm:pt>
    <dgm:pt modelId="{09F77CE0-529C-4334-BE97-DC9EF6FB1B4A}" type="pres">
      <dgm:prSet presAssocID="{C9231E4A-3B1E-47AD-B59B-3CB7304B45E3}" presName="vert1" presStyleCnt="0"/>
      <dgm:spPr/>
    </dgm:pt>
    <dgm:pt modelId="{BC3F2A15-176E-4C5A-A70F-A125108409EA}" type="pres">
      <dgm:prSet presAssocID="{6C7B4C4A-21BC-4F66-9065-F4A09152F1C6}" presName="thickLine" presStyleLbl="alignNode1" presStyleIdx="3" presStyleCnt="6"/>
      <dgm:spPr/>
    </dgm:pt>
    <dgm:pt modelId="{0DA30F3D-F7CA-4BAE-8A41-6D719C9856A5}" type="pres">
      <dgm:prSet presAssocID="{6C7B4C4A-21BC-4F66-9065-F4A09152F1C6}" presName="horz1" presStyleCnt="0"/>
      <dgm:spPr/>
    </dgm:pt>
    <dgm:pt modelId="{829B95BA-9DAC-460E-969B-549475A9E153}" type="pres">
      <dgm:prSet presAssocID="{6C7B4C4A-21BC-4F66-9065-F4A09152F1C6}" presName="tx1" presStyleLbl="revTx" presStyleIdx="3" presStyleCnt="6"/>
      <dgm:spPr/>
    </dgm:pt>
    <dgm:pt modelId="{C42B1468-7C56-4E6F-8053-415C30E6482A}" type="pres">
      <dgm:prSet presAssocID="{6C7B4C4A-21BC-4F66-9065-F4A09152F1C6}" presName="vert1" presStyleCnt="0"/>
      <dgm:spPr/>
    </dgm:pt>
    <dgm:pt modelId="{67640FEE-4653-44F4-B382-7BFEA637ECE2}" type="pres">
      <dgm:prSet presAssocID="{3F16D271-DB42-4BAE-BD2D-0D748A432107}" presName="thickLine" presStyleLbl="alignNode1" presStyleIdx="4" presStyleCnt="6"/>
      <dgm:spPr/>
    </dgm:pt>
    <dgm:pt modelId="{02F2A607-D053-4D13-9866-278C4B9987BB}" type="pres">
      <dgm:prSet presAssocID="{3F16D271-DB42-4BAE-BD2D-0D748A432107}" presName="horz1" presStyleCnt="0"/>
      <dgm:spPr/>
    </dgm:pt>
    <dgm:pt modelId="{E017D8F8-A6CE-481F-99F7-5C26136189A8}" type="pres">
      <dgm:prSet presAssocID="{3F16D271-DB42-4BAE-BD2D-0D748A432107}" presName="tx1" presStyleLbl="revTx" presStyleIdx="4" presStyleCnt="6"/>
      <dgm:spPr/>
    </dgm:pt>
    <dgm:pt modelId="{DFF06766-B7AC-41B1-8775-4CA558BE8FAE}" type="pres">
      <dgm:prSet presAssocID="{3F16D271-DB42-4BAE-BD2D-0D748A432107}" presName="vert1" presStyleCnt="0"/>
      <dgm:spPr/>
    </dgm:pt>
    <dgm:pt modelId="{3765C04E-C600-4BB1-807A-6A1B4C711717}" type="pres">
      <dgm:prSet presAssocID="{C544AE14-C5AD-4EF5-B035-0031635D5B20}" presName="thickLine" presStyleLbl="alignNode1" presStyleIdx="5" presStyleCnt="6"/>
      <dgm:spPr/>
    </dgm:pt>
    <dgm:pt modelId="{A5238BA2-E61E-4C51-9328-94AC36118B90}" type="pres">
      <dgm:prSet presAssocID="{C544AE14-C5AD-4EF5-B035-0031635D5B20}" presName="horz1" presStyleCnt="0"/>
      <dgm:spPr/>
    </dgm:pt>
    <dgm:pt modelId="{D6495C68-7156-459A-BB9C-B498728B6698}" type="pres">
      <dgm:prSet presAssocID="{C544AE14-C5AD-4EF5-B035-0031635D5B20}" presName="tx1" presStyleLbl="revTx" presStyleIdx="5" presStyleCnt="6"/>
      <dgm:spPr/>
    </dgm:pt>
    <dgm:pt modelId="{9C6FE1BA-A2F4-4A9B-B058-6003CB7560E4}" type="pres">
      <dgm:prSet presAssocID="{C544AE14-C5AD-4EF5-B035-0031635D5B20}" presName="vert1" presStyleCnt="0"/>
      <dgm:spPr/>
    </dgm:pt>
  </dgm:ptLst>
  <dgm:cxnLst>
    <dgm:cxn modelId="{34CDAB06-D5D6-469E-A5B5-4EDEF84242B0}" type="presOf" srcId="{3F16D271-DB42-4BAE-BD2D-0D748A432107}" destId="{E017D8F8-A6CE-481F-99F7-5C26136189A8}" srcOrd="0" destOrd="0" presId="urn:microsoft.com/office/officeart/2008/layout/LinedList"/>
    <dgm:cxn modelId="{52D1940C-2D96-45D3-BA66-8C69DA520AAD}" type="presOf" srcId="{A8A696CC-30FB-4E17-B59A-A900142B2E00}" destId="{B2DD0588-E3D2-48B8-8216-99235A8031D8}" srcOrd="0" destOrd="0" presId="urn:microsoft.com/office/officeart/2008/layout/LinedList"/>
    <dgm:cxn modelId="{78D0571C-9734-476D-B285-521B58C15149}" srcId="{A8A696CC-30FB-4E17-B59A-A900142B2E00}" destId="{C544AE14-C5AD-4EF5-B035-0031635D5B20}" srcOrd="5" destOrd="0" parTransId="{97D1BF79-9434-4919-B0AB-3528704786F5}" sibTransId="{F2A5E275-DC57-4A06-8CF6-BB8DF4ED52AB}"/>
    <dgm:cxn modelId="{4C5EB226-39B8-4AED-859B-DBE60B5923EC}" srcId="{A8A696CC-30FB-4E17-B59A-A900142B2E00}" destId="{C9231E4A-3B1E-47AD-B59B-3CB7304B45E3}" srcOrd="2" destOrd="0" parTransId="{5E53BC11-643E-4874-A483-276108003CA1}" sibTransId="{F24E09F5-56D9-44C4-9800-5C7C78CC8A45}"/>
    <dgm:cxn modelId="{75F77129-89AE-43D7-871C-B9774F4E8D0C}" srcId="{A8A696CC-30FB-4E17-B59A-A900142B2E00}" destId="{6C7B4C4A-21BC-4F66-9065-F4A09152F1C6}" srcOrd="3" destOrd="0" parTransId="{3D45DEC7-0646-4D11-9D94-76BE110CCFCB}" sibTransId="{60F2A729-A23D-442C-8123-D8974DD01AA0}"/>
    <dgm:cxn modelId="{1D0B9229-653D-430B-8AD5-0AFA3B66943C}" type="presOf" srcId="{C544AE14-C5AD-4EF5-B035-0031635D5B20}" destId="{D6495C68-7156-459A-BB9C-B498728B6698}" srcOrd="0" destOrd="0" presId="urn:microsoft.com/office/officeart/2008/layout/LinedList"/>
    <dgm:cxn modelId="{1583CF74-8C02-4785-A52B-9EC34227144B}" srcId="{A8A696CC-30FB-4E17-B59A-A900142B2E00}" destId="{9C5D5502-801B-4ABE-AAEC-653015BDB572}" srcOrd="0" destOrd="0" parTransId="{4596B287-AB82-4659-970D-B7DE9A919D25}" sibTransId="{3BD22278-4349-4BFE-BD2F-BCCC7A45B00E}"/>
    <dgm:cxn modelId="{FD20E754-0637-471C-8D4E-B67E5C6A48ED}" srcId="{A8A696CC-30FB-4E17-B59A-A900142B2E00}" destId="{3F16D271-DB42-4BAE-BD2D-0D748A432107}" srcOrd="4" destOrd="0" parTransId="{066B4056-737B-4CDA-8CD5-20AFAEF5672C}" sibTransId="{8C0B4081-D847-4C19-AB14-183099F7A90E}"/>
    <dgm:cxn modelId="{52203495-102E-45C7-9907-BF1E631198A3}" type="presOf" srcId="{6436EF48-745C-4362-854A-5DA91908B0AD}" destId="{B5D381B4-976B-41FA-AAD6-A5E029C99F26}" srcOrd="0" destOrd="0" presId="urn:microsoft.com/office/officeart/2008/layout/LinedList"/>
    <dgm:cxn modelId="{33A57DAE-A08B-4C25-8E14-2E70674484FE}" type="presOf" srcId="{C9231E4A-3B1E-47AD-B59B-3CB7304B45E3}" destId="{2D880491-4FFF-4330-8A2F-47A2DB97F694}" srcOrd="0" destOrd="0" presId="urn:microsoft.com/office/officeart/2008/layout/LinedList"/>
    <dgm:cxn modelId="{0F894BE1-47C5-4C58-BD99-BC562A747648}" type="presOf" srcId="{9C5D5502-801B-4ABE-AAEC-653015BDB572}" destId="{A1417336-3D1D-4C49-AFDC-41B0A8B89C36}" srcOrd="0" destOrd="0" presId="urn:microsoft.com/office/officeart/2008/layout/LinedList"/>
    <dgm:cxn modelId="{D9E755E2-8F06-41E1-8113-0687BEE8A0F9}" type="presOf" srcId="{6C7B4C4A-21BC-4F66-9065-F4A09152F1C6}" destId="{829B95BA-9DAC-460E-969B-549475A9E153}" srcOrd="0" destOrd="0" presId="urn:microsoft.com/office/officeart/2008/layout/LinedList"/>
    <dgm:cxn modelId="{07C0EBE6-BEFC-460B-AB88-9AF52D9C61DD}" srcId="{A8A696CC-30FB-4E17-B59A-A900142B2E00}" destId="{6436EF48-745C-4362-854A-5DA91908B0AD}" srcOrd="1" destOrd="0" parTransId="{449B4D8E-A81C-47C8-9463-F2F26B0D651D}" sibTransId="{B9894298-8AE3-4836-B563-ADE92A8C8D3B}"/>
    <dgm:cxn modelId="{21E81078-F6C1-4A74-8E10-ABBC1BA76B98}" type="presParOf" srcId="{B2DD0588-E3D2-48B8-8216-99235A8031D8}" destId="{48C27F7B-5AE9-4E5F-AE36-059A75CB2DCF}" srcOrd="0" destOrd="0" presId="urn:microsoft.com/office/officeart/2008/layout/LinedList"/>
    <dgm:cxn modelId="{37A72AED-7AB4-4A7D-812C-FD791C7A64F3}" type="presParOf" srcId="{B2DD0588-E3D2-48B8-8216-99235A8031D8}" destId="{0464E45D-080D-460A-AC7A-C082E6F2A92E}" srcOrd="1" destOrd="0" presId="urn:microsoft.com/office/officeart/2008/layout/LinedList"/>
    <dgm:cxn modelId="{962F725E-8542-444E-8298-F67B0519F17A}" type="presParOf" srcId="{0464E45D-080D-460A-AC7A-C082E6F2A92E}" destId="{A1417336-3D1D-4C49-AFDC-41B0A8B89C36}" srcOrd="0" destOrd="0" presId="urn:microsoft.com/office/officeart/2008/layout/LinedList"/>
    <dgm:cxn modelId="{4CD7BCDB-8767-4123-9245-C30F9E0DA1FF}" type="presParOf" srcId="{0464E45D-080D-460A-AC7A-C082E6F2A92E}" destId="{ECAB7880-8440-4B98-AF0D-F696585F18DB}" srcOrd="1" destOrd="0" presId="urn:microsoft.com/office/officeart/2008/layout/LinedList"/>
    <dgm:cxn modelId="{4015E6A5-4521-46E8-9F03-8F17B1603FB9}" type="presParOf" srcId="{B2DD0588-E3D2-48B8-8216-99235A8031D8}" destId="{2DD85F32-6369-4BAC-B048-C069F0426B82}" srcOrd="2" destOrd="0" presId="urn:microsoft.com/office/officeart/2008/layout/LinedList"/>
    <dgm:cxn modelId="{063A58A2-9A4C-490C-9E7E-0CBA43C258CB}" type="presParOf" srcId="{B2DD0588-E3D2-48B8-8216-99235A8031D8}" destId="{A10EEA71-F318-4702-9787-B19810F23338}" srcOrd="3" destOrd="0" presId="urn:microsoft.com/office/officeart/2008/layout/LinedList"/>
    <dgm:cxn modelId="{003F5E72-23D6-4424-953B-6B55995ECE99}" type="presParOf" srcId="{A10EEA71-F318-4702-9787-B19810F23338}" destId="{B5D381B4-976B-41FA-AAD6-A5E029C99F26}" srcOrd="0" destOrd="0" presId="urn:microsoft.com/office/officeart/2008/layout/LinedList"/>
    <dgm:cxn modelId="{B81E082A-F6CE-4283-9118-A14C6EA53E57}" type="presParOf" srcId="{A10EEA71-F318-4702-9787-B19810F23338}" destId="{1840E4E2-6784-4D64-87A4-B56BD631D2B1}" srcOrd="1" destOrd="0" presId="urn:microsoft.com/office/officeart/2008/layout/LinedList"/>
    <dgm:cxn modelId="{6199FB10-0E7A-4606-91BF-62FAA1F1CE3D}" type="presParOf" srcId="{B2DD0588-E3D2-48B8-8216-99235A8031D8}" destId="{130FE78A-0048-4402-B91C-69B24881B5E0}" srcOrd="4" destOrd="0" presId="urn:microsoft.com/office/officeart/2008/layout/LinedList"/>
    <dgm:cxn modelId="{897D3D76-119F-4422-B80D-FDE7D9375AC4}" type="presParOf" srcId="{B2DD0588-E3D2-48B8-8216-99235A8031D8}" destId="{1AED8B56-5CF3-49CD-AA2A-F85791383D85}" srcOrd="5" destOrd="0" presId="urn:microsoft.com/office/officeart/2008/layout/LinedList"/>
    <dgm:cxn modelId="{2CD432E6-C634-4965-AE63-56680A7CA128}" type="presParOf" srcId="{1AED8B56-5CF3-49CD-AA2A-F85791383D85}" destId="{2D880491-4FFF-4330-8A2F-47A2DB97F694}" srcOrd="0" destOrd="0" presId="urn:microsoft.com/office/officeart/2008/layout/LinedList"/>
    <dgm:cxn modelId="{CBF54B01-07E0-49D3-B238-B7FC51F314D3}" type="presParOf" srcId="{1AED8B56-5CF3-49CD-AA2A-F85791383D85}" destId="{09F77CE0-529C-4334-BE97-DC9EF6FB1B4A}" srcOrd="1" destOrd="0" presId="urn:microsoft.com/office/officeart/2008/layout/LinedList"/>
    <dgm:cxn modelId="{4763F3DC-1B43-424D-945F-940457F3949D}" type="presParOf" srcId="{B2DD0588-E3D2-48B8-8216-99235A8031D8}" destId="{BC3F2A15-176E-4C5A-A70F-A125108409EA}" srcOrd="6" destOrd="0" presId="urn:microsoft.com/office/officeart/2008/layout/LinedList"/>
    <dgm:cxn modelId="{D72F5DB9-7BC1-4EDE-A136-024A9FA39E23}" type="presParOf" srcId="{B2DD0588-E3D2-48B8-8216-99235A8031D8}" destId="{0DA30F3D-F7CA-4BAE-8A41-6D719C9856A5}" srcOrd="7" destOrd="0" presId="urn:microsoft.com/office/officeart/2008/layout/LinedList"/>
    <dgm:cxn modelId="{8D709A5C-01F6-4F25-85C7-93C263688501}" type="presParOf" srcId="{0DA30F3D-F7CA-4BAE-8A41-6D719C9856A5}" destId="{829B95BA-9DAC-460E-969B-549475A9E153}" srcOrd="0" destOrd="0" presId="urn:microsoft.com/office/officeart/2008/layout/LinedList"/>
    <dgm:cxn modelId="{28865FF5-558C-4BD4-855A-328B2735BAA3}" type="presParOf" srcId="{0DA30F3D-F7CA-4BAE-8A41-6D719C9856A5}" destId="{C42B1468-7C56-4E6F-8053-415C30E6482A}" srcOrd="1" destOrd="0" presId="urn:microsoft.com/office/officeart/2008/layout/LinedList"/>
    <dgm:cxn modelId="{ADDAF1D5-011B-449C-BCF1-E8EBCB36D8AA}" type="presParOf" srcId="{B2DD0588-E3D2-48B8-8216-99235A8031D8}" destId="{67640FEE-4653-44F4-B382-7BFEA637ECE2}" srcOrd="8" destOrd="0" presId="urn:microsoft.com/office/officeart/2008/layout/LinedList"/>
    <dgm:cxn modelId="{D42E4E2F-9C91-4596-BC69-E2011ABFD180}" type="presParOf" srcId="{B2DD0588-E3D2-48B8-8216-99235A8031D8}" destId="{02F2A607-D053-4D13-9866-278C4B9987BB}" srcOrd="9" destOrd="0" presId="urn:microsoft.com/office/officeart/2008/layout/LinedList"/>
    <dgm:cxn modelId="{44A3B2BF-1904-4D53-B45B-C9AC42BD653C}" type="presParOf" srcId="{02F2A607-D053-4D13-9866-278C4B9987BB}" destId="{E017D8F8-A6CE-481F-99F7-5C26136189A8}" srcOrd="0" destOrd="0" presId="urn:microsoft.com/office/officeart/2008/layout/LinedList"/>
    <dgm:cxn modelId="{3E8DD1C6-55B4-464A-A062-AC81BA5E1D35}" type="presParOf" srcId="{02F2A607-D053-4D13-9866-278C4B9987BB}" destId="{DFF06766-B7AC-41B1-8775-4CA558BE8FAE}" srcOrd="1" destOrd="0" presId="urn:microsoft.com/office/officeart/2008/layout/LinedList"/>
    <dgm:cxn modelId="{FEC04430-2063-4D04-8E5B-567D2B92905C}" type="presParOf" srcId="{B2DD0588-E3D2-48B8-8216-99235A8031D8}" destId="{3765C04E-C600-4BB1-807A-6A1B4C711717}" srcOrd="10" destOrd="0" presId="urn:microsoft.com/office/officeart/2008/layout/LinedList"/>
    <dgm:cxn modelId="{AFC04A66-D3B8-4C31-89AF-D5617B573407}" type="presParOf" srcId="{B2DD0588-E3D2-48B8-8216-99235A8031D8}" destId="{A5238BA2-E61E-4C51-9328-94AC36118B90}" srcOrd="11" destOrd="0" presId="urn:microsoft.com/office/officeart/2008/layout/LinedList"/>
    <dgm:cxn modelId="{C8479B60-8401-4F9D-B6B4-23224520A6E9}" type="presParOf" srcId="{A5238BA2-E61E-4C51-9328-94AC36118B90}" destId="{D6495C68-7156-459A-BB9C-B498728B6698}" srcOrd="0" destOrd="0" presId="urn:microsoft.com/office/officeart/2008/layout/LinedList"/>
    <dgm:cxn modelId="{87167FDA-BB31-456F-A0B5-A9E55FE7B51A}" type="presParOf" srcId="{A5238BA2-E61E-4C51-9328-94AC36118B90}" destId="{9C6FE1BA-A2F4-4A9B-B058-6003CB7560E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27F7B-5AE9-4E5F-AE36-059A75CB2DCF}">
      <dsp:nvSpPr>
        <dsp:cNvPr id="0" name=""/>
        <dsp:cNvSpPr/>
      </dsp:nvSpPr>
      <dsp:spPr>
        <a:xfrm>
          <a:off x="0" y="2758"/>
          <a:ext cx="679767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417336-3D1D-4C49-AFDC-41B0A8B89C36}">
      <dsp:nvSpPr>
        <dsp:cNvPr id="0" name=""/>
        <dsp:cNvSpPr/>
      </dsp:nvSpPr>
      <dsp:spPr>
        <a:xfrm>
          <a:off x="0" y="2758"/>
          <a:ext cx="6797675" cy="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Dr. Stephanie Coca: Strategic Workforce Partnerships Manager</a:t>
          </a:r>
          <a:br>
            <a:rPr lang="en-US" sz="1900" kern="1200"/>
          </a:br>
          <a:r>
            <a:rPr lang="en-US" sz="1900" kern="1200"/>
            <a:t>(405) 743- 5569</a:t>
          </a:r>
        </a:p>
      </dsp:txBody>
      <dsp:txXfrm>
        <a:off x="0" y="2758"/>
        <a:ext cx="6797675" cy="940732"/>
      </dsp:txXfrm>
    </dsp:sp>
    <dsp:sp modelId="{2DD85F32-6369-4BAC-B048-C069F0426B82}">
      <dsp:nvSpPr>
        <dsp:cNvPr id="0" name=""/>
        <dsp:cNvSpPr/>
      </dsp:nvSpPr>
      <dsp:spPr>
        <a:xfrm>
          <a:off x="0" y="943491"/>
          <a:ext cx="6797675" cy="0"/>
        </a:xfrm>
        <a:prstGeom prst="line">
          <a:avLst/>
        </a:prstGeom>
        <a:solidFill>
          <a:schemeClr val="accent2">
            <a:hueOff val="7808"/>
            <a:satOff val="-5375"/>
            <a:lumOff val="-1373"/>
            <a:alphaOff val="0"/>
          </a:schemeClr>
        </a:solidFill>
        <a:ln w="15875" cap="flat" cmpd="sng" algn="ctr">
          <a:solidFill>
            <a:schemeClr val="accent2">
              <a:hueOff val="7808"/>
              <a:satOff val="-5375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D381B4-976B-41FA-AAD6-A5E029C99F26}">
      <dsp:nvSpPr>
        <dsp:cNvPr id="0" name=""/>
        <dsp:cNvSpPr/>
      </dsp:nvSpPr>
      <dsp:spPr>
        <a:xfrm>
          <a:off x="0" y="943491"/>
          <a:ext cx="6797675" cy="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Mikaila Intemann: Administrative Assistant II</a:t>
          </a:r>
          <a:br>
            <a:rPr lang="en-US" sz="1900" kern="1200"/>
          </a:br>
          <a:r>
            <a:rPr lang="en-US" sz="1900" kern="1200"/>
            <a:t>(405) 743-5556</a:t>
          </a:r>
        </a:p>
      </dsp:txBody>
      <dsp:txXfrm>
        <a:off x="0" y="943491"/>
        <a:ext cx="6797675" cy="940732"/>
      </dsp:txXfrm>
    </dsp:sp>
    <dsp:sp modelId="{130FE78A-0048-4402-B91C-69B24881B5E0}">
      <dsp:nvSpPr>
        <dsp:cNvPr id="0" name=""/>
        <dsp:cNvSpPr/>
      </dsp:nvSpPr>
      <dsp:spPr>
        <a:xfrm>
          <a:off x="0" y="1884223"/>
          <a:ext cx="6797675" cy="0"/>
        </a:xfrm>
        <a:prstGeom prst="line">
          <a:avLst/>
        </a:prstGeom>
        <a:solidFill>
          <a:schemeClr val="accent2">
            <a:hueOff val="15615"/>
            <a:satOff val="-10750"/>
            <a:lumOff val="-2745"/>
            <a:alphaOff val="0"/>
          </a:schemeClr>
        </a:solidFill>
        <a:ln w="15875" cap="flat" cmpd="sng" algn="ctr">
          <a:solidFill>
            <a:schemeClr val="accent2">
              <a:hueOff val="15615"/>
              <a:satOff val="-1075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880491-4FFF-4330-8A2F-47A2DB97F694}">
      <dsp:nvSpPr>
        <dsp:cNvPr id="0" name=""/>
        <dsp:cNvSpPr/>
      </dsp:nvSpPr>
      <dsp:spPr>
        <a:xfrm>
          <a:off x="0" y="1884223"/>
          <a:ext cx="6797675" cy="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Abbie Cargill: AEFL Financial Analyst</a:t>
          </a:r>
          <a:br>
            <a:rPr lang="en-US" sz="1900" kern="1200"/>
          </a:br>
          <a:r>
            <a:rPr lang="en-US" sz="1900" kern="1200"/>
            <a:t>(405) 743-5570</a:t>
          </a:r>
        </a:p>
      </dsp:txBody>
      <dsp:txXfrm>
        <a:off x="0" y="1884223"/>
        <a:ext cx="6797675" cy="940732"/>
      </dsp:txXfrm>
    </dsp:sp>
    <dsp:sp modelId="{BC3F2A15-176E-4C5A-A70F-A125108409EA}">
      <dsp:nvSpPr>
        <dsp:cNvPr id="0" name=""/>
        <dsp:cNvSpPr/>
      </dsp:nvSpPr>
      <dsp:spPr>
        <a:xfrm>
          <a:off x="0" y="2824955"/>
          <a:ext cx="6797675" cy="0"/>
        </a:xfrm>
        <a:prstGeom prst="line">
          <a:avLst/>
        </a:prstGeom>
        <a:solidFill>
          <a:schemeClr val="accent2">
            <a:hueOff val="23423"/>
            <a:satOff val="-16126"/>
            <a:lumOff val="-4118"/>
            <a:alphaOff val="0"/>
          </a:schemeClr>
        </a:solidFill>
        <a:ln w="15875" cap="flat" cmpd="sng" algn="ctr">
          <a:solidFill>
            <a:schemeClr val="accent2">
              <a:hueOff val="23423"/>
              <a:satOff val="-16126"/>
              <a:lumOff val="-41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B95BA-9DAC-460E-969B-549475A9E153}">
      <dsp:nvSpPr>
        <dsp:cNvPr id="0" name=""/>
        <dsp:cNvSpPr/>
      </dsp:nvSpPr>
      <dsp:spPr>
        <a:xfrm>
          <a:off x="0" y="2824956"/>
          <a:ext cx="6797675" cy="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Robyn Hughes: AEFL Program Specialist - Eastern Region</a:t>
          </a:r>
          <a:br>
            <a:rPr lang="en-US" sz="1900" kern="1200" dirty="0"/>
          </a:br>
          <a:r>
            <a:rPr lang="en-US" sz="1900" kern="1200" dirty="0"/>
            <a:t>(405) 743-6867</a:t>
          </a:r>
        </a:p>
      </dsp:txBody>
      <dsp:txXfrm>
        <a:off x="0" y="2824956"/>
        <a:ext cx="6797675" cy="940732"/>
      </dsp:txXfrm>
    </dsp:sp>
    <dsp:sp modelId="{67640FEE-4653-44F4-B382-7BFEA637ECE2}">
      <dsp:nvSpPr>
        <dsp:cNvPr id="0" name=""/>
        <dsp:cNvSpPr/>
      </dsp:nvSpPr>
      <dsp:spPr>
        <a:xfrm>
          <a:off x="0" y="3765688"/>
          <a:ext cx="6797675" cy="0"/>
        </a:xfrm>
        <a:prstGeom prst="line">
          <a:avLst/>
        </a:prstGeom>
        <a:solidFill>
          <a:schemeClr val="accent2">
            <a:hueOff val="31230"/>
            <a:satOff val="-21501"/>
            <a:lumOff val="-5490"/>
            <a:alphaOff val="0"/>
          </a:schemeClr>
        </a:solidFill>
        <a:ln w="15875" cap="flat" cmpd="sng" algn="ctr">
          <a:solidFill>
            <a:schemeClr val="accent2">
              <a:hueOff val="31230"/>
              <a:satOff val="-21501"/>
              <a:lumOff val="-54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17D8F8-A6CE-481F-99F7-5C26136189A8}">
      <dsp:nvSpPr>
        <dsp:cNvPr id="0" name=""/>
        <dsp:cNvSpPr/>
      </dsp:nvSpPr>
      <dsp:spPr>
        <a:xfrm>
          <a:off x="0" y="3765688"/>
          <a:ext cx="6797675" cy="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Caleb Cummings: LACES Coordinator</a:t>
          </a:r>
          <a:br>
            <a:rPr lang="en-US" sz="1900" kern="1200"/>
          </a:br>
          <a:r>
            <a:rPr lang="en-US" sz="1900" kern="1200"/>
            <a:t>(405) 714-5835</a:t>
          </a:r>
        </a:p>
      </dsp:txBody>
      <dsp:txXfrm>
        <a:off x="0" y="3765688"/>
        <a:ext cx="6797675" cy="940732"/>
      </dsp:txXfrm>
    </dsp:sp>
    <dsp:sp modelId="{3765C04E-C600-4BB1-807A-6A1B4C711717}">
      <dsp:nvSpPr>
        <dsp:cNvPr id="0" name=""/>
        <dsp:cNvSpPr/>
      </dsp:nvSpPr>
      <dsp:spPr>
        <a:xfrm>
          <a:off x="0" y="4706420"/>
          <a:ext cx="6797675" cy="0"/>
        </a:xfrm>
        <a:prstGeom prst="line">
          <a:avLst/>
        </a:prstGeom>
        <a:solidFill>
          <a:schemeClr val="accent2">
            <a:hueOff val="39038"/>
            <a:satOff val="-26876"/>
            <a:lumOff val="-6863"/>
            <a:alphaOff val="0"/>
          </a:schemeClr>
        </a:solidFill>
        <a:ln w="15875" cap="flat" cmpd="sng" algn="ctr">
          <a:solidFill>
            <a:schemeClr val="accent2">
              <a:hueOff val="39038"/>
              <a:satOff val="-26876"/>
              <a:lumOff val="-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95C68-7156-459A-BB9C-B498728B6698}">
      <dsp:nvSpPr>
        <dsp:cNvPr id="0" name=""/>
        <dsp:cNvSpPr/>
      </dsp:nvSpPr>
      <dsp:spPr>
        <a:xfrm>
          <a:off x="0" y="4706420"/>
          <a:ext cx="6797675" cy="940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Lance Allee: AEFL Program Specialist - Western Region, HSE Specialist</a:t>
          </a:r>
          <a:br>
            <a:rPr lang="en-US" sz="1900" kern="1200" dirty="0"/>
          </a:br>
          <a:r>
            <a:rPr lang="en-US" sz="1900" kern="1200" dirty="0"/>
            <a:t>(405) 880-5235</a:t>
          </a:r>
        </a:p>
      </dsp:txBody>
      <dsp:txXfrm>
        <a:off x="0" y="4706420"/>
        <a:ext cx="6797675" cy="940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AE240C3-4A34-4640-B6F6-00E8B47447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B259A8-74EB-440B-8DD8-76C9966610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36472-7FC8-4193-82A0-C65DC4EA1699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1532CF-3B20-4A6D-91BE-AC7470A4D00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95DEA9-B4BB-460F-B81F-34804A14C4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23F80E-613E-4926-9675-E763F36FAB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5151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334D-C731-4501-A5C8-C610FB6C1AE8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D9758-F717-40A5-A5A2-7DB12EC6A1C9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9C42B12-766C-5AA7-9D9F-C41A6F5D021C}"/>
              </a:ext>
            </a:extLst>
          </p:cNvPr>
          <p:cNvSpPr/>
          <p:nvPr userDrawn="1"/>
        </p:nvSpPr>
        <p:spPr>
          <a:xfrm>
            <a:off x="0" y="0"/>
            <a:ext cx="12192000" cy="881064"/>
          </a:xfrm>
          <a:prstGeom prst="rect">
            <a:avLst/>
          </a:prstGeom>
          <a:solidFill>
            <a:srgbClr val="006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A9F54D2C-7235-4A4E-8176-8073FA6992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941057"/>
            <a:ext cx="3531010" cy="1211334"/>
          </a:xfrm>
          <a:prstGeom prst="rect">
            <a:avLst/>
          </a:prstGeom>
        </p:spPr>
      </p:pic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4213B5F-62C6-70CF-9549-D41FF724A953}"/>
              </a:ext>
            </a:extLst>
          </p:cNvPr>
          <p:cNvSpPr/>
          <p:nvPr userDrawn="1"/>
        </p:nvSpPr>
        <p:spPr>
          <a:xfrm rot="10800000">
            <a:off x="9525" y="0"/>
            <a:ext cx="1143000" cy="881064"/>
          </a:xfrm>
          <a:prstGeom prst="triangle">
            <a:avLst>
              <a:gd name="adj" fmla="val 51399"/>
            </a:avLst>
          </a:prstGeom>
          <a:solidFill>
            <a:srgbClr val="1AA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799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334D-C731-4501-A5C8-C610FB6C1AE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D9758-F717-40A5-A5A2-7DB12EC6A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52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334D-C731-4501-A5C8-C610FB6C1AE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D9758-F717-40A5-A5A2-7DB12EC6A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096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334D-C731-4501-A5C8-C610FB6C1AE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D9758-F717-40A5-A5A2-7DB12EC6A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225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334D-C731-4501-A5C8-C610FB6C1AE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D9758-F717-40A5-A5A2-7DB12EC6A1C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DDF561F7-F8E0-3305-83FD-5AC8227B70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369" y="0"/>
            <a:ext cx="3338561" cy="1368565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095AF248-9E63-8741-3B95-3DCC5AACD1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06707"/>
            <a:ext cx="1828800" cy="62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75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334D-C731-4501-A5C8-C610FB6C1AE8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D9758-F717-40A5-A5A2-7DB12EC6A1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EA3056-8DE6-74E2-5E29-20585FBFCD6D}"/>
              </a:ext>
            </a:extLst>
          </p:cNvPr>
          <p:cNvSpPr/>
          <p:nvPr userDrawn="1"/>
        </p:nvSpPr>
        <p:spPr>
          <a:xfrm>
            <a:off x="-3" y="6176964"/>
            <a:ext cx="12192003" cy="675480"/>
          </a:xfrm>
          <a:prstGeom prst="rect">
            <a:avLst/>
          </a:prstGeom>
          <a:solidFill>
            <a:srgbClr val="1AA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D63CA125-31C4-05F3-3B14-5EE1F4EC694E}"/>
              </a:ext>
            </a:extLst>
          </p:cNvPr>
          <p:cNvSpPr/>
          <p:nvPr userDrawn="1"/>
        </p:nvSpPr>
        <p:spPr>
          <a:xfrm rot="5400000">
            <a:off x="-75805" y="6252764"/>
            <a:ext cx="675481" cy="523877"/>
          </a:xfrm>
          <a:prstGeom prst="triangle">
            <a:avLst>
              <a:gd name="adj" fmla="val 51399"/>
            </a:avLst>
          </a:prstGeom>
          <a:solidFill>
            <a:srgbClr val="006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08821AE2-A22F-D04D-9C57-A3F2445599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06707"/>
            <a:ext cx="1828800" cy="62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466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334D-C731-4501-A5C8-C610FB6C1AE8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D9758-F717-40A5-A5A2-7DB12EC6A1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6D9C0CD-6125-074E-15B7-D15AF396E366}"/>
              </a:ext>
            </a:extLst>
          </p:cNvPr>
          <p:cNvSpPr/>
          <p:nvPr userDrawn="1"/>
        </p:nvSpPr>
        <p:spPr>
          <a:xfrm>
            <a:off x="-3" y="6176964"/>
            <a:ext cx="12192003" cy="675480"/>
          </a:xfrm>
          <a:prstGeom prst="rect">
            <a:avLst/>
          </a:prstGeom>
          <a:solidFill>
            <a:srgbClr val="1AA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B9FD5FE9-1330-FAB7-BD07-4DB2971908FE}"/>
              </a:ext>
            </a:extLst>
          </p:cNvPr>
          <p:cNvSpPr/>
          <p:nvPr userDrawn="1"/>
        </p:nvSpPr>
        <p:spPr>
          <a:xfrm rot="5400000">
            <a:off x="-75805" y="6252764"/>
            <a:ext cx="675481" cy="523877"/>
          </a:xfrm>
          <a:prstGeom prst="triangle">
            <a:avLst>
              <a:gd name="adj" fmla="val 51399"/>
            </a:avLst>
          </a:prstGeom>
          <a:solidFill>
            <a:srgbClr val="006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5197459C-C3B3-F25F-8809-9D5AF35826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06707"/>
            <a:ext cx="1828800" cy="62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807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334D-C731-4501-A5C8-C610FB6C1AE8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D9758-F717-40A5-A5A2-7DB12EC6A1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80FDF9-13B3-D9E4-EEDC-8B9F3AFB9E3C}"/>
              </a:ext>
            </a:extLst>
          </p:cNvPr>
          <p:cNvSpPr/>
          <p:nvPr userDrawn="1"/>
        </p:nvSpPr>
        <p:spPr>
          <a:xfrm>
            <a:off x="-3" y="6176964"/>
            <a:ext cx="12192003" cy="675480"/>
          </a:xfrm>
          <a:prstGeom prst="rect">
            <a:avLst/>
          </a:prstGeom>
          <a:solidFill>
            <a:srgbClr val="1AA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FEAE8A71-CBF9-DF74-E649-9C7296378A67}"/>
              </a:ext>
            </a:extLst>
          </p:cNvPr>
          <p:cNvSpPr/>
          <p:nvPr userDrawn="1"/>
        </p:nvSpPr>
        <p:spPr>
          <a:xfrm rot="5400000">
            <a:off x="-75805" y="6252764"/>
            <a:ext cx="675481" cy="523877"/>
          </a:xfrm>
          <a:prstGeom prst="triangle">
            <a:avLst>
              <a:gd name="adj" fmla="val 51399"/>
            </a:avLst>
          </a:prstGeom>
          <a:solidFill>
            <a:srgbClr val="006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A3CF82B1-310B-2B61-4645-14B8562AE0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06707"/>
            <a:ext cx="1828800" cy="62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0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334D-C731-4501-A5C8-C610FB6C1AE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D9758-F717-40A5-A5A2-7DB12EC6A1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174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053334D-C731-4501-A5C8-C610FB6C1AE8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A5D9758-F717-40A5-A5A2-7DB12EC6A1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3A18B2-3A8B-F52D-C42E-C8B52953F3EA}"/>
              </a:ext>
            </a:extLst>
          </p:cNvPr>
          <p:cNvSpPr/>
          <p:nvPr userDrawn="1"/>
        </p:nvSpPr>
        <p:spPr>
          <a:xfrm>
            <a:off x="-3" y="6176964"/>
            <a:ext cx="12192003" cy="675480"/>
          </a:xfrm>
          <a:prstGeom prst="rect">
            <a:avLst/>
          </a:prstGeom>
          <a:solidFill>
            <a:srgbClr val="1AA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CC4CA99-9FC9-1ED4-2299-863A6F73FE86}"/>
              </a:ext>
            </a:extLst>
          </p:cNvPr>
          <p:cNvSpPr/>
          <p:nvPr userDrawn="1"/>
        </p:nvSpPr>
        <p:spPr>
          <a:xfrm rot="5400000">
            <a:off x="-75805" y="6252764"/>
            <a:ext cx="675481" cy="523877"/>
          </a:xfrm>
          <a:prstGeom prst="triangle">
            <a:avLst>
              <a:gd name="adj" fmla="val 51399"/>
            </a:avLst>
          </a:prstGeom>
          <a:solidFill>
            <a:srgbClr val="006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800102BD-E4A5-D757-E2D1-49DD093621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06707"/>
            <a:ext cx="1828800" cy="62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0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3334D-C731-4501-A5C8-C610FB6C1AE8}" type="datetimeFigureOut">
              <a:rPr lang="en-US" smtClean="0"/>
              <a:pPr/>
              <a:t>7/16/2026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D9758-F717-40A5-A5A2-7DB12EC6A1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CE70B7-FD0B-9361-D9E4-64498603470E}"/>
              </a:ext>
            </a:extLst>
          </p:cNvPr>
          <p:cNvSpPr/>
          <p:nvPr userDrawn="1"/>
        </p:nvSpPr>
        <p:spPr>
          <a:xfrm>
            <a:off x="-3" y="6176964"/>
            <a:ext cx="12192003" cy="675480"/>
          </a:xfrm>
          <a:prstGeom prst="rect">
            <a:avLst/>
          </a:prstGeom>
          <a:solidFill>
            <a:srgbClr val="1AA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5F3A13F-2271-E5D2-BC13-738D1EDC71F2}"/>
              </a:ext>
            </a:extLst>
          </p:cNvPr>
          <p:cNvSpPr/>
          <p:nvPr userDrawn="1"/>
        </p:nvSpPr>
        <p:spPr>
          <a:xfrm rot="5400000">
            <a:off x="-75805" y="6252764"/>
            <a:ext cx="675481" cy="523877"/>
          </a:xfrm>
          <a:prstGeom prst="triangle">
            <a:avLst>
              <a:gd name="adj" fmla="val 51399"/>
            </a:avLst>
          </a:prstGeom>
          <a:solidFill>
            <a:srgbClr val="0066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close up of a sign&#10;&#10;Description automatically generated">
            <a:extLst>
              <a:ext uri="{FF2B5EF4-FFF2-40B4-BE49-F238E27FC236}">
                <a16:creationId xmlns:a16="http://schemas.microsoft.com/office/drawing/2014/main" id="{5CD0CD52-F51B-9950-9240-59A6E447DA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406707"/>
            <a:ext cx="1828800" cy="62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805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053334D-C731-4501-A5C8-C610FB6C1AE8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A5D9758-F717-40A5-A5A2-7DB12EC6A1C9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029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oklahoma.gov/careertech.htm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FE070-3ADA-4CF0-BC7C-2375B12212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786505"/>
          </a:xfrm>
        </p:spPr>
        <p:txBody>
          <a:bodyPr>
            <a:normAutofit/>
          </a:bodyPr>
          <a:lstStyle/>
          <a:p>
            <a:pPr algn="ctr"/>
            <a:r>
              <a:rPr lang="en-US" sz="6000" dirty="0"/>
              <a:t>Oklahoma Adult Education &amp; Family Literacy (AEFL)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F1F35A-387C-49C4-A820-1FBA72A74A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873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6B03BB-47A7-3DC2-2BB6-C00F8438352B}"/>
              </a:ext>
            </a:extLst>
          </p:cNvPr>
          <p:cNvSpPr txBox="1"/>
          <p:nvPr/>
        </p:nvSpPr>
        <p:spPr>
          <a:xfrm>
            <a:off x="129395" y="2182483"/>
            <a:ext cx="119475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hlinkClick r:id="rId2"/>
              </a:rPr>
              <a:t>Oklahoma Department of Career and Technology Education (800)</a:t>
            </a:r>
            <a:endParaRPr lang="en-US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740593-C5B6-1E9A-B067-5C601DCF9EE8}"/>
              </a:ext>
            </a:extLst>
          </p:cNvPr>
          <p:cNvSpPr txBox="1"/>
          <p:nvPr/>
        </p:nvSpPr>
        <p:spPr>
          <a:xfrm>
            <a:off x="129396" y="1086928"/>
            <a:ext cx="11947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Find Us On The Web</a:t>
            </a:r>
          </a:p>
        </p:txBody>
      </p:sp>
    </p:spTree>
    <p:extLst>
      <p:ext uri="{BB962C8B-B14F-4D97-AF65-F5344CB8AC3E}">
        <p14:creationId xmlns:p14="http://schemas.microsoft.com/office/powerpoint/2010/main" val="2343000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A73C0-E4D6-5688-364C-BB1A3479E7D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939800"/>
            <a:ext cx="12192000" cy="5237163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What is Adult Education &amp; Family Literacy (AEFL)?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Definition: </a:t>
            </a:r>
            <a:r>
              <a:rPr lang="en-US" dirty="0"/>
              <a:t>Adult Education and Family Literacy helps Oklahoma adults gain the education and skills needed to succeed in work, education, and life.</a:t>
            </a:r>
          </a:p>
          <a:p>
            <a:pPr algn="ctr">
              <a:buNone/>
            </a:pPr>
            <a:endParaRPr lang="en-US" dirty="0"/>
          </a:p>
          <a:p>
            <a:pPr algn="ctr">
              <a:buNone/>
            </a:pPr>
            <a:r>
              <a:rPr lang="en-US" b="1" dirty="0"/>
              <a:t>What sets us apart from others?</a:t>
            </a:r>
          </a:p>
          <a:p>
            <a:pPr marL="0" indent="0" algn="ctr">
              <a:buNone/>
            </a:pPr>
            <a:r>
              <a:rPr lang="en-US" dirty="0"/>
              <a:t>We help adults who </a:t>
            </a:r>
            <a:r>
              <a:rPr lang="en-US" strike="sngStrike" dirty="0"/>
              <a:t>dropped out</a:t>
            </a:r>
            <a:r>
              <a:rPr lang="en-US" dirty="0"/>
              <a:t> left school before they were able to graduate.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923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4A441-3032-6B4B-91E5-F93C5A445B91}"/>
              </a:ext>
            </a:extLst>
          </p:cNvPr>
          <p:cNvSpPr txBox="1">
            <a:spLocks/>
          </p:cNvSpPr>
          <p:nvPr/>
        </p:nvSpPr>
        <p:spPr>
          <a:xfrm>
            <a:off x="838200" y="616227"/>
            <a:ext cx="9528313" cy="47111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66A8"/>
              </a:buClr>
              <a:buFont typeface="Arial" panose="020B0604020202020204" pitchFamily="34" charset="0"/>
              <a:buChar char="&gt;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6A8"/>
              </a:buClr>
              <a:buSzPct val="120000"/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6A8"/>
              </a:buClr>
              <a:buFont typeface="Wingdings" panose="05000000000000000000" pitchFamily="2" charset="2"/>
              <a:buChar char="ü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6A8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6A8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771A4B"/>
              </a:buClr>
              <a:buFont typeface="Arial" panose="020B0604020202020204" pitchFamily="34" charset="0"/>
              <a:buNone/>
            </a:pPr>
            <a:endParaRPr lang="en-US" sz="1600" dirty="0">
              <a:latin typeface="Montserrat Medium" pitchFamily="2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24ADC3-C140-004F-A65A-1843B47D6E9E}"/>
              </a:ext>
            </a:extLst>
          </p:cNvPr>
          <p:cNvSpPr txBox="1"/>
          <p:nvPr/>
        </p:nvSpPr>
        <p:spPr>
          <a:xfrm>
            <a:off x="1026543" y="465825"/>
            <a:ext cx="1011015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2800" b="1" dirty="0"/>
              <a:t>Services We Provide:</a:t>
            </a:r>
          </a:p>
          <a:p>
            <a:pPr>
              <a:buNone/>
            </a:pPr>
            <a:endParaRPr lang="en-US" sz="24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Improve reading, writing, and math skills </a:t>
            </a:r>
          </a:p>
          <a:p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Learn English </a:t>
            </a:r>
          </a:p>
          <a:p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Earn a high school equivalency credential (GED, </a:t>
            </a:r>
            <a:r>
              <a:rPr lang="en-US" sz="2400" dirty="0" err="1"/>
              <a:t>HiSET</a:t>
            </a:r>
            <a:r>
              <a:rPr lang="en-US" sz="2400" dirty="0"/>
              <a:t>, OCRD)</a:t>
            </a:r>
          </a:p>
          <a:p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Prepare for college or career training </a:t>
            </a:r>
          </a:p>
          <a:p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Build workforce skills (Resume, Mock Interviews)</a:t>
            </a:r>
          </a:p>
          <a:p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 Support their families and communities (Clothing Closet, Food)</a:t>
            </a:r>
          </a:p>
        </p:txBody>
      </p:sp>
    </p:spTree>
    <p:extLst>
      <p:ext uri="{BB962C8B-B14F-4D97-AF65-F5344CB8AC3E}">
        <p14:creationId xmlns:p14="http://schemas.microsoft.com/office/powerpoint/2010/main" val="1855517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1E5552-D1A7-8AE9-99CF-F644EFB20DAB}"/>
              </a:ext>
            </a:extLst>
          </p:cNvPr>
          <p:cNvSpPr txBox="1"/>
          <p:nvPr/>
        </p:nvSpPr>
        <p:spPr>
          <a:xfrm>
            <a:off x="1393371" y="979253"/>
            <a:ext cx="9724031" cy="41534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dirty="0"/>
              <a:t>AEFL Programs Across Oklahoma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AEFL services are offered through a statewide network of local providers.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Programs are available in:				Services are delivered: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Technology Centers 					In-person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Community Colleges 					Online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Public Schools 							Hybrid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Community-based organizations 		Day and evening classes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Correctional facilities 					Flexible schedules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Other local education partners </a:t>
            </a:r>
          </a:p>
          <a:p>
            <a:pPr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600" b="1" u="sng" dirty="0"/>
          </a:p>
        </p:txBody>
      </p:sp>
    </p:spTree>
    <p:extLst>
      <p:ext uri="{BB962C8B-B14F-4D97-AF65-F5344CB8AC3E}">
        <p14:creationId xmlns:p14="http://schemas.microsoft.com/office/powerpoint/2010/main" val="865913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9A3B7B-DFA6-883C-F5C4-AA21B1575FC4}"/>
              </a:ext>
            </a:extLst>
          </p:cNvPr>
          <p:cNvSpPr txBox="1"/>
          <p:nvPr/>
        </p:nvSpPr>
        <p:spPr>
          <a:xfrm>
            <a:off x="-333555" y="396815"/>
            <a:ext cx="118584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AEFL Sites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124D71-FCB3-6F24-CBE0-B9893A910DE1}"/>
              </a:ext>
            </a:extLst>
          </p:cNvPr>
          <p:cNvSpPr txBox="1"/>
          <p:nvPr/>
        </p:nvSpPr>
        <p:spPr>
          <a:xfrm>
            <a:off x="250167" y="1440610"/>
            <a:ext cx="16648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K-12 Districts:</a:t>
            </a:r>
          </a:p>
          <a:p>
            <a:r>
              <a:rPr lang="en-US" dirty="0"/>
              <a:t>Ada </a:t>
            </a:r>
          </a:p>
          <a:p>
            <a:r>
              <a:rPr lang="en-US" dirty="0"/>
              <a:t>Bartlesville </a:t>
            </a:r>
          </a:p>
          <a:p>
            <a:r>
              <a:rPr lang="en-US" dirty="0"/>
              <a:t>Chickasha </a:t>
            </a:r>
          </a:p>
          <a:p>
            <a:r>
              <a:rPr lang="en-US" dirty="0"/>
              <a:t>Enid </a:t>
            </a:r>
          </a:p>
          <a:p>
            <a:r>
              <a:rPr lang="en-US" dirty="0"/>
              <a:t>Idabel </a:t>
            </a:r>
          </a:p>
          <a:p>
            <a:r>
              <a:rPr lang="en-US" dirty="0"/>
              <a:t>McAlester</a:t>
            </a:r>
          </a:p>
          <a:p>
            <a:r>
              <a:rPr lang="en-US" dirty="0"/>
              <a:t>Sallisaw</a:t>
            </a:r>
          </a:p>
          <a:p>
            <a:r>
              <a:rPr lang="en-US" dirty="0"/>
              <a:t>Tahlequah</a:t>
            </a:r>
          </a:p>
          <a:p>
            <a:r>
              <a:rPr lang="en-US" dirty="0"/>
              <a:t>Woodward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54EE94-8B99-1B59-F122-59CF1C090FA4}"/>
              </a:ext>
            </a:extLst>
          </p:cNvPr>
          <p:cNvSpPr txBox="1"/>
          <p:nvPr/>
        </p:nvSpPr>
        <p:spPr>
          <a:xfrm>
            <a:off x="2406772" y="1449234"/>
            <a:ext cx="217385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Career Tech Sites:</a:t>
            </a:r>
          </a:p>
          <a:p>
            <a:pPr lvl="0"/>
            <a:r>
              <a:rPr lang="en-US" dirty="0"/>
              <a:t>Caddo Kiowa</a:t>
            </a:r>
          </a:p>
          <a:p>
            <a:pPr lvl="0"/>
            <a:r>
              <a:rPr lang="en-US" dirty="0"/>
              <a:t>Canadian Valley </a:t>
            </a:r>
          </a:p>
          <a:p>
            <a:pPr lvl="0"/>
            <a:r>
              <a:rPr lang="en-US" dirty="0"/>
              <a:t>Central Tech</a:t>
            </a:r>
          </a:p>
          <a:p>
            <a:pPr lvl="0"/>
            <a:r>
              <a:rPr lang="en-US" dirty="0"/>
              <a:t>Chisholm Trail </a:t>
            </a:r>
          </a:p>
          <a:p>
            <a:pPr lvl="0"/>
            <a:r>
              <a:rPr lang="en-US" dirty="0"/>
              <a:t>Great Plains </a:t>
            </a:r>
          </a:p>
          <a:p>
            <a:pPr lvl="0"/>
            <a:r>
              <a:rPr lang="en-US" dirty="0"/>
              <a:t>Meridian </a:t>
            </a:r>
          </a:p>
          <a:p>
            <a:pPr lvl="0"/>
            <a:r>
              <a:rPr lang="en-US" dirty="0"/>
              <a:t>Metro Tech</a:t>
            </a:r>
          </a:p>
          <a:p>
            <a:pPr lvl="0"/>
            <a:r>
              <a:rPr lang="en-US" dirty="0"/>
              <a:t>Pioneer </a:t>
            </a:r>
          </a:p>
          <a:p>
            <a:pPr lvl="0"/>
            <a:r>
              <a:rPr lang="en-US" dirty="0"/>
              <a:t>Red River </a:t>
            </a:r>
          </a:p>
          <a:p>
            <a:pPr lvl="0"/>
            <a:r>
              <a:rPr lang="en-US" dirty="0"/>
              <a:t>Southern </a:t>
            </a:r>
          </a:p>
          <a:p>
            <a:pPr lvl="0"/>
            <a:r>
              <a:rPr lang="en-US" dirty="0"/>
              <a:t>Southwest Tech</a:t>
            </a:r>
          </a:p>
          <a:p>
            <a:r>
              <a:rPr lang="en-US" dirty="0"/>
              <a:t>Western Tech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401AFA-D504-181F-318E-190B1D6F5336}"/>
              </a:ext>
            </a:extLst>
          </p:cNvPr>
          <p:cNvSpPr txBox="1"/>
          <p:nvPr/>
        </p:nvSpPr>
        <p:spPr>
          <a:xfrm>
            <a:off x="4753154" y="1449234"/>
            <a:ext cx="3545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Colleges and Universities:</a:t>
            </a:r>
          </a:p>
          <a:p>
            <a:r>
              <a:rPr lang="en-US" dirty="0"/>
              <a:t>NEO - Miami</a:t>
            </a:r>
          </a:p>
          <a:p>
            <a:r>
              <a:rPr lang="en-US" dirty="0"/>
              <a:t>Oklahoma City Community College</a:t>
            </a:r>
          </a:p>
          <a:p>
            <a:r>
              <a:rPr lang="en-US" dirty="0"/>
              <a:t>OSU-IT </a:t>
            </a:r>
          </a:p>
          <a:p>
            <a:r>
              <a:rPr lang="en-US" dirty="0"/>
              <a:t>Carl Albert State College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9AAB82-4BA4-1274-9BF3-C7CEB631166F}"/>
              </a:ext>
            </a:extLst>
          </p:cNvPr>
          <p:cNvSpPr txBox="1"/>
          <p:nvPr/>
        </p:nvSpPr>
        <p:spPr>
          <a:xfrm>
            <a:off x="8298610" y="1414927"/>
            <a:ext cx="29674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Non-Profit Organizations:</a:t>
            </a:r>
          </a:p>
          <a:p>
            <a:pPr lvl="0"/>
            <a:r>
              <a:rPr lang="en-US" dirty="0"/>
              <a:t>Ardmore Family Literacy</a:t>
            </a:r>
          </a:p>
          <a:p>
            <a:pPr lvl="0"/>
            <a:r>
              <a:rPr lang="en-US" dirty="0"/>
              <a:t>OIC of Oklahoma County</a:t>
            </a:r>
          </a:p>
          <a:p>
            <a:pPr lvl="0"/>
            <a:r>
              <a:rPr lang="en-US" dirty="0"/>
              <a:t>Tulsa YWCA</a:t>
            </a:r>
          </a:p>
          <a:p>
            <a:pPr lvl="0"/>
            <a:r>
              <a:rPr lang="en-US" dirty="0"/>
              <a:t>Family and Children Services</a:t>
            </a:r>
          </a:p>
          <a:p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75EF29-ACC5-DD04-942A-F3689D4A272F}"/>
              </a:ext>
            </a:extLst>
          </p:cNvPr>
          <p:cNvSpPr txBox="1"/>
          <p:nvPr/>
        </p:nvSpPr>
        <p:spPr>
          <a:xfrm>
            <a:off x="4753154" y="3295290"/>
            <a:ext cx="41320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Oklahoma Department of Corrections:</a:t>
            </a:r>
          </a:p>
          <a:p>
            <a:r>
              <a:rPr lang="en-US" dirty="0"/>
              <a:t>20 Sites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80127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5894E1A-C5E3-DACF-266B-4F4BC5E0A611}"/>
              </a:ext>
            </a:extLst>
          </p:cNvPr>
          <p:cNvSpPr txBox="1"/>
          <p:nvPr/>
        </p:nvSpPr>
        <p:spPr>
          <a:xfrm>
            <a:off x="2950234" y="241541"/>
            <a:ext cx="6616459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b="1" dirty="0"/>
              <a:t>Educational Opportunities</a:t>
            </a:r>
          </a:p>
          <a:p>
            <a:pPr algn="ctr">
              <a:buNone/>
            </a:pPr>
            <a:endParaRPr lang="en-US" sz="2400" b="1" dirty="0"/>
          </a:p>
          <a:p>
            <a:pPr>
              <a:buNone/>
            </a:pPr>
            <a:r>
              <a:rPr lang="en-US" b="1" u="sng" dirty="0"/>
              <a:t>Students can participate in:</a:t>
            </a:r>
          </a:p>
          <a:p>
            <a:pPr>
              <a:buNone/>
            </a:pPr>
            <a:endParaRPr lang="en-US" b="1" u="sng" dirty="0"/>
          </a:p>
          <a:p>
            <a:pPr>
              <a:buNone/>
            </a:pPr>
            <a:r>
              <a:rPr lang="en-US" b="1" dirty="0"/>
              <a:t>Adult Basic Education (ABE)</a:t>
            </a:r>
          </a:p>
          <a:p>
            <a:pPr>
              <a:buNone/>
            </a:pPr>
            <a:r>
              <a:rPr lang="en-US" dirty="0"/>
              <a:t>Improve foundational reading, writing, and math skills.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/>
              <a:t>Adult Secondary Education (ASE)</a:t>
            </a:r>
          </a:p>
          <a:p>
            <a:pPr>
              <a:buNone/>
            </a:pPr>
            <a:r>
              <a:rPr lang="en-US" dirty="0"/>
              <a:t>Prepare for high school equivalency credentials.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/>
              <a:t>English Language Acquisition (ELA/ESL)</a:t>
            </a:r>
          </a:p>
          <a:p>
            <a:pPr>
              <a:buNone/>
            </a:pPr>
            <a:r>
              <a:rPr lang="en-US" dirty="0"/>
              <a:t>Develop English speaking, listening, reading, and writing skills.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/>
              <a:t>Workforce Preparation</a:t>
            </a:r>
          </a:p>
          <a:p>
            <a:pPr>
              <a:buNone/>
            </a:pPr>
            <a:r>
              <a:rPr lang="en-US" dirty="0"/>
              <a:t>Develop employability and workplace success skills.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/>
              <a:t>Integrated Education and Training (IET)</a:t>
            </a:r>
          </a:p>
          <a:p>
            <a:pPr>
              <a:buNone/>
            </a:pPr>
            <a:r>
              <a:rPr lang="en-US" dirty="0"/>
              <a:t>Earn workforce credentials while (concurrently) improving academic skills.</a:t>
            </a:r>
          </a:p>
        </p:txBody>
      </p:sp>
    </p:spTree>
    <p:extLst>
      <p:ext uri="{BB962C8B-B14F-4D97-AF65-F5344CB8AC3E}">
        <p14:creationId xmlns:p14="http://schemas.microsoft.com/office/powerpoint/2010/main" val="4234515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590F84-BEE9-1694-68D1-E5DD45062185}"/>
              </a:ext>
            </a:extLst>
          </p:cNvPr>
          <p:cNvSpPr txBox="1"/>
          <p:nvPr/>
        </p:nvSpPr>
        <p:spPr>
          <a:xfrm>
            <a:off x="1181819" y="449420"/>
            <a:ext cx="10282687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2800" b="1" dirty="0"/>
              <a:t>High School Equivalency (HSE) Options</a:t>
            </a:r>
          </a:p>
          <a:p>
            <a:pPr algn="ctr">
              <a:buNone/>
            </a:pPr>
            <a:endParaRPr lang="en-US" sz="2000" b="1" dirty="0"/>
          </a:p>
          <a:p>
            <a:pPr algn="ctr">
              <a:buNone/>
            </a:pPr>
            <a:r>
              <a:rPr lang="en-US" sz="2000" b="1" dirty="0"/>
              <a:t>Oklahoma offers three pathways to earn a recognized high school credential.</a:t>
            </a:r>
          </a:p>
          <a:p>
            <a:pPr algn="ctr">
              <a:buNone/>
            </a:pPr>
            <a:endParaRPr lang="en-US" sz="2000" b="1" dirty="0"/>
          </a:p>
          <a:p>
            <a:pPr>
              <a:buNone/>
            </a:pPr>
            <a:r>
              <a:rPr lang="en-US" sz="2000" b="1" u="sng" dirty="0">
                <a:solidFill>
                  <a:srgbClr val="0070C0"/>
                </a:solidFill>
              </a:rPr>
              <a:t>GED® - 1942 for World War II Veterans</a:t>
            </a:r>
          </a:p>
          <a:p>
            <a:pPr>
              <a:buNone/>
            </a:pPr>
            <a:r>
              <a:rPr lang="en-US" sz="2000" dirty="0"/>
              <a:t>Nationally recognized assessment measuring high school-level knowledge.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b="1" u="sng" dirty="0" err="1">
                <a:solidFill>
                  <a:srgbClr val="0070C0"/>
                </a:solidFill>
              </a:rPr>
              <a:t>HiSET</a:t>
            </a:r>
            <a:r>
              <a:rPr lang="en-US" sz="2000" b="1" u="sng" dirty="0">
                <a:solidFill>
                  <a:srgbClr val="0070C0"/>
                </a:solidFill>
              </a:rPr>
              <a:t>® - 2014</a:t>
            </a:r>
          </a:p>
          <a:p>
            <a:r>
              <a:rPr lang="en-US" sz="2000" dirty="0"/>
              <a:t>Nationally recognized assessment measuring high school-level knowledge.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b="1" u="sng" dirty="0">
                <a:solidFill>
                  <a:srgbClr val="0070C0"/>
                </a:solidFill>
              </a:rPr>
              <a:t>Oklahoma Career Readiness Diploma (OCRD) - 2026</a:t>
            </a:r>
          </a:p>
          <a:p>
            <a:pPr>
              <a:buNone/>
            </a:pPr>
            <a:r>
              <a:rPr lang="en-US" sz="2000" dirty="0"/>
              <a:t>A competency-based pathway that combines: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Academic achievement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000" dirty="0"/>
              <a:t>Workforce readiness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None/>
            </a:pPr>
            <a:r>
              <a:rPr lang="en-US" sz="1600" dirty="0"/>
              <a:t>The OCRD provides another opportunity for eligible adults to demonstrate college and career readiness.</a:t>
            </a:r>
          </a:p>
        </p:txBody>
      </p:sp>
    </p:spTree>
    <p:extLst>
      <p:ext uri="{BB962C8B-B14F-4D97-AF65-F5344CB8AC3E}">
        <p14:creationId xmlns:p14="http://schemas.microsoft.com/office/powerpoint/2010/main" val="356950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600B5AE2-C5CC-499C-8F2D-249888BE2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BA7A3698-B350-40E5-8475-9BCC41A089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AC655C7-EC94-4BE6-84C8-2F9EFBBB2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D8BC60D-EFA0-A85D-4B6D-75A83068D67D}"/>
              </a:ext>
            </a:extLst>
          </p:cNvPr>
          <p:cNvSpPr txBox="1"/>
          <p:nvPr/>
        </p:nvSpPr>
        <p:spPr>
          <a:xfrm>
            <a:off x="609601" y="1869362"/>
            <a:ext cx="6942666" cy="399973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Here is what we really do..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  <a:buChar char="•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20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Peace and Blessings...My apologies for not responding sooner. I have to re-learn using Email. I received my diploma the other day via email! It was right on time!!! What a Joy!! 35 years!! I've wanted to finish. I got to show my dad, my husband, 4 children, and my grandson who lives in England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sz="20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Beautiful testimony! You have no idea what a blessing that was! I am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en-US" sz="20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o appreciative of "ALL" the support, it was beyond amazing! What a true blessing!!! I am beyond humbled for the opportunity. I will definitely be making a Big difference in the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</a:t>
            </a:r>
            <a:r>
              <a:rPr lang="en-US" sz="2000" b="0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orld with this diploma.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339D30-E02A-65A1-6180-97CA4A98E9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8" r="3" b="40398"/>
          <a:stretch>
            <a:fillRect/>
          </a:stretch>
        </p:blipFill>
        <p:spPr>
          <a:xfrm>
            <a:off x="8020570" y="1916318"/>
            <a:ext cx="3135109" cy="347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378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6D16D1E-4205-49F5-BD2A-DA769947C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2FD100-C039-4E03-B5E4-2EDFA729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4193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418FCD2-8448-4A81-8EB4-72250F782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B5993E2-C02B-4335-ABA5-D8EC465551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B801A2-5622-4BE8-9AD2-C337A2CD0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8A2C91-471A-5CAB-B412-F9503962CB8E}"/>
              </a:ext>
            </a:extLst>
          </p:cNvPr>
          <p:cNvSpPr txBox="1"/>
          <p:nvPr/>
        </p:nvSpPr>
        <p:spPr>
          <a:xfrm>
            <a:off x="492370" y="516835"/>
            <a:ext cx="3084844" cy="57728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spc="-5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Contact Us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7AF614F-5BC3-4086-99F5-B87C5847A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E0C06755-7CBF-C07F-59FD-BF63DD34DB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2438229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7932736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2661</TotalTime>
  <Words>671</Words>
  <Application>Microsoft Office PowerPoint</Application>
  <PresentationFormat>Widescreen</PresentationFormat>
  <Paragraphs>113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Montserrat Medium</vt:lpstr>
      <vt:lpstr>Retrospect</vt:lpstr>
      <vt:lpstr>Oklahoma Adult Education &amp; Family Literacy (AEFL)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Margi Cooper</dc:creator>
  <cp:lastModifiedBy>Lance Allee</cp:lastModifiedBy>
  <cp:revision>52</cp:revision>
  <dcterms:created xsi:type="dcterms:W3CDTF">2020-07-06T17:50:26Z</dcterms:created>
  <dcterms:modified xsi:type="dcterms:W3CDTF">2026-07-16T19:16:56Z</dcterms:modified>
</cp:coreProperties>
</file>