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8"/>
  </p:handoutMasterIdLst>
  <p:sldIdLst>
    <p:sldId id="268" r:id="rId2"/>
    <p:sldId id="291" r:id="rId3"/>
    <p:sldId id="261" r:id="rId4"/>
    <p:sldId id="265" r:id="rId5"/>
    <p:sldId id="266" r:id="rId6"/>
    <p:sldId id="264" r:id="rId7"/>
    <p:sldId id="267" r:id="rId8"/>
    <p:sldId id="273" r:id="rId9"/>
    <p:sldId id="270" r:id="rId10"/>
    <p:sldId id="274" r:id="rId11"/>
    <p:sldId id="263" r:id="rId12"/>
    <p:sldId id="275" r:id="rId13"/>
    <p:sldId id="269" r:id="rId14"/>
    <p:sldId id="262" r:id="rId15"/>
    <p:sldId id="272"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6821"/>
    <a:srgbClr val="1AA6DF"/>
    <a:srgbClr val="0066A8"/>
    <a:srgbClr val="AA6728"/>
    <a:srgbClr val="924115"/>
    <a:srgbClr val="D15520"/>
    <a:srgbClr val="DE9028"/>
    <a:srgbClr val="679B41"/>
    <a:srgbClr val="679BA5"/>
    <a:srgbClr val="004E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144"/>
      </p:cViewPr>
      <p:guideLst/>
    </p:cSldViewPr>
  </p:slid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Childers" userId="d51d685d-8a22-41e5-b2a9-7837cb1d2967" providerId="ADAL" clId="{BD6243D9-3DCD-4A7D-9BB8-3C0B03D80755}"/>
    <pc:docChg chg="undo custSel addSld delSld modSld sldOrd">
      <pc:chgData name="Julie Childers" userId="d51d685d-8a22-41e5-b2a9-7837cb1d2967" providerId="ADAL" clId="{BD6243D9-3DCD-4A7D-9BB8-3C0B03D80755}" dt="2026-07-08T19:12:32.050" v="5205" actId="1076"/>
      <pc:docMkLst>
        <pc:docMk/>
      </pc:docMkLst>
      <pc:sldChg chg="addSp delSp modSp new mod setBg">
        <pc:chgData name="Julie Childers" userId="d51d685d-8a22-41e5-b2a9-7837cb1d2967" providerId="ADAL" clId="{BD6243D9-3DCD-4A7D-9BB8-3C0B03D80755}" dt="2026-07-08T19:06:24.291" v="5167" actId="1076"/>
        <pc:sldMkLst>
          <pc:docMk/>
          <pc:sldMk cId="3505337384" sldId="261"/>
        </pc:sldMkLst>
        <pc:spChg chg="add mod">
          <ac:chgData name="Julie Childers" userId="d51d685d-8a22-41e5-b2a9-7837cb1d2967" providerId="ADAL" clId="{BD6243D9-3DCD-4A7D-9BB8-3C0B03D80755}" dt="2026-06-09T16:50:50.109" v="4566" actId="1076"/>
          <ac:spMkLst>
            <pc:docMk/>
            <pc:sldMk cId="3505337384" sldId="261"/>
            <ac:spMk id="2" creationId="{89739543-EDBD-8DF1-0714-639BE9505F4F}"/>
          </ac:spMkLst>
        </pc:spChg>
        <pc:spChg chg="add mod">
          <ac:chgData name="Julie Childers" userId="d51d685d-8a22-41e5-b2a9-7837cb1d2967" providerId="ADAL" clId="{BD6243D9-3DCD-4A7D-9BB8-3C0B03D80755}" dt="2026-07-08T19:06:24.291" v="5167" actId="1076"/>
          <ac:spMkLst>
            <pc:docMk/>
            <pc:sldMk cId="3505337384" sldId="261"/>
            <ac:spMk id="3" creationId="{36E74E32-46C3-0362-AC2D-B4B5637FA9FB}"/>
          </ac:spMkLst>
        </pc:spChg>
        <pc:spChg chg="add mod">
          <ac:chgData name="Julie Childers" userId="d51d685d-8a22-41e5-b2a9-7837cb1d2967" providerId="ADAL" clId="{BD6243D9-3DCD-4A7D-9BB8-3C0B03D80755}" dt="2026-06-09T16:51:16.703" v="4570" actId="1076"/>
          <ac:spMkLst>
            <pc:docMk/>
            <pc:sldMk cId="3505337384" sldId="261"/>
            <ac:spMk id="4" creationId="{447C3AD0-035B-0E59-E91D-024406DB9DA2}"/>
          </ac:spMkLst>
        </pc:spChg>
      </pc:sldChg>
      <pc:sldChg chg="addSp modSp add mod ord setBg">
        <pc:chgData name="Julie Childers" userId="d51d685d-8a22-41e5-b2a9-7837cb1d2967" providerId="ADAL" clId="{BD6243D9-3DCD-4A7D-9BB8-3C0B03D80755}" dt="2026-06-09T17:23:16.869" v="4673"/>
        <pc:sldMkLst>
          <pc:docMk/>
          <pc:sldMk cId="1336736219" sldId="264"/>
        </pc:sldMkLst>
      </pc:sldChg>
      <pc:sldChg chg="addSp modSp add mod setBg">
        <pc:chgData name="Julie Childers" userId="d51d685d-8a22-41e5-b2a9-7837cb1d2967" providerId="ADAL" clId="{BD6243D9-3DCD-4A7D-9BB8-3C0B03D80755}" dt="2026-07-08T19:08:08.130" v="5199" actId="20577"/>
        <pc:sldMkLst>
          <pc:docMk/>
          <pc:sldMk cId="3043270702" sldId="265"/>
        </pc:sldMkLst>
        <pc:spChg chg="add mod">
          <ac:chgData name="Julie Childers" userId="d51d685d-8a22-41e5-b2a9-7837cb1d2967" providerId="ADAL" clId="{BD6243D9-3DCD-4A7D-9BB8-3C0B03D80755}" dt="2026-07-08T19:08:08.130" v="5199" actId="20577"/>
          <ac:spMkLst>
            <pc:docMk/>
            <pc:sldMk cId="3043270702" sldId="265"/>
            <ac:spMk id="4" creationId="{C5905370-CF1F-9A93-0B75-28538E138E6E}"/>
          </ac:spMkLst>
        </pc:spChg>
      </pc:sldChg>
      <pc:sldChg chg="addSp delSp modSp new mod ord setBg">
        <pc:chgData name="Julie Childers" userId="d51d685d-8a22-41e5-b2a9-7837cb1d2967" providerId="ADAL" clId="{BD6243D9-3DCD-4A7D-9BB8-3C0B03D80755}" dt="2026-07-01T21:09:11.926" v="5105" actId="20577"/>
        <pc:sldMkLst>
          <pc:docMk/>
          <pc:sldMk cId="3267478007" sldId="266"/>
        </pc:sldMkLst>
        <pc:spChg chg="add mod">
          <ac:chgData name="Julie Childers" userId="d51d685d-8a22-41e5-b2a9-7837cb1d2967" providerId="ADAL" clId="{BD6243D9-3DCD-4A7D-9BB8-3C0B03D80755}" dt="2026-07-01T21:09:11.926" v="5105" actId="20577"/>
          <ac:spMkLst>
            <pc:docMk/>
            <pc:sldMk cId="3267478007" sldId="266"/>
            <ac:spMk id="5" creationId="{0327214A-DC5B-1535-6C46-54073C79E34C}"/>
          </ac:spMkLst>
        </pc:spChg>
      </pc:sldChg>
      <pc:sldChg chg="addSp delSp modSp add mod ord setBg">
        <pc:chgData name="Julie Childers" userId="d51d685d-8a22-41e5-b2a9-7837cb1d2967" providerId="ADAL" clId="{BD6243D9-3DCD-4A7D-9BB8-3C0B03D80755}" dt="2026-07-06T19:01:44.210" v="5107" actId="22"/>
        <pc:sldMkLst>
          <pc:docMk/>
          <pc:sldMk cId="532048614" sldId="268"/>
        </pc:sldMkLst>
      </pc:sldChg>
      <pc:sldChg chg="addSp modSp add mod ord setBg">
        <pc:chgData name="Julie Childers" userId="d51d685d-8a22-41e5-b2a9-7837cb1d2967" providerId="ADAL" clId="{BD6243D9-3DCD-4A7D-9BB8-3C0B03D80755}" dt="2026-07-08T19:12:32.050" v="5205" actId="1076"/>
        <pc:sldMkLst>
          <pc:docMk/>
          <pc:sldMk cId="1843151305" sldId="269"/>
        </pc:sldMkLst>
        <pc:spChg chg="mod">
          <ac:chgData name="Julie Childers" userId="d51d685d-8a22-41e5-b2a9-7837cb1d2967" providerId="ADAL" clId="{BD6243D9-3DCD-4A7D-9BB8-3C0B03D80755}" dt="2026-07-08T19:12:24.601" v="5204" actId="403"/>
          <ac:spMkLst>
            <pc:docMk/>
            <pc:sldMk cId="1843151305" sldId="269"/>
            <ac:spMk id="2" creationId="{72EF4C5D-D5AB-CA79-5584-585A2E39CEC9}"/>
          </ac:spMkLst>
        </pc:spChg>
        <pc:spChg chg="add mod">
          <ac:chgData name="Julie Childers" userId="d51d685d-8a22-41e5-b2a9-7837cb1d2967" providerId="ADAL" clId="{BD6243D9-3DCD-4A7D-9BB8-3C0B03D80755}" dt="2026-07-08T19:12:32.050" v="5205" actId="1076"/>
          <ac:spMkLst>
            <pc:docMk/>
            <pc:sldMk cId="1843151305" sldId="269"/>
            <ac:spMk id="3" creationId="{E54A7D75-1DBA-58C8-887A-D5C7FE327C0F}"/>
          </ac:spMkLst>
        </pc:spChg>
      </pc:sldChg>
      <pc:sldChg chg="addSp modSp new mod ord setBg">
        <pc:chgData name="Julie Childers" userId="d51d685d-8a22-41e5-b2a9-7837cb1d2967" providerId="ADAL" clId="{BD6243D9-3DCD-4A7D-9BB8-3C0B03D80755}" dt="2026-06-11T18:29:55.962" v="4991" actId="20577"/>
        <pc:sldMkLst>
          <pc:docMk/>
          <pc:sldMk cId="2661396568" sldId="270"/>
        </pc:sldMkLst>
        <pc:spChg chg="add mod">
          <ac:chgData name="Julie Childers" userId="d51d685d-8a22-41e5-b2a9-7837cb1d2967" providerId="ADAL" clId="{BD6243D9-3DCD-4A7D-9BB8-3C0B03D80755}" dt="2026-06-11T18:29:55.962" v="4991" actId="20577"/>
          <ac:spMkLst>
            <pc:docMk/>
            <pc:sldMk cId="2661396568" sldId="270"/>
            <ac:spMk id="5" creationId="{DB3E180B-6387-6C99-BC07-7FE646C83E82}"/>
          </ac:spMkLst>
        </pc:spChg>
      </pc:sldChg>
      <pc:sldChg chg="addSp delSp modSp new mod setBg">
        <pc:chgData name="Julie Childers" userId="d51d685d-8a22-41e5-b2a9-7837cb1d2967" providerId="ADAL" clId="{BD6243D9-3DCD-4A7D-9BB8-3C0B03D80755}" dt="2026-06-11T18:33:08.263" v="5003" actId="1076"/>
        <pc:sldMkLst>
          <pc:docMk/>
          <pc:sldMk cId="2543803375" sldId="271"/>
        </pc:sldMkLst>
        <pc:spChg chg="add mod">
          <ac:chgData name="Julie Childers" userId="d51d685d-8a22-41e5-b2a9-7837cb1d2967" providerId="ADAL" clId="{BD6243D9-3DCD-4A7D-9BB8-3C0B03D80755}" dt="2026-06-09T17:29:28.900" v="4880" actId="14100"/>
          <ac:spMkLst>
            <pc:docMk/>
            <pc:sldMk cId="2543803375" sldId="271"/>
            <ac:spMk id="3" creationId="{4B1409E5-9292-D875-545F-C910E1339FAF}"/>
          </ac:spMkLst>
        </pc:spChg>
        <pc:spChg chg="add mod">
          <ac:chgData name="Julie Childers" userId="d51d685d-8a22-41e5-b2a9-7837cb1d2967" providerId="ADAL" clId="{BD6243D9-3DCD-4A7D-9BB8-3C0B03D80755}" dt="2026-06-11T18:32:55.876" v="5002" actId="1076"/>
          <ac:spMkLst>
            <pc:docMk/>
            <pc:sldMk cId="2543803375" sldId="271"/>
            <ac:spMk id="4" creationId="{C2662276-3BF3-8682-CD69-E1348629026B}"/>
          </ac:spMkLst>
        </pc:spChg>
        <pc:spChg chg="add mod">
          <ac:chgData name="Julie Childers" userId="d51d685d-8a22-41e5-b2a9-7837cb1d2967" providerId="ADAL" clId="{BD6243D9-3DCD-4A7D-9BB8-3C0B03D80755}" dt="2026-06-11T18:33:08.263" v="5003" actId="1076"/>
          <ac:spMkLst>
            <pc:docMk/>
            <pc:sldMk cId="2543803375" sldId="271"/>
            <ac:spMk id="5" creationId="{DE987DBC-8ECC-1D7A-D333-68CF98396D7B}"/>
          </ac:spMkLst>
        </pc:spChg>
      </pc:sldChg>
      <pc:sldChg chg="addSp delSp modSp new mod ord setBg">
        <pc:chgData name="Julie Childers" userId="d51d685d-8a22-41e5-b2a9-7837cb1d2967" providerId="ADAL" clId="{BD6243D9-3DCD-4A7D-9BB8-3C0B03D80755}" dt="2026-06-09T17:56:57.896" v="4971" actId="14100"/>
        <pc:sldMkLst>
          <pc:docMk/>
          <pc:sldMk cId="3651889520" sldId="272"/>
        </pc:sldMkLst>
        <pc:spChg chg="add mod">
          <ac:chgData name="Julie Childers" userId="d51d685d-8a22-41e5-b2a9-7837cb1d2967" providerId="ADAL" clId="{BD6243D9-3DCD-4A7D-9BB8-3C0B03D80755}" dt="2026-06-09T17:48:48.445" v="4962" actId="1076"/>
          <ac:spMkLst>
            <pc:docMk/>
            <pc:sldMk cId="3651889520" sldId="272"/>
            <ac:spMk id="2" creationId="{7A46B1F0-2371-B4AA-F3D8-7BA26871E2E7}"/>
          </ac:spMkLst>
        </pc:spChg>
        <pc:spChg chg="add mod">
          <ac:chgData name="Julie Childers" userId="d51d685d-8a22-41e5-b2a9-7837cb1d2967" providerId="ADAL" clId="{BD6243D9-3DCD-4A7D-9BB8-3C0B03D80755}" dt="2026-06-09T17:56:51.480" v="4970" actId="14100"/>
          <ac:spMkLst>
            <pc:docMk/>
            <pc:sldMk cId="3651889520" sldId="272"/>
            <ac:spMk id="4" creationId="{378086F6-E97D-0299-5691-0134C36654B9}"/>
          </ac:spMkLst>
        </pc:spChg>
        <pc:picChg chg="add mod ord">
          <ac:chgData name="Julie Childers" userId="d51d685d-8a22-41e5-b2a9-7837cb1d2967" providerId="ADAL" clId="{BD6243D9-3DCD-4A7D-9BB8-3C0B03D80755}" dt="2026-06-09T17:56:57.896" v="4971" actId="14100"/>
          <ac:picMkLst>
            <pc:docMk/>
            <pc:sldMk cId="3651889520" sldId="272"/>
            <ac:picMk id="5" creationId="{EF76A4C0-BD38-9D91-7F38-F566C9F25898}"/>
          </ac:picMkLst>
        </pc:picChg>
      </pc:sldChg>
      <pc:sldChg chg="addSp modSp new mod ord setBg">
        <pc:chgData name="Julie Childers" userId="d51d685d-8a22-41e5-b2a9-7837cb1d2967" providerId="ADAL" clId="{BD6243D9-3DCD-4A7D-9BB8-3C0B03D80755}" dt="2026-07-08T19:09:38.592" v="5200" actId="114"/>
        <pc:sldMkLst>
          <pc:docMk/>
          <pc:sldMk cId="2788454983" sldId="273"/>
        </pc:sldMkLst>
        <pc:spChg chg="add mod">
          <ac:chgData name="Julie Childers" userId="d51d685d-8a22-41e5-b2a9-7837cb1d2967" providerId="ADAL" clId="{BD6243D9-3DCD-4A7D-9BB8-3C0B03D80755}" dt="2026-06-09T17:16:54.557" v="4661" actId="1076"/>
          <ac:spMkLst>
            <pc:docMk/>
            <pc:sldMk cId="2788454983" sldId="273"/>
            <ac:spMk id="2" creationId="{E52422D3-8E46-0F26-543C-C2BEEB26F02B}"/>
          </ac:spMkLst>
        </pc:spChg>
        <pc:spChg chg="add mod">
          <ac:chgData name="Julie Childers" userId="d51d685d-8a22-41e5-b2a9-7837cb1d2967" providerId="ADAL" clId="{BD6243D9-3DCD-4A7D-9BB8-3C0B03D80755}" dt="2026-07-08T19:09:38.592" v="5200" actId="114"/>
          <ac:spMkLst>
            <pc:docMk/>
            <pc:sldMk cId="2788454983" sldId="273"/>
            <ac:spMk id="3" creationId="{71564271-87E9-48C1-3EA5-F07B0D44FE1D}"/>
          </ac:spMkLst>
        </pc:spChg>
        <pc:spChg chg="add mod">
          <ac:chgData name="Julie Childers" userId="d51d685d-8a22-41e5-b2a9-7837cb1d2967" providerId="ADAL" clId="{BD6243D9-3DCD-4A7D-9BB8-3C0B03D80755}" dt="2026-06-09T17:16:29.597" v="4656" actId="1076"/>
          <ac:spMkLst>
            <pc:docMk/>
            <pc:sldMk cId="2788454983" sldId="273"/>
            <ac:spMk id="4" creationId="{5A27918E-DA43-E1A3-FBB3-BFE37CC5BF32}"/>
          </ac:spMkLst>
        </pc:spChg>
      </pc:sldChg>
      <pc:sldChg chg="addSp modSp new mod ord setBg">
        <pc:chgData name="Julie Childers" userId="d51d685d-8a22-41e5-b2a9-7837cb1d2967" providerId="ADAL" clId="{BD6243D9-3DCD-4A7D-9BB8-3C0B03D80755}" dt="2026-07-08T19:10:53.237" v="5201" actId="1076"/>
        <pc:sldMkLst>
          <pc:docMk/>
          <pc:sldMk cId="2222573447" sldId="274"/>
        </pc:sldMkLst>
        <pc:spChg chg="add mod">
          <ac:chgData name="Julie Childers" userId="d51d685d-8a22-41e5-b2a9-7837cb1d2967" providerId="ADAL" clId="{BD6243D9-3DCD-4A7D-9BB8-3C0B03D80755}" dt="2026-07-08T19:10:53.237" v="5201" actId="1076"/>
          <ac:spMkLst>
            <pc:docMk/>
            <pc:sldMk cId="2222573447" sldId="274"/>
            <ac:spMk id="3" creationId="{BBB013E8-5676-BA9D-C88F-7A40B52AAC67}"/>
          </ac:spMkLst>
        </pc:spChg>
      </pc:sldChg>
      <pc:sldChg chg="addSp modSp new mod ord setBg">
        <pc:chgData name="Julie Childers" userId="d51d685d-8a22-41e5-b2a9-7837cb1d2967" providerId="ADAL" clId="{BD6243D9-3DCD-4A7D-9BB8-3C0B03D80755}" dt="2026-06-09T17:00:01.889" v="4581" actId="207"/>
        <pc:sldMkLst>
          <pc:docMk/>
          <pc:sldMk cId="1692282816" sldId="275"/>
        </pc:sldMkLst>
        <pc:spChg chg="add mod">
          <ac:chgData name="Julie Childers" userId="d51d685d-8a22-41e5-b2a9-7837cb1d2967" providerId="ADAL" clId="{BD6243D9-3DCD-4A7D-9BB8-3C0B03D80755}" dt="2026-06-09T16:59:23.291" v="4575" actId="1076"/>
          <ac:spMkLst>
            <pc:docMk/>
            <pc:sldMk cId="1692282816" sldId="275"/>
            <ac:spMk id="3" creationId="{2BEE79F0-CB8A-3D58-2692-A569F816FFFA}"/>
          </ac:spMkLst>
        </pc:spChg>
        <pc:spChg chg="add mod">
          <ac:chgData name="Julie Childers" userId="d51d685d-8a22-41e5-b2a9-7837cb1d2967" providerId="ADAL" clId="{BD6243D9-3DCD-4A7D-9BB8-3C0B03D80755}" dt="2026-06-09T16:59:53.677" v="4580" actId="207"/>
          <ac:spMkLst>
            <pc:docMk/>
            <pc:sldMk cId="1692282816" sldId="275"/>
            <ac:spMk id="4" creationId="{2E88D906-4C30-F897-91A0-E9118C11FE48}"/>
          </ac:spMkLst>
        </pc:spChg>
        <pc:spChg chg="add mod">
          <ac:chgData name="Julie Childers" userId="d51d685d-8a22-41e5-b2a9-7837cb1d2967" providerId="ADAL" clId="{BD6243D9-3DCD-4A7D-9BB8-3C0B03D80755}" dt="2026-06-09T17:00:01.889" v="4581" actId="207"/>
          <ac:spMkLst>
            <pc:docMk/>
            <pc:sldMk cId="1692282816" sldId="275"/>
            <ac:spMk id="7" creationId="{99C9DCAC-8996-A29C-F2CF-ECEDF19A7043}"/>
          </ac:spMkLst>
        </pc:spChg>
        <pc:picChg chg="add mod">
          <ac:chgData name="Julie Childers" userId="d51d685d-8a22-41e5-b2a9-7837cb1d2967" providerId="ADAL" clId="{BD6243D9-3DCD-4A7D-9BB8-3C0B03D80755}" dt="2026-06-09T16:59:27.148" v="4576" actId="1076"/>
          <ac:picMkLst>
            <pc:docMk/>
            <pc:sldMk cId="1692282816" sldId="275"/>
            <ac:picMk id="6" creationId="{FFE0A0AC-81A7-75DB-027A-4C47415116DE}"/>
          </ac:picMkLst>
        </pc:picChg>
      </pc:sldChg>
      <pc:sldChg chg="modSp add del mod setBg">
        <pc:chgData name="Julie Childers" userId="d51d685d-8a22-41e5-b2a9-7837cb1d2967" providerId="ADAL" clId="{BD6243D9-3DCD-4A7D-9BB8-3C0B03D80755}" dt="2026-07-06T19:03:11.959" v="5163" actId="207"/>
        <pc:sldMkLst>
          <pc:docMk/>
          <pc:sldMk cId="3037229787" sldId="291"/>
        </pc:sldMkLst>
        <pc:spChg chg="mod">
          <ac:chgData name="Julie Childers" userId="d51d685d-8a22-41e5-b2a9-7837cb1d2967" providerId="ADAL" clId="{BD6243D9-3DCD-4A7D-9BB8-3C0B03D80755}" dt="2026-07-06T19:03:11.959" v="5163" actId="207"/>
          <ac:spMkLst>
            <pc:docMk/>
            <pc:sldMk cId="3037229787" sldId="291"/>
            <ac:spMk id="5" creationId="{E436DAC8-CBA4-CE7C-5F26-E4C1751B2C4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E240C3-4A34-4640-B6F6-00E8B4744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5B259A8-74EB-440B-8DD8-76C9966610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436472-7FC8-4193-82A0-C65DC4EA1699}" type="datetimeFigureOut">
              <a:rPr lang="en-US" smtClean="0"/>
              <a:t>7/8/2026</a:t>
            </a:fld>
            <a:endParaRPr lang="en-US"/>
          </a:p>
        </p:txBody>
      </p:sp>
      <p:sp>
        <p:nvSpPr>
          <p:cNvPr id="4" name="Footer Placeholder 3">
            <a:extLst>
              <a:ext uri="{FF2B5EF4-FFF2-40B4-BE49-F238E27FC236}">
                <a16:creationId xmlns:a16="http://schemas.microsoft.com/office/drawing/2014/main" id="{281532CF-3B20-4A6D-91BE-AC7470A4D00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195DEA9-B4BB-460F-B81F-34804A14C4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23F80E-613E-4926-9675-E763F36FAB37}" type="slidenum">
              <a:rPr lang="en-US" smtClean="0"/>
              <a:t>‹#›</a:t>
            </a:fld>
            <a:endParaRPr lang="en-US"/>
          </a:p>
        </p:txBody>
      </p:sp>
    </p:spTree>
    <p:extLst>
      <p:ext uri="{BB962C8B-B14F-4D97-AF65-F5344CB8AC3E}">
        <p14:creationId xmlns:p14="http://schemas.microsoft.com/office/powerpoint/2010/main" val="425651514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2E20A82-3756-4DBE-969B-2BAFCB84C32E}"/>
              </a:ext>
            </a:extLst>
          </p:cNvPr>
          <p:cNvSpPr/>
          <p:nvPr userDrawn="1"/>
        </p:nvSpPr>
        <p:spPr>
          <a:xfrm>
            <a:off x="0" y="0"/>
            <a:ext cx="12192000" cy="881064"/>
          </a:xfrm>
          <a:prstGeom prst="rect">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C9053A-30A4-439C-83FB-897660F85F36}"/>
              </a:ext>
            </a:extLst>
          </p:cNvPr>
          <p:cNvSpPr>
            <a:spLocks noGrp="1"/>
          </p:cNvSpPr>
          <p:nvPr>
            <p:ph type="ctrTitle"/>
          </p:nvPr>
        </p:nvSpPr>
        <p:spPr>
          <a:xfrm>
            <a:off x="1524000" y="1122363"/>
            <a:ext cx="9144000" cy="2387600"/>
          </a:xfrm>
        </p:spPr>
        <p:txBody>
          <a:bodyPr anchor="b"/>
          <a:lstStyle>
            <a:lvl1pPr algn="ctr">
              <a:defRPr sz="6000" b="1">
                <a:solidFill>
                  <a:srgbClr val="0066A8"/>
                </a:solidFill>
              </a:defRPr>
            </a:lvl1pPr>
          </a:lstStyle>
          <a:p>
            <a:r>
              <a:rPr lang="en-US" dirty="0"/>
              <a:t>Click to edit Master title style</a:t>
            </a:r>
          </a:p>
        </p:txBody>
      </p:sp>
      <p:sp>
        <p:nvSpPr>
          <p:cNvPr id="3" name="Subtitle 2">
            <a:extLst>
              <a:ext uri="{FF2B5EF4-FFF2-40B4-BE49-F238E27FC236}">
                <a16:creationId xmlns:a16="http://schemas.microsoft.com/office/drawing/2014/main" id="{C3111BA9-0CDB-4FCB-8749-CAB20B099652}"/>
              </a:ext>
            </a:extLst>
          </p:cNvPr>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2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6EF995D-35D3-412E-A0EB-229F6F3D7429}"/>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5" name="Footer Placeholder 4">
            <a:extLst>
              <a:ext uri="{FF2B5EF4-FFF2-40B4-BE49-F238E27FC236}">
                <a16:creationId xmlns:a16="http://schemas.microsoft.com/office/drawing/2014/main" id="{681D2E6D-2EDE-4638-B5F3-EAE7A8E674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7DB45E-31B2-498D-A38C-941A2533055A}"/>
              </a:ext>
            </a:extLst>
          </p:cNvPr>
          <p:cNvSpPr>
            <a:spLocks noGrp="1"/>
          </p:cNvSpPr>
          <p:nvPr>
            <p:ph type="sldNum" sz="quarter" idx="12"/>
          </p:nvPr>
        </p:nvSpPr>
        <p:spPr/>
        <p:txBody>
          <a:bodyPr/>
          <a:lstStyle>
            <a:lvl1pPr>
              <a:defRPr>
                <a:solidFill>
                  <a:schemeClr val="bg1">
                    <a:lumMod val="50000"/>
                  </a:schemeClr>
                </a:solidFill>
              </a:defRPr>
            </a:lvl1pPr>
          </a:lstStyle>
          <a:p>
            <a:fld id="{6A5D9758-F717-40A5-A5A2-7DB12EC6A1C9}" type="slidenum">
              <a:rPr lang="en-US" smtClean="0"/>
              <a:pPr/>
              <a:t>‹#›</a:t>
            </a:fld>
            <a:endParaRPr lang="en-US" dirty="0"/>
          </a:p>
        </p:txBody>
      </p:sp>
      <p:pic>
        <p:nvPicPr>
          <p:cNvPr id="19" name="Picture 18" descr="A close up of a sign&#10;&#10;Description automatically generated">
            <a:extLst>
              <a:ext uri="{FF2B5EF4-FFF2-40B4-BE49-F238E27FC236}">
                <a16:creationId xmlns:a16="http://schemas.microsoft.com/office/drawing/2014/main" id="{6A3A30BE-D9CE-4652-8176-E064AE10B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0" y="4941057"/>
            <a:ext cx="3531010" cy="1211334"/>
          </a:xfrm>
          <a:prstGeom prst="rect">
            <a:avLst/>
          </a:prstGeom>
        </p:spPr>
      </p:pic>
      <p:sp>
        <p:nvSpPr>
          <p:cNvPr id="25" name="Isosceles Triangle 24">
            <a:extLst>
              <a:ext uri="{FF2B5EF4-FFF2-40B4-BE49-F238E27FC236}">
                <a16:creationId xmlns:a16="http://schemas.microsoft.com/office/drawing/2014/main" id="{C409F019-1EF3-41D2-9798-EC95EA3F7F8B}"/>
              </a:ext>
            </a:extLst>
          </p:cNvPr>
          <p:cNvSpPr/>
          <p:nvPr userDrawn="1"/>
        </p:nvSpPr>
        <p:spPr>
          <a:xfrm rot="10800000">
            <a:off x="9525" y="0"/>
            <a:ext cx="1143000" cy="881064"/>
          </a:xfrm>
          <a:prstGeom prst="triangle">
            <a:avLst>
              <a:gd name="adj" fmla="val 51399"/>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6376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DA5EE-B82D-44A7-AAA9-E2BF97723D0B}"/>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3" name="Footer Placeholder 2">
            <a:extLst>
              <a:ext uri="{FF2B5EF4-FFF2-40B4-BE49-F238E27FC236}">
                <a16:creationId xmlns:a16="http://schemas.microsoft.com/office/drawing/2014/main" id="{4719ACC1-2306-4000-94CA-63A16D1779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6C6BF2-43C3-46FE-9124-1F7CE686C072}"/>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a:p>
        </p:txBody>
      </p:sp>
    </p:spTree>
    <p:extLst>
      <p:ext uri="{BB962C8B-B14F-4D97-AF65-F5344CB8AC3E}">
        <p14:creationId xmlns:p14="http://schemas.microsoft.com/office/powerpoint/2010/main" val="3841985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D0EB1B1-0323-498C-B113-BBEB11D8AEEF}"/>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71F40BAB-710E-472B-AAE5-3512347DF4BC}"/>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75B4C6-ADD2-420C-B166-25CBF223AC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B0BCFD-6323-4244-9481-889D1722C2B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A3007D6-FA56-442D-AAAE-E794C8D694F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05043F-31C9-4DD9-9AC9-79C43869B15F}"/>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6" name="Footer Placeholder 5">
            <a:extLst>
              <a:ext uri="{FF2B5EF4-FFF2-40B4-BE49-F238E27FC236}">
                <a16:creationId xmlns:a16="http://schemas.microsoft.com/office/drawing/2014/main" id="{B74E4BE9-DE9B-47EC-90DB-D8B8BCB252D5}"/>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2AA2F56D-BA5A-454B-8E46-FE1FD5938185}"/>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10" name="Picture 9" descr="A close up of a sign&#10;&#10;Description automatically generated">
            <a:extLst>
              <a:ext uri="{FF2B5EF4-FFF2-40B4-BE49-F238E27FC236}">
                <a16:creationId xmlns:a16="http://schemas.microsoft.com/office/drawing/2014/main" id="{FBCDD844-4BDB-4BB4-94FC-46F11F57E9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901234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F83565-AC13-4689-87CD-5359AF5396B8}"/>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Isosceles Triangle 9">
            <a:extLst>
              <a:ext uri="{FF2B5EF4-FFF2-40B4-BE49-F238E27FC236}">
                <a16:creationId xmlns:a16="http://schemas.microsoft.com/office/drawing/2014/main" id="{E305CF96-0131-4FE3-842F-1382CD4EE40E}"/>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FA614A-F2DE-4C29-B2EA-759C095C78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D63314-E9A2-4123-872D-9A870F79A6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6094FA-4650-4D2A-A572-EB7B644E33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89DEAA-849E-4F36-9213-80063747D2A9}"/>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6" name="Footer Placeholder 5">
            <a:extLst>
              <a:ext uri="{FF2B5EF4-FFF2-40B4-BE49-F238E27FC236}">
                <a16:creationId xmlns:a16="http://schemas.microsoft.com/office/drawing/2014/main" id="{7706D784-90F8-44E6-BA08-3AD085DB17BC}"/>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6AC92FC4-41B0-4AFD-9CF7-7471FF395B3F}"/>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8" name="Picture 7" descr="A close up of a sign&#10;&#10;Description automatically generated">
            <a:extLst>
              <a:ext uri="{FF2B5EF4-FFF2-40B4-BE49-F238E27FC236}">
                <a16:creationId xmlns:a16="http://schemas.microsoft.com/office/drawing/2014/main" id="{4AB8D95B-DFBC-4F18-972B-DCB01FF37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2334222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EC62D-8ED6-4D1A-A863-4F92915AB3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5E6371-8C9F-4C89-B781-79BC7135D67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307D8-8370-4A52-B0C7-7C816564087E}"/>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5" name="Footer Placeholder 4">
            <a:extLst>
              <a:ext uri="{FF2B5EF4-FFF2-40B4-BE49-F238E27FC236}">
                <a16:creationId xmlns:a16="http://schemas.microsoft.com/office/drawing/2014/main" id="{77C50E87-CDFF-460F-B317-4D0A1B679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6C431C-85A5-4B9F-B314-B79C045E2448}"/>
              </a:ext>
            </a:extLst>
          </p:cNvPr>
          <p:cNvSpPr>
            <a:spLocks noGrp="1"/>
          </p:cNvSpPr>
          <p:nvPr>
            <p:ph type="sldNum" sz="quarter" idx="12"/>
          </p:nvPr>
        </p:nvSpPr>
        <p:spPr/>
        <p:txBody>
          <a:bodyPr/>
          <a:lstStyle/>
          <a:p>
            <a:fld id="{6A5D9758-F717-40A5-A5A2-7DB12EC6A1C9}" type="slidenum">
              <a:rPr lang="en-US" smtClean="0"/>
              <a:t>‹#›</a:t>
            </a:fld>
            <a:endParaRPr lang="en-US"/>
          </a:p>
        </p:txBody>
      </p:sp>
    </p:spTree>
    <p:extLst>
      <p:ext uri="{BB962C8B-B14F-4D97-AF65-F5344CB8AC3E}">
        <p14:creationId xmlns:p14="http://schemas.microsoft.com/office/powerpoint/2010/main" val="1568202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20D2DF-4D7B-46EB-BA00-3B430FB4E5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12E2C1-B9EB-479B-AACF-DF9B31AB0DD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8917B-7D9E-49AA-A4A2-74BF61C89E02}"/>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5" name="Footer Placeholder 4">
            <a:extLst>
              <a:ext uri="{FF2B5EF4-FFF2-40B4-BE49-F238E27FC236}">
                <a16:creationId xmlns:a16="http://schemas.microsoft.com/office/drawing/2014/main" id="{4F324D3D-1B39-4B00-8592-76A2AA73F9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7954B4-AB1A-4184-BFA6-7348BEBE1A5F}"/>
              </a:ext>
            </a:extLst>
          </p:cNvPr>
          <p:cNvSpPr>
            <a:spLocks noGrp="1"/>
          </p:cNvSpPr>
          <p:nvPr>
            <p:ph type="sldNum" sz="quarter" idx="12"/>
          </p:nvPr>
        </p:nvSpPr>
        <p:spPr/>
        <p:txBody>
          <a:bodyPr/>
          <a:lstStyle/>
          <a:p>
            <a:fld id="{6A5D9758-F717-40A5-A5A2-7DB12EC6A1C9}" type="slidenum">
              <a:rPr lang="en-US" smtClean="0"/>
              <a:t>‹#›</a:t>
            </a:fld>
            <a:endParaRPr lang="en-US"/>
          </a:p>
        </p:txBody>
      </p:sp>
    </p:spTree>
    <p:extLst>
      <p:ext uri="{BB962C8B-B14F-4D97-AF65-F5344CB8AC3E}">
        <p14:creationId xmlns:p14="http://schemas.microsoft.com/office/powerpoint/2010/main" val="4149103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498D-2B4F-4638-B21E-552379A5DE30}"/>
              </a:ext>
            </a:extLst>
          </p:cNvPr>
          <p:cNvSpPr>
            <a:spLocks noGrp="1"/>
          </p:cNvSpPr>
          <p:nvPr>
            <p:ph type="title"/>
          </p:nvPr>
        </p:nvSpPr>
        <p:spPr/>
        <p:txBody>
          <a:bodyPr/>
          <a:lstStyle>
            <a:lvl1pPr>
              <a:defRPr b="1">
                <a:solidFill>
                  <a:srgbClr val="0066A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DCB4562-3CFF-4DA9-953B-BCB9B4F9D7DD}"/>
              </a:ext>
            </a:extLst>
          </p:cNvPr>
          <p:cNvSpPr>
            <a:spLocks noGrp="1"/>
          </p:cNvSpPr>
          <p:nvPr>
            <p:ph idx="1"/>
          </p:nvPr>
        </p:nvSpPr>
        <p:spPr>
          <a:xfrm>
            <a:off x="838200" y="1825625"/>
            <a:ext cx="10515600" cy="4351338"/>
          </a:xfrm>
          <a:prstGeom prst="rect">
            <a:avLst/>
          </a:prstGeom>
        </p:spPr>
        <p:txBody>
          <a:bodyPr/>
          <a:lstStyle>
            <a:lvl1pPr marL="228600" indent="-228600">
              <a:buClr>
                <a:srgbClr val="0066A8"/>
              </a:buClr>
              <a:buFont typeface="Arial" panose="020B0604020202020204" pitchFamily="34" charset="0"/>
              <a:buChar char="&gt;"/>
              <a:defRPr>
                <a:solidFill>
                  <a:schemeClr val="tx1">
                    <a:lumMod val="75000"/>
                    <a:lumOff val="25000"/>
                  </a:schemeClr>
                </a:solidFill>
              </a:defRPr>
            </a:lvl1pPr>
            <a:lvl2pPr>
              <a:buClr>
                <a:srgbClr val="0066A8"/>
              </a:buClr>
              <a:buSzPct val="120000"/>
              <a:defRPr>
                <a:solidFill>
                  <a:schemeClr val="tx1">
                    <a:lumMod val="75000"/>
                    <a:lumOff val="25000"/>
                  </a:schemeClr>
                </a:solidFill>
              </a:defRPr>
            </a:lvl2pPr>
            <a:lvl3pPr marL="1143000" indent="-228600">
              <a:buClr>
                <a:srgbClr val="0066A8"/>
              </a:buClr>
              <a:buFont typeface="Wingdings" panose="05000000000000000000" pitchFamily="2" charset="2"/>
              <a:buChar char="ü"/>
              <a:defRPr>
                <a:solidFill>
                  <a:schemeClr val="tx1">
                    <a:lumMod val="75000"/>
                    <a:lumOff val="25000"/>
                  </a:schemeClr>
                </a:solidFill>
              </a:defRPr>
            </a:lvl3pPr>
            <a:lvl4pPr marL="1657350" indent="-285750">
              <a:buClr>
                <a:srgbClr val="0066A8"/>
              </a:buClr>
              <a:buFont typeface="Wingdings" panose="05000000000000000000" pitchFamily="2" charset="2"/>
              <a:buChar char="§"/>
              <a:defRPr>
                <a:solidFill>
                  <a:schemeClr val="tx1">
                    <a:lumMod val="75000"/>
                    <a:lumOff val="25000"/>
                  </a:schemeClr>
                </a:solidFill>
              </a:defRPr>
            </a:lvl4pPr>
            <a:lvl5pPr>
              <a:buClr>
                <a:srgbClr val="0066A8"/>
              </a:buCl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D501328-93AD-49F4-86EA-07525CB5A0D1}"/>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5" name="Footer Placeholder 4">
            <a:extLst>
              <a:ext uri="{FF2B5EF4-FFF2-40B4-BE49-F238E27FC236}">
                <a16:creationId xmlns:a16="http://schemas.microsoft.com/office/drawing/2014/main" id="{AA0650BD-7963-4709-B4FF-1D902620EF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06590D-FD28-4F1A-B2F9-188C17222E39}"/>
              </a:ext>
            </a:extLst>
          </p:cNvPr>
          <p:cNvSpPr>
            <a:spLocks noGrp="1"/>
          </p:cNvSpPr>
          <p:nvPr>
            <p:ph type="sldNum" sz="quarter" idx="12"/>
          </p:nvPr>
        </p:nvSpPr>
        <p:spPr/>
        <p:txBody>
          <a:bodyPr/>
          <a:lstStyle/>
          <a:p>
            <a:fld id="{6A5D9758-F717-40A5-A5A2-7DB12EC6A1C9}" type="slidenum">
              <a:rPr lang="en-US" smtClean="0"/>
              <a:t>‹#›</a:t>
            </a:fld>
            <a:endParaRPr lang="en-US"/>
          </a:p>
        </p:txBody>
      </p:sp>
      <p:pic>
        <p:nvPicPr>
          <p:cNvPr id="15" name="Picture 14" descr="A close up of a sign&#10;&#10;Description automatically generated">
            <a:extLst>
              <a:ext uri="{FF2B5EF4-FFF2-40B4-BE49-F238E27FC236}">
                <a16:creationId xmlns:a16="http://schemas.microsoft.com/office/drawing/2014/main" id="{A22C6E59-57E0-4A54-B601-54BCABB13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pic>
        <p:nvPicPr>
          <p:cNvPr id="10" name="Picture 9" descr="A close up of a logo&#10;&#10;Description automatically generated">
            <a:extLst>
              <a:ext uri="{FF2B5EF4-FFF2-40B4-BE49-F238E27FC236}">
                <a16:creationId xmlns:a16="http://schemas.microsoft.com/office/drawing/2014/main" id="{BA3DEC58-DD0D-489E-89D7-48B520FAF310}"/>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10401300" y="5502"/>
            <a:ext cx="1790700" cy="6852498"/>
          </a:xfrm>
          <a:prstGeom prst="rect">
            <a:avLst/>
          </a:prstGeom>
        </p:spPr>
      </p:pic>
    </p:spTree>
    <p:extLst>
      <p:ext uri="{BB962C8B-B14F-4D97-AF65-F5344CB8AC3E}">
        <p14:creationId xmlns:p14="http://schemas.microsoft.com/office/powerpoint/2010/main" val="3250997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BA77D3D-EB6C-470B-88D7-E88D973FCE77}"/>
              </a:ext>
            </a:extLst>
          </p:cNvPr>
          <p:cNvSpPr/>
          <p:nvPr userDrawn="1"/>
        </p:nvSpPr>
        <p:spPr>
          <a:xfrm>
            <a:off x="-3" y="6176964"/>
            <a:ext cx="12192003" cy="681036"/>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Isosceles Triangle 23">
            <a:extLst>
              <a:ext uri="{FF2B5EF4-FFF2-40B4-BE49-F238E27FC236}">
                <a16:creationId xmlns:a16="http://schemas.microsoft.com/office/drawing/2014/main" id="{700E5B01-C69C-4201-9620-A4CEFAA25C48}"/>
              </a:ext>
            </a:extLst>
          </p:cNvPr>
          <p:cNvSpPr/>
          <p:nvPr userDrawn="1"/>
        </p:nvSpPr>
        <p:spPr>
          <a:xfrm rot="5400000">
            <a:off x="-75805" y="6262289"/>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F7498D-2B4F-4638-B21E-552379A5DE30}"/>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FDCB4562-3CFF-4DA9-953B-BCB9B4F9D7D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501328-93AD-49F4-86EA-07525CB5A0D1}"/>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5" name="Footer Placeholder 4">
            <a:extLst>
              <a:ext uri="{FF2B5EF4-FFF2-40B4-BE49-F238E27FC236}">
                <a16:creationId xmlns:a16="http://schemas.microsoft.com/office/drawing/2014/main" id="{AA0650BD-7963-4709-B4FF-1D902620EFC4}"/>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AB06590D-FD28-4F1A-B2F9-188C17222E39}"/>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22" name="Picture 21" descr="A close up of a sign&#10;&#10;Description automatically generated">
            <a:extLst>
              <a:ext uri="{FF2B5EF4-FFF2-40B4-BE49-F238E27FC236}">
                <a16:creationId xmlns:a16="http://schemas.microsoft.com/office/drawing/2014/main" id="{64E26A8A-3861-44FA-9F25-5209F3A55E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24987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48BE7-7E0D-4FE6-9A09-A01974DED0BA}"/>
              </a:ext>
            </a:extLst>
          </p:cNvPr>
          <p:cNvSpPr>
            <a:spLocks noGrp="1"/>
          </p:cNvSpPr>
          <p:nvPr>
            <p:ph type="title"/>
          </p:nvPr>
        </p:nvSpPr>
        <p:spPr>
          <a:xfrm>
            <a:off x="831850" y="1709739"/>
            <a:ext cx="10515600" cy="2386012"/>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34287E38-21AB-44A5-933E-BBDB29530E10}"/>
              </a:ext>
            </a:extLst>
          </p:cNvPr>
          <p:cNvSpPr>
            <a:spLocks noGrp="1"/>
          </p:cNvSpPr>
          <p:nvPr>
            <p:ph type="body" idx="1"/>
          </p:nvPr>
        </p:nvSpPr>
        <p:spPr>
          <a:xfrm>
            <a:off x="831849" y="4190048"/>
            <a:ext cx="10515600" cy="105822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1198DB-E2E2-4621-86F0-491A9102F687}"/>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5" name="Footer Placeholder 4">
            <a:extLst>
              <a:ext uri="{FF2B5EF4-FFF2-40B4-BE49-F238E27FC236}">
                <a16:creationId xmlns:a16="http://schemas.microsoft.com/office/drawing/2014/main" id="{0EFFFFA3-C11C-4784-B241-ED40C58438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D06F7-64FC-4E16-A6F2-A838E8CF765C}"/>
              </a:ext>
            </a:extLst>
          </p:cNvPr>
          <p:cNvSpPr>
            <a:spLocks noGrp="1"/>
          </p:cNvSpPr>
          <p:nvPr>
            <p:ph type="sldNum" sz="quarter" idx="12"/>
          </p:nvPr>
        </p:nvSpPr>
        <p:spPr/>
        <p:txBody>
          <a:bodyPr/>
          <a:lstStyle/>
          <a:p>
            <a:fld id="{6A5D9758-F717-40A5-A5A2-7DB12EC6A1C9}" type="slidenum">
              <a:rPr lang="en-US" smtClean="0"/>
              <a:t>‹#›</a:t>
            </a:fld>
            <a:endParaRPr lang="en-US"/>
          </a:p>
        </p:txBody>
      </p:sp>
      <p:pic>
        <p:nvPicPr>
          <p:cNvPr id="8" name="Picture 7" descr="A close up of a logo&#10;&#10;Description automatically generated">
            <a:extLst>
              <a:ext uri="{FF2B5EF4-FFF2-40B4-BE49-F238E27FC236}">
                <a16:creationId xmlns:a16="http://schemas.microsoft.com/office/drawing/2014/main" id="{776BB167-5223-4787-9D40-C427FEF4A05E}"/>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4420369" y="0"/>
            <a:ext cx="3338561" cy="1368565"/>
          </a:xfrm>
          <a:prstGeom prst="rect">
            <a:avLst/>
          </a:prstGeom>
        </p:spPr>
      </p:pic>
      <p:pic>
        <p:nvPicPr>
          <p:cNvPr id="11" name="Picture 10" descr="A close up of a sign&#10;&#10;Description automatically generated">
            <a:extLst>
              <a:ext uri="{FF2B5EF4-FFF2-40B4-BE49-F238E27FC236}">
                <a16:creationId xmlns:a16="http://schemas.microsoft.com/office/drawing/2014/main" id="{98853A46-355B-43D4-AC0B-EC581D0547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309060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0AE6B6-E4D9-430F-A1A6-2FD90BB2AEAD}"/>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Isosceles Triangle 10">
            <a:extLst>
              <a:ext uri="{FF2B5EF4-FFF2-40B4-BE49-F238E27FC236}">
                <a16:creationId xmlns:a16="http://schemas.microsoft.com/office/drawing/2014/main" id="{2FE54030-734F-4867-A425-FD781025C882}"/>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DD910D-BE99-49D0-8285-41FF41AECA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C8C7A0-022A-4F99-A0C2-33276644F6F7}"/>
              </a:ext>
            </a:extLst>
          </p:cNvPr>
          <p:cNvSpPr>
            <a:spLocks noGrp="1"/>
          </p:cNvSpPr>
          <p:nvPr>
            <p:ph sz="half" idx="1"/>
          </p:nvPr>
        </p:nvSpPr>
        <p:spPr>
          <a:xfrm>
            <a:off x="838200" y="1825625"/>
            <a:ext cx="5181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79EB2EE-35C0-4F6A-9A88-19585A48BD1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BC444E-BC3C-48DD-B0EE-5AD82E9EA438}"/>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6" name="Footer Placeholder 5">
            <a:extLst>
              <a:ext uri="{FF2B5EF4-FFF2-40B4-BE49-F238E27FC236}">
                <a16:creationId xmlns:a16="http://schemas.microsoft.com/office/drawing/2014/main" id="{4391A159-06B3-45AE-B20D-1B94E9EAE17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749C28A2-40C2-45AC-8284-24CC7B83F1AE}"/>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9" name="Picture 8" descr="A close up of a sign&#10;&#10;Description automatically generated">
            <a:extLst>
              <a:ext uri="{FF2B5EF4-FFF2-40B4-BE49-F238E27FC236}">
                <a16:creationId xmlns:a16="http://schemas.microsoft.com/office/drawing/2014/main" id="{17921164-5862-485A-98FF-85D0E31555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182769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63FAD79-29E3-4606-991C-B67D06E2C72D}"/>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Isosceles Triangle 14">
            <a:extLst>
              <a:ext uri="{FF2B5EF4-FFF2-40B4-BE49-F238E27FC236}">
                <a16:creationId xmlns:a16="http://schemas.microsoft.com/office/drawing/2014/main" id="{31A0194A-5D0E-40C4-AB4F-F7E74CABE9F2}"/>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1554EA-2EC4-4F72-973B-F9628F6B16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1874CF-1970-4A3C-8FE6-7A04D221F2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678CE7-604B-4F86-9B5D-3FAA07816B8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87FC8D-397D-4F30-A188-8C060553CCE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399E2-8ED9-413C-8F81-E15355195F1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B79164-105F-4A8D-9C1C-9C575EFEF1D8}"/>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8" name="Footer Placeholder 7">
            <a:extLst>
              <a:ext uri="{FF2B5EF4-FFF2-40B4-BE49-F238E27FC236}">
                <a16:creationId xmlns:a16="http://schemas.microsoft.com/office/drawing/2014/main" id="{CB985673-20F2-4420-9492-E849EF41C6B2}"/>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3E3BC90F-0DC6-446A-A477-E6BFD973BEDB}"/>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13" name="Picture 12" descr="A close up of a sign&#10;&#10;Description automatically generated">
            <a:extLst>
              <a:ext uri="{FF2B5EF4-FFF2-40B4-BE49-F238E27FC236}">
                <a16:creationId xmlns:a16="http://schemas.microsoft.com/office/drawing/2014/main" id="{E2359358-A04A-41A6-BB3E-72D0DCDBD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689914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9351E6-0B77-487D-AF4C-37DD96BAC2D9}"/>
              </a:ext>
            </a:extLst>
          </p:cNvPr>
          <p:cNvSpPr/>
          <p:nvPr userDrawn="1"/>
        </p:nvSpPr>
        <p:spPr>
          <a:xfrm>
            <a:off x="-3" y="6176964"/>
            <a:ext cx="12192003" cy="675480"/>
          </a:xfrm>
          <a:prstGeom prst="rect">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8">
            <a:extLst>
              <a:ext uri="{FF2B5EF4-FFF2-40B4-BE49-F238E27FC236}">
                <a16:creationId xmlns:a16="http://schemas.microsoft.com/office/drawing/2014/main" id="{97CFE111-BCB3-481A-85D0-0F57E88EBC2C}"/>
              </a:ext>
            </a:extLst>
          </p:cNvPr>
          <p:cNvSpPr/>
          <p:nvPr userDrawn="1"/>
        </p:nvSpPr>
        <p:spPr>
          <a:xfrm rot="5400000">
            <a:off x="-75805" y="6252764"/>
            <a:ext cx="675481" cy="523877"/>
          </a:xfrm>
          <a:prstGeom prst="triangle">
            <a:avLst>
              <a:gd name="adj" fmla="val 51399"/>
            </a:avLst>
          </a:prstGeom>
          <a:solidFill>
            <a:srgbClr val="006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1BE492-D277-4B57-B7FD-702527F0B7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CB0850-9FFE-4966-BD90-DB06F7853CE2}"/>
              </a:ext>
            </a:extLst>
          </p:cNvPr>
          <p:cNvSpPr>
            <a:spLocks noGrp="1"/>
          </p:cNvSpPr>
          <p:nvPr>
            <p:ph type="dt" sz="half" idx="10"/>
          </p:nvPr>
        </p:nvSpPr>
        <p:spPr/>
        <p:txBody>
          <a:bodyPr/>
          <a:lstStyle>
            <a:lvl1pPr>
              <a:defRPr>
                <a:solidFill>
                  <a:schemeClr val="bg1"/>
                </a:solidFill>
              </a:defRPr>
            </a:lvl1pPr>
          </a:lstStyle>
          <a:p>
            <a:fld id="{2053334D-C731-4501-A5C8-C610FB6C1AE8}" type="datetimeFigureOut">
              <a:rPr lang="en-US" smtClean="0"/>
              <a:pPr/>
              <a:t>7/8/2026</a:t>
            </a:fld>
            <a:endParaRPr lang="en-US" dirty="0"/>
          </a:p>
        </p:txBody>
      </p:sp>
      <p:sp>
        <p:nvSpPr>
          <p:cNvPr id="4" name="Footer Placeholder 3">
            <a:extLst>
              <a:ext uri="{FF2B5EF4-FFF2-40B4-BE49-F238E27FC236}">
                <a16:creationId xmlns:a16="http://schemas.microsoft.com/office/drawing/2014/main" id="{D489B77C-9C12-494F-A87E-7517CBD7AD4A}"/>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3DAAC97F-B8D0-4433-B69C-3E0C16228BA7}"/>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dirty="0"/>
          </a:p>
        </p:txBody>
      </p:sp>
      <p:pic>
        <p:nvPicPr>
          <p:cNvPr id="7" name="Picture 6" descr="A close up of a sign&#10;&#10;Description automatically generated">
            <a:extLst>
              <a:ext uri="{FF2B5EF4-FFF2-40B4-BE49-F238E27FC236}">
                <a16:creationId xmlns:a16="http://schemas.microsoft.com/office/drawing/2014/main" id="{2A5EAC9B-387B-4DD3-9C4A-E3BF2B9AAA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35808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pic>
        <p:nvPicPr>
          <p:cNvPr id="6" name="Picture 5" descr="A picture containing bird&#10;&#10;Description automatically generated">
            <a:extLst>
              <a:ext uri="{FF2B5EF4-FFF2-40B4-BE49-F238E27FC236}">
                <a16:creationId xmlns:a16="http://schemas.microsoft.com/office/drawing/2014/main" id="{B933FC99-1097-4018-8B3C-56B4DCF03E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47206" y="0"/>
            <a:ext cx="1944793" cy="6857999"/>
          </a:xfrm>
          <a:prstGeom prst="rect">
            <a:avLst/>
          </a:prstGeom>
        </p:spPr>
      </p:pic>
      <p:sp>
        <p:nvSpPr>
          <p:cNvPr id="2" name="Date Placeholder 1">
            <a:extLst>
              <a:ext uri="{FF2B5EF4-FFF2-40B4-BE49-F238E27FC236}">
                <a16:creationId xmlns:a16="http://schemas.microsoft.com/office/drawing/2014/main" id="{48DDA5EE-B82D-44A7-AAA9-E2BF97723D0B}"/>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3" name="Footer Placeholder 2">
            <a:extLst>
              <a:ext uri="{FF2B5EF4-FFF2-40B4-BE49-F238E27FC236}">
                <a16:creationId xmlns:a16="http://schemas.microsoft.com/office/drawing/2014/main" id="{4719ACC1-2306-4000-94CA-63A16D1779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6C6BF2-43C3-46FE-9124-1F7CE686C072}"/>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a:p>
        </p:txBody>
      </p:sp>
      <p:pic>
        <p:nvPicPr>
          <p:cNvPr id="7" name="Picture 6" descr="A close up of a sign&#10;&#10;Description automatically generated">
            <a:extLst>
              <a:ext uri="{FF2B5EF4-FFF2-40B4-BE49-F238E27FC236}">
                <a16:creationId xmlns:a16="http://schemas.microsoft.com/office/drawing/2014/main" id="{B91BBBBF-C7E9-446C-9E28-AD70279937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
        <p:nvSpPr>
          <p:cNvPr id="10" name="Isosceles Triangle 9">
            <a:extLst>
              <a:ext uri="{FF2B5EF4-FFF2-40B4-BE49-F238E27FC236}">
                <a16:creationId xmlns:a16="http://schemas.microsoft.com/office/drawing/2014/main" id="{9560B2B0-E84F-48DB-B6CA-EE6B1DD34A63}"/>
              </a:ext>
            </a:extLst>
          </p:cNvPr>
          <p:cNvSpPr/>
          <p:nvPr userDrawn="1"/>
        </p:nvSpPr>
        <p:spPr>
          <a:xfrm rot="16200000">
            <a:off x="7790603" y="2456602"/>
            <a:ext cx="6857999" cy="1944792"/>
          </a:xfrm>
          <a:prstGeom prst="triangle">
            <a:avLst>
              <a:gd name="adj" fmla="val 49722"/>
            </a:avLst>
          </a:prstGeom>
          <a:solidFill>
            <a:srgbClr val="1A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5595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DA5EE-B82D-44A7-AAA9-E2BF97723D0B}"/>
              </a:ext>
            </a:extLst>
          </p:cNvPr>
          <p:cNvSpPr>
            <a:spLocks noGrp="1"/>
          </p:cNvSpPr>
          <p:nvPr>
            <p:ph type="dt" sz="half" idx="10"/>
          </p:nvPr>
        </p:nvSpPr>
        <p:spPr/>
        <p:txBody>
          <a:bodyPr/>
          <a:lstStyle/>
          <a:p>
            <a:fld id="{2053334D-C731-4501-A5C8-C610FB6C1AE8}" type="datetimeFigureOut">
              <a:rPr lang="en-US" smtClean="0"/>
              <a:t>7/8/2026</a:t>
            </a:fld>
            <a:endParaRPr lang="en-US"/>
          </a:p>
        </p:txBody>
      </p:sp>
      <p:sp>
        <p:nvSpPr>
          <p:cNvPr id="3" name="Footer Placeholder 2">
            <a:extLst>
              <a:ext uri="{FF2B5EF4-FFF2-40B4-BE49-F238E27FC236}">
                <a16:creationId xmlns:a16="http://schemas.microsoft.com/office/drawing/2014/main" id="{4719ACC1-2306-4000-94CA-63A16D1779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6C6BF2-43C3-46FE-9124-1F7CE686C072}"/>
              </a:ext>
            </a:extLst>
          </p:cNvPr>
          <p:cNvSpPr>
            <a:spLocks noGrp="1"/>
          </p:cNvSpPr>
          <p:nvPr>
            <p:ph type="sldNum" sz="quarter" idx="12"/>
          </p:nvPr>
        </p:nvSpPr>
        <p:spPr/>
        <p:txBody>
          <a:bodyPr/>
          <a:lstStyle>
            <a:lvl1pPr>
              <a:defRPr>
                <a:solidFill>
                  <a:schemeClr val="bg1"/>
                </a:solidFill>
              </a:defRPr>
            </a:lvl1pPr>
          </a:lstStyle>
          <a:p>
            <a:fld id="{6A5D9758-F717-40A5-A5A2-7DB12EC6A1C9}" type="slidenum">
              <a:rPr lang="en-US" smtClean="0"/>
              <a:pPr/>
              <a:t>‹#›</a:t>
            </a:fld>
            <a:endParaRPr lang="en-US"/>
          </a:p>
        </p:txBody>
      </p:sp>
      <p:pic>
        <p:nvPicPr>
          <p:cNvPr id="7" name="Picture 6" descr="A close up of a sign&#10;&#10;Description automatically generated">
            <a:extLst>
              <a:ext uri="{FF2B5EF4-FFF2-40B4-BE49-F238E27FC236}">
                <a16:creationId xmlns:a16="http://schemas.microsoft.com/office/drawing/2014/main" id="{B91BBBBF-C7E9-446C-9E28-AD70279937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406707"/>
            <a:ext cx="1828800" cy="627381"/>
          </a:xfrm>
          <a:prstGeom prst="rect">
            <a:avLst/>
          </a:prstGeom>
        </p:spPr>
      </p:pic>
    </p:spTree>
    <p:extLst>
      <p:ext uri="{BB962C8B-B14F-4D97-AF65-F5344CB8AC3E}">
        <p14:creationId xmlns:p14="http://schemas.microsoft.com/office/powerpoint/2010/main" val="2760139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F8E82A-DEDB-4F57-9C56-785DF1FE35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622110C-DA35-4E5E-AB88-5914338FC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79BF4E9-9671-423F-B6BB-F2C0642CF4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53334D-C731-4501-A5C8-C610FB6C1AE8}" type="datetimeFigureOut">
              <a:rPr lang="en-US" smtClean="0"/>
              <a:t>7/8/2026</a:t>
            </a:fld>
            <a:endParaRPr lang="en-US"/>
          </a:p>
        </p:txBody>
      </p:sp>
      <p:sp>
        <p:nvSpPr>
          <p:cNvPr id="5" name="Footer Placeholder 4">
            <a:extLst>
              <a:ext uri="{FF2B5EF4-FFF2-40B4-BE49-F238E27FC236}">
                <a16:creationId xmlns:a16="http://schemas.microsoft.com/office/drawing/2014/main" id="{9199415B-A953-4A00-BD68-FCEAD64EE8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F757A3-55CA-430A-9473-9543328AAA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D9758-F717-40A5-A5A2-7DB12EC6A1C9}" type="slidenum">
              <a:rPr lang="en-US" smtClean="0"/>
              <a:t>‹#›</a:t>
            </a:fld>
            <a:endParaRPr lang="en-US"/>
          </a:p>
        </p:txBody>
      </p:sp>
    </p:spTree>
    <p:extLst>
      <p:ext uri="{BB962C8B-B14F-4D97-AF65-F5344CB8AC3E}">
        <p14:creationId xmlns:p14="http://schemas.microsoft.com/office/powerpoint/2010/main" val="58322808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5" r:id="rId4"/>
    <p:sldLayoutId id="2147483652" r:id="rId5"/>
    <p:sldLayoutId id="2147483653" r:id="rId6"/>
    <p:sldLayoutId id="2147483654" r:id="rId7"/>
    <p:sldLayoutId id="2147483655" r:id="rId8"/>
    <p:sldLayoutId id="2147483666" r:id="rId9"/>
    <p:sldLayoutId id="2147483667"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b="1" kern="1200">
          <a:solidFill>
            <a:srgbClr val="0066A8"/>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0066A8"/>
        </a:buClr>
        <a:buFont typeface="Arial" panose="020B0604020202020204" pitchFamily="34" charset="0"/>
        <a:buChar char="&gt;"/>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0066A8"/>
        </a:buClr>
        <a:buSzPct val="120000"/>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0066A8"/>
        </a:buClr>
        <a:buFont typeface="Wingdings" panose="05000000000000000000" pitchFamily="2" charset="2"/>
        <a:buChar char="ü"/>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0066A8"/>
        </a:buClr>
        <a:buFont typeface="Wingdings" panose="05000000000000000000" pitchFamily="2" charset="2"/>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0066A8"/>
        </a:buClr>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awpixel.com/search/electrical%20engineering" TargetMode="External"/><Relationship Id="rId2" Type="http://schemas.openxmlformats.org/officeDocument/2006/relationships/image" Target="../media/image5.1"/><Relationship Id="rId1" Type="http://schemas.openxmlformats.org/officeDocument/2006/relationships/slideLayout" Target="../slideLayouts/slideLayout9.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hyperlink" Target="https://www.pexels.com/video/a-disabled-man-exercising-his-legs-6111058/" TargetMode="External"/><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scherlund.blogspot.com/2020/03/pioneering-deep-learning-in-cyber.html" TargetMode="External"/><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svgsilh.com/image/35087.html" TargetMode="External"/><Relationship Id="rId2" Type="http://schemas.openxmlformats.org/officeDocument/2006/relationships/image" Target="../media/image28.png"/><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hyperlink" Target="chrome-extension://efaidnbmnnnibpcajpcglclefindmkaj/https:/oklahoma.gov/content/dam/ok/en/careertech/educators/certifications-and-badging/certifications-page/credentials-book.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rawpixel.com/image/487660/kitchen-utensils-and-ingredients-vector-set" TargetMode="External"/><Relationship Id="rId2" Type="http://schemas.openxmlformats.org/officeDocument/2006/relationships/image" Target="../media/image30.1"/><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pxhere.com/en/photo/664489" TargetMode="External"/><Relationship Id="rId2" Type="http://schemas.openxmlformats.org/officeDocument/2006/relationships/image" Target="../media/image31.jpg"/><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hyperlink" Target="chrome-extension://efaidnbmnnnibpcajpcglclefindmkaj/https:/oklahoma.gov/content/dam/ok/en/osde/documents/services/accountability/oklahoma-report-card-resources/F_2022-Postsecondary-Opportunities-Spotlight.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reluctantrebel.blogspot.com/2014/01/this-old-house-carpentry-project-day-two.html" TargetMode="External"/><Relationship Id="rId2" Type="http://schemas.openxmlformats.org/officeDocument/2006/relationships/image" Target="../media/image33.JPG"/><Relationship Id="rId1" Type="http://schemas.openxmlformats.org/officeDocument/2006/relationships/slideLayout" Target="../slideLayouts/slideLayout9.xml"/><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3" Type="http://schemas.openxmlformats.org/officeDocument/2006/relationships/hyperlink" Target="https://raisonjohn.blogspot.com/2019/01/utilities-plumbing-systems-20-questions.html" TargetMode="External"/><Relationship Id="rId2" Type="http://schemas.openxmlformats.org/officeDocument/2006/relationships/image" Target="../media/image35.jpg"/><Relationship Id="rId1" Type="http://schemas.openxmlformats.org/officeDocument/2006/relationships/slideLayout" Target="../slideLayouts/slideLayout9.xml"/><Relationship Id="rId6" Type="http://schemas.openxmlformats.org/officeDocument/2006/relationships/hyperlink" Target="chrome-extension://efaidnbmnnnibpcajpcglclefindmkaj/https:/oklahoma.gov/content/dam/ok/en/careertech/about/rules/careertech-administrative-rules.pdf" TargetMode="External"/><Relationship Id="rId5" Type="http://schemas.openxmlformats.org/officeDocument/2006/relationships/hyperlink" Target="mailto:Shawna.nord@careertech.ok.gov" TargetMode="External"/><Relationship Id="rId4" Type="http://schemas.openxmlformats.org/officeDocument/2006/relationships/hyperlink" Target="mailto:Julie.childers@careertech.ok.gov"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hyperlink" Target="https://educare-zone.blogspot.com/2013/12/oxy-acetylene-gas-welding-technique.html" TargetMode="External"/><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publicdomainpictures.net/en/view-image.php?image=209303&amp;picture=nurse" TargetMode="External"/><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faculty.commons.gc.cuny.edu/john-jay-practical-teaching-for-resilient-learning-seminar/" TargetMode="External"/><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companyfolders.com/blog/creating-personal-logos-graphic-designers" TargetMode="External"/><Relationship Id="rId2" Type="http://schemas.openxmlformats.org/officeDocument/2006/relationships/image" Target="../media/image18.jpg"/><Relationship Id="rId1" Type="http://schemas.openxmlformats.org/officeDocument/2006/relationships/slideLayout" Target="../slideLayouts/slideLayout9.xml"/><Relationship Id="rId5" Type="http://schemas.openxmlformats.org/officeDocument/2006/relationships/hyperlink" Target="https://oklahoma.gov/careertech/educators/ocas-codes.html" TargetMode="External"/><Relationship Id="rId4" Type="http://schemas.openxmlformats.org/officeDocument/2006/relationships/hyperlink" Target="chrome-extension://efaidnbmnnnibpcajpcglclefindmkaj/https:/oklahoma.gov/content/dam/ok/en/osde/documents/services/accreditation/Course%20Codes%20SY2026-2027%20PreK-12%20Official.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pensource.com/article/20/12/ansible-lab" TargetMode="External"/><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hyperlink" Target="https://pxhere.com/en/photo/1511613" TargetMode="External"/><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pxhere.com/en/photo/1136625" TargetMode="External"/><Relationship Id="rId2" Type="http://schemas.openxmlformats.org/officeDocument/2006/relationships/image" Target="../media/image24.jpg"/><Relationship Id="rId1" Type="http://schemas.openxmlformats.org/officeDocument/2006/relationships/slideLayout" Target="../slideLayouts/slideLayout9.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l="-2000" r="-2000"/>
          </a:stretch>
        </a:blipFill>
        <a:effectLst/>
      </p:bgPr>
    </p:bg>
    <p:spTree>
      <p:nvGrpSpPr>
        <p:cNvPr id="1" name="">
          <a:extLst>
            <a:ext uri="{FF2B5EF4-FFF2-40B4-BE49-F238E27FC236}">
              <a16:creationId xmlns:a16="http://schemas.microsoft.com/office/drawing/2014/main" id="{0EA14ED3-7666-5910-8BAF-05B39634105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0842D0-5FD4-1215-4E32-78D064DEB535}"/>
              </a:ext>
            </a:extLst>
          </p:cNvPr>
          <p:cNvSpPr txBox="1"/>
          <p:nvPr/>
        </p:nvSpPr>
        <p:spPr>
          <a:xfrm>
            <a:off x="2121876" y="633046"/>
            <a:ext cx="7948247" cy="2308324"/>
          </a:xfrm>
          <a:prstGeom prst="rect">
            <a:avLst/>
          </a:prstGeom>
          <a:noFill/>
        </p:spPr>
        <p:txBody>
          <a:bodyPr wrap="square" rtlCol="0">
            <a:spAutoFit/>
          </a:bodyPr>
          <a:lstStyle/>
          <a:p>
            <a:pPr algn="ctr"/>
            <a:r>
              <a:rPr lang="en-US" sz="4800" dirty="0">
                <a:solidFill>
                  <a:schemeClr val="accent1">
                    <a:lumMod val="50000"/>
                  </a:schemeClr>
                </a:solidFill>
                <a:latin typeface="Arial Black" panose="020B0A04020102020204" pitchFamily="34" charset="0"/>
              </a:rPr>
              <a:t>Academics for New Student Service Members </a:t>
            </a:r>
          </a:p>
        </p:txBody>
      </p:sp>
      <p:pic>
        <p:nvPicPr>
          <p:cNvPr id="4" name="Picture 3">
            <a:extLst>
              <a:ext uri="{FF2B5EF4-FFF2-40B4-BE49-F238E27FC236}">
                <a16:creationId xmlns:a16="http://schemas.microsoft.com/office/drawing/2014/main" id="{E931483C-C687-A2FA-6FA6-DDEE2C344A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3184" y="2516357"/>
            <a:ext cx="3213100" cy="3835400"/>
          </a:xfrm>
          <a:prstGeom prst="rect">
            <a:avLst/>
          </a:prstGeom>
        </p:spPr>
      </p:pic>
      <p:sp>
        <p:nvSpPr>
          <p:cNvPr id="5" name="TextBox 4">
            <a:extLst>
              <a:ext uri="{FF2B5EF4-FFF2-40B4-BE49-F238E27FC236}">
                <a16:creationId xmlns:a16="http://schemas.microsoft.com/office/drawing/2014/main" id="{53B05F17-3544-C271-8246-139479185A9F}"/>
              </a:ext>
            </a:extLst>
          </p:cNvPr>
          <p:cNvSpPr txBox="1"/>
          <p:nvPr/>
        </p:nvSpPr>
        <p:spPr>
          <a:xfrm>
            <a:off x="1925052" y="4655295"/>
            <a:ext cx="5986914" cy="523220"/>
          </a:xfrm>
          <a:prstGeom prst="rect">
            <a:avLst/>
          </a:prstGeom>
          <a:noFill/>
        </p:spPr>
        <p:txBody>
          <a:bodyPr wrap="square" rtlCol="0">
            <a:spAutoFit/>
          </a:bodyPr>
          <a:lstStyle/>
          <a:p>
            <a:r>
              <a:rPr lang="en-US" sz="2800" dirty="0">
                <a:solidFill>
                  <a:schemeClr val="accent1">
                    <a:lumMod val="50000"/>
                  </a:schemeClr>
                </a:solidFill>
                <a:latin typeface="Arial" panose="020B0604020202020204" pitchFamily="34" charset="0"/>
                <a:cs typeface="Arial" panose="020B0604020202020204" pitchFamily="34" charset="0"/>
              </a:rPr>
              <a:t>Julie Childers, </a:t>
            </a:r>
            <a:r>
              <a:rPr lang="en-US" sz="2000" dirty="0">
                <a:solidFill>
                  <a:schemeClr val="accent1">
                    <a:lumMod val="50000"/>
                  </a:schemeClr>
                </a:solidFill>
                <a:latin typeface="Arial" panose="020B0604020202020204" pitchFamily="34" charset="0"/>
                <a:cs typeface="Arial" panose="020B0604020202020204" pitchFamily="34" charset="0"/>
              </a:rPr>
              <a:t>Academic Coordinator in CCD</a:t>
            </a:r>
            <a:endParaRPr lang="en-US" sz="2800" dirty="0">
              <a:solidFill>
                <a:schemeClr val="accent1">
                  <a:lumMod val="5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CA64183-0503-1CD3-9453-C5815F000D7F}"/>
              </a:ext>
            </a:extLst>
          </p:cNvPr>
          <p:cNvSpPr txBox="1"/>
          <p:nvPr/>
        </p:nvSpPr>
        <p:spPr>
          <a:xfrm>
            <a:off x="11159411" y="6440068"/>
            <a:ext cx="625151"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2026</a:t>
            </a:r>
          </a:p>
        </p:txBody>
      </p:sp>
    </p:spTree>
    <p:extLst>
      <p:ext uri="{BB962C8B-B14F-4D97-AF65-F5344CB8AC3E}">
        <p14:creationId xmlns:p14="http://schemas.microsoft.com/office/powerpoint/2010/main" val="532048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D16AB1-8315-C7D4-9ECC-DFAEC5F74419}"/>
              </a:ext>
            </a:extLst>
          </p:cNvPr>
          <p:cNvSpPr txBox="1"/>
          <p:nvPr/>
        </p:nvSpPr>
        <p:spPr>
          <a:xfrm>
            <a:off x="304800" y="218831"/>
            <a:ext cx="5533292" cy="1323439"/>
          </a:xfrm>
          <a:prstGeom prst="rect">
            <a:avLst/>
          </a:prstGeom>
          <a:noFill/>
        </p:spPr>
        <p:txBody>
          <a:bodyPr wrap="square" rtlCol="0">
            <a:spAutoFit/>
          </a:bodyPr>
          <a:lstStyle/>
          <a:p>
            <a:r>
              <a:rPr lang="en-US" sz="4000" dirty="0">
                <a:solidFill>
                  <a:schemeClr val="accent6">
                    <a:lumMod val="50000"/>
                  </a:schemeClr>
                </a:solidFill>
                <a:latin typeface="Arial Black" panose="020B0A04020102020204" pitchFamily="34" charset="0"/>
              </a:rPr>
              <a:t>Other Important Notes:</a:t>
            </a:r>
            <a:r>
              <a:rPr lang="en-US" sz="4000" dirty="0">
                <a:latin typeface="Arial Black" panose="020B0A04020102020204" pitchFamily="34" charset="0"/>
              </a:rPr>
              <a:t> </a:t>
            </a:r>
          </a:p>
        </p:txBody>
      </p:sp>
      <p:sp>
        <p:nvSpPr>
          <p:cNvPr id="3" name="TextBox 2">
            <a:extLst>
              <a:ext uri="{FF2B5EF4-FFF2-40B4-BE49-F238E27FC236}">
                <a16:creationId xmlns:a16="http://schemas.microsoft.com/office/drawing/2014/main" id="{BBB013E8-5676-BA9D-C88F-7A40B52AAC67}"/>
              </a:ext>
            </a:extLst>
          </p:cNvPr>
          <p:cNvSpPr txBox="1"/>
          <p:nvPr/>
        </p:nvSpPr>
        <p:spPr>
          <a:xfrm>
            <a:off x="304800" y="2190947"/>
            <a:ext cx="11637108" cy="3539430"/>
          </a:xfrm>
          <a:prstGeom prst="rect">
            <a:avLst/>
          </a:prstGeom>
          <a:noFill/>
        </p:spPr>
        <p:txBody>
          <a:bodyPr wrap="square" rtlCol="0">
            <a:spAutoFit/>
          </a:bodyPr>
          <a:lstStyle/>
          <a:p>
            <a:r>
              <a:rPr lang="en-US" sz="2800" dirty="0">
                <a:solidFill>
                  <a:schemeClr val="accent1">
                    <a:lumMod val="50000"/>
                  </a:schemeClr>
                </a:solidFill>
                <a:latin typeface="Arial" panose="020B0604020202020204" pitchFamily="34" charset="0"/>
                <a:cs typeface="Arial" panose="020B0604020202020204" pitchFamily="34" charset="0"/>
              </a:rPr>
              <a:t>Courses Embedded in Programs need separate grades. </a:t>
            </a:r>
          </a:p>
          <a:p>
            <a:r>
              <a:rPr lang="en-US" sz="2800" dirty="0">
                <a:solidFill>
                  <a:schemeClr val="accent1">
                    <a:lumMod val="50000"/>
                  </a:schemeClr>
                </a:solidFill>
                <a:latin typeface="Arial" panose="020B0604020202020204" pitchFamily="34" charset="0"/>
                <a:cs typeface="Arial" panose="020B0604020202020204" pitchFamily="34" charset="0"/>
              </a:rPr>
              <a:t>EX. Medical Terminology, Geometry, Fundamentals of Technology, Digital Electronics, Anatomy/Physiology, etc.</a:t>
            </a:r>
          </a:p>
          <a:p>
            <a:endParaRPr lang="en-US" sz="2800" dirty="0">
              <a:solidFill>
                <a:schemeClr val="accent1">
                  <a:lumMod val="50000"/>
                </a:schemeClr>
              </a:solidFill>
              <a:latin typeface="Arial" panose="020B0604020202020204" pitchFamily="34" charset="0"/>
              <a:cs typeface="Arial" panose="020B0604020202020204" pitchFamily="34" charset="0"/>
            </a:endParaRPr>
          </a:p>
          <a:p>
            <a:r>
              <a:rPr lang="en-US" sz="2800" dirty="0">
                <a:solidFill>
                  <a:schemeClr val="accent1">
                    <a:lumMod val="50000"/>
                  </a:schemeClr>
                </a:solidFill>
                <a:latin typeface="Arial" panose="020B0604020202020204" pitchFamily="34" charset="0"/>
                <a:cs typeface="Arial" panose="020B0604020202020204" pitchFamily="34" charset="0"/>
              </a:rPr>
              <a:t>Concurrent Enrollment Grades come from the College or University awarding the credit.</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22573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extLst>
              <a:ext uri="{837473B0-CC2E-450A-ABE3-18F120FF3D39}">
                <a1611:picAttrSrcUrl xmlns:a1611="http://schemas.microsoft.com/office/drawing/2016/11/main" r:id="rId3"/>
              </a:ext>
            </a:extLst>
          </a:blip>
          <a:srcRect/>
          <a:stretch>
            <a:fillRect l="-15000" r="-15000"/>
          </a:stretch>
        </a:blipFill>
        <a:effectLst/>
      </p:bgPr>
    </p:bg>
    <p:spTree>
      <p:nvGrpSpPr>
        <p:cNvPr id="1" name="">
          <a:extLst>
            <a:ext uri="{FF2B5EF4-FFF2-40B4-BE49-F238E27FC236}">
              <a16:creationId xmlns:a16="http://schemas.microsoft.com/office/drawing/2014/main" id="{C657B030-B237-9E52-8971-066B7A93663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CE36339-48E0-4368-96FA-63AC90A7B08C}"/>
              </a:ext>
            </a:extLst>
          </p:cNvPr>
          <p:cNvSpPr txBox="1"/>
          <p:nvPr/>
        </p:nvSpPr>
        <p:spPr>
          <a:xfrm>
            <a:off x="637592" y="278062"/>
            <a:ext cx="10916816" cy="1938992"/>
          </a:xfrm>
          <a:prstGeom prst="rect">
            <a:avLst/>
          </a:prstGeom>
          <a:solidFill>
            <a:schemeClr val="bg2"/>
          </a:solidFill>
        </p:spPr>
        <p:txBody>
          <a:bodyPr wrap="square">
            <a:spAutoFit/>
          </a:bodyPr>
          <a:lstStyle/>
          <a:p>
            <a:r>
              <a:rPr lang="en-US" sz="4000" dirty="0">
                <a:solidFill>
                  <a:srgbClr val="316821"/>
                </a:solidFill>
                <a:latin typeface="Arial Black" panose="020B0A04020102020204" pitchFamily="34" charset="0"/>
                <a:cs typeface="Arial" panose="020B0604020202020204" pitchFamily="34" charset="0"/>
              </a:rPr>
              <a:t>What is a “Certification” and Why does the K-12 school need to know about them?</a:t>
            </a:r>
          </a:p>
        </p:txBody>
      </p:sp>
      <p:sp>
        <p:nvSpPr>
          <p:cNvPr id="4" name="TextBox 3">
            <a:extLst>
              <a:ext uri="{FF2B5EF4-FFF2-40B4-BE49-F238E27FC236}">
                <a16:creationId xmlns:a16="http://schemas.microsoft.com/office/drawing/2014/main" id="{ACF82992-E914-E101-74F7-ECEEB88BCE01}"/>
              </a:ext>
            </a:extLst>
          </p:cNvPr>
          <p:cNvSpPr txBox="1"/>
          <p:nvPr/>
        </p:nvSpPr>
        <p:spPr>
          <a:xfrm>
            <a:off x="3047999" y="2553790"/>
            <a:ext cx="8448432" cy="3108543"/>
          </a:xfrm>
          <a:prstGeom prst="rect">
            <a:avLst/>
          </a:prstGeom>
          <a:noFill/>
        </p:spPr>
        <p:txBody>
          <a:bodyPr wrap="square">
            <a:spAutoFit/>
          </a:bodyPr>
          <a:lstStyle/>
          <a:p>
            <a:r>
              <a:rPr lang="en-US" sz="2800" b="1" dirty="0">
                <a:solidFill>
                  <a:schemeClr val="accent1">
                    <a:lumMod val="50000"/>
                  </a:schemeClr>
                </a:solidFill>
                <a:latin typeface="Arial" panose="020B0604020202020204" pitchFamily="34" charset="0"/>
                <a:cs typeface="Arial" panose="020B0604020202020204" pitchFamily="34" charset="0"/>
              </a:rPr>
              <a:t>A </a:t>
            </a:r>
            <a:r>
              <a:rPr lang="en-US" sz="2800" b="1" u="none" strike="noStrike" dirty="0">
                <a:solidFill>
                  <a:schemeClr val="accent1">
                    <a:lumMod val="50000"/>
                  </a:schemeClr>
                </a:solidFill>
                <a:effectLst/>
                <a:latin typeface="Arial" panose="020B0604020202020204" pitchFamily="34" charset="0"/>
                <a:cs typeface="Arial" panose="020B0604020202020204" pitchFamily="34" charset="0"/>
              </a:rPr>
              <a:t>certification</a:t>
            </a:r>
            <a:r>
              <a:rPr lang="en-US" sz="2800" b="1" dirty="0">
                <a:solidFill>
                  <a:schemeClr val="accent1">
                    <a:lumMod val="50000"/>
                  </a:schemeClr>
                </a:solidFill>
                <a:latin typeface="Arial" panose="020B0604020202020204" pitchFamily="34" charset="0"/>
                <a:cs typeface="Arial" panose="020B0604020202020204" pitchFamily="34" charset="0"/>
              </a:rPr>
              <a:t> is an official credential awarded by a professional organization, industry body, or corporation that validates an individual's skills, knowledge, or expertise in a specific field. It is typically earned by passing a standardized assessment and often requires prior experience or continuing education to maintain.</a:t>
            </a:r>
          </a:p>
        </p:txBody>
      </p:sp>
    </p:spTree>
    <p:extLst>
      <p:ext uri="{BB962C8B-B14F-4D97-AF65-F5344CB8AC3E}">
        <p14:creationId xmlns:p14="http://schemas.microsoft.com/office/powerpoint/2010/main" val="401658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t="-8000" b="-8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E7431F-EFB7-49FC-AAA4-6F4DD1515F4E}"/>
              </a:ext>
            </a:extLst>
          </p:cNvPr>
          <p:cNvSpPr txBox="1"/>
          <p:nvPr/>
        </p:nvSpPr>
        <p:spPr>
          <a:xfrm>
            <a:off x="218830" y="234462"/>
            <a:ext cx="7729415" cy="707886"/>
          </a:xfrm>
          <a:prstGeom prst="rect">
            <a:avLst/>
          </a:prstGeom>
          <a:noFill/>
        </p:spPr>
        <p:txBody>
          <a:bodyPr wrap="square" rtlCol="0">
            <a:spAutoFit/>
          </a:bodyPr>
          <a:lstStyle/>
          <a:p>
            <a:r>
              <a:rPr lang="en-US" sz="4000" dirty="0">
                <a:solidFill>
                  <a:schemeClr val="accent1">
                    <a:lumMod val="50000"/>
                  </a:schemeClr>
                </a:solidFill>
                <a:latin typeface="Arial Black" panose="020B0A04020102020204" pitchFamily="34" charset="0"/>
              </a:rPr>
              <a:t>CareerTech Certifications</a:t>
            </a:r>
          </a:p>
        </p:txBody>
      </p:sp>
      <p:sp>
        <p:nvSpPr>
          <p:cNvPr id="3" name="TextBox 2">
            <a:extLst>
              <a:ext uri="{FF2B5EF4-FFF2-40B4-BE49-F238E27FC236}">
                <a16:creationId xmlns:a16="http://schemas.microsoft.com/office/drawing/2014/main" id="{2BEE79F0-CB8A-3D58-2692-A569F816FFFA}"/>
              </a:ext>
            </a:extLst>
          </p:cNvPr>
          <p:cNvSpPr txBox="1"/>
          <p:nvPr/>
        </p:nvSpPr>
        <p:spPr>
          <a:xfrm>
            <a:off x="3872522" y="1182231"/>
            <a:ext cx="8151446" cy="2246769"/>
          </a:xfrm>
          <a:prstGeom prst="rect">
            <a:avLst/>
          </a:prstGeom>
          <a:solidFill>
            <a:schemeClr val="bg2"/>
          </a:solidFill>
        </p:spPr>
        <p:txBody>
          <a:bodyPr wrap="square" rtlCol="0">
            <a:spAutoFit/>
          </a:bodyPr>
          <a:lstStyle/>
          <a:p>
            <a:r>
              <a:rPr lang="en-US" sz="2800" b="1" dirty="0">
                <a:solidFill>
                  <a:schemeClr val="accent6">
                    <a:lumMod val="50000"/>
                  </a:schemeClr>
                </a:solidFill>
                <a:latin typeface="Arial" panose="020B0604020202020204" pitchFamily="34" charset="0"/>
                <a:cs typeface="Arial" panose="020B0604020202020204" pitchFamily="34" charset="0"/>
              </a:rPr>
              <a:t>House Bill 3218 (2016)</a:t>
            </a:r>
          </a:p>
          <a:p>
            <a:r>
              <a:rPr lang="en-US" sz="2800" b="1" dirty="0">
                <a:solidFill>
                  <a:schemeClr val="accent6">
                    <a:lumMod val="50000"/>
                  </a:schemeClr>
                </a:solidFill>
                <a:latin typeface="Arial" panose="020B0604020202020204" pitchFamily="34" charset="0"/>
                <a:cs typeface="Arial" panose="020B0604020202020204" pitchFamily="34" charset="0"/>
              </a:rPr>
              <a:t>CareerTech: Any business or industry recognized endorsements must be reported on the transcript as provided by the local Career Technology Center. </a:t>
            </a:r>
          </a:p>
        </p:txBody>
      </p:sp>
      <p:sp>
        <p:nvSpPr>
          <p:cNvPr id="4" name="TextBox 3">
            <a:extLst>
              <a:ext uri="{FF2B5EF4-FFF2-40B4-BE49-F238E27FC236}">
                <a16:creationId xmlns:a16="http://schemas.microsoft.com/office/drawing/2014/main" id="{2E88D906-4C30-F897-91A0-E9118C11FE48}"/>
              </a:ext>
            </a:extLst>
          </p:cNvPr>
          <p:cNvSpPr txBox="1"/>
          <p:nvPr/>
        </p:nvSpPr>
        <p:spPr>
          <a:xfrm>
            <a:off x="285263" y="2710035"/>
            <a:ext cx="3341076" cy="2031325"/>
          </a:xfrm>
          <a:prstGeom prst="rect">
            <a:avLst/>
          </a:prstGeom>
          <a:solidFill>
            <a:schemeClr val="bg2"/>
          </a:solidFill>
        </p:spPr>
        <p:txBody>
          <a:bodyPr wrap="square" rtlCol="0">
            <a:spAutoFit/>
          </a:bodyPr>
          <a:lstStyle/>
          <a:p>
            <a:r>
              <a:rPr lang="en-US" dirty="0">
                <a:hlinkClick r:id="rId4"/>
              </a:rPr>
              <a:t>Chrome-extension://</a:t>
            </a:r>
            <a:r>
              <a:rPr lang="en-US" dirty="0" err="1">
                <a:hlinkClick r:id="rId4"/>
              </a:rPr>
              <a:t>efaidnbmnnnibpcajpcglclefindmkaj</a:t>
            </a:r>
            <a:r>
              <a:rPr lang="en-US" dirty="0">
                <a:hlinkClick r:id="rId4"/>
              </a:rPr>
              <a:t>/https://oklahoma.gov/content/dam/ok/en/careertech/educators/certifications-and-badging/certifications-page/credentials-book.pdf</a:t>
            </a:r>
            <a:endParaRPr lang="en-US" dirty="0"/>
          </a:p>
        </p:txBody>
      </p:sp>
      <p:pic>
        <p:nvPicPr>
          <p:cNvPr id="6" name="Picture 5">
            <a:extLst>
              <a:ext uri="{FF2B5EF4-FFF2-40B4-BE49-F238E27FC236}">
                <a16:creationId xmlns:a16="http://schemas.microsoft.com/office/drawing/2014/main" id="{FFE0A0AC-81A7-75DB-027A-4C47415116DE}"/>
              </a:ext>
            </a:extLst>
          </p:cNvPr>
          <p:cNvPicPr>
            <a:picLocks noChangeAspect="1"/>
          </p:cNvPicPr>
          <p:nvPr/>
        </p:nvPicPr>
        <p:blipFill>
          <a:blip r:embed="rId5"/>
          <a:stretch>
            <a:fillRect/>
          </a:stretch>
        </p:blipFill>
        <p:spPr>
          <a:xfrm>
            <a:off x="4796095" y="3725697"/>
            <a:ext cx="6816772" cy="13362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99C9DCAC-8996-A29C-F2CF-ECEDF19A7043}"/>
              </a:ext>
            </a:extLst>
          </p:cNvPr>
          <p:cNvSpPr txBox="1"/>
          <p:nvPr/>
        </p:nvSpPr>
        <p:spPr>
          <a:xfrm>
            <a:off x="5113176" y="5542584"/>
            <a:ext cx="6499691" cy="923330"/>
          </a:xfrm>
          <a:prstGeom prst="rect">
            <a:avLst/>
          </a:prstGeom>
          <a:solidFill>
            <a:schemeClr val="bg2"/>
          </a:solidFill>
        </p:spPr>
        <p:txBody>
          <a:bodyPr wrap="square">
            <a:spAutoFit/>
          </a:bodyPr>
          <a:lstStyle/>
          <a:p>
            <a:r>
              <a:rPr lang="en-US" sz="1800" dirty="0">
                <a:solidFill>
                  <a:schemeClr val="accent1">
                    <a:lumMod val="50000"/>
                  </a:schemeClr>
                </a:solidFill>
                <a:latin typeface="Arial" panose="020B0604020202020204" pitchFamily="34" charset="0"/>
                <a:cs typeface="Arial" panose="020B0604020202020204" pitchFamily="34" charset="0"/>
              </a:rPr>
              <a:t>Certifications should be sent in a timely manner that allows the K-12 time to post them on the transcript. Best Practice 2 or more times a year.</a:t>
            </a:r>
            <a:endParaRPr lang="en-US" dirty="0"/>
          </a:p>
        </p:txBody>
      </p:sp>
    </p:spTree>
    <p:extLst>
      <p:ext uri="{BB962C8B-B14F-4D97-AF65-F5344CB8AC3E}">
        <p14:creationId xmlns:p14="http://schemas.microsoft.com/office/powerpoint/2010/main" val="1692282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t="-39000" b="-39000"/>
          </a:stretch>
        </a:blipFill>
        <a:effectLst/>
      </p:bgPr>
    </p:bg>
    <p:spTree>
      <p:nvGrpSpPr>
        <p:cNvPr id="1" name="">
          <a:extLst>
            <a:ext uri="{FF2B5EF4-FFF2-40B4-BE49-F238E27FC236}">
              <a16:creationId xmlns:a16="http://schemas.microsoft.com/office/drawing/2014/main" id="{2A9A70B9-F2D6-2C99-A5C6-491EA7B951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EF4C5D-D5AB-CA79-5584-585A2E39CEC9}"/>
              </a:ext>
            </a:extLst>
          </p:cNvPr>
          <p:cNvSpPr txBox="1"/>
          <p:nvPr/>
        </p:nvSpPr>
        <p:spPr>
          <a:xfrm>
            <a:off x="208383" y="184994"/>
            <a:ext cx="11775233" cy="1754326"/>
          </a:xfrm>
          <a:prstGeom prst="rect">
            <a:avLst/>
          </a:prstGeom>
          <a:noFill/>
        </p:spPr>
        <p:txBody>
          <a:bodyPr wrap="square">
            <a:spAutoFit/>
          </a:bodyPr>
          <a:lstStyle/>
          <a:p>
            <a:r>
              <a:rPr lang="en-US" sz="3600" dirty="0">
                <a:solidFill>
                  <a:srgbClr val="316821"/>
                </a:solidFill>
                <a:latin typeface="Arial Black" panose="020B0A04020102020204" pitchFamily="34" charset="0"/>
                <a:cs typeface="Arial" panose="020B0604020202020204" pitchFamily="34" charset="0"/>
              </a:rPr>
              <a:t>What difference does it make if there are high school students and adults taking the same program?</a:t>
            </a:r>
          </a:p>
        </p:txBody>
      </p:sp>
      <p:sp>
        <p:nvSpPr>
          <p:cNvPr id="3" name="TextBox 2">
            <a:extLst>
              <a:ext uri="{FF2B5EF4-FFF2-40B4-BE49-F238E27FC236}">
                <a16:creationId xmlns:a16="http://schemas.microsoft.com/office/drawing/2014/main" id="{E54A7D75-1DBA-58C8-887A-D5C7FE327C0F}"/>
              </a:ext>
            </a:extLst>
          </p:cNvPr>
          <p:cNvSpPr txBox="1"/>
          <p:nvPr/>
        </p:nvSpPr>
        <p:spPr>
          <a:xfrm>
            <a:off x="2722386" y="1717803"/>
            <a:ext cx="9261230" cy="4955203"/>
          </a:xfrm>
          <a:prstGeom prst="rect">
            <a:avLst/>
          </a:prstGeom>
          <a:noFill/>
        </p:spPr>
        <p:txBody>
          <a:bodyPr wrap="square" rtlCol="0">
            <a:spAutoFit/>
          </a:bodyPr>
          <a:lstStyle/>
          <a:p>
            <a:r>
              <a:rPr lang="en-US" sz="3200" dirty="0">
                <a:solidFill>
                  <a:schemeClr val="accent1">
                    <a:lumMod val="50000"/>
                  </a:schemeClr>
                </a:solidFill>
                <a:latin typeface="Arial" panose="020B0604020202020204" pitchFamily="34" charset="0"/>
                <a:cs typeface="Arial" panose="020B0604020202020204" pitchFamily="34" charset="0"/>
              </a:rPr>
              <a:t>The technology center lives in more than one world: K-12 education, higher education, and workforce. </a:t>
            </a:r>
          </a:p>
          <a:p>
            <a:pPr marL="457200" indent="-457200">
              <a:buFont typeface="Wingdings" panose="05000000000000000000" pitchFamily="2" charset="2"/>
              <a:buChar char="§"/>
            </a:pPr>
            <a:r>
              <a:rPr lang="en-US" sz="3200" dirty="0">
                <a:solidFill>
                  <a:schemeClr val="accent1">
                    <a:lumMod val="50000"/>
                  </a:schemeClr>
                </a:solidFill>
                <a:latin typeface="Arial" panose="020B0604020202020204" pitchFamily="34" charset="0"/>
                <a:cs typeface="Arial" panose="020B0604020202020204" pitchFamily="34" charset="0"/>
              </a:rPr>
              <a:t>K-12 education runs on Carnegie Units- 120 hour blocks of time earn one credit.</a:t>
            </a:r>
          </a:p>
          <a:p>
            <a:pPr marL="457200" indent="-457200">
              <a:buFont typeface="Wingdings" panose="05000000000000000000" pitchFamily="2" charset="2"/>
              <a:buChar char="§"/>
            </a:pPr>
            <a:r>
              <a:rPr lang="en-US" sz="3200" dirty="0">
                <a:solidFill>
                  <a:schemeClr val="accent1">
                    <a:lumMod val="50000"/>
                  </a:schemeClr>
                </a:solidFill>
                <a:latin typeface="Arial" panose="020B0604020202020204" pitchFamily="34" charset="0"/>
                <a:cs typeface="Arial" panose="020B0604020202020204" pitchFamily="34" charset="0"/>
              </a:rPr>
              <a:t>Higher Education works off the Federal Financial Aide definition for credit.</a:t>
            </a:r>
          </a:p>
          <a:p>
            <a:pPr marL="457200" indent="-457200">
              <a:buFont typeface="Wingdings" panose="05000000000000000000" pitchFamily="2" charset="2"/>
              <a:buChar char="§"/>
            </a:pPr>
            <a:r>
              <a:rPr lang="en-US" sz="3200" dirty="0">
                <a:solidFill>
                  <a:schemeClr val="accent1">
                    <a:lumMod val="50000"/>
                  </a:schemeClr>
                </a:solidFill>
                <a:latin typeface="Arial" panose="020B0604020202020204" pitchFamily="34" charset="0"/>
                <a:cs typeface="Arial" panose="020B0604020202020204" pitchFamily="34" charset="0"/>
              </a:rPr>
              <a:t>Workforce creates short term learning based on skill acquisition.</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315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l="-19000" r="-19000"/>
          </a:stretch>
        </a:blipFill>
        <a:effectLst/>
      </p:bgPr>
    </p:bg>
    <p:spTree>
      <p:nvGrpSpPr>
        <p:cNvPr id="1" name="">
          <a:extLst>
            <a:ext uri="{FF2B5EF4-FFF2-40B4-BE49-F238E27FC236}">
              <a16:creationId xmlns:a16="http://schemas.microsoft.com/office/drawing/2014/main" id="{B5C5CE02-FE3B-4026-7155-2B3F9B35C26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831785C-1E35-056B-73BB-D275410005A6}"/>
              </a:ext>
            </a:extLst>
          </p:cNvPr>
          <p:cNvSpPr txBox="1"/>
          <p:nvPr/>
        </p:nvSpPr>
        <p:spPr>
          <a:xfrm>
            <a:off x="450979" y="198313"/>
            <a:ext cx="11290041" cy="2492990"/>
          </a:xfrm>
          <a:prstGeom prst="rect">
            <a:avLst/>
          </a:prstGeom>
          <a:noFill/>
        </p:spPr>
        <p:txBody>
          <a:bodyPr wrap="square">
            <a:spAutoFit/>
          </a:bodyPr>
          <a:lstStyle/>
          <a:p>
            <a:r>
              <a:rPr lang="en-US" sz="3600" dirty="0">
                <a:solidFill>
                  <a:srgbClr val="316821"/>
                </a:solidFill>
                <a:latin typeface="Arial Black" panose="020B0A04020102020204" pitchFamily="34" charset="0"/>
                <a:cs typeface="Arial" panose="020B0604020202020204" pitchFamily="34" charset="0"/>
              </a:rPr>
              <a:t>What are “Postsecondary Opportunity Points” and Why is the person calling me so upset? </a:t>
            </a:r>
            <a:r>
              <a:rPr lang="en-US" sz="1600" dirty="0">
                <a:solidFill>
                  <a:srgbClr val="316821"/>
                </a:solidFill>
                <a:latin typeface="Arial Black" panose="020B0A04020102020204" pitchFamily="34" charset="0"/>
                <a:cs typeface="Arial" panose="020B0604020202020204" pitchFamily="34" charset="0"/>
                <a:hlinkClick r:id="rId4"/>
              </a:rPr>
              <a:t>chrome-extension://</a:t>
            </a:r>
            <a:r>
              <a:rPr lang="en-US" sz="1600" dirty="0" err="1">
                <a:solidFill>
                  <a:srgbClr val="316821"/>
                </a:solidFill>
                <a:latin typeface="Arial Black" panose="020B0A04020102020204" pitchFamily="34" charset="0"/>
                <a:cs typeface="Arial" panose="020B0604020202020204" pitchFamily="34" charset="0"/>
                <a:hlinkClick r:id="rId4"/>
              </a:rPr>
              <a:t>efaidnbmnnnibpcajpcglclefindmkaj</a:t>
            </a:r>
            <a:r>
              <a:rPr lang="en-US" sz="1600" dirty="0">
                <a:solidFill>
                  <a:srgbClr val="316821"/>
                </a:solidFill>
                <a:latin typeface="Arial Black" panose="020B0A04020102020204" pitchFamily="34" charset="0"/>
                <a:cs typeface="Arial" panose="020B0604020202020204" pitchFamily="34" charset="0"/>
                <a:hlinkClick r:id="rId4"/>
              </a:rPr>
              <a:t>/https://oklahoma.gov/content/dam/ok/en/osde/documents/services/accountability/oklahoma-report-card-resources/F_2022-Postsecondary-Opportunities-Spotlight.pdf</a:t>
            </a:r>
            <a:endParaRPr lang="en-US" sz="4000" dirty="0">
              <a:solidFill>
                <a:srgbClr val="316821"/>
              </a:solidFill>
              <a:latin typeface="Arial Black" panose="020B0A040201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BD86B4B-6DB9-6694-A66C-C6071229F42C}"/>
              </a:ext>
            </a:extLst>
          </p:cNvPr>
          <p:cNvSpPr txBox="1"/>
          <p:nvPr/>
        </p:nvSpPr>
        <p:spPr>
          <a:xfrm>
            <a:off x="450978" y="2833507"/>
            <a:ext cx="11290041" cy="2031325"/>
          </a:xfrm>
          <a:prstGeom prst="rect">
            <a:avLst/>
          </a:prstGeom>
          <a:noFill/>
        </p:spPr>
        <p:txBody>
          <a:bodyPr wrap="square">
            <a:spAutoFit/>
          </a:bodyPr>
          <a:lstStyle/>
          <a:p>
            <a:r>
              <a:rPr lang="en-US" dirty="0">
                <a:solidFill>
                  <a:schemeClr val="accent1">
                    <a:lumMod val="50000"/>
                  </a:schemeClr>
                </a:solidFill>
                <a:latin typeface="Arial" panose="020B0604020202020204" pitchFamily="34" charset="0"/>
                <a:cs typeface="Arial" panose="020B0604020202020204" pitchFamily="34" charset="0"/>
              </a:rPr>
              <a:t>Under the federal Every Student Succeeds Act (ESSA), states were required to include an indicator of school quality or student success. ….This indicator encourages schools and students to participate in activities and programs that enhance preparation for life after high school. Points earned reward schools for helping their students gain early college and career exposure.</a:t>
            </a:r>
          </a:p>
          <a:p>
            <a:endParaRPr lang="en-US" dirty="0">
              <a:solidFill>
                <a:schemeClr val="accent1">
                  <a:lumMod val="50000"/>
                </a:schemeClr>
              </a:solidFill>
              <a:latin typeface="Arial" panose="020B0604020202020204" pitchFamily="34" charset="0"/>
              <a:cs typeface="Arial" panose="020B0604020202020204" pitchFamily="34" charset="0"/>
            </a:endParaRPr>
          </a:p>
          <a:p>
            <a:r>
              <a:rPr lang="en-US" dirty="0">
                <a:solidFill>
                  <a:schemeClr val="accent1">
                    <a:lumMod val="50000"/>
                  </a:schemeClr>
                </a:solidFill>
                <a:latin typeface="Arial" panose="020B0604020202020204" pitchFamily="34" charset="0"/>
                <a:cs typeface="Arial" panose="020B0604020202020204" pitchFamily="34" charset="0"/>
              </a:rPr>
              <a:t>Points earned under the Postsecondary Opportunities indicator are </a:t>
            </a:r>
            <a:r>
              <a:rPr lang="en-US" i="1" u="sng" dirty="0">
                <a:solidFill>
                  <a:schemeClr val="accent1">
                    <a:lumMod val="50000"/>
                  </a:schemeClr>
                </a:solidFill>
                <a:latin typeface="Arial" panose="020B0604020202020204" pitchFamily="34" charset="0"/>
                <a:cs typeface="Arial" panose="020B0604020202020204" pitchFamily="34" charset="0"/>
              </a:rPr>
              <a:t>based on the percentage of high school juniors and seniors completing at least one</a:t>
            </a:r>
            <a:r>
              <a:rPr lang="en-US" dirty="0">
                <a:solidFill>
                  <a:schemeClr val="accent1">
                    <a:lumMod val="50000"/>
                  </a:schemeClr>
                </a:solidFill>
                <a:latin typeface="Arial" panose="020B0604020202020204" pitchFamily="34" charset="0"/>
                <a:cs typeface="Arial" panose="020B0604020202020204" pitchFamily="34" charset="0"/>
              </a:rPr>
              <a:t> of the approved options to prepare for life after high school.</a:t>
            </a:r>
          </a:p>
        </p:txBody>
      </p:sp>
      <p:pic>
        <p:nvPicPr>
          <p:cNvPr id="6" name="Picture 5">
            <a:extLst>
              <a:ext uri="{FF2B5EF4-FFF2-40B4-BE49-F238E27FC236}">
                <a16:creationId xmlns:a16="http://schemas.microsoft.com/office/drawing/2014/main" id="{4996ABEB-EEE2-5BB2-974E-6B0D188CFFFA}"/>
              </a:ext>
            </a:extLst>
          </p:cNvPr>
          <p:cNvPicPr>
            <a:picLocks noChangeAspect="1"/>
          </p:cNvPicPr>
          <p:nvPr/>
        </p:nvPicPr>
        <p:blipFill>
          <a:blip r:embed="rId5"/>
          <a:stretch>
            <a:fillRect/>
          </a:stretch>
        </p:blipFill>
        <p:spPr>
          <a:xfrm>
            <a:off x="4778509" y="4923692"/>
            <a:ext cx="5935828" cy="1838145"/>
          </a:xfrm>
          <a:prstGeom prst="rect">
            <a:avLst/>
          </a:prstGeom>
        </p:spPr>
      </p:pic>
    </p:spTree>
    <p:extLst>
      <p:ext uri="{BB962C8B-B14F-4D97-AF65-F5344CB8AC3E}">
        <p14:creationId xmlns:p14="http://schemas.microsoft.com/office/powerpoint/2010/main" val="3368376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t="-17000" b="-17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46B1F0-2371-B4AA-F3D8-7BA26871E2E7}"/>
              </a:ext>
            </a:extLst>
          </p:cNvPr>
          <p:cNvSpPr txBox="1"/>
          <p:nvPr/>
        </p:nvSpPr>
        <p:spPr>
          <a:xfrm>
            <a:off x="257909" y="109415"/>
            <a:ext cx="6275754" cy="707886"/>
          </a:xfrm>
          <a:prstGeom prst="rect">
            <a:avLst/>
          </a:prstGeom>
          <a:noFill/>
        </p:spPr>
        <p:txBody>
          <a:bodyPr wrap="square" rtlCol="0">
            <a:spAutoFit/>
          </a:bodyPr>
          <a:lstStyle/>
          <a:p>
            <a:r>
              <a:rPr lang="en-US" sz="4000" dirty="0">
                <a:solidFill>
                  <a:schemeClr val="accent1">
                    <a:lumMod val="50000"/>
                  </a:schemeClr>
                </a:solidFill>
                <a:latin typeface="Arial Black" panose="020B0A04020102020204" pitchFamily="34" charset="0"/>
              </a:rPr>
              <a:t>*Back to the asterisk.</a:t>
            </a:r>
            <a:r>
              <a:rPr lang="en-US" sz="4000" dirty="0">
                <a:latin typeface="Arial Black" panose="020B0A04020102020204" pitchFamily="34" charset="0"/>
              </a:rPr>
              <a:t> </a:t>
            </a:r>
          </a:p>
        </p:txBody>
      </p:sp>
      <p:pic>
        <p:nvPicPr>
          <p:cNvPr id="5" name="Picture 4">
            <a:extLst>
              <a:ext uri="{FF2B5EF4-FFF2-40B4-BE49-F238E27FC236}">
                <a16:creationId xmlns:a16="http://schemas.microsoft.com/office/drawing/2014/main" id="{EF76A4C0-BD38-9D91-7F38-F566C9F258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6954" y="3671903"/>
            <a:ext cx="2516554" cy="3059829"/>
          </a:xfrm>
          <a:prstGeom prst="rect">
            <a:avLst/>
          </a:prstGeom>
        </p:spPr>
      </p:pic>
      <p:sp>
        <p:nvSpPr>
          <p:cNvPr id="4" name="TextBox 3">
            <a:extLst>
              <a:ext uri="{FF2B5EF4-FFF2-40B4-BE49-F238E27FC236}">
                <a16:creationId xmlns:a16="http://schemas.microsoft.com/office/drawing/2014/main" id="{378086F6-E97D-0299-5691-0134C36654B9}"/>
              </a:ext>
            </a:extLst>
          </p:cNvPr>
          <p:cNvSpPr txBox="1"/>
          <p:nvPr/>
        </p:nvSpPr>
        <p:spPr>
          <a:xfrm>
            <a:off x="89877" y="817301"/>
            <a:ext cx="9272954" cy="4524315"/>
          </a:xfrm>
          <a:prstGeom prst="rect">
            <a:avLst/>
          </a:prstGeom>
          <a:noFill/>
        </p:spPr>
        <p:txBody>
          <a:bodyPr wrap="square" rtlCol="0">
            <a:spAutoFit/>
          </a:bodyPr>
          <a:lstStyle/>
          <a:p>
            <a:r>
              <a:rPr lang="en-US" sz="3600" b="1" dirty="0">
                <a:solidFill>
                  <a:schemeClr val="accent6">
                    <a:lumMod val="50000"/>
                  </a:schemeClr>
                </a:solidFill>
                <a:latin typeface="Arial" panose="020B0604020202020204" pitchFamily="34" charset="0"/>
                <a:cs typeface="Arial" panose="020B0604020202020204" pitchFamily="34" charset="0"/>
              </a:rPr>
              <a:t>9000 program codes need 2 semester grades. (no exceptions)</a:t>
            </a:r>
          </a:p>
          <a:p>
            <a:r>
              <a:rPr lang="en-US" sz="3600" b="1" dirty="0">
                <a:solidFill>
                  <a:schemeClr val="accent6">
                    <a:lumMod val="50000"/>
                  </a:schemeClr>
                </a:solidFill>
                <a:latin typeface="Arial" panose="020B0604020202020204" pitchFamily="34" charset="0"/>
                <a:cs typeface="Arial" panose="020B0604020202020204" pitchFamily="34" charset="0"/>
              </a:rPr>
              <a:t>How those grades can be transcribed include:</a:t>
            </a:r>
          </a:p>
          <a:p>
            <a:pPr marL="457200" indent="-457200">
              <a:buFont typeface="Wingdings" panose="05000000000000000000" pitchFamily="2" charset="2"/>
              <a:buChar char="§"/>
            </a:pPr>
            <a:r>
              <a:rPr lang="en-US" sz="3600" b="1" dirty="0">
                <a:solidFill>
                  <a:schemeClr val="accent6">
                    <a:lumMod val="50000"/>
                  </a:schemeClr>
                </a:solidFill>
                <a:latin typeface="Arial" panose="020B0604020202020204" pitchFamily="34" charset="0"/>
                <a:cs typeface="Arial" panose="020B0604020202020204" pitchFamily="34" charset="0"/>
              </a:rPr>
              <a:t>2 grades in the same semester still labeled semester 1 and semester 2.</a:t>
            </a:r>
          </a:p>
          <a:p>
            <a:pPr marL="457200" indent="-457200">
              <a:buFont typeface="Wingdings" panose="05000000000000000000" pitchFamily="2" charset="2"/>
              <a:buChar char="§"/>
            </a:pPr>
            <a:r>
              <a:rPr lang="en-US" sz="3600" b="1" dirty="0">
                <a:solidFill>
                  <a:schemeClr val="accent6">
                    <a:lumMod val="50000"/>
                  </a:schemeClr>
                </a:solidFill>
                <a:latin typeface="Arial" panose="020B0604020202020204" pitchFamily="34" charset="0"/>
                <a:cs typeface="Arial" panose="020B0604020202020204" pitchFamily="34" charset="0"/>
              </a:rPr>
              <a:t>2 grades one for semester 1 and one for semester 2.</a:t>
            </a:r>
          </a:p>
        </p:txBody>
      </p:sp>
    </p:spTree>
    <p:extLst>
      <p:ext uri="{BB962C8B-B14F-4D97-AF65-F5344CB8AC3E}">
        <p14:creationId xmlns:p14="http://schemas.microsoft.com/office/powerpoint/2010/main" val="3651889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1409E5-9292-D875-545F-C910E1339FAF}"/>
              </a:ext>
            </a:extLst>
          </p:cNvPr>
          <p:cNvSpPr txBox="1"/>
          <p:nvPr/>
        </p:nvSpPr>
        <p:spPr>
          <a:xfrm>
            <a:off x="811762" y="354563"/>
            <a:ext cx="10347649" cy="1323439"/>
          </a:xfrm>
          <a:prstGeom prst="rect">
            <a:avLst/>
          </a:prstGeom>
          <a:noFill/>
        </p:spPr>
        <p:txBody>
          <a:bodyPr wrap="square" rtlCol="0">
            <a:spAutoFit/>
          </a:bodyPr>
          <a:lstStyle/>
          <a:p>
            <a:r>
              <a:rPr lang="en-US" sz="4000" dirty="0">
                <a:latin typeface="Arial Black" panose="020B0A04020102020204" pitchFamily="34" charset="0"/>
              </a:rPr>
              <a:t>For more information on Academics in CareerTech:</a:t>
            </a:r>
          </a:p>
        </p:txBody>
      </p:sp>
      <p:sp>
        <p:nvSpPr>
          <p:cNvPr id="4" name="TextBox 3">
            <a:extLst>
              <a:ext uri="{FF2B5EF4-FFF2-40B4-BE49-F238E27FC236}">
                <a16:creationId xmlns:a16="http://schemas.microsoft.com/office/drawing/2014/main" id="{C2662276-3BF3-8682-CD69-E1348629026B}"/>
              </a:ext>
            </a:extLst>
          </p:cNvPr>
          <p:cNvSpPr txBox="1"/>
          <p:nvPr/>
        </p:nvSpPr>
        <p:spPr>
          <a:xfrm>
            <a:off x="2274279" y="2246402"/>
            <a:ext cx="5705230" cy="3108543"/>
          </a:xfrm>
          <a:prstGeom prst="rect">
            <a:avLst/>
          </a:prstGeom>
          <a:solidFill>
            <a:schemeClr val="bg1"/>
          </a:solidFill>
        </p:spPr>
        <p:txBody>
          <a:bodyPr wrap="square" rtlCol="0">
            <a:spAutoFit/>
          </a:bodyPr>
          <a:lstStyle/>
          <a:p>
            <a:r>
              <a:rPr lang="en-US" sz="2800" dirty="0">
                <a:latin typeface="Arial" panose="020B0604020202020204" pitchFamily="34" charset="0"/>
                <a:cs typeface="Arial" panose="020B0604020202020204" pitchFamily="34" charset="0"/>
              </a:rPr>
              <a:t>Julie Childers </a:t>
            </a:r>
          </a:p>
          <a:p>
            <a:r>
              <a:rPr lang="en-US" sz="2800" dirty="0">
                <a:latin typeface="Arial" panose="020B0604020202020204" pitchFamily="34" charset="0"/>
                <a:cs typeface="Arial" panose="020B0604020202020204" pitchFamily="34" charset="0"/>
                <a:hlinkClick r:id="rId4"/>
              </a:rPr>
              <a:t>Julie.childers@careertech.ok.gov</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405-743-5110</a:t>
            </a:r>
          </a:p>
          <a:p>
            <a:r>
              <a:rPr lang="en-US" sz="2800" dirty="0">
                <a:latin typeface="Arial" panose="020B0604020202020204" pitchFamily="34" charset="0"/>
                <a:cs typeface="Arial" panose="020B0604020202020204" pitchFamily="34" charset="0"/>
              </a:rPr>
              <a:t>And</a:t>
            </a:r>
          </a:p>
          <a:p>
            <a:r>
              <a:rPr lang="en-US" sz="2800" dirty="0">
                <a:latin typeface="Arial" panose="020B0604020202020204" pitchFamily="34" charset="0"/>
                <a:cs typeface="Arial" panose="020B0604020202020204" pitchFamily="34" charset="0"/>
              </a:rPr>
              <a:t>Shawna Nord</a:t>
            </a:r>
          </a:p>
          <a:p>
            <a:r>
              <a:rPr lang="en-US" sz="2800" dirty="0">
                <a:latin typeface="Arial" panose="020B0604020202020204" pitchFamily="34" charset="0"/>
                <a:cs typeface="Arial" panose="020B0604020202020204" pitchFamily="34" charset="0"/>
                <a:hlinkClick r:id="rId5"/>
              </a:rPr>
              <a:t>Shawna.nord@careertech.ok.gov</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405-743-5524</a:t>
            </a:r>
          </a:p>
        </p:txBody>
      </p:sp>
      <p:sp>
        <p:nvSpPr>
          <p:cNvPr id="5" name="TextBox 4">
            <a:extLst>
              <a:ext uri="{FF2B5EF4-FFF2-40B4-BE49-F238E27FC236}">
                <a16:creationId xmlns:a16="http://schemas.microsoft.com/office/drawing/2014/main" id="{DE987DBC-8ECC-1D7A-D333-68CF98396D7B}"/>
              </a:ext>
            </a:extLst>
          </p:cNvPr>
          <p:cNvSpPr txBox="1"/>
          <p:nvPr/>
        </p:nvSpPr>
        <p:spPr>
          <a:xfrm>
            <a:off x="9464431" y="4016117"/>
            <a:ext cx="2727569" cy="2677656"/>
          </a:xfrm>
          <a:prstGeom prst="rect">
            <a:avLst/>
          </a:prstGeom>
          <a:noFill/>
        </p:spPr>
        <p:txBody>
          <a:bodyPr wrap="square" rtlCol="0">
            <a:spAutoFit/>
          </a:bodyPr>
          <a:lstStyle/>
          <a:p>
            <a:r>
              <a:rPr lang="en-US" sz="2800" dirty="0">
                <a:solidFill>
                  <a:schemeClr val="accent6">
                    <a:lumMod val="50000"/>
                  </a:schemeClr>
                </a:solidFill>
                <a:latin typeface="Arial Black" panose="020B0A04020102020204" pitchFamily="34" charset="0"/>
              </a:rPr>
              <a:t>Oklahoma CareerTech: </a:t>
            </a:r>
          </a:p>
          <a:p>
            <a:r>
              <a:rPr lang="en-US" sz="2800" dirty="0">
                <a:latin typeface="Arial Black" panose="020B0A04020102020204" pitchFamily="34" charset="0"/>
                <a:hlinkClick r:id="rId6"/>
              </a:rPr>
              <a:t>Rules for Career and Technology Education</a:t>
            </a:r>
            <a:endParaRPr lang="en-US" sz="2800" dirty="0">
              <a:latin typeface="Arial Black" panose="020B0A04020102020204" pitchFamily="34" charset="0"/>
            </a:endParaRPr>
          </a:p>
        </p:txBody>
      </p:sp>
    </p:spTree>
    <p:extLst>
      <p:ext uri="{BB962C8B-B14F-4D97-AF65-F5344CB8AC3E}">
        <p14:creationId xmlns:p14="http://schemas.microsoft.com/office/powerpoint/2010/main" val="2543803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descr="the 5 arms of careertech">
            <a:extLst>
              <a:ext uri="{FF2B5EF4-FFF2-40B4-BE49-F238E27FC236}">
                <a16:creationId xmlns:a16="http://schemas.microsoft.com/office/drawing/2014/main" id="{25DFB946-DB11-445B-EC04-9E925AF3E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7112" y="1309687"/>
            <a:ext cx="5057775" cy="4238625"/>
          </a:xfrm>
          <a:prstGeom prst="rect">
            <a:avLst/>
          </a:prstGeom>
        </p:spPr>
      </p:pic>
      <p:sp>
        <p:nvSpPr>
          <p:cNvPr id="5" name="Title 4">
            <a:extLst>
              <a:ext uri="{FF2B5EF4-FFF2-40B4-BE49-F238E27FC236}">
                <a16:creationId xmlns:a16="http://schemas.microsoft.com/office/drawing/2014/main" id="{E436DAC8-CBA4-CE7C-5F26-E4C1751B2C40}"/>
              </a:ext>
            </a:extLst>
          </p:cNvPr>
          <p:cNvSpPr txBox="1">
            <a:spLocks noGrp="1"/>
          </p:cNvSpPr>
          <p:nvPr>
            <p:ph type="title" idx="4294967295"/>
          </p:nvPr>
        </p:nvSpPr>
        <p:spPr>
          <a:xfrm>
            <a:off x="1859901" y="587829"/>
            <a:ext cx="8472196" cy="707886"/>
          </a:xfrm>
          <a:prstGeom prst="rect">
            <a:avLst/>
          </a:prstGeom>
          <a:gradFill>
            <a:gsLst>
              <a:gs pos="0">
                <a:schemeClr val="accent1">
                  <a:lumMod val="5000"/>
                  <a:lumOff val="95000"/>
                </a:schemeClr>
              </a:gs>
              <a:gs pos="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Arial Black" panose="020B0A04020102020204" pitchFamily="34" charset="0"/>
                <a:ea typeface="+mn-ea"/>
                <a:cs typeface="+mn-cs"/>
              </a:rPr>
              <a:t>This is Oklahoma CareerTech</a:t>
            </a:r>
          </a:p>
        </p:txBody>
      </p:sp>
      <p:sp>
        <p:nvSpPr>
          <p:cNvPr id="6" name="Arrow: Right 5" descr="arrow">
            <a:extLst>
              <a:ext uri="{FF2B5EF4-FFF2-40B4-BE49-F238E27FC236}">
                <a16:creationId xmlns:a16="http://schemas.microsoft.com/office/drawing/2014/main" id="{E4DB8916-6666-53FF-3D15-23C4294168F6}"/>
              </a:ext>
            </a:extLst>
          </p:cNvPr>
          <p:cNvSpPr/>
          <p:nvPr/>
        </p:nvSpPr>
        <p:spPr>
          <a:xfrm rot="10800000">
            <a:off x="8284973" y="3429000"/>
            <a:ext cx="1064300" cy="4991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2">
            <a:extLst>
              <a:ext uri="{FF2B5EF4-FFF2-40B4-BE49-F238E27FC236}">
                <a16:creationId xmlns:a16="http://schemas.microsoft.com/office/drawing/2014/main" id="{B8742536-E0F3-311D-2AD6-237096CB0517}"/>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Arrow: Right 7" descr="arrow">
            <a:extLst>
              <a:ext uri="{FF2B5EF4-FFF2-40B4-BE49-F238E27FC236}">
                <a16:creationId xmlns:a16="http://schemas.microsoft.com/office/drawing/2014/main" id="{98FDA494-C94B-206B-CE90-9202F5B71D24}"/>
              </a:ext>
            </a:extLst>
          </p:cNvPr>
          <p:cNvSpPr/>
          <p:nvPr/>
        </p:nvSpPr>
        <p:spPr>
          <a:xfrm>
            <a:off x="3077908" y="4544008"/>
            <a:ext cx="1054247"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points at tech centers">
            <a:extLst>
              <a:ext uri="{FF2B5EF4-FFF2-40B4-BE49-F238E27FC236}">
                <a16:creationId xmlns:a16="http://schemas.microsoft.com/office/drawing/2014/main" id="{FE41CA58-FB2D-AD16-B65D-46A850C02DD3}"/>
              </a:ext>
            </a:extLst>
          </p:cNvPr>
          <p:cNvPicPr>
            <a:picLocks noChangeAspect="1"/>
          </p:cNvPicPr>
          <p:nvPr/>
        </p:nvPicPr>
        <p:blipFill>
          <a:blip r:embed="rId3"/>
          <a:stretch>
            <a:fillRect/>
          </a:stretch>
        </p:blipFill>
        <p:spPr>
          <a:xfrm>
            <a:off x="8629378" y="1531435"/>
            <a:ext cx="3562622" cy="805365"/>
          </a:xfrm>
          <a:prstGeom prst="rect">
            <a:avLst/>
          </a:prstGeom>
        </p:spPr>
      </p:pic>
      <p:pic>
        <p:nvPicPr>
          <p:cNvPr id="14" name="Picture 13" descr="FCCLA logo">
            <a:extLst>
              <a:ext uri="{FF2B5EF4-FFF2-40B4-BE49-F238E27FC236}">
                <a16:creationId xmlns:a16="http://schemas.microsoft.com/office/drawing/2014/main" id="{D63E424B-248E-6309-801A-B546D9649519}"/>
              </a:ext>
            </a:extLst>
          </p:cNvPr>
          <p:cNvPicPr>
            <a:picLocks noChangeAspect="1"/>
          </p:cNvPicPr>
          <p:nvPr/>
        </p:nvPicPr>
        <p:blipFill>
          <a:blip r:embed="rId4"/>
          <a:stretch>
            <a:fillRect/>
          </a:stretch>
        </p:blipFill>
        <p:spPr>
          <a:xfrm>
            <a:off x="354430" y="4235061"/>
            <a:ext cx="1290011" cy="1102526"/>
          </a:xfrm>
          <a:prstGeom prst="rect">
            <a:avLst/>
          </a:prstGeom>
        </p:spPr>
      </p:pic>
      <p:pic>
        <p:nvPicPr>
          <p:cNvPr id="16" name="Picture 15" descr="HOSA logo">
            <a:extLst>
              <a:ext uri="{FF2B5EF4-FFF2-40B4-BE49-F238E27FC236}">
                <a16:creationId xmlns:a16="http://schemas.microsoft.com/office/drawing/2014/main" id="{49363D78-6E46-8F56-73E1-DE482D4611E2}"/>
              </a:ext>
            </a:extLst>
          </p:cNvPr>
          <p:cNvPicPr>
            <a:picLocks noChangeAspect="1"/>
          </p:cNvPicPr>
          <p:nvPr/>
        </p:nvPicPr>
        <p:blipFill>
          <a:blip r:embed="rId5"/>
          <a:stretch>
            <a:fillRect/>
          </a:stretch>
        </p:blipFill>
        <p:spPr>
          <a:xfrm>
            <a:off x="10079421" y="4463466"/>
            <a:ext cx="1626637" cy="645715"/>
          </a:xfrm>
          <a:prstGeom prst="rect">
            <a:avLst/>
          </a:prstGeom>
        </p:spPr>
      </p:pic>
      <p:pic>
        <p:nvPicPr>
          <p:cNvPr id="18" name="Picture 17" descr="Oklahoma HOSA logo">
            <a:extLst>
              <a:ext uri="{FF2B5EF4-FFF2-40B4-BE49-F238E27FC236}">
                <a16:creationId xmlns:a16="http://schemas.microsoft.com/office/drawing/2014/main" id="{0CA02421-425A-E489-7C67-6DEC6E4DE948}"/>
              </a:ext>
            </a:extLst>
          </p:cNvPr>
          <p:cNvPicPr>
            <a:picLocks noChangeAspect="1"/>
          </p:cNvPicPr>
          <p:nvPr/>
        </p:nvPicPr>
        <p:blipFill>
          <a:blip r:embed="rId6"/>
          <a:stretch>
            <a:fillRect/>
          </a:stretch>
        </p:blipFill>
        <p:spPr>
          <a:xfrm>
            <a:off x="141282" y="1560934"/>
            <a:ext cx="3472513" cy="1102523"/>
          </a:xfrm>
          <a:prstGeom prst="rect">
            <a:avLst/>
          </a:prstGeom>
        </p:spPr>
      </p:pic>
      <p:pic>
        <p:nvPicPr>
          <p:cNvPr id="20" name="Picture 19" descr="FFA">
            <a:extLst>
              <a:ext uri="{FF2B5EF4-FFF2-40B4-BE49-F238E27FC236}">
                <a16:creationId xmlns:a16="http://schemas.microsoft.com/office/drawing/2014/main" id="{8D29CA95-EC11-8AB5-258A-2544A1615F8E}"/>
              </a:ext>
            </a:extLst>
          </p:cNvPr>
          <p:cNvPicPr>
            <a:picLocks noChangeAspect="1"/>
          </p:cNvPicPr>
          <p:nvPr/>
        </p:nvPicPr>
        <p:blipFill>
          <a:blip r:embed="rId7"/>
          <a:stretch>
            <a:fillRect/>
          </a:stretch>
        </p:blipFill>
        <p:spPr>
          <a:xfrm>
            <a:off x="10079421" y="5574228"/>
            <a:ext cx="1758148" cy="930698"/>
          </a:xfrm>
          <a:prstGeom prst="rect">
            <a:avLst/>
          </a:prstGeom>
        </p:spPr>
      </p:pic>
      <p:pic>
        <p:nvPicPr>
          <p:cNvPr id="22" name="Picture 21" descr="Oklahoma FFA logo">
            <a:extLst>
              <a:ext uri="{FF2B5EF4-FFF2-40B4-BE49-F238E27FC236}">
                <a16:creationId xmlns:a16="http://schemas.microsoft.com/office/drawing/2014/main" id="{96C08611-6868-AF6B-3043-27904D3F520B}"/>
              </a:ext>
            </a:extLst>
          </p:cNvPr>
          <p:cNvPicPr>
            <a:picLocks noChangeAspect="1"/>
          </p:cNvPicPr>
          <p:nvPr/>
        </p:nvPicPr>
        <p:blipFill>
          <a:blip r:embed="rId8"/>
          <a:stretch>
            <a:fillRect/>
          </a:stretch>
        </p:blipFill>
        <p:spPr>
          <a:xfrm>
            <a:off x="354431" y="5645019"/>
            <a:ext cx="1290010" cy="789117"/>
          </a:xfrm>
          <a:prstGeom prst="rect">
            <a:avLst/>
          </a:prstGeom>
        </p:spPr>
      </p:pic>
      <p:pic>
        <p:nvPicPr>
          <p:cNvPr id="24" name="Picture 23" descr="TSA">
            <a:extLst>
              <a:ext uri="{FF2B5EF4-FFF2-40B4-BE49-F238E27FC236}">
                <a16:creationId xmlns:a16="http://schemas.microsoft.com/office/drawing/2014/main" id="{BB33B625-A7B7-1724-85F5-13D08FD24F77}"/>
              </a:ext>
            </a:extLst>
          </p:cNvPr>
          <p:cNvPicPr>
            <a:picLocks noChangeAspect="1"/>
          </p:cNvPicPr>
          <p:nvPr/>
        </p:nvPicPr>
        <p:blipFill>
          <a:blip r:embed="rId9"/>
          <a:stretch>
            <a:fillRect/>
          </a:stretch>
        </p:blipFill>
        <p:spPr>
          <a:xfrm>
            <a:off x="5505061" y="5876616"/>
            <a:ext cx="1349537" cy="887006"/>
          </a:xfrm>
          <a:prstGeom prst="rect">
            <a:avLst/>
          </a:prstGeom>
        </p:spPr>
      </p:pic>
    </p:spTree>
    <p:extLst>
      <p:ext uri="{BB962C8B-B14F-4D97-AF65-F5344CB8AC3E}">
        <p14:creationId xmlns:p14="http://schemas.microsoft.com/office/powerpoint/2010/main" val="3037229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739543-EDBD-8DF1-0714-639BE9505F4F}"/>
              </a:ext>
            </a:extLst>
          </p:cNvPr>
          <p:cNvSpPr txBox="1"/>
          <p:nvPr/>
        </p:nvSpPr>
        <p:spPr>
          <a:xfrm>
            <a:off x="393458" y="180916"/>
            <a:ext cx="5929162" cy="707886"/>
          </a:xfrm>
          <a:prstGeom prst="rect">
            <a:avLst/>
          </a:prstGeom>
          <a:noFill/>
        </p:spPr>
        <p:txBody>
          <a:bodyPr wrap="square" rtlCol="0">
            <a:spAutoFit/>
          </a:bodyPr>
          <a:lstStyle/>
          <a:p>
            <a:r>
              <a:rPr lang="en-US" sz="4000" dirty="0">
                <a:solidFill>
                  <a:schemeClr val="accent1">
                    <a:lumMod val="50000"/>
                  </a:schemeClr>
                </a:solidFill>
                <a:latin typeface="Arial Black" panose="020B0A04020102020204" pitchFamily="34" charset="0"/>
              </a:rPr>
              <a:t>The “need to know”!</a:t>
            </a:r>
          </a:p>
        </p:txBody>
      </p:sp>
      <p:sp>
        <p:nvSpPr>
          <p:cNvPr id="3" name="TextBox 2">
            <a:extLst>
              <a:ext uri="{FF2B5EF4-FFF2-40B4-BE49-F238E27FC236}">
                <a16:creationId xmlns:a16="http://schemas.microsoft.com/office/drawing/2014/main" id="{36E74E32-46C3-0362-AC2D-B4B5637FA9FB}"/>
              </a:ext>
            </a:extLst>
          </p:cNvPr>
          <p:cNvSpPr txBox="1"/>
          <p:nvPr/>
        </p:nvSpPr>
        <p:spPr>
          <a:xfrm>
            <a:off x="393458" y="1560925"/>
            <a:ext cx="10799086" cy="3108543"/>
          </a:xfrm>
          <a:prstGeom prst="rect">
            <a:avLst/>
          </a:prstGeom>
          <a:noFill/>
        </p:spPr>
        <p:txBody>
          <a:bodyPr wrap="square" rtlCol="0">
            <a:spAutoFit/>
          </a:bodyPr>
          <a:lstStyle/>
          <a:p>
            <a:r>
              <a:rPr lang="en-US" sz="2800" dirty="0">
                <a:solidFill>
                  <a:srgbClr val="316821"/>
                </a:solidFill>
                <a:latin typeface="Arial" panose="020B0604020202020204" pitchFamily="34" charset="0"/>
                <a:cs typeface="Arial" panose="020B0604020202020204" pitchFamily="34" charset="0"/>
              </a:rPr>
              <a:t>What is an OCAS Code and why do we need them?</a:t>
            </a:r>
          </a:p>
          <a:p>
            <a:endParaRPr lang="en-US" sz="2800" dirty="0">
              <a:solidFill>
                <a:srgbClr val="316821"/>
              </a:solidFill>
              <a:latin typeface="Arial" panose="020B0604020202020204" pitchFamily="34" charset="0"/>
              <a:cs typeface="Arial" panose="020B0604020202020204" pitchFamily="34" charset="0"/>
            </a:endParaRPr>
          </a:p>
          <a:p>
            <a:r>
              <a:rPr lang="en-US" sz="2800" dirty="0">
                <a:solidFill>
                  <a:srgbClr val="316821"/>
                </a:solidFill>
                <a:latin typeface="Arial" panose="020B0604020202020204" pitchFamily="34" charset="0"/>
                <a:cs typeface="Arial" panose="020B0604020202020204" pitchFamily="34" charset="0"/>
              </a:rPr>
              <a:t>Where do I find information about academics? Grades?</a:t>
            </a:r>
          </a:p>
          <a:p>
            <a:endParaRPr lang="en-US" sz="2800" dirty="0">
              <a:solidFill>
                <a:srgbClr val="316821"/>
              </a:solidFill>
              <a:latin typeface="Arial" panose="020B0604020202020204" pitchFamily="34" charset="0"/>
              <a:cs typeface="Arial" panose="020B0604020202020204" pitchFamily="34" charset="0"/>
            </a:endParaRPr>
          </a:p>
          <a:p>
            <a:r>
              <a:rPr lang="en-US" sz="2800" dirty="0">
                <a:solidFill>
                  <a:srgbClr val="316821"/>
                </a:solidFill>
                <a:latin typeface="Arial" panose="020B0604020202020204" pitchFamily="34" charset="0"/>
                <a:cs typeface="Arial" panose="020B0604020202020204" pitchFamily="34" charset="0"/>
              </a:rPr>
              <a:t>What is a “Certification” and Why does the K-12 school need to know about them?</a:t>
            </a:r>
          </a:p>
          <a:p>
            <a:endParaRPr lang="en-US" sz="2800" dirty="0">
              <a:solidFill>
                <a:srgbClr val="31682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47C3AD0-035B-0E59-E91D-024406DB9DA2}"/>
              </a:ext>
            </a:extLst>
          </p:cNvPr>
          <p:cNvSpPr txBox="1"/>
          <p:nvPr/>
        </p:nvSpPr>
        <p:spPr>
          <a:xfrm>
            <a:off x="2861682" y="4459737"/>
            <a:ext cx="8633861" cy="954107"/>
          </a:xfrm>
          <a:prstGeom prst="rect">
            <a:avLst/>
          </a:prstGeom>
          <a:noFill/>
        </p:spPr>
        <p:txBody>
          <a:bodyPr wrap="square" rtlCol="0">
            <a:spAutoFit/>
          </a:bodyPr>
          <a:lstStyle/>
          <a:p>
            <a:r>
              <a:rPr lang="en-US" sz="2800" dirty="0">
                <a:solidFill>
                  <a:srgbClr val="316821"/>
                </a:solidFill>
                <a:latin typeface="Arial" panose="020B0604020202020204" pitchFamily="34" charset="0"/>
                <a:cs typeface="Arial" panose="020B0604020202020204" pitchFamily="34" charset="0"/>
              </a:rPr>
              <a:t>What difference does it make if there are high school students and adults taking the same program?</a:t>
            </a:r>
          </a:p>
        </p:txBody>
      </p:sp>
      <p:sp>
        <p:nvSpPr>
          <p:cNvPr id="6" name="TextBox 5">
            <a:extLst>
              <a:ext uri="{FF2B5EF4-FFF2-40B4-BE49-F238E27FC236}">
                <a16:creationId xmlns:a16="http://schemas.microsoft.com/office/drawing/2014/main" id="{6E3288A2-4C09-A2AE-1E16-3FDFA0FC468E}"/>
              </a:ext>
            </a:extLst>
          </p:cNvPr>
          <p:cNvSpPr txBox="1"/>
          <p:nvPr/>
        </p:nvSpPr>
        <p:spPr>
          <a:xfrm>
            <a:off x="3010742" y="5569117"/>
            <a:ext cx="8633861" cy="954107"/>
          </a:xfrm>
          <a:prstGeom prst="rect">
            <a:avLst/>
          </a:prstGeom>
          <a:noFill/>
        </p:spPr>
        <p:txBody>
          <a:bodyPr wrap="square">
            <a:spAutoFit/>
          </a:bodyPr>
          <a:lstStyle/>
          <a:p>
            <a:r>
              <a:rPr lang="en-US" sz="2800" dirty="0">
                <a:solidFill>
                  <a:srgbClr val="316821"/>
                </a:solidFill>
                <a:latin typeface="Arial" panose="020B0604020202020204" pitchFamily="34" charset="0"/>
                <a:cs typeface="Arial" panose="020B0604020202020204" pitchFamily="34" charset="0"/>
              </a:rPr>
              <a:t>What are “Post Secondary Opportunity Points” and Why is the person calling me so upset?</a:t>
            </a:r>
          </a:p>
        </p:txBody>
      </p:sp>
    </p:spTree>
    <p:extLst>
      <p:ext uri="{BB962C8B-B14F-4D97-AF65-F5344CB8AC3E}">
        <p14:creationId xmlns:p14="http://schemas.microsoft.com/office/powerpoint/2010/main" val="3505337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t="-9000" b="-9000"/>
          </a:stretch>
        </a:blipFill>
        <a:effectLst/>
      </p:bgPr>
    </p:bg>
    <p:spTree>
      <p:nvGrpSpPr>
        <p:cNvPr id="1" name="">
          <a:extLst>
            <a:ext uri="{FF2B5EF4-FFF2-40B4-BE49-F238E27FC236}">
              <a16:creationId xmlns:a16="http://schemas.microsoft.com/office/drawing/2014/main" id="{CDEEEDD4-2F49-1E39-13C7-4849F75426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88C5709-15F0-62DA-80AD-96F715871B41}"/>
              </a:ext>
            </a:extLst>
          </p:cNvPr>
          <p:cNvSpPr txBox="1"/>
          <p:nvPr/>
        </p:nvSpPr>
        <p:spPr>
          <a:xfrm>
            <a:off x="179752" y="153573"/>
            <a:ext cx="11502175" cy="1600438"/>
          </a:xfrm>
          <a:prstGeom prst="rect">
            <a:avLst/>
          </a:prstGeom>
          <a:noFill/>
        </p:spPr>
        <p:txBody>
          <a:bodyPr wrap="square">
            <a:spAutoFit/>
          </a:bodyPr>
          <a:lstStyle/>
          <a:p>
            <a:r>
              <a:rPr lang="en-US" sz="4000" dirty="0">
                <a:solidFill>
                  <a:srgbClr val="316821"/>
                </a:solidFill>
                <a:latin typeface="Arial Black" panose="020B0A04020102020204" pitchFamily="34" charset="0"/>
                <a:cs typeface="Arial" panose="020B0604020202020204" pitchFamily="34" charset="0"/>
              </a:rPr>
              <a:t>What is an OCAS Code and why do we need them?</a:t>
            </a:r>
          </a:p>
          <a:p>
            <a:endParaRPr lang="en-US" sz="1800" dirty="0">
              <a:solidFill>
                <a:srgbClr val="31682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5905370-CF1F-9A93-0B75-28538E138E6E}"/>
              </a:ext>
            </a:extLst>
          </p:cNvPr>
          <p:cNvSpPr txBox="1"/>
          <p:nvPr/>
        </p:nvSpPr>
        <p:spPr>
          <a:xfrm>
            <a:off x="1338503" y="1469291"/>
            <a:ext cx="10746154" cy="4462760"/>
          </a:xfrm>
          <a:prstGeom prst="rect">
            <a:avLst/>
          </a:prstGeom>
          <a:noFill/>
        </p:spPr>
        <p:txBody>
          <a:bodyPr wrap="square" rtlCol="0">
            <a:spAutoFit/>
          </a:bodyPr>
          <a:lstStyle/>
          <a:p>
            <a:r>
              <a:rPr lang="en-US" sz="3200" dirty="0">
                <a:solidFill>
                  <a:schemeClr val="accent1">
                    <a:lumMod val="50000"/>
                  </a:schemeClr>
                </a:solidFill>
                <a:latin typeface="Arial" panose="020B0604020202020204" pitchFamily="34" charset="0"/>
                <a:cs typeface="Arial" panose="020B0604020202020204" pitchFamily="34" charset="0"/>
              </a:rPr>
              <a:t>OCAS Code: </a:t>
            </a:r>
          </a:p>
          <a:p>
            <a:pPr marL="457200" indent="-457200">
              <a:buFont typeface="Wingdings" panose="05000000000000000000" pitchFamily="2" charset="2"/>
              <a:buChar char="§"/>
            </a:pPr>
            <a:r>
              <a:rPr lang="en-US" sz="3200" dirty="0">
                <a:solidFill>
                  <a:schemeClr val="accent1">
                    <a:lumMod val="50000"/>
                  </a:schemeClr>
                </a:solidFill>
                <a:latin typeface="Arial" panose="020B0604020202020204" pitchFamily="34" charset="0"/>
                <a:cs typeface="Arial" panose="020B0604020202020204" pitchFamily="34" charset="0"/>
              </a:rPr>
              <a:t>A cost accounting number, 4 digits long, used to identify a subject taught by a teacher </a:t>
            </a:r>
            <a:r>
              <a:rPr lang="en-US" dirty="0">
                <a:solidFill>
                  <a:schemeClr val="accent1">
                    <a:lumMod val="50000"/>
                  </a:schemeClr>
                </a:solidFill>
                <a:latin typeface="Arial" panose="020B0604020202020204" pitchFamily="34" charset="0"/>
                <a:cs typeface="Arial" panose="020B0604020202020204" pitchFamily="34" charset="0"/>
              </a:rPr>
              <a:t> </a:t>
            </a:r>
          </a:p>
          <a:p>
            <a:pPr marL="457200" indent="-457200">
              <a:buFont typeface="Wingdings" panose="05000000000000000000" pitchFamily="2" charset="2"/>
              <a:buChar char="§"/>
            </a:pPr>
            <a:r>
              <a:rPr lang="en-US" sz="3200" dirty="0">
                <a:solidFill>
                  <a:schemeClr val="accent1">
                    <a:lumMod val="50000"/>
                  </a:schemeClr>
                </a:solidFill>
                <a:latin typeface="Arial" panose="020B0604020202020204" pitchFamily="34" charset="0"/>
                <a:cs typeface="Arial" panose="020B0604020202020204" pitchFamily="34" charset="0"/>
              </a:rPr>
              <a:t>A number used by the Oklahoma State Dept. of Education for reports to pay teachers and to represent what is being taught in an Oklahoma school</a:t>
            </a:r>
          </a:p>
          <a:p>
            <a:pPr marL="457200" indent="-457200">
              <a:buFont typeface="Wingdings" panose="05000000000000000000" pitchFamily="2" charset="2"/>
              <a:buChar char="§"/>
            </a:pPr>
            <a:r>
              <a:rPr lang="en-US" sz="3200" dirty="0">
                <a:solidFill>
                  <a:schemeClr val="accent1">
                    <a:lumMod val="50000"/>
                  </a:schemeClr>
                </a:solidFill>
                <a:latin typeface="Arial" panose="020B0604020202020204" pitchFamily="34" charset="0"/>
                <a:cs typeface="Arial" panose="020B0604020202020204" pitchFamily="34" charset="0"/>
              </a:rPr>
              <a:t>A consistent number representing a course or program a student is receiving credit for on a transcript</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3270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extLst>
              <a:ext uri="{837473B0-CC2E-450A-ABE3-18F120FF3D39}">
                <a1611:picAttrSrcUrl xmlns:a1611="http://schemas.microsoft.com/office/drawing/2016/11/main" r:id="rId3"/>
              </a:ext>
            </a:extLst>
          </a:blip>
          <a:srcRect/>
          <a:stretch>
            <a:fillRect l="-3000" r="-3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D4A232-DFD0-B851-8A9E-0ACA7D157166}"/>
              </a:ext>
            </a:extLst>
          </p:cNvPr>
          <p:cNvSpPr txBox="1"/>
          <p:nvPr/>
        </p:nvSpPr>
        <p:spPr>
          <a:xfrm>
            <a:off x="70338" y="359508"/>
            <a:ext cx="8034215" cy="707886"/>
          </a:xfrm>
          <a:prstGeom prst="rect">
            <a:avLst/>
          </a:prstGeom>
          <a:noFill/>
        </p:spPr>
        <p:txBody>
          <a:bodyPr wrap="square" rtlCol="0">
            <a:spAutoFit/>
          </a:bodyPr>
          <a:lstStyle/>
          <a:p>
            <a:r>
              <a:rPr lang="en-US" sz="4000" dirty="0">
                <a:solidFill>
                  <a:schemeClr val="accent6">
                    <a:lumMod val="50000"/>
                  </a:schemeClr>
                </a:solidFill>
                <a:latin typeface="Arial Black" panose="020B0A04020102020204" pitchFamily="34" charset="0"/>
              </a:rPr>
              <a:t>OCAS Codes for Transcripts</a:t>
            </a:r>
          </a:p>
        </p:txBody>
      </p:sp>
      <p:sp>
        <p:nvSpPr>
          <p:cNvPr id="5" name="TextBox 4">
            <a:extLst>
              <a:ext uri="{FF2B5EF4-FFF2-40B4-BE49-F238E27FC236}">
                <a16:creationId xmlns:a16="http://schemas.microsoft.com/office/drawing/2014/main" id="{0327214A-DC5B-1535-6C46-54073C79E34C}"/>
              </a:ext>
            </a:extLst>
          </p:cNvPr>
          <p:cNvSpPr txBox="1"/>
          <p:nvPr/>
        </p:nvSpPr>
        <p:spPr>
          <a:xfrm>
            <a:off x="871415" y="1067394"/>
            <a:ext cx="10449169" cy="5670783"/>
          </a:xfrm>
          <a:prstGeom prst="rect">
            <a:avLst/>
          </a:prstGeom>
          <a:noFill/>
        </p:spPr>
        <p:txBody>
          <a:bodyPr wrap="square" rtlCol="0">
            <a:spAutoFit/>
          </a:bodyPr>
          <a:lstStyle/>
          <a:p>
            <a:pPr>
              <a:lnSpc>
                <a:spcPts val="2900"/>
              </a:lnSpc>
            </a:pPr>
            <a:r>
              <a:rPr lang="en-US" sz="2800" b="1" dirty="0">
                <a:solidFill>
                  <a:schemeClr val="accent1">
                    <a:lumMod val="50000"/>
                  </a:schemeClr>
                </a:solidFill>
                <a:latin typeface="Arial" panose="020B0604020202020204" pitchFamily="34" charset="0"/>
                <a:cs typeface="Arial" panose="020B0604020202020204" pitchFamily="34" charset="0"/>
              </a:rPr>
              <a:t>Program Codes</a:t>
            </a:r>
            <a:r>
              <a:rPr lang="en-US" sz="2800" dirty="0">
                <a:solidFill>
                  <a:schemeClr val="accent1">
                    <a:lumMod val="50000"/>
                  </a:schemeClr>
                </a:solidFill>
                <a:latin typeface="Arial" panose="020B0604020202020204" pitchFamily="34" charset="0"/>
                <a:cs typeface="Arial" panose="020B0604020202020204" pitchFamily="34" charset="0"/>
              </a:rPr>
              <a:t>: a code in the 9000’s is used to represent a 360 or 480 hour long set of courses intended to lead to an occupation, only used by CareerTech  </a:t>
            </a:r>
          </a:p>
          <a:p>
            <a:pPr>
              <a:lnSpc>
                <a:spcPts val="2900"/>
              </a:lnSpc>
            </a:pPr>
            <a:endParaRPr lang="en-US" sz="2800" dirty="0">
              <a:solidFill>
                <a:schemeClr val="accent1">
                  <a:lumMod val="50000"/>
                </a:schemeClr>
              </a:solidFill>
              <a:latin typeface="Arial" panose="020B0604020202020204" pitchFamily="34" charset="0"/>
              <a:cs typeface="Arial" panose="020B0604020202020204" pitchFamily="34" charset="0"/>
            </a:endParaRPr>
          </a:p>
          <a:p>
            <a:pPr>
              <a:lnSpc>
                <a:spcPts val="2900"/>
              </a:lnSpc>
            </a:pPr>
            <a:r>
              <a:rPr lang="en-US" sz="2800" b="1" dirty="0">
                <a:solidFill>
                  <a:schemeClr val="accent1">
                    <a:lumMod val="50000"/>
                  </a:schemeClr>
                </a:solidFill>
                <a:latin typeface="Arial" panose="020B0604020202020204" pitchFamily="34" charset="0"/>
                <a:cs typeface="Arial" panose="020B0604020202020204" pitchFamily="34" charset="0"/>
              </a:rPr>
              <a:t>Course Codes</a:t>
            </a:r>
            <a:r>
              <a:rPr lang="en-US" sz="2800" dirty="0">
                <a:solidFill>
                  <a:schemeClr val="accent1">
                    <a:lumMod val="50000"/>
                  </a:schemeClr>
                </a:solidFill>
                <a:latin typeface="Arial" panose="020B0604020202020204" pitchFamily="34" charset="0"/>
                <a:cs typeface="Arial" panose="020B0604020202020204" pitchFamily="34" charset="0"/>
              </a:rPr>
              <a:t>: a code in the 1000’s to 8000’s used to represent a 60- or 120-hour course (class) </a:t>
            </a:r>
          </a:p>
          <a:p>
            <a:pPr>
              <a:lnSpc>
                <a:spcPts val="2900"/>
              </a:lnSpc>
            </a:pPr>
            <a:endParaRPr lang="en-US" sz="2800" dirty="0">
              <a:solidFill>
                <a:schemeClr val="accent1">
                  <a:lumMod val="50000"/>
                </a:schemeClr>
              </a:solidFill>
              <a:latin typeface="Arial" panose="020B0604020202020204" pitchFamily="34" charset="0"/>
              <a:cs typeface="Arial" panose="020B0604020202020204" pitchFamily="34" charset="0"/>
            </a:endParaRPr>
          </a:p>
          <a:p>
            <a:pPr>
              <a:lnSpc>
                <a:spcPts val="2900"/>
              </a:lnSpc>
            </a:pPr>
            <a:r>
              <a:rPr lang="en-US" sz="2800" b="1" dirty="0">
                <a:solidFill>
                  <a:schemeClr val="accent1">
                    <a:lumMod val="50000"/>
                  </a:schemeClr>
                </a:solidFill>
                <a:latin typeface="Arial" panose="020B0604020202020204" pitchFamily="34" charset="0"/>
                <a:cs typeface="Arial" panose="020B0604020202020204" pitchFamily="34" charset="0"/>
              </a:rPr>
              <a:t>CareerTech Course Code</a:t>
            </a:r>
            <a:r>
              <a:rPr lang="en-US" sz="2800" dirty="0">
                <a:solidFill>
                  <a:schemeClr val="accent1">
                    <a:lumMod val="50000"/>
                  </a:schemeClr>
                </a:solidFill>
                <a:latin typeface="Arial" panose="020B0604020202020204" pitchFamily="34" charset="0"/>
                <a:cs typeface="Arial" panose="020B0604020202020204" pitchFamily="34" charset="0"/>
              </a:rPr>
              <a:t>: a code in the 8000’s used only for career tech courses taught by a career tech certified teacher </a:t>
            </a:r>
          </a:p>
          <a:p>
            <a:pPr>
              <a:lnSpc>
                <a:spcPts val="2900"/>
              </a:lnSpc>
            </a:pPr>
            <a:endParaRPr lang="en-US" sz="2800" dirty="0">
              <a:solidFill>
                <a:schemeClr val="accent1">
                  <a:lumMod val="50000"/>
                </a:schemeClr>
              </a:solidFill>
              <a:latin typeface="Arial" panose="020B0604020202020204" pitchFamily="34" charset="0"/>
              <a:cs typeface="Arial" panose="020B0604020202020204" pitchFamily="34" charset="0"/>
            </a:endParaRPr>
          </a:p>
          <a:p>
            <a:pPr>
              <a:lnSpc>
                <a:spcPts val="2900"/>
              </a:lnSpc>
            </a:pPr>
            <a:r>
              <a:rPr lang="en-US" sz="2800" dirty="0">
                <a:solidFill>
                  <a:schemeClr val="accent1">
                    <a:lumMod val="50000"/>
                  </a:schemeClr>
                </a:solidFill>
                <a:latin typeface="Arial" panose="020B0604020202020204" pitchFamily="34" charset="0"/>
                <a:cs typeface="Arial" panose="020B0604020202020204" pitchFamily="34" charset="0"/>
              </a:rPr>
              <a:t>		</a:t>
            </a:r>
            <a:r>
              <a:rPr lang="en-US" sz="2800" b="1" dirty="0">
                <a:solidFill>
                  <a:schemeClr val="accent1">
                    <a:lumMod val="50000"/>
                  </a:schemeClr>
                </a:solidFill>
                <a:latin typeface="Arial" panose="020B0604020202020204" pitchFamily="34" charset="0"/>
                <a:cs typeface="Arial" panose="020B0604020202020204" pitchFamily="34" charset="0"/>
              </a:rPr>
              <a:t>Proper Name</a:t>
            </a:r>
            <a:r>
              <a:rPr lang="en-US" sz="2800" dirty="0">
                <a:solidFill>
                  <a:schemeClr val="accent1">
                    <a:lumMod val="50000"/>
                  </a:schemeClr>
                </a:solidFill>
                <a:latin typeface="Arial" panose="020B0604020202020204" pitchFamily="34" charset="0"/>
                <a:cs typeface="Arial" panose="020B0604020202020204" pitchFamily="34" charset="0"/>
              </a:rPr>
              <a:t>: the name given to a course or 				program and used officially for grade transcription</a:t>
            </a:r>
          </a:p>
          <a:p>
            <a:pPr>
              <a:lnSpc>
                <a:spcPts val="2900"/>
              </a:lnSpc>
            </a:pPr>
            <a:endParaRPr lang="en-US" sz="2800" dirty="0">
              <a:solidFill>
                <a:schemeClr val="accent1">
                  <a:lumMod val="50000"/>
                </a:schemeClr>
              </a:solidFill>
              <a:latin typeface="Arial" panose="020B0604020202020204" pitchFamily="34" charset="0"/>
              <a:cs typeface="Arial" panose="020B0604020202020204" pitchFamily="34" charset="0"/>
            </a:endParaRPr>
          </a:p>
          <a:p>
            <a:pPr>
              <a:lnSpc>
                <a:spcPts val="2900"/>
              </a:lnSpc>
            </a:pPr>
            <a:r>
              <a:rPr lang="en-US" sz="2800" dirty="0">
                <a:solidFill>
                  <a:schemeClr val="accent1">
                    <a:lumMod val="50000"/>
                  </a:schemeClr>
                </a:solidFill>
                <a:latin typeface="Arial" panose="020B0604020202020204" pitchFamily="34" charset="0"/>
                <a:cs typeface="Arial" panose="020B0604020202020204" pitchFamily="34" charset="0"/>
              </a:rPr>
              <a:t>		For Your Sending </a:t>
            </a:r>
            <a:r>
              <a:rPr lang="en-US" sz="2800">
                <a:solidFill>
                  <a:schemeClr val="accent1">
                    <a:lumMod val="50000"/>
                  </a:schemeClr>
                </a:solidFill>
                <a:latin typeface="Arial" panose="020B0604020202020204" pitchFamily="34" charset="0"/>
                <a:cs typeface="Arial" panose="020B0604020202020204" pitchFamily="34" charset="0"/>
              </a:rPr>
              <a:t>Schools- Instructional Level for CT 		Courses and Programs is 74033 </a:t>
            </a:r>
            <a:endParaRPr lang="en-US" sz="28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7478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extLst>
              <a:ext uri="{837473B0-CC2E-450A-ABE3-18F120FF3D39}">
                <a1611:picAttrSrcUrl xmlns:a1611="http://schemas.microsoft.com/office/drawing/2016/11/main" r:id="rId3"/>
              </a:ext>
            </a:extLst>
          </a:blip>
          <a:srcRect/>
          <a:stretch>
            <a:fillRect l="-4000" r="-4000"/>
          </a:stretch>
        </a:blipFill>
        <a:effectLst/>
      </p:bgPr>
    </p:bg>
    <p:spTree>
      <p:nvGrpSpPr>
        <p:cNvPr id="1" name="">
          <a:extLst>
            <a:ext uri="{FF2B5EF4-FFF2-40B4-BE49-F238E27FC236}">
              <a16:creationId xmlns:a16="http://schemas.microsoft.com/office/drawing/2014/main" id="{C8C4E565-5A08-B011-C6FA-68F05D87629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F02061-7B52-C422-FAE2-84897FE7FC78}"/>
              </a:ext>
            </a:extLst>
          </p:cNvPr>
          <p:cNvSpPr txBox="1"/>
          <p:nvPr/>
        </p:nvSpPr>
        <p:spPr>
          <a:xfrm>
            <a:off x="777551" y="121569"/>
            <a:ext cx="10636898" cy="1323439"/>
          </a:xfrm>
          <a:prstGeom prst="rect">
            <a:avLst/>
          </a:prstGeom>
          <a:solidFill>
            <a:schemeClr val="bg1"/>
          </a:solidFill>
        </p:spPr>
        <p:txBody>
          <a:bodyPr wrap="square">
            <a:spAutoFit/>
          </a:bodyPr>
          <a:lstStyle/>
          <a:p>
            <a:r>
              <a:rPr lang="en-US" sz="4000" dirty="0">
                <a:solidFill>
                  <a:srgbClr val="316821"/>
                </a:solidFill>
                <a:latin typeface="Arial Black" panose="020B0A04020102020204" pitchFamily="34" charset="0"/>
                <a:cs typeface="Arial" panose="020B0604020202020204" pitchFamily="34" charset="0"/>
              </a:rPr>
              <a:t>Where do I find information about academics?</a:t>
            </a:r>
          </a:p>
        </p:txBody>
      </p:sp>
      <p:sp>
        <p:nvSpPr>
          <p:cNvPr id="4" name="TextBox 3">
            <a:extLst>
              <a:ext uri="{FF2B5EF4-FFF2-40B4-BE49-F238E27FC236}">
                <a16:creationId xmlns:a16="http://schemas.microsoft.com/office/drawing/2014/main" id="{2444715A-F395-7394-73A3-395C27ACEA2D}"/>
              </a:ext>
            </a:extLst>
          </p:cNvPr>
          <p:cNvSpPr txBox="1"/>
          <p:nvPr/>
        </p:nvSpPr>
        <p:spPr>
          <a:xfrm>
            <a:off x="777551" y="1781908"/>
            <a:ext cx="10578203" cy="3662541"/>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Oklahoma State Dept of Education (</a:t>
            </a:r>
            <a:r>
              <a:rPr lang="en-US" sz="2800" dirty="0" err="1">
                <a:latin typeface="Arial" panose="020B0604020202020204" pitchFamily="34" charset="0"/>
                <a:cs typeface="Arial" panose="020B0604020202020204" pitchFamily="34" charset="0"/>
              </a:rPr>
              <a:t>OkSDE</a:t>
            </a:r>
            <a:r>
              <a:rPr lang="en-US" sz="2800" dirty="0">
                <a:latin typeface="Arial" panose="020B0604020202020204" pitchFamily="34" charset="0"/>
                <a:cs typeface="Arial" panose="020B0604020202020204" pitchFamily="34" charset="0"/>
              </a:rPr>
              <a:t>) </a:t>
            </a:r>
          </a:p>
          <a:p>
            <a:r>
              <a:rPr lang="en-US" sz="2800" dirty="0">
                <a:latin typeface="Arial" panose="020B0604020202020204" pitchFamily="34" charset="0"/>
                <a:cs typeface="Arial" panose="020B0604020202020204" pitchFamily="34" charset="0"/>
              </a:rPr>
              <a:t>9-12 Subject Codes: </a:t>
            </a:r>
            <a:r>
              <a:rPr lang="en-US" dirty="0">
                <a:latin typeface="Arial" panose="020B0604020202020204" pitchFamily="34" charset="0"/>
                <a:cs typeface="Arial" panose="020B0604020202020204" pitchFamily="34" charset="0"/>
                <a:hlinkClick r:id="rId4"/>
              </a:rPr>
              <a:t>chrome-extension://</a:t>
            </a:r>
            <a:r>
              <a:rPr lang="en-US" dirty="0" err="1">
                <a:latin typeface="Arial" panose="020B0604020202020204" pitchFamily="34" charset="0"/>
                <a:cs typeface="Arial" panose="020B0604020202020204" pitchFamily="34" charset="0"/>
                <a:hlinkClick r:id="rId4"/>
              </a:rPr>
              <a:t>efaidnbmnnnibpcajpcglclefindmkaj</a:t>
            </a:r>
            <a:r>
              <a:rPr lang="en-US" dirty="0">
                <a:latin typeface="Arial" panose="020B0604020202020204" pitchFamily="34" charset="0"/>
                <a:cs typeface="Arial" panose="020B0604020202020204" pitchFamily="34" charset="0"/>
                <a:hlinkClick r:id="rId4"/>
              </a:rPr>
              <a:t>/https://oklahoma.gov/content/dam/ok/en/osde/documents/services/accreditation/Course%20Codes%20SY2026-2027%20PreK-12%20Official.pdf</a:t>
            </a:r>
            <a:endParaRPr lang="en-US"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Oklahoma State Dept of Career and Technology Education (ODCTE) Course Codes and Subject Codes: </a:t>
            </a:r>
            <a:r>
              <a:rPr lang="en-US" sz="2800" dirty="0">
                <a:latin typeface="Arial" panose="020B0604020202020204" pitchFamily="34" charset="0"/>
                <a:cs typeface="Arial" panose="020B0604020202020204" pitchFamily="34" charset="0"/>
                <a:hlinkClick r:id="rId5"/>
              </a:rPr>
              <a:t>https://oklahoma.gov/careertech/educators/ocas-codes.html</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673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extLst>
              <a:ext uri="{837473B0-CC2E-450A-ABE3-18F120FF3D39}">
                <a1611:picAttrSrcUrl xmlns:a1611="http://schemas.microsoft.com/office/drawing/2016/11/main" r:id="rId3"/>
              </a:ext>
            </a:extLst>
          </a:blip>
          <a:srcRect/>
          <a:stretch>
            <a:fillRect/>
          </a:stretch>
        </a:blipFill>
        <a:effectLst/>
      </p:bgPr>
    </p:bg>
    <p:spTree>
      <p:nvGrpSpPr>
        <p:cNvPr id="1" name="">
          <a:extLst>
            <a:ext uri="{FF2B5EF4-FFF2-40B4-BE49-F238E27FC236}">
              <a16:creationId xmlns:a16="http://schemas.microsoft.com/office/drawing/2014/main" id="{8FDD0111-826D-721A-9E03-C2FA7568442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C372D60-F292-5C77-E11B-0823F554B38A}"/>
              </a:ext>
            </a:extLst>
          </p:cNvPr>
          <p:cNvPicPr>
            <a:picLocks noChangeAspect="1"/>
          </p:cNvPicPr>
          <p:nvPr/>
        </p:nvPicPr>
        <p:blipFill>
          <a:blip r:embed="rId4"/>
          <a:stretch>
            <a:fillRect/>
          </a:stretch>
        </p:blipFill>
        <p:spPr>
          <a:xfrm>
            <a:off x="226552" y="549477"/>
            <a:ext cx="7078063" cy="5258534"/>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C3B392B2-6122-D70C-CF91-D674D2E70BFE}"/>
              </a:ext>
            </a:extLst>
          </p:cNvPr>
          <p:cNvPicPr>
            <a:picLocks noChangeAspect="1"/>
          </p:cNvPicPr>
          <p:nvPr/>
        </p:nvPicPr>
        <p:blipFill>
          <a:blip r:embed="rId5"/>
          <a:stretch>
            <a:fillRect/>
          </a:stretch>
        </p:blipFill>
        <p:spPr>
          <a:xfrm>
            <a:off x="3678955" y="1435425"/>
            <a:ext cx="7792537" cy="3486637"/>
          </a:xfrm>
          <a:prstGeom prst="rect">
            <a:avLst/>
          </a:prstGeom>
          <a:ln w="38100" cap="sq">
            <a:solidFill>
              <a:schemeClr val="accent5"/>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CF47BED1-3A21-AD1E-F968-DE96A9A04DE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82173" y="2797909"/>
            <a:ext cx="6802744" cy="3867472"/>
          </a:xfrm>
          <a:prstGeom prst="rect">
            <a:avLst/>
          </a:prstGeom>
          <a:ln w="38100" cap="sq">
            <a:solidFill>
              <a:schemeClr val="accent6"/>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FB5BC248-7837-E2EE-4483-5BE7D48DBBF8}"/>
              </a:ext>
            </a:extLst>
          </p:cNvPr>
          <p:cNvSpPr txBox="1"/>
          <p:nvPr/>
        </p:nvSpPr>
        <p:spPr>
          <a:xfrm>
            <a:off x="7659077" y="265723"/>
            <a:ext cx="3931138" cy="707886"/>
          </a:xfrm>
          <a:prstGeom prst="rect">
            <a:avLst/>
          </a:prstGeom>
          <a:noFill/>
        </p:spPr>
        <p:txBody>
          <a:bodyPr wrap="square" rtlCol="0">
            <a:spAutoFit/>
          </a:bodyPr>
          <a:lstStyle/>
          <a:p>
            <a:r>
              <a:rPr lang="en-US" sz="4000" dirty="0">
                <a:solidFill>
                  <a:schemeClr val="accent1">
                    <a:lumMod val="50000"/>
                  </a:schemeClr>
                </a:solidFill>
                <a:latin typeface="Arial Black" panose="020B0A04020102020204" pitchFamily="34" charset="0"/>
              </a:rPr>
              <a:t>Examples:</a:t>
            </a:r>
          </a:p>
        </p:txBody>
      </p:sp>
    </p:spTree>
    <p:extLst>
      <p:ext uri="{BB962C8B-B14F-4D97-AF65-F5344CB8AC3E}">
        <p14:creationId xmlns:p14="http://schemas.microsoft.com/office/powerpoint/2010/main" val="4149291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564271-87E9-48C1-3EA5-F07B0D44FE1D}"/>
              </a:ext>
            </a:extLst>
          </p:cNvPr>
          <p:cNvSpPr txBox="1"/>
          <p:nvPr/>
        </p:nvSpPr>
        <p:spPr>
          <a:xfrm>
            <a:off x="217874" y="1002395"/>
            <a:ext cx="11629770" cy="4401205"/>
          </a:xfrm>
          <a:prstGeom prst="rect">
            <a:avLst/>
          </a:prstGeom>
          <a:noFill/>
        </p:spPr>
        <p:txBody>
          <a:bodyPr wrap="square">
            <a:spAutoFit/>
          </a:bodyPr>
          <a:lstStyle/>
          <a:p>
            <a:r>
              <a:rPr lang="en-US" sz="3200" b="1" dirty="0">
                <a:solidFill>
                  <a:schemeClr val="accent6">
                    <a:lumMod val="50000"/>
                  </a:schemeClr>
                </a:solidFill>
                <a:latin typeface="Arial" panose="020B0604020202020204" pitchFamily="34" charset="0"/>
                <a:cs typeface="Arial" panose="020B0604020202020204" pitchFamily="34" charset="0"/>
              </a:rPr>
              <a:t>Don’t:</a:t>
            </a:r>
          </a:p>
          <a:p>
            <a:pPr marL="457200" indent="-457200">
              <a:buFont typeface="Wingdings" panose="05000000000000000000" pitchFamily="2" charset="2"/>
              <a:buChar char="§"/>
            </a:pPr>
            <a:r>
              <a:rPr lang="en-US" sz="3200" b="1" dirty="0">
                <a:solidFill>
                  <a:schemeClr val="accent6">
                    <a:lumMod val="50000"/>
                  </a:schemeClr>
                </a:solidFill>
                <a:latin typeface="Arial" panose="020B0604020202020204" pitchFamily="34" charset="0"/>
                <a:cs typeface="Arial" panose="020B0604020202020204" pitchFamily="34" charset="0"/>
              </a:rPr>
              <a:t>Use course vendor identifiers (i.e., “PLTW” for Project Lead The Way) on the transcript alongside the course title. </a:t>
            </a:r>
          </a:p>
          <a:p>
            <a:pPr marL="457200" indent="-457200">
              <a:buFont typeface="Wingdings" panose="05000000000000000000" pitchFamily="2" charset="2"/>
              <a:buChar char="§"/>
            </a:pPr>
            <a:r>
              <a:rPr lang="en-US" sz="3200" b="1" i="1" dirty="0">
                <a:solidFill>
                  <a:schemeClr val="accent6">
                    <a:lumMod val="50000"/>
                  </a:schemeClr>
                </a:solidFill>
                <a:latin typeface="Arial" panose="020B0604020202020204" pitchFamily="34" charset="0"/>
                <a:cs typeface="Arial" panose="020B0604020202020204" pitchFamily="34" charset="0"/>
              </a:rPr>
              <a:t>Change the Names of Courses and Programs when sending grades for transcripts. </a:t>
            </a:r>
          </a:p>
          <a:p>
            <a:pPr marL="457200" indent="-457200">
              <a:buFont typeface="Wingdings" panose="05000000000000000000" pitchFamily="2" charset="2"/>
              <a:buChar char="§"/>
            </a:pPr>
            <a:r>
              <a:rPr lang="en-US" sz="3200" b="1" dirty="0">
                <a:solidFill>
                  <a:schemeClr val="accent6">
                    <a:lumMod val="50000"/>
                  </a:schemeClr>
                </a:solidFill>
                <a:latin typeface="Arial" panose="020B0604020202020204" pitchFamily="34" charset="0"/>
                <a:cs typeface="Arial" panose="020B0604020202020204" pitchFamily="34" charset="0"/>
              </a:rPr>
              <a:t>Give schools a lot of choices. </a:t>
            </a:r>
            <a:r>
              <a:rPr lang="en-US" sz="2400" b="1" dirty="0">
                <a:solidFill>
                  <a:schemeClr val="accent6">
                    <a:lumMod val="50000"/>
                  </a:schemeClr>
                </a:solidFill>
                <a:latin typeface="Arial" panose="020B0604020202020204" pitchFamily="34" charset="0"/>
                <a:cs typeface="Arial" panose="020B0604020202020204" pitchFamily="34" charset="0"/>
              </a:rPr>
              <a:t>(contrary to popular belief choices do not make it easier for k-12 schools)</a:t>
            </a:r>
            <a:endParaRPr lang="en-US" sz="3200" b="1" dirty="0">
              <a:solidFill>
                <a:schemeClr val="accent6">
                  <a:lumMod val="50000"/>
                </a:schemeClr>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US" sz="3200" b="1" dirty="0">
                <a:solidFill>
                  <a:schemeClr val="accent6">
                    <a:lumMod val="50000"/>
                  </a:schemeClr>
                </a:solidFill>
                <a:latin typeface="Arial" panose="020B0604020202020204" pitchFamily="34" charset="0"/>
                <a:cs typeface="Arial" panose="020B0604020202020204" pitchFamily="34" charset="0"/>
              </a:rPr>
              <a:t>Send a grade for a course w/o an OCAS Code.</a:t>
            </a:r>
            <a:endParaRPr lang="en-US" sz="3200" dirty="0"/>
          </a:p>
        </p:txBody>
      </p:sp>
      <p:sp>
        <p:nvSpPr>
          <p:cNvPr id="4" name="TextBox 3">
            <a:extLst>
              <a:ext uri="{FF2B5EF4-FFF2-40B4-BE49-F238E27FC236}">
                <a16:creationId xmlns:a16="http://schemas.microsoft.com/office/drawing/2014/main" id="{5A27918E-DA43-E1A3-FBB3-BFE37CC5BF32}"/>
              </a:ext>
            </a:extLst>
          </p:cNvPr>
          <p:cNvSpPr txBox="1"/>
          <p:nvPr/>
        </p:nvSpPr>
        <p:spPr>
          <a:xfrm>
            <a:off x="992155" y="211892"/>
            <a:ext cx="10207690" cy="707886"/>
          </a:xfrm>
          <a:prstGeom prst="rect">
            <a:avLst/>
          </a:prstGeom>
          <a:noFill/>
        </p:spPr>
        <p:txBody>
          <a:bodyPr wrap="square" rtlCol="0">
            <a:spAutoFit/>
          </a:bodyPr>
          <a:lstStyle/>
          <a:p>
            <a:r>
              <a:rPr lang="en-US" sz="4000" dirty="0">
                <a:solidFill>
                  <a:schemeClr val="accent1">
                    <a:lumMod val="50000"/>
                  </a:schemeClr>
                </a:solidFill>
                <a:latin typeface="Arial Black" panose="020B0A04020102020204" pitchFamily="34" charset="0"/>
              </a:rPr>
              <a:t>Important Note about Grades:</a:t>
            </a:r>
          </a:p>
        </p:txBody>
      </p:sp>
      <p:sp>
        <p:nvSpPr>
          <p:cNvPr id="2" name="TextBox 1">
            <a:extLst>
              <a:ext uri="{FF2B5EF4-FFF2-40B4-BE49-F238E27FC236}">
                <a16:creationId xmlns:a16="http://schemas.microsoft.com/office/drawing/2014/main" id="{E52422D3-8E46-0F26-543C-C2BEEB26F02B}"/>
              </a:ext>
            </a:extLst>
          </p:cNvPr>
          <p:cNvSpPr txBox="1"/>
          <p:nvPr/>
        </p:nvSpPr>
        <p:spPr>
          <a:xfrm>
            <a:off x="3804657" y="5309816"/>
            <a:ext cx="8042987" cy="1846659"/>
          </a:xfrm>
          <a:prstGeom prst="rect">
            <a:avLst/>
          </a:prstGeom>
          <a:noFill/>
        </p:spPr>
        <p:txBody>
          <a:bodyPr wrap="square" rtlCol="0">
            <a:spAutoFit/>
          </a:bodyPr>
          <a:lstStyle/>
          <a:p>
            <a:r>
              <a:rPr lang="en-US" sz="3200" b="1" dirty="0">
                <a:solidFill>
                  <a:schemeClr val="accent1">
                    <a:lumMod val="50000"/>
                  </a:schemeClr>
                </a:solidFill>
                <a:latin typeface="Arial" panose="020B0604020202020204" pitchFamily="34" charset="0"/>
                <a:cs typeface="Arial" panose="020B0604020202020204" pitchFamily="34" charset="0"/>
              </a:rPr>
              <a:t>Do:</a:t>
            </a:r>
          </a:p>
          <a:p>
            <a:r>
              <a:rPr lang="en-US" sz="3200" b="1" dirty="0">
                <a:solidFill>
                  <a:schemeClr val="accent1">
                    <a:lumMod val="50000"/>
                  </a:schemeClr>
                </a:solidFill>
                <a:latin typeface="Arial" panose="020B0604020202020204" pitchFamily="34" charset="0"/>
                <a:cs typeface="Arial" panose="020B0604020202020204" pitchFamily="34" charset="0"/>
              </a:rPr>
              <a:t>Use approved course titles and course codes for transcript purposes.</a:t>
            </a:r>
          </a:p>
          <a:p>
            <a:endParaRPr lang="en-US" dirty="0"/>
          </a:p>
        </p:txBody>
      </p:sp>
    </p:spTree>
    <p:extLst>
      <p:ext uri="{BB962C8B-B14F-4D97-AF65-F5344CB8AC3E}">
        <p14:creationId xmlns:p14="http://schemas.microsoft.com/office/powerpoint/2010/main" val="2788454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extLst>
              <a:ext uri="{837473B0-CC2E-450A-ABE3-18F120FF3D39}">
                <a1611:picAttrSrcUrl xmlns:a1611="http://schemas.microsoft.com/office/drawing/2016/11/main" r:id="rId3"/>
              </a:ext>
            </a:extLst>
          </a:blip>
          <a:srcRect/>
          <a:stretch>
            <a:fillRect t="-35000" b="-3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EE5696-E91E-7010-82B4-5A05C752198D}"/>
              </a:ext>
            </a:extLst>
          </p:cNvPr>
          <p:cNvSpPr txBox="1"/>
          <p:nvPr/>
        </p:nvSpPr>
        <p:spPr>
          <a:xfrm>
            <a:off x="210282" y="234133"/>
            <a:ext cx="3063631" cy="707886"/>
          </a:xfrm>
          <a:prstGeom prst="rect">
            <a:avLst/>
          </a:prstGeom>
          <a:noFill/>
        </p:spPr>
        <p:txBody>
          <a:bodyPr wrap="square" rtlCol="0">
            <a:spAutoFit/>
          </a:bodyPr>
          <a:lstStyle/>
          <a:p>
            <a:r>
              <a:rPr lang="en-US" sz="4000" dirty="0">
                <a:solidFill>
                  <a:schemeClr val="accent1">
                    <a:lumMod val="50000"/>
                  </a:schemeClr>
                </a:solidFill>
                <a:latin typeface="Arial Black" panose="020B0A04020102020204" pitchFamily="34" charset="0"/>
              </a:rPr>
              <a:t>Examples:</a:t>
            </a:r>
          </a:p>
        </p:txBody>
      </p:sp>
      <p:pic>
        <p:nvPicPr>
          <p:cNvPr id="4" name="Picture 3">
            <a:extLst>
              <a:ext uri="{FF2B5EF4-FFF2-40B4-BE49-F238E27FC236}">
                <a16:creationId xmlns:a16="http://schemas.microsoft.com/office/drawing/2014/main" id="{62EC2E0F-06AC-27E8-0AA7-D13B964F0340}"/>
              </a:ext>
            </a:extLst>
          </p:cNvPr>
          <p:cNvPicPr>
            <a:picLocks noChangeAspect="1"/>
          </p:cNvPicPr>
          <p:nvPr/>
        </p:nvPicPr>
        <p:blipFill>
          <a:blip r:embed="rId4"/>
          <a:stretch>
            <a:fillRect/>
          </a:stretch>
        </p:blipFill>
        <p:spPr>
          <a:xfrm>
            <a:off x="3273914" y="789341"/>
            <a:ext cx="8707804" cy="805213"/>
          </a:xfrm>
          <a:prstGeom prst="rect">
            <a:avLst/>
          </a:prstGeom>
        </p:spPr>
      </p:pic>
      <p:sp>
        <p:nvSpPr>
          <p:cNvPr id="5" name="TextBox 4">
            <a:extLst>
              <a:ext uri="{FF2B5EF4-FFF2-40B4-BE49-F238E27FC236}">
                <a16:creationId xmlns:a16="http://schemas.microsoft.com/office/drawing/2014/main" id="{DB3E180B-6387-6C99-BC07-7FE646C83E82}"/>
              </a:ext>
            </a:extLst>
          </p:cNvPr>
          <p:cNvSpPr txBox="1"/>
          <p:nvPr/>
        </p:nvSpPr>
        <p:spPr>
          <a:xfrm>
            <a:off x="321012" y="1874728"/>
            <a:ext cx="11660705" cy="3108543"/>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Program Name/Number: 9537 Digital Design &amp; Publishing</a:t>
            </a:r>
          </a:p>
          <a:p>
            <a:r>
              <a:rPr lang="en-US" sz="2800" dirty="0">
                <a:latin typeface="Arial" panose="020B0604020202020204" pitchFamily="34" charset="0"/>
                <a:cs typeface="Arial" panose="020B0604020202020204" pitchFamily="34" charset="0"/>
              </a:rPr>
              <a:t>Embedded Course Credit: 8169 Fundamentals of Technology </a:t>
            </a:r>
          </a:p>
          <a:p>
            <a:r>
              <a:rPr lang="en-US" sz="2800" dirty="0">
                <a:latin typeface="Arial" panose="020B0604020202020204" pitchFamily="34" charset="0"/>
                <a:cs typeface="Arial" panose="020B0604020202020204" pitchFamily="34" charset="0"/>
              </a:rPr>
              <a:t>And 8149 Desktop Publishing and Graphic Design</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What goes on a transcript for K-12?</a:t>
            </a:r>
          </a:p>
          <a:p>
            <a:r>
              <a:rPr lang="en-US" sz="2800" dirty="0">
                <a:latin typeface="Arial" panose="020B0604020202020204" pitchFamily="34" charset="0"/>
                <a:cs typeface="Arial" panose="020B0604020202020204" pitchFamily="34" charset="0"/>
              </a:rPr>
              <a:t> If a technology centers memorandum of understanding states a student will receive 3 hours of credit for the year, then: </a:t>
            </a:r>
          </a:p>
        </p:txBody>
      </p:sp>
      <p:sp>
        <p:nvSpPr>
          <p:cNvPr id="6" name="TextBox 5">
            <a:extLst>
              <a:ext uri="{FF2B5EF4-FFF2-40B4-BE49-F238E27FC236}">
                <a16:creationId xmlns:a16="http://schemas.microsoft.com/office/drawing/2014/main" id="{A75CA211-2792-E4EA-FE76-4E6516BE3F05}"/>
              </a:ext>
            </a:extLst>
          </p:cNvPr>
          <p:cNvSpPr txBox="1"/>
          <p:nvPr/>
        </p:nvSpPr>
        <p:spPr>
          <a:xfrm>
            <a:off x="3188473" y="5152445"/>
            <a:ext cx="8793245" cy="923330"/>
          </a:xfrm>
          <a:prstGeom prst="rect">
            <a:avLst/>
          </a:prstGeom>
          <a:noFill/>
        </p:spPr>
        <p:txBody>
          <a:bodyPr wrap="square" rtlCol="0">
            <a:spAutoFit/>
          </a:bodyPr>
          <a:lstStyle/>
          <a:p>
            <a:r>
              <a:rPr lang="en-US" dirty="0">
                <a:latin typeface="Arial Black" panose="020B0A04020102020204" pitchFamily="34" charset="0"/>
                <a:cs typeface="Arial" panose="020B0604020202020204" pitchFamily="34" charset="0"/>
              </a:rPr>
              <a:t>Grades should be sent for 1 credit of 9537*, 1 credit of 8169, and 1 credit of 8149 </a:t>
            </a:r>
          </a:p>
          <a:p>
            <a:r>
              <a:rPr lang="en-US" dirty="0">
                <a:latin typeface="Arial Black" panose="020B0A04020102020204" pitchFamily="34" charset="0"/>
              </a:rPr>
              <a:t>* Will be explained in the next set of slides. </a:t>
            </a:r>
          </a:p>
        </p:txBody>
      </p:sp>
    </p:spTree>
    <p:extLst>
      <p:ext uri="{BB962C8B-B14F-4D97-AF65-F5344CB8AC3E}">
        <p14:creationId xmlns:p14="http://schemas.microsoft.com/office/powerpoint/2010/main" val="26613965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1313</TotalTime>
  <Words>1082</Words>
  <Application>Microsoft Office PowerPoint</Application>
  <PresentationFormat>Widescreen</PresentationFormat>
  <Paragraphs>88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Black</vt:lpstr>
      <vt:lpstr>Calibri</vt:lpstr>
      <vt:lpstr>Wingdings</vt:lpstr>
      <vt:lpstr>Office Theme</vt:lpstr>
      <vt:lpstr>PowerPoint Presentation</vt:lpstr>
      <vt:lpstr>This is Oklahoma CareerTech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Margi Cooper</dc:creator>
  <cp:lastModifiedBy>Julie Childers</cp:lastModifiedBy>
  <cp:revision>47</cp:revision>
  <dcterms:created xsi:type="dcterms:W3CDTF">2020-07-06T17:50:26Z</dcterms:created>
  <dcterms:modified xsi:type="dcterms:W3CDTF">2026-07-08T20:42:01Z</dcterms:modified>
</cp:coreProperties>
</file>