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ea004e789_2_11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2ea004e789_2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2ea004e789_2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2ea004e789_2_1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a:t>
            </a:r>
            <a:endParaRPr/>
          </a:p>
        </p:txBody>
      </p:sp>
      <p:sp>
        <p:nvSpPr>
          <p:cNvPr id="248" name="Google Shape;248;g22ea004e789_2_1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2ea004e789_2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22ea004e789_2_1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a:t>
            </a:r>
            <a:endParaRPr/>
          </a:p>
        </p:txBody>
      </p:sp>
      <p:sp>
        <p:nvSpPr>
          <p:cNvPr id="256" name="Google Shape;256;g22ea004e789_2_1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2ea004e789_2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22ea004e789_2_2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a:t>
            </a:r>
            <a:endParaRPr/>
          </a:p>
        </p:txBody>
      </p:sp>
      <p:sp>
        <p:nvSpPr>
          <p:cNvPr id="264" name="Google Shape;264;g22ea004e789_2_2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2ea004e789_2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2ea004e789_2_2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a:t>
            </a:r>
            <a:endParaRPr/>
          </a:p>
        </p:txBody>
      </p:sp>
      <p:sp>
        <p:nvSpPr>
          <p:cNvPr id="271" name="Google Shape;271;g22ea004e789_2_2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2ea004e789_2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22ea004e789_2_2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a:t>
            </a:r>
            <a:endParaRPr/>
          </a:p>
        </p:txBody>
      </p:sp>
      <p:sp>
        <p:nvSpPr>
          <p:cNvPr id="278" name="Google Shape;278;g22ea004e789_2_2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2ea004e789_2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2ea004e789_2_2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a:t>
            </a:r>
            <a:endParaRPr/>
          </a:p>
        </p:txBody>
      </p:sp>
      <p:sp>
        <p:nvSpPr>
          <p:cNvPr id="288" name="Google Shape;288;g22ea004e789_2_2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2ea004e789_2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2ea004e789_2_2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a:t>
            </a:r>
            <a:endParaRPr/>
          </a:p>
        </p:txBody>
      </p:sp>
      <p:sp>
        <p:nvSpPr>
          <p:cNvPr id="295" name="Google Shape;295;g22ea004e789_2_2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2ea004e789_2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22ea004e789_2_2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a:t>
            </a:r>
            <a:endParaRPr/>
          </a:p>
        </p:txBody>
      </p:sp>
      <p:sp>
        <p:nvSpPr>
          <p:cNvPr id="302" name="Google Shape;302;g22ea004e789_2_2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2ea004e789_2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2ea004e789_2_2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a:t>
            </a:r>
            <a:endParaRPr/>
          </a:p>
        </p:txBody>
      </p:sp>
      <p:sp>
        <p:nvSpPr>
          <p:cNvPr id="309" name="Google Shape;309;g22ea004e789_2_2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2ea004e789_2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2ea004e789_2_2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a:t>
            </a:r>
            <a:endParaRPr/>
          </a:p>
        </p:txBody>
      </p:sp>
      <p:sp>
        <p:nvSpPr>
          <p:cNvPr id="316" name="Google Shape;316;g22ea004e789_2_2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ea004e789_2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2ea004e789_2_1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a:t>
            </a:r>
            <a:endParaRPr/>
          </a:p>
        </p:txBody>
      </p:sp>
      <p:sp>
        <p:nvSpPr>
          <p:cNvPr id="178" name="Google Shape;178;g22ea004e789_2_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2ea004e789_2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2ea004e789_2_2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a:t>
            </a:r>
            <a:endParaRPr/>
          </a:p>
        </p:txBody>
      </p:sp>
      <p:sp>
        <p:nvSpPr>
          <p:cNvPr id="326" name="Google Shape;326;g22ea004e789_2_2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2ea004e789_2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22ea004e789_2_2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a:t>
            </a:r>
            <a:endParaRPr/>
          </a:p>
        </p:txBody>
      </p:sp>
      <p:sp>
        <p:nvSpPr>
          <p:cNvPr id="338" name="Google Shape;338;g22ea004e789_2_2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2ea004e789_2_2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2ea004e789_2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2ea004e789_2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2ea004e789_2_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KATLYN -While the type of “special population” may vary, there are STILL special populations in every program. </a:t>
            </a:r>
            <a:endParaRPr/>
          </a:p>
          <a:p>
            <a:pPr indent="0" lvl="0" marL="0" rtl="0" algn="l">
              <a:spcBef>
                <a:spcPts val="0"/>
              </a:spcBef>
              <a:spcAft>
                <a:spcPts val="0"/>
              </a:spcAft>
              <a:buNone/>
            </a:pPr>
            <a:r>
              <a:rPr lang="en"/>
              <a:t>Greater understanding-&gt;When we understand who falls under special populations, and we take a moment to discern how we can support them, then we are able to serve them in a holistic way that benefits not just the student, but everyone else that is involved, including peers, instructors, the institution, and even the community. Our end goal is to produce productive, employable, citizens!</a:t>
            </a:r>
            <a:endParaRPr/>
          </a:p>
        </p:txBody>
      </p:sp>
      <p:sp>
        <p:nvSpPr>
          <p:cNvPr id="186" name="Google Shape;186;g22ea004e789_2_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2ea004e789_2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2ea004e789_2_1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 -Take a look at the graphic on this slide. What do you think is my favorite thing about this picture? Someone who looks able-bodied</a:t>
            </a:r>
            <a:endParaRPr/>
          </a:p>
        </p:txBody>
      </p:sp>
      <p:sp>
        <p:nvSpPr>
          <p:cNvPr id="202" name="Google Shape;202;g22ea004e789_2_1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ea004e789_2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2ea004e789_2_1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a:t>
            </a:r>
            <a:endParaRPr/>
          </a:p>
        </p:txBody>
      </p:sp>
      <p:sp>
        <p:nvSpPr>
          <p:cNvPr id="210" name="Google Shape;210;g22ea004e789_2_1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ea004e789_2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22ea004e789_2_1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 An IEP is governed by a special education law.Think of an IEP as a living document. Discuss the importance of working with the sending school and the counselors at your tech center to make sure that you are part of the IEP team. You are required to be invited to the IEP meetings. Why is this so important? As a teacher, if you are not invited to the IEP meetings, then it is much harder to best serve the student.</a:t>
            </a:r>
            <a:endParaRPr/>
          </a:p>
        </p:txBody>
      </p:sp>
      <p:sp>
        <p:nvSpPr>
          <p:cNvPr id="218" name="Google Shape;218;g22ea004e789_2_1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ea004e789_2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2ea004e789_2_1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 A 504 plan is governed by civil rights law</a:t>
            </a:r>
            <a:endParaRPr/>
          </a:p>
        </p:txBody>
      </p:sp>
      <p:sp>
        <p:nvSpPr>
          <p:cNvPr id="225" name="Google Shape;225;g22ea004e789_2_1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2ea004e789_2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22ea004e789_2_1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a:t>
            </a:r>
            <a:endParaRPr/>
          </a:p>
        </p:txBody>
      </p:sp>
      <p:sp>
        <p:nvSpPr>
          <p:cNvPr id="233" name="Google Shape;233;g22ea004e789_2_1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2ea004e789_2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2ea004e789_2_1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KARI</a:t>
            </a:r>
            <a:endParaRPr/>
          </a:p>
        </p:txBody>
      </p:sp>
      <p:sp>
        <p:nvSpPr>
          <p:cNvPr id="241" name="Google Shape;241;g22ea004e789_2_1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p:nvPr/>
        </p:nvSpPr>
        <p:spPr>
          <a:xfrm>
            <a:off x="0" y="0"/>
            <a:ext cx="9144000" cy="660798"/>
          </a:xfrm>
          <a:prstGeom prst="rect">
            <a:avLst/>
          </a:prstGeom>
          <a:solidFill>
            <a:srgbClr val="0066A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8" name="Google Shape;58;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0066A8"/>
              </a:buClr>
              <a:buSzPts val="4500"/>
              <a:buFont typeface="Calibri"/>
              <a:buNone/>
              <a:defRPr b="1" sz="4500">
                <a:solidFill>
                  <a:srgbClr val="0066A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 name="Google Shape;59;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2100"/>
              <a:buNone/>
              <a:defRPr sz="2100">
                <a:solidFill>
                  <a:srgbClr val="3F3F3F"/>
                </a:solidFill>
              </a:defRPr>
            </a:lvl1pPr>
            <a:lvl2pPr lvl="1" algn="ctr">
              <a:lnSpc>
                <a:spcPct val="90000"/>
              </a:lnSpc>
              <a:spcBef>
                <a:spcPts val="400"/>
              </a:spcBef>
              <a:spcAft>
                <a:spcPts val="0"/>
              </a:spcAft>
              <a:buSzPts val="18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0" name="Google Shape;60;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7F7F7F"/>
                </a:solidFill>
                <a:latin typeface="Calibri"/>
                <a:ea typeface="Calibri"/>
                <a:cs typeface="Calibri"/>
                <a:sym typeface="Calibri"/>
              </a:defRPr>
            </a:lvl1pPr>
            <a:lvl2pPr indent="0" lvl="1" marL="0" algn="r">
              <a:spcBef>
                <a:spcPts val="0"/>
              </a:spcBef>
              <a:buNone/>
              <a:defRPr b="0" i="0" sz="900" u="none" cap="none" strike="noStrike">
                <a:solidFill>
                  <a:srgbClr val="7F7F7F"/>
                </a:solidFill>
                <a:latin typeface="Calibri"/>
                <a:ea typeface="Calibri"/>
                <a:cs typeface="Calibri"/>
                <a:sym typeface="Calibri"/>
              </a:defRPr>
            </a:lvl2pPr>
            <a:lvl3pPr indent="0" lvl="2" marL="0" algn="r">
              <a:spcBef>
                <a:spcPts val="0"/>
              </a:spcBef>
              <a:buNone/>
              <a:defRPr b="0" i="0" sz="900" u="none" cap="none" strike="noStrike">
                <a:solidFill>
                  <a:srgbClr val="7F7F7F"/>
                </a:solidFill>
                <a:latin typeface="Calibri"/>
                <a:ea typeface="Calibri"/>
                <a:cs typeface="Calibri"/>
                <a:sym typeface="Calibri"/>
              </a:defRPr>
            </a:lvl3pPr>
            <a:lvl4pPr indent="0" lvl="3" marL="0" algn="r">
              <a:spcBef>
                <a:spcPts val="0"/>
              </a:spcBef>
              <a:buNone/>
              <a:defRPr b="0" i="0" sz="900" u="none" cap="none" strike="noStrike">
                <a:solidFill>
                  <a:srgbClr val="7F7F7F"/>
                </a:solidFill>
                <a:latin typeface="Calibri"/>
                <a:ea typeface="Calibri"/>
                <a:cs typeface="Calibri"/>
                <a:sym typeface="Calibri"/>
              </a:defRPr>
            </a:lvl4pPr>
            <a:lvl5pPr indent="0" lvl="4" marL="0" algn="r">
              <a:spcBef>
                <a:spcPts val="0"/>
              </a:spcBef>
              <a:buNone/>
              <a:defRPr b="0" i="0" sz="900" u="none" cap="none" strike="noStrike">
                <a:solidFill>
                  <a:srgbClr val="7F7F7F"/>
                </a:solidFill>
                <a:latin typeface="Calibri"/>
                <a:ea typeface="Calibri"/>
                <a:cs typeface="Calibri"/>
                <a:sym typeface="Calibri"/>
              </a:defRPr>
            </a:lvl5pPr>
            <a:lvl6pPr indent="0" lvl="5" marL="0" algn="r">
              <a:spcBef>
                <a:spcPts val="0"/>
              </a:spcBef>
              <a:buNone/>
              <a:defRPr b="0" i="0" sz="900" u="none" cap="none" strike="noStrike">
                <a:solidFill>
                  <a:srgbClr val="7F7F7F"/>
                </a:solidFill>
                <a:latin typeface="Calibri"/>
                <a:ea typeface="Calibri"/>
                <a:cs typeface="Calibri"/>
                <a:sym typeface="Calibri"/>
              </a:defRPr>
            </a:lvl6pPr>
            <a:lvl7pPr indent="0" lvl="6" marL="0" algn="r">
              <a:spcBef>
                <a:spcPts val="0"/>
              </a:spcBef>
              <a:buNone/>
              <a:defRPr b="0" i="0" sz="900" u="none" cap="none" strike="noStrike">
                <a:solidFill>
                  <a:srgbClr val="7F7F7F"/>
                </a:solidFill>
                <a:latin typeface="Calibri"/>
                <a:ea typeface="Calibri"/>
                <a:cs typeface="Calibri"/>
                <a:sym typeface="Calibri"/>
              </a:defRPr>
            </a:lvl7pPr>
            <a:lvl8pPr indent="0" lvl="7" marL="0" algn="r">
              <a:spcBef>
                <a:spcPts val="0"/>
              </a:spcBef>
              <a:buNone/>
              <a:defRPr b="0" i="0" sz="900" u="none" cap="none" strike="noStrike">
                <a:solidFill>
                  <a:srgbClr val="7F7F7F"/>
                </a:solidFill>
                <a:latin typeface="Calibri"/>
                <a:ea typeface="Calibri"/>
                <a:cs typeface="Calibri"/>
                <a:sym typeface="Calibri"/>
              </a:defRPr>
            </a:lvl8pPr>
            <a:lvl9pPr indent="0" lvl="8" marL="0" algn="r">
              <a:spcBef>
                <a:spcPts val="0"/>
              </a:spcBef>
              <a:buNone/>
              <a:defRPr b="0" i="0" sz="9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63" name="Google Shape;63;p14"/>
          <p:cNvPicPr preferRelativeResize="0"/>
          <p:nvPr/>
        </p:nvPicPr>
        <p:blipFill rotWithShape="1">
          <a:blip r:embed="rId2">
            <a:alphaModFix/>
          </a:blip>
          <a:srcRect b="0" l="0" r="0" t="0"/>
          <a:stretch/>
        </p:blipFill>
        <p:spPr>
          <a:xfrm>
            <a:off x="1143000" y="3705793"/>
            <a:ext cx="2648257" cy="908500"/>
          </a:xfrm>
          <a:prstGeom prst="rect">
            <a:avLst/>
          </a:prstGeom>
          <a:noFill/>
          <a:ln>
            <a:noFill/>
          </a:ln>
        </p:spPr>
      </p:pic>
      <p:sp>
        <p:nvSpPr>
          <p:cNvPr id="64" name="Google Shape;64;p14"/>
          <p:cNvSpPr/>
          <p:nvPr/>
        </p:nvSpPr>
        <p:spPr>
          <a:xfrm rot="10800000">
            <a:off x="7144" y="0"/>
            <a:ext cx="857250" cy="660798"/>
          </a:xfrm>
          <a:prstGeom prst="triangle">
            <a:avLst>
              <a:gd fmla="val 51399" name="adj"/>
            </a:avLst>
          </a:prstGeom>
          <a:solidFill>
            <a:srgbClr val="1AA6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65" name="Shape 65"/>
        <p:cNvGrpSpPr/>
        <p:nvPr/>
      </p:nvGrpSpPr>
      <p:grpSpPr>
        <a:xfrm>
          <a:off x="0" y="0"/>
          <a:ext cx="0" cy="0"/>
          <a:chOff x="0" y="0"/>
          <a:chExt cx="0" cy="0"/>
        </a:xfrm>
      </p:grpSpPr>
      <p:pic>
        <p:nvPicPr>
          <p:cNvPr descr="A picture containing bird&#10;&#10;Description automatically generated" id="66" name="Google Shape;66;p15"/>
          <p:cNvPicPr preferRelativeResize="0"/>
          <p:nvPr/>
        </p:nvPicPr>
        <p:blipFill rotWithShape="1">
          <a:blip r:embed="rId2">
            <a:alphaModFix/>
          </a:blip>
          <a:srcRect b="0" l="0" r="0" t="0"/>
          <a:stretch/>
        </p:blipFill>
        <p:spPr>
          <a:xfrm>
            <a:off x="7685405" y="0"/>
            <a:ext cx="1458595" cy="5143499"/>
          </a:xfrm>
          <a:prstGeom prst="rect">
            <a:avLst/>
          </a:prstGeom>
          <a:noFill/>
          <a:ln>
            <a:noFill/>
          </a:ln>
        </p:spPr>
      </p:pic>
      <p:sp>
        <p:nvSpPr>
          <p:cNvPr id="67" name="Google Shape;67;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Google Shape;68;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70" name="Google Shape;70;p15"/>
          <p:cNvPicPr preferRelativeResize="0"/>
          <p:nvPr/>
        </p:nvPicPr>
        <p:blipFill rotWithShape="1">
          <a:blip r:embed="rId3">
            <a:alphaModFix/>
          </a:blip>
          <a:srcRect b="0" l="0" r="0" t="0"/>
          <a:stretch/>
        </p:blipFill>
        <p:spPr>
          <a:xfrm>
            <a:off x="628650" y="4055030"/>
            <a:ext cx="1371600" cy="470536"/>
          </a:xfrm>
          <a:prstGeom prst="rect">
            <a:avLst/>
          </a:prstGeom>
          <a:noFill/>
          <a:ln>
            <a:noFill/>
          </a:ln>
        </p:spPr>
      </p:pic>
      <p:sp>
        <p:nvSpPr>
          <p:cNvPr id="71" name="Google Shape;71;p15"/>
          <p:cNvSpPr/>
          <p:nvPr/>
        </p:nvSpPr>
        <p:spPr>
          <a:xfrm rot="-5400000">
            <a:off x="5842952" y="1842452"/>
            <a:ext cx="5143499" cy="1458594"/>
          </a:xfrm>
          <a:prstGeom prst="triangle">
            <a:avLst>
              <a:gd fmla="val 49722" name="adj"/>
            </a:avLst>
          </a:prstGeom>
          <a:solidFill>
            <a:srgbClr val="1AA6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type="obj">
  <p:cSld name="OBJECT">
    <p:spTree>
      <p:nvGrpSpPr>
        <p:cNvPr id="72" name="Shape 72"/>
        <p:cNvGrpSpPr/>
        <p:nvPr/>
      </p:nvGrpSpPr>
      <p:grpSpPr>
        <a:xfrm>
          <a:off x="0" y="0"/>
          <a:ext cx="0" cy="0"/>
          <a:chOff x="0" y="0"/>
          <a:chExt cx="0" cy="0"/>
        </a:xfrm>
      </p:grpSpPr>
      <p:sp>
        <p:nvSpPr>
          <p:cNvPr id="73" name="Google Shape;73;p16"/>
          <p:cNvSpPr/>
          <p:nvPr/>
        </p:nvSpPr>
        <p:spPr>
          <a:xfrm>
            <a:off x="-2" y="4632723"/>
            <a:ext cx="9144002" cy="510777"/>
          </a:xfrm>
          <a:prstGeom prst="rect">
            <a:avLst/>
          </a:prstGeom>
          <a:solidFill>
            <a:srgbClr val="1AA6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4" name="Google Shape;74;p16"/>
          <p:cNvSpPr/>
          <p:nvPr/>
        </p:nvSpPr>
        <p:spPr>
          <a:xfrm rot="5400000">
            <a:off x="-56854" y="4696717"/>
            <a:ext cx="506611" cy="392908"/>
          </a:xfrm>
          <a:prstGeom prst="triangle">
            <a:avLst>
              <a:gd fmla="val 51399" name="adj"/>
            </a:avLst>
          </a:prstGeom>
          <a:solidFill>
            <a:srgbClr val="0066A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5" name="Google Shape;75;p1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66A8"/>
              </a:buClr>
              <a:buSzPts val="3300"/>
              <a:buFont typeface="Calibri"/>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gt;"/>
              <a:defRPr/>
            </a:lvl1pPr>
            <a:lvl2pPr indent="-330200" lvl="1" marL="914400" algn="l">
              <a:lnSpc>
                <a:spcPct val="90000"/>
              </a:lnSpc>
              <a:spcBef>
                <a:spcPts val="400"/>
              </a:spcBef>
              <a:spcAft>
                <a:spcPts val="0"/>
              </a:spcAft>
              <a:buSzPts val="16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80" name="Google Shape;80;p16"/>
          <p:cNvPicPr preferRelativeResize="0"/>
          <p:nvPr/>
        </p:nvPicPr>
        <p:blipFill rotWithShape="1">
          <a:blip r:embed="rId2">
            <a:alphaModFix/>
          </a:blip>
          <a:srcRect b="0" l="0" r="0" t="0"/>
          <a:stretch/>
        </p:blipFill>
        <p:spPr>
          <a:xfrm>
            <a:off x="628650" y="4055030"/>
            <a:ext cx="1371600" cy="4705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 name="Shape 81"/>
        <p:cNvGrpSpPr/>
        <p:nvPr/>
      </p:nvGrpSpPr>
      <p:grpSpPr>
        <a:xfrm>
          <a:off x="0" y="0"/>
          <a:ext cx="0" cy="0"/>
          <a:chOff x="0" y="0"/>
          <a:chExt cx="0" cy="0"/>
        </a:xfrm>
      </p:grpSpPr>
      <p:sp>
        <p:nvSpPr>
          <p:cNvPr id="82" name="Google Shape;82;p17"/>
          <p:cNvSpPr/>
          <p:nvPr/>
        </p:nvSpPr>
        <p:spPr>
          <a:xfrm>
            <a:off x="-2" y="4632723"/>
            <a:ext cx="9144002" cy="506610"/>
          </a:xfrm>
          <a:prstGeom prst="rect">
            <a:avLst/>
          </a:prstGeom>
          <a:solidFill>
            <a:srgbClr val="1AA6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3" name="Google Shape;83;p17"/>
          <p:cNvSpPr/>
          <p:nvPr/>
        </p:nvSpPr>
        <p:spPr>
          <a:xfrm rot="5400000">
            <a:off x="-56854" y="4689573"/>
            <a:ext cx="506611" cy="392908"/>
          </a:xfrm>
          <a:prstGeom prst="triangle">
            <a:avLst>
              <a:gd fmla="val 51399" name="adj"/>
            </a:avLst>
          </a:prstGeom>
          <a:solidFill>
            <a:srgbClr val="0066A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4" name="Google Shape;84;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66A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5" name="Google Shape;85;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gt;"/>
              <a:defRPr/>
            </a:lvl1pPr>
            <a:lvl2pPr indent="-330200" lvl="1" marL="914400" algn="l">
              <a:lnSpc>
                <a:spcPct val="90000"/>
              </a:lnSpc>
              <a:spcBef>
                <a:spcPts val="400"/>
              </a:spcBef>
              <a:spcAft>
                <a:spcPts val="0"/>
              </a:spcAft>
              <a:buSzPts val="16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gt;"/>
              <a:defRPr/>
            </a:lvl1pPr>
            <a:lvl2pPr indent="-330200" lvl="1" marL="914400" algn="l">
              <a:lnSpc>
                <a:spcPct val="90000"/>
              </a:lnSpc>
              <a:spcBef>
                <a:spcPts val="400"/>
              </a:spcBef>
              <a:spcAft>
                <a:spcPts val="0"/>
              </a:spcAft>
              <a:buSzPts val="16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90" name="Google Shape;90;p17"/>
          <p:cNvPicPr preferRelativeResize="0"/>
          <p:nvPr/>
        </p:nvPicPr>
        <p:blipFill rotWithShape="1">
          <a:blip r:embed="rId2">
            <a:alphaModFix/>
          </a:blip>
          <a:srcRect b="0" l="0" r="0" t="0"/>
          <a:stretch/>
        </p:blipFill>
        <p:spPr>
          <a:xfrm>
            <a:off x="628650" y="4055030"/>
            <a:ext cx="1371600" cy="47053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 name="Shape 91"/>
        <p:cNvGrpSpPr/>
        <p:nvPr/>
      </p:nvGrpSpPr>
      <p:grpSpPr>
        <a:xfrm>
          <a:off x="0" y="0"/>
          <a:ext cx="0" cy="0"/>
          <a:chOff x="0" y="0"/>
          <a:chExt cx="0" cy="0"/>
        </a:xfrm>
      </p:grpSpPr>
      <p:sp>
        <p:nvSpPr>
          <p:cNvPr id="92" name="Google Shape;92;p18"/>
          <p:cNvSpPr/>
          <p:nvPr/>
        </p:nvSpPr>
        <p:spPr>
          <a:xfrm>
            <a:off x="-2" y="4632723"/>
            <a:ext cx="9144002" cy="506610"/>
          </a:xfrm>
          <a:prstGeom prst="rect">
            <a:avLst/>
          </a:prstGeom>
          <a:solidFill>
            <a:srgbClr val="1AA6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3" name="Google Shape;93;p18"/>
          <p:cNvSpPr/>
          <p:nvPr/>
        </p:nvSpPr>
        <p:spPr>
          <a:xfrm rot="5400000">
            <a:off x="-56854" y="4689573"/>
            <a:ext cx="506611" cy="392908"/>
          </a:xfrm>
          <a:prstGeom prst="triangle">
            <a:avLst>
              <a:gd fmla="val 51399" name="adj"/>
            </a:avLst>
          </a:prstGeom>
          <a:solidFill>
            <a:srgbClr val="0066A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4" name="Google Shape;94;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66A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5" name="Google Shape;95;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1800"/>
              <a:buNone/>
              <a:defRPr b="1" sz="1800"/>
            </a:lvl1pPr>
            <a:lvl2pPr indent="-228600" lvl="1" marL="914400" algn="l">
              <a:lnSpc>
                <a:spcPct val="90000"/>
              </a:lnSpc>
              <a:spcBef>
                <a:spcPts val="400"/>
              </a:spcBef>
              <a:spcAft>
                <a:spcPts val="0"/>
              </a:spcAft>
              <a:buSzPts val="18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6" name="Google Shape;96;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gt;"/>
              <a:defRPr/>
            </a:lvl1pPr>
            <a:lvl2pPr indent="-330200" lvl="1" marL="914400" algn="l">
              <a:lnSpc>
                <a:spcPct val="90000"/>
              </a:lnSpc>
              <a:spcBef>
                <a:spcPts val="400"/>
              </a:spcBef>
              <a:spcAft>
                <a:spcPts val="0"/>
              </a:spcAft>
              <a:buSzPts val="16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 name="Google Shape;97;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1800"/>
              <a:buNone/>
              <a:defRPr b="1" sz="1800"/>
            </a:lvl1pPr>
            <a:lvl2pPr indent="-228600" lvl="1" marL="914400" algn="l">
              <a:lnSpc>
                <a:spcPct val="90000"/>
              </a:lnSpc>
              <a:spcBef>
                <a:spcPts val="400"/>
              </a:spcBef>
              <a:spcAft>
                <a:spcPts val="0"/>
              </a:spcAft>
              <a:buSzPts val="18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8" name="Google Shape;98;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gt;"/>
              <a:defRPr/>
            </a:lvl1pPr>
            <a:lvl2pPr indent="-330200" lvl="1" marL="914400" algn="l">
              <a:lnSpc>
                <a:spcPct val="90000"/>
              </a:lnSpc>
              <a:spcBef>
                <a:spcPts val="400"/>
              </a:spcBef>
              <a:spcAft>
                <a:spcPts val="0"/>
              </a:spcAft>
              <a:buSzPts val="16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 name="Google Shape;99;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102" name="Google Shape;102;p18"/>
          <p:cNvPicPr preferRelativeResize="0"/>
          <p:nvPr/>
        </p:nvPicPr>
        <p:blipFill rotWithShape="1">
          <a:blip r:embed="rId2">
            <a:alphaModFix/>
          </a:blip>
          <a:srcRect b="0" l="0" r="0" t="0"/>
          <a:stretch/>
        </p:blipFill>
        <p:spPr>
          <a:xfrm>
            <a:off x="628650" y="4055030"/>
            <a:ext cx="1371600" cy="4705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03" name="Shape 103"/>
        <p:cNvGrpSpPr/>
        <p:nvPr/>
      </p:nvGrpSpPr>
      <p:grpSpPr>
        <a:xfrm>
          <a:off x="0" y="0"/>
          <a:ext cx="0" cy="0"/>
          <a:chOff x="0" y="0"/>
          <a:chExt cx="0" cy="0"/>
        </a:xfrm>
      </p:grpSpPr>
      <p:sp>
        <p:nvSpPr>
          <p:cNvPr id="104" name="Google Shape;104;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66A8"/>
              </a:buClr>
              <a:buSzPts val="3300"/>
              <a:buFont typeface="Calibri"/>
              <a:buNone/>
              <a:defRPr b="1">
                <a:solidFill>
                  <a:srgbClr val="0066A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 name="Google Shape;105;p1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0066A8"/>
              </a:buClr>
              <a:buSzPts val="2100"/>
              <a:buFont typeface="Arial"/>
              <a:buChar char="&gt;"/>
              <a:defRPr>
                <a:solidFill>
                  <a:srgbClr val="3F3F3F"/>
                </a:solidFill>
              </a:defRPr>
            </a:lvl1pPr>
            <a:lvl2pPr indent="-368300" lvl="1" marL="914400" algn="l">
              <a:lnSpc>
                <a:spcPct val="90000"/>
              </a:lnSpc>
              <a:spcBef>
                <a:spcPts val="400"/>
              </a:spcBef>
              <a:spcAft>
                <a:spcPts val="0"/>
              </a:spcAft>
              <a:buClr>
                <a:srgbClr val="0066A8"/>
              </a:buClr>
              <a:buSzPts val="2200"/>
              <a:buChar char="•"/>
              <a:defRPr>
                <a:solidFill>
                  <a:srgbClr val="3F3F3F"/>
                </a:solidFill>
              </a:defRPr>
            </a:lvl2pPr>
            <a:lvl3pPr indent="-323850" lvl="2" marL="1371600" algn="l">
              <a:lnSpc>
                <a:spcPct val="90000"/>
              </a:lnSpc>
              <a:spcBef>
                <a:spcPts val="400"/>
              </a:spcBef>
              <a:spcAft>
                <a:spcPts val="0"/>
              </a:spcAft>
              <a:buClr>
                <a:srgbClr val="0066A8"/>
              </a:buClr>
              <a:buSzPts val="1500"/>
              <a:buFont typeface="Noto Sans Symbols"/>
              <a:buChar char="✔"/>
              <a:defRPr>
                <a:solidFill>
                  <a:srgbClr val="3F3F3F"/>
                </a:solidFill>
              </a:defRPr>
            </a:lvl3pPr>
            <a:lvl4pPr indent="-317500" lvl="3" marL="1828800" algn="l">
              <a:lnSpc>
                <a:spcPct val="90000"/>
              </a:lnSpc>
              <a:spcBef>
                <a:spcPts val="400"/>
              </a:spcBef>
              <a:spcAft>
                <a:spcPts val="0"/>
              </a:spcAft>
              <a:buClr>
                <a:srgbClr val="0066A8"/>
              </a:buClr>
              <a:buSzPts val="1400"/>
              <a:buFont typeface="Noto Sans Symbols"/>
              <a:buChar char="▪"/>
              <a:defRPr>
                <a:solidFill>
                  <a:srgbClr val="3F3F3F"/>
                </a:solidFill>
              </a:defRPr>
            </a:lvl4pPr>
            <a:lvl5pPr indent="-317500" lvl="4" marL="2286000" algn="l">
              <a:lnSpc>
                <a:spcPct val="90000"/>
              </a:lnSpc>
              <a:spcBef>
                <a:spcPts val="400"/>
              </a:spcBef>
              <a:spcAft>
                <a:spcPts val="0"/>
              </a:spcAft>
              <a:buClr>
                <a:srgbClr val="0066A8"/>
              </a:buClr>
              <a:buSzPts val="1400"/>
              <a:buChar char="•"/>
              <a:defRPr>
                <a:solidFill>
                  <a:srgbClr val="3F3F3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109" name="Google Shape;109;p19"/>
          <p:cNvPicPr preferRelativeResize="0"/>
          <p:nvPr/>
        </p:nvPicPr>
        <p:blipFill rotWithShape="1">
          <a:blip r:embed="rId2">
            <a:alphaModFix/>
          </a:blip>
          <a:srcRect b="0" l="0" r="0" t="0"/>
          <a:stretch/>
        </p:blipFill>
        <p:spPr>
          <a:xfrm>
            <a:off x="628650" y="4055030"/>
            <a:ext cx="1371600" cy="470536"/>
          </a:xfrm>
          <a:prstGeom prst="rect">
            <a:avLst/>
          </a:prstGeom>
          <a:noFill/>
          <a:ln>
            <a:noFill/>
          </a:ln>
        </p:spPr>
      </p:pic>
      <p:pic>
        <p:nvPicPr>
          <p:cNvPr descr="A close up of a logo&#10;&#10;Description automatically generated" id="110" name="Google Shape;110;p19"/>
          <p:cNvPicPr preferRelativeResize="0"/>
          <p:nvPr/>
        </p:nvPicPr>
        <p:blipFill rotWithShape="1">
          <a:blip r:embed="rId3">
            <a:alphaModFix/>
          </a:blip>
          <a:srcRect b="0" l="0" r="0" t="0"/>
          <a:stretch/>
        </p:blipFill>
        <p:spPr>
          <a:xfrm>
            <a:off x="7800975" y="4126"/>
            <a:ext cx="1343025" cy="51393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0"/>
          <p:cNvSpPr/>
          <p:nvPr/>
        </p:nvSpPr>
        <p:spPr>
          <a:xfrm>
            <a:off x="-2" y="4632723"/>
            <a:ext cx="9144002" cy="506610"/>
          </a:xfrm>
          <a:prstGeom prst="rect">
            <a:avLst/>
          </a:prstGeom>
          <a:solidFill>
            <a:srgbClr val="1AA6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3" name="Google Shape;113;p20"/>
          <p:cNvSpPr/>
          <p:nvPr/>
        </p:nvSpPr>
        <p:spPr>
          <a:xfrm rot="5400000">
            <a:off x="-56854" y="4689573"/>
            <a:ext cx="506611" cy="392908"/>
          </a:xfrm>
          <a:prstGeom prst="triangle">
            <a:avLst>
              <a:gd fmla="val 51399" name="adj"/>
            </a:avLst>
          </a:prstGeom>
          <a:solidFill>
            <a:srgbClr val="0066A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4" name="Google Shape;114;p20"/>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0066A8"/>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0"/>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SzPts val="2400"/>
              <a:buChar char="&gt;"/>
              <a:defRPr sz="2400"/>
            </a:lvl1pPr>
            <a:lvl2pPr indent="-387350" lvl="1" marL="914400" algn="l">
              <a:lnSpc>
                <a:spcPct val="90000"/>
              </a:lnSpc>
              <a:spcBef>
                <a:spcPts val="400"/>
              </a:spcBef>
              <a:spcAft>
                <a:spcPts val="0"/>
              </a:spcAft>
              <a:buSzPts val="2500"/>
              <a:buChar char="•"/>
              <a:defRPr sz="2100"/>
            </a:lvl2pPr>
            <a:lvl3pPr indent="-342900" lvl="2" marL="1371600" algn="l">
              <a:lnSpc>
                <a:spcPct val="90000"/>
              </a:lnSpc>
              <a:spcBef>
                <a:spcPts val="400"/>
              </a:spcBef>
              <a:spcAft>
                <a:spcPts val="0"/>
              </a:spcAft>
              <a:buSzPts val="1800"/>
              <a:buChar char="✔"/>
              <a:defRPr sz="1800"/>
            </a:lvl3pPr>
            <a:lvl4pPr indent="-323850" lvl="3" marL="1828800" algn="l">
              <a:lnSpc>
                <a:spcPct val="90000"/>
              </a:lnSpc>
              <a:spcBef>
                <a:spcPts val="400"/>
              </a:spcBef>
              <a:spcAft>
                <a:spcPts val="0"/>
              </a:spcAft>
              <a:buSzPts val="1500"/>
              <a:buChar char="▪"/>
              <a:defRPr sz="1500"/>
            </a:lvl4pPr>
            <a:lvl5pPr indent="-323850" lvl="4" marL="2286000" algn="l">
              <a:lnSpc>
                <a:spcPct val="90000"/>
              </a:lnSpc>
              <a:spcBef>
                <a:spcPts val="400"/>
              </a:spcBef>
              <a:spcAft>
                <a:spcPts val="0"/>
              </a:spcAft>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16" name="Google Shape;116;p20"/>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3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7" name="Google Shape;117;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120" name="Google Shape;120;p20"/>
          <p:cNvPicPr preferRelativeResize="0"/>
          <p:nvPr/>
        </p:nvPicPr>
        <p:blipFill rotWithShape="1">
          <a:blip r:embed="rId2">
            <a:alphaModFix/>
          </a:blip>
          <a:srcRect b="0" l="0" r="0" t="0"/>
          <a:stretch/>
        </p:blipFill>
        <p:spPr>
          <a:xfrm>
            <a:off x="628650" y="4055030"/>
            <a:ext cx="1371600" cy="47053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1" name="Shape 121"/>
        <p:cNvGrpSpPr/>
        <p:nvPr/>
      </p:nvGrpSpPr>
      <p:grpSpPr>
        <a:xfrm>
          <a:off x="0" y="0"/>
          <a:ext cx="0" cy="0"/>
          <a:chOff x="0" y="0"/>
          <a:chExt cx="0" cy="0"/>
        </a:xfrm>
      </p:grpSpPr>
      <p:sp>
        <p:nvSpPr>
          <p:cNvPr id="122" name="Google Shape;122;p21"/>
          <p:cNvSpPr txBox="1"/>
          <p:nvPr>
            <p:ph type="title"/>
          </p:nvPr>
        </p:nvSpPr>
        <p:spPr>
          <a:xfrm>
            <a:off x="623888" y="1282304"/>
            <a:ext cx="7886700" cy="1789509"/>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0066A8"/>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 name="Google Shape;123;p21"/>
          <p:cNvSpPr txBox="1"/>
          <p:nvPr>
            <p:ph idx="1" type="body"/>
          </p:nvPr>
        </p:nvSpPr>
        <p:spPr>
          <a:xfrm>
            <a:off x="623887" y="3142536"/>
            <a:ext cx="7886700" cy="79367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800"/>
              <a:buNone/>
              <a:defRPr sz="1800">
                <a:solidFill>
                  <a:srgbClr val="888888"/>
                </a:solidFill>
              </a:defRPr>
            </a:lvl1pPr>
            <a:lvl2pPr indent="-228600" lvl="1" marL="914400" algn="l">
              <a:lnSpc>
                <a:spcPct val="90000"/>
              </a:lnSpc>
              <a:spcBef>
                <a:spcPts val="400"/>
              </a:spcBef>
              <a:spcAft>
                <a:spcPts val="0"/>
              </a:spcAft>
              <a:buSzPts val="18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24" name="Google Shape;124;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logo&#10;&#10;Description automatically generated" id="127" name="Google Shape;127;p21"/>
          <p:cNvPicPr preferRelativeResize="0"/>
          <p:nvPr/>
        </p:nvPicPr>
        <p:blipFill rotWithShape="1">
          <a:blip r:embed="rId2">
            <a:alphaModFix/>
          </a:blip>
          <a:srcRect b="0" l="0" r="0" t="0"/>
          <a:stretch/>
        </p:blipFill>
        <p:spPr>
          <a:xfrm>
            <a:off x="3315277" y="0"/>
            <a:ext cx="2503921" cy="1026424"/>
          </a:xfrm>
          <a:prstGeom prst="rect">
            <a:avLst/>
          </a:prstGeom>
          <a:noFill/>
          <a:ln>
            <a:noFill/>
          </a:ln>
        </p:spPr>
      </p:pic>
      <p:pic>
        <p:nvPicPr>
          <p:cNvPr descr="A close up of a sign&#10;&#10;Description automatically generated" id="128" name="Google Shape;128;p21"/>
          <p:cNvPicPr preferRelativeResize="0"/>
          <p:nvPr/>
        </p:nvPicPr>
        <p:blipFill rotWithShape="1">
          <a:blip r:embed="rId3">
            <a:alphaModFix/>
          </a:blip>
          <a:srcRect b="0" l="0" r="0" t="0"/>
          <a:stretch/>
        </p:blipFill>
        <p:spPr>
          <a:xfrm>
            <a:off x="628650" y="4055030"/>
            <a:ext cx="1371600" cy="47053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22"/>
          <p:cNvSpPr/>
          <p:nvPr/>
        </p:nvSpPr>
        <p:spPr>
          <a:xfrm>
            <a:off x="-2" y="4632723"/>
            <a:ext cx="9144002" cy="506610"/>
          </a:xfrm>
          <a:prstGeom prst="rect">
            <a:avLst/>
          </a:prstGeom>
          <a:solidFill>
            <a:srgbClr val="1AA6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1" name="Google Shape;131;p22"/>
          <p:cNvSpPr/>
          <p:nvPr/>
        </p:nvSpPr>
        <p:spPr>
          <a:xfrm rot="5400000">
            <a:off x="-56854" y="4689573"/>
            <a:ext cx="506611" cy="392908"/>
          </a:xfrm>
          <a:prstGeom prst="triangle">
            <a:avLst>
              <a:gd fmla="val 51399" name="adj"/>
            </a:avLst>
          </a:prstGeom>
          <a:solidFill>
            <a:srgbClr val="0066A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2" name="Google Shape;132;p2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66A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3" name="Google Shape;133;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4" name="Google Shape;134;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136" name="Google Shape;136;p22"/>
          <p:cNvPicPr preferRelativeResize="0"/>
          <p:nvPr/>
        </p:nvPicPr>
        <p:blipFill rotWithShape="1">
          <a:blip r:embed="rId2">
            <a:alphaModFix/>
          </a:blip>
          <a:srcRect b="0" l="0" r="0" t="0"/>
          <a:stretch/>
        </p:blipFill>
        <p:spPr>
          <a:xfrm>
            <a:off x="628650" y="4055030"/>
            <a:ext cx="1371600" cy="47053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spTree>
      <p:nvGrpSpPr>
        <p:cNvPr id="137" name="Shape 137"/>
        <p:cNvGrpSpPr/>
        <p:nvPr/>
      </p:nvGrpSpPr>
      <p:grpSpPr>
        <a:xfrm>
          <a:off x="0" y="0"/>
          <a:ext cx="0" cy="0"/>
          <a:chOff x="0" y="0"/>
          <a:chExt cx="0" cy="0"/>
        </a:xfrm>
      </p:grpSpPr>
      <p:sp>
        <p:nvSpPr>
          <p:cNvPr id="138" name="Google Shape;138;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9" name="Google Shape;139;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0" name="Google Shape;140;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141" name="Google Shape;141;p23"/>
          <p:cNvPicPr preferRelativeResize="0"/>
          <p:nvPr/>
        </p:nvPicPr>
        <p:blipFill rotWithShape="1">
          <a:blip r:embed="rId2">
            <a:alphaModFix/>
          </a:blip>
          <a:srcRect b="0" l="0" r="0" t="0"/>
          <a:stretch/>
        </p:blipFill>
        <p:spPr>
          <a:xfrm>
            <a:off x="628650" y="4055030"/>
            <a:ext cx="1371600" cy="47053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3">
    <p:spTree>
      <p:nvGrpSpPr>
        <p:cNvPr id="142" name="Shape 142"/>
        <p:cNvGrpSpPr/>
        <p:nvPr/>
      </p:nvGrpSpPr>
      <p:grpSpPr>
        <a:xfrm>
          <a:off x="0" y="0"/>
          <a:ext cx="0" cy="0"/>
          <a:chOff x="0" y="0"/>
          <a:chExt cx="0" cy="0"/>
        </a:xfrm>
      </p:grpSpPr>
      <p:sp>
        <p:nvSpPr>
          <p:cNvPr id="143" name="Google Shape;143;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4" name="Google Shape;144;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5" name="Google Shape;145;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25"/>
          <p:cNvSpPr/>
          <p:nvPr/>
        </p:nvSpPr>
        <p:spPr>
          <a:xfrm>
            <a:off x="-2" y="4632723"/>
            <a:ext cx="9144002" cy="506610"/>
          </a:xfrm>
          <a:prstGeom prst="rect">
            <a:avLst/>
          </a:prstGeom>
          <a:solidFill>
            <a:srgbClr val="1AA6D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8" name="Google Shape;148;p25"/>
          <p:cNvSpPr/>
          <p:nvPr/>
        </p:nvSpPr>
        <p:spPr>
          <a:xfrm rot="5400000">
            <a:off x="-56854" y="4689573"/>
            <a:ext cx="506611" cy="392908"/>
          </a:xfrm>
          <a:prstGeom prst="triangle">
            <a:avLst>
              <a:gd fmla="val 51399" name="adj"/>
            </a:avLst>
          </a:prstGeom>
          <a:solidFill>
            <a:srgbClr val="0066A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9" name="Google Shape;149;p25"/>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0066A8"/>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0" name="Google Shape;150;p25"/>
          <p:cNvSpPr/>
          <p:nvPr>
            <p:ph idx="2" type="pic"/>
          </p:nvPr>
        </p:nvSpPr>
        <p:spPr>
          <a:xfrm>
            <a:off x="3887391" y="740569"/>
            <a:ext cx="4629150" cy="3655219"/>
          </a:xfrm>
          <a:prstGeom prst="rect">
            <a:avLst/>
          </a:prstGeom>
          <a:noFill/>
          <a:ln>
            <a:noFill/>
          </a:ln>
        </p:spPr>
      </p:sp>
      <p:sp>
        <p:nvSpPr>
          <p:cNvPr id="151" name="Google Shape;151;p25"/>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3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2" name="Google Shape;152;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3" name="Google Shape;153;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4" name="Google Shape;154;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close up of a sign&#10;&#10;Description automatically generated" id="155" name="Google Shape;155;p25"/>
          <p:cNvPicPr preferRelativeResize="0"/>
          <p:nvPr/>
        </p:nvPicPr>
        <p:blipFill rotWithShape="1">
          <a:blip r:embed="rId2">
            <a:alphaModFix/>
          </a:blip>
          <a:srcRect b="0" l="0" r="0" t="0"/>
          <a:stretch/>
        </p:blipFill>
        <p:spPr>
          <a:xfrm>
            <a:off x="628650" y="4055030"/>
            <a:ext cx="1371600" cy="47053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2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66A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8" name="Google Shape;158;p26"/>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gt;"/>
              <a:defRPr/>
            </a:lvl1pPr>
            <a:lvl2pPr indent="-330200" lvl="1" marL="914400" algn="l">
              <a:lnSpc>
                <a:spcPct val="90000"/>
              </a:lnSpc>
              <a:spcBef>
                <a:spcPts val="400"/>
              </a:spcBef>
              <a:spcAft>
                <a:spcPts val="0"/>
              </a:spcAft>
              <a:buSzPts val="16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9" name="Google Shape;159;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0" name="Google Shape;160;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1" name="Google Shape;161;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27"/>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66A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4" name="Google Shape;164;p27"/>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gt;"/>
              <a:defRPr/>
            </a:lvl1pPr>
            <a:lvl2pPr indent="-330200" lvl="1" marL="914400" algn="l">
              <a:lnSpc>
                <a:spcPct val="90000"/>
              </a:lnSpc>
              <a:spcBef>
                <a:spcPts val="400"/>
              </a:spcBef>
              <a:spcAft>
                <a:spcPts val="0"/>
              </a:spcAft>
              <a:buSzPts val="16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6" name="Google Shape;166;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7" name="Google Shape;167;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1.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0066A8"/>
              </a:buClr>
              <a:buSzPts val="3300"/>
              <a:buFont typeface="Calibri"/>
              <a:buNone/>
              <a:defRPr b="1" i="0" sz="3300" u="none" cap="none" strike="noStrike">
                <a:solidFill>
                  <a:srgbClr val="0066A8"/>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0066A8"/>
              </a:buClr>
              <a:buSzPts val="2100"/>
              <a:buFont typeface="Arial"/>
              <a:buChar char="&gt;"/>
              <a:defRPr b="0" i="0" sz="2100" u="none" cap="none" strike="noStrike">
                <a:solidFill>
                  <a:srgbClr val="3F3F3F"/>
                </a:solidFill>
                <a:latin typeface="Calibri"/>
                <a:ea typeface="Calibri"/>
                <a:cs typeface="Calibri"/>
                <a:sym typeface="Calibri"/>
              </a:defRPr>
            </a:lvl1pPr>
            <a:lvl2pPr indent="-368300" lvl="1" marL="914400" marR="0" rtl="0" algn="l">
              <a:lnSpc>
                <a:spcPct val="90000"/>
              </a:lnSpc>
              <a:spcBef>
                <a:spcPts val="400"/>
              </a:spcBef>
              <a:spcAft>
                <a:spcPts val="0"/>
              </a:spcAft>
              <a:buClr>
                <a:srgbClr val="0066A8"/>
              </a:buClr>
              <a:buSzPts val="2200"/>
              <a:buFont typeface="Arial"/>
              <a:buChar char="•"/>
              <a:defRPr b="0" i="0" sz="1800" u="none" cap="none" strike="noStrike">
                <a:solidFill>
                  <a:srgbClr val="3F3F3F"/>
                </a:solidFill>
                <a:latin typeface="Calibri"/>
                <a:ea typeface="Calibri"/>
                <a:cs typeface="Calibri"/>
                <a:sym typeface="Calibri"/>
              </a:defRPr>
            </a:lvl2pPr>
            <a:lvl3pPr indent="-323850" lvl="2" marL="1371600" marR="0" rtl="0" algn="l">
              <a:lnSpc>
                <a:spcPct val="90000"/>
              </a:lnSpc>
              <a:spcBef>
                <a:spcPts val="400"/>
              </a:spcBef>
              <a:spcAft>
                <a:spcPts val="0"/>
              </a:spcAft>
              <a:buClr>
                <a:srgbClr val="0066A8"/>
              </a:buClr>
              <a:buSzPts val="1500"/>
              <a:buFont typeface="Noto Sans Symbols"/>
              <a:buChar char="✔"/>
              <a:defRPr b="0" i="0" sz="15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rgbClr val="0066A8"/>
              </a:buClr>
              <a:buSzPts val="1400"/>
              <a:buFont typeface="Noto Sans Symbols"/>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rgbClr val="0066A8"/>
              </a:buClr>
              <a:buSzPts val="1400"/>
              <a:buFont typeface="Arial"/>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hyperlink" Target="https://www.schoolcounselor.org/Magazines/September-October-2009/Confidentiality-vs-Principal-Relationships" TargetMode="External"/><Relationship Id="rId5" Type="http://schemas.openxmlformats.org/officeDocument/2006/relationships/hyperlink" Target="https://www.schoolcounselor.org/Magazines/September-October-2009/Confidentiality-vs-Principal-Relationships" TargetMode="External"/><Relationship Id="rId6" Type="http://schemas.openxmlformats.org/officeDocument/2006/relationships/image" Target="../media/image10.png"/><Relationship Id="rId7"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hyperlink" Target="mailto:Katlyn.Hudgins@careertech.ok.gov" TargetMode="External"/><Relationship Id="rId5" Type="http://schemas.openxmlformats.org/officeDocument/2006/relationships/hyperlink" Target="mailto:kstomprud@cvtech.edu" TargetMode="External"/><Relationship Id="rId6" Type="http://schemas.openxmlformats.org/officeDocument/2006/relationships/hyperlink" Target="mailto:kstomprud@cvtech.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s://sites.ed.gov/idea/about-idea/" TargetMode="External"/><Relationship Id="rId4" Type="http://schemas.openxmlformats.org/officeDocument/2006/relationships/hyperlink" Target="https://sites.ed.gov/idea/about-ide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oklahoma.gov/content/dam/ok/en/careertech/educators/counseling-and-career-development/special-populations-special-needs/special-pops-program-web-18240.pdf" TargetMode="External"/><Relationship Id="rId4" Type="http://schemas.openxmlformats.org/officeDocument/2006/relationships/hyperlink" Target="https://www.apa.org/advocacy/education/idea#:~:text=Part%20B%20of%20IDEA%20is,state%20and%20local%20school%20distric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about:blank" TargetMode="External"/><Relationship Id="rId4" Type="http://schemas.openxmlformats.org/officeDocument/2006/relationships/hyperlink" Target="https://sde.ok.gov/section-504#:~:text=A%20student%20is%20considered%20%E2%80%9Cqualified,or%20more%20major%20life%20activities" TargetMode="External"/><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www.understood.org/en/articles/the-difference-between-accommodations-and-modifications"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ctrTitle"/>
          </p:nvPr>
        </p:nvSpPr>
        <p:spPr>
          <a:xfrm>
            <a:off x="1036040" y="1208014"/>
            <a:ext cx="6858000" cy="996619"/>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0066A8"/>
              </a:buClr>
              <a:buSzPts val="2700"/>
              <a:buFont typeface="Calibri"/>
              <a:buNone/>
            </a:pPr>
            <a:r>
              <a:rPr b="1" i="0" lang="en" sz="2700" u="none" strike="noStrike">
                <a:solidFill>
                  <a:srgbClr val="0066A8"/>
                </a:solidFill>
              </a:rPr>
              <a:t>Student Services and Special Populations: What You Need to Know</a:t>
            </a:r>
            <a:endParaRPr sz="6000"/>
          </a:p>
        </p:txBody>
      </p:sp>
      <p:sp>
        <p:nvSpPr>
          <p:cNvPr id="173" name="Google Shape;173;p28"/>
          <p:cNvSpPr txBox="1"/>
          <p:nvPr>
            <p:ph idx="1" type="subTitle"/>
          </p:nvPr>
        </p:nvSpPr>
        <p:spPr>
          <a:xfrm>
            <a:off x="666925" y="2513075"/>
            <a:ext cx="4571100" cy="12417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800"/>
              <a:buNone/>
            </a:pPr>
            <a:r>
              <a:rPr lang="en" sz="1800">
                <a:solidFill>
                  <a:srgbClr val="C55A11"/>
                </a:solidFill>
              </a:rPr>
              <a:t>Katlyn Hudgins, M.Ed., CCC</a:t>
            </a:r>
            <a:endParaRPr/>
          </a:p>
          <a:p>
            <a:pPr indent="0" lvl="0" marL="0" rtl="0" algn="ctr">
              <a:lnSpc>
                <a:spcPct val="90000"/>
              </a:lnSpc>
              <a:spcBef>
                <a:spcPts val="800"/>
              </a:spcBef>
              <a:spcAft>
                <a:spcPts val="0"/>
              </a:spcAft>
              <a:buSzPts val="1400"/>
              <a:buNone/>
            </a:pPr>
            <a:r>
              <a:rPr lang="en" sz="1500"/>
              <a:t>Career Development Coordinator – Special Populations</a:t>
            </a:r>
            <a:endParaRPr sz="1500"/>
          </a:p>
          <a:p>
            <a:pPr indent="0" lvl="0" marL="0" rtl="0" algn="ctr">
              <a:lnSpc>
                <a:spcPct val="90000"/>
              </a:lnSpc>
              <a:spcBef>
                <a:spcPts val="800"/>
              </a:spcBef>
              <a:spcAft>
                <a:spcPts val="0"/>
              </a:spcAft>
              <a:buSzPts val="1400"/>
              <a:buNone/>
            </a:pPr>
            <a:r>
              <a:rPr lang="en" sz="1500"/>
              <a:t>Oklahoma Department of Career &amp; Technical Education</a:t>
            </a:r>
            <a:endParaRPr sz="1500"/>
          </a:p>
        </p:txBody>
      </p:sp>
      <p:sp>
        <p:nvSpPr>
          <p:cNvPr id="174" name="Google Shape;174;p28"/>
          <p:cNvSpPr txBox="1"/>
          <p:nvPr/>
        </p:nvSpPr>
        <p:spPr>
          <a:xfrm>
            <a:off x="4716635" y="2513065"/>
            <a:ext cx="4571100" cy="1387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800" u="none" cap="none" strike="noStrike">
                <a:solidFill>
                  <a:srgbClr val="C55A11"/>
                </a:solidFill>
                <a:latin typeface="Calibri"/>
                <a:ea typeface="Calibri"/>
                <a:cs typeface="Calibri"/>
                <a:sym typeface="Calibri"/>
              </a:rPr>
              <a:t>Kari Stomprud, M.Ed.</a:t>
            </a:r>
            <a:endParaRPr b="0" i="0" sz="1400" u="none" cap="none" strike="noStrike">
              <a:solidFill>
                <a:srgbClr val="C55A11"/>
              </a:solidFill>
              <a:latin typeface="Calibri"/>
              <a:ea typeface="Calibri"/>
              <a:cs typeface="Calibri"/>
              <a:sym typeface="Calibri"/>
            </a:endParaRPr>
          </a:p>
          <a:p>
            <a:pPr indent="0" lvl="0" marL="0" marR="0" rtl="0" algn="ctr">
              <a:spcBef>
                <a:spcPts val="800"/>
              </a:spcBef>
              <a:spcAft>
                <a:spcPts val="0"/>
              </a:spcAft>
              <a:buNone/>
            </a:pPr>
            <a:r>
              <a:rPr b="0" i="0" lang="en" sz="1400" u="none" cap="none" strike="noStrike">
                <a:solidFill>
                  <a:srgbClr val="3F3F3F"/>
                </a:solidFill>
                <a:latin typeface="Calibri"/>
                <a:ea typeface="Calibri"/>
                <a:cs typeface="Calibri"/>
                <a:sym typeface="Calibri"/>
              </a:rPr>
              <a:t>Special Needs Coordinator</a:t>
            </a:r>
            <a:endParaRPr b="0" i="0" sz="1400" u="none" cap="none" strike="noStrike">
              <a:solidFill>
                <a:schemeClr val="dk1"/>
              </a:solidFill>
              <a:latin typeface="Calibri"/>
              <a:ea typeface="Calibri"/>
              <a:cs typeface="Calibri"/>
              <a:sym typeface="Calibri"/>
            </a:endParaRPr>
          </a:p>
          <a:p>
            <a:pPr indent="0" lvl="0" marL="0" marR="0" rtl="0" algn="ctr">
              <a:spcBef>
                <a:spcPts val="600"/>
              </a:spcBef>
              <a:spcAft>
                <a:spcPts val="0"/>
              </a:spcAft>
              <a:buNone/>
            </a:pPr>
            <a:r>
              <a:rPr b="0" i="0" lang="en" sz="1400" u="none" cap="none" strike="noStrike">
                <a:solidFill>
                  <a:srgbClr val="3F3F3F"/>
                </a:solidFill>
                <a:latin typeface="Calibri"/>
                <a:ea typeface="Calibri"/>
                <a:cs typeface="Calibri"/>
                <a:sym typeface="Calibri"/>
              </a:rPr>
              <a:t>Canadian Valley Technology Center</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 sz="1400" u="none" cap="none" strike="noStrike">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Family Educational Rights and Privacy Act (FERPA)</a:t>
            </a:r>
            <a:endParaRPr/>
          </a:p>
        </p:txBody>
      </p:sp>
      <p:sp>
        <p:nvSpPr>
          <p:cNvPr id="251" name="Google Shape;251;p3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SzPts val="2100"/>
              <a:buChar char="&gt;"/>
            </a:pPr>
            <a:r>
              <a:rPr lang="en"/>
              <a:t>Federal law that protects the privacy of student education records (20 U.S.C. § 1232g; 34 CFR Part 99). </a:t>
            </a:r>
            <a:endParaRPr/>
          </a:p>
          <a:p>
            <a:pPr indent="-38100" lvl="0" marL="177800" rtl="0" algn="l">
              <a:lnSpc>
                <a:spcPct val="90000"/>
              </a:lnSpc>
              <a:spcBef>
                <a:spcPts val="800"/>
              </a:spcBef>
              <a:spcAft>
                <a:spcPts val="0"/>
              </a:spcAft>
              <a:buSzPts val="2100"/>
              <a:buNone/>
            </a:pPr>
            <a:r>
              <a:t/>
            </a:r>
            <a:endParaRPr/>
          </a:p>
          <a:p>
            <a:pPr indent="-171450" lvl="0" marL="177800" rtl="0" algn="l">
              <a:lnSpc>
                <a:spcPct val="90000"/>
              </a:lnSpc>
              <a:spcBef>
                <a:spcPts val="800"/>
              </a:spcBef>
              <a:spcAft>
                <a:spcPts val="0"/>
              </a:spcAft>
              <a:buSzPts val="2100"/>
              <a:buChar char="&gt;"/>
            </a:pPr>
            <a:r>
              <a:rPr lang="en"/>
              <a:t>The law applies to all schools that receive funds under an applicable program of the U.S. Department of Education.</a:t>
            </a:r>
            <a:endParaRPr/>
          </a:p>
          <a:p>
            <a:pPr indent="-38100" lvl="0" marL="177800" rtl="0" algn="l">
              <a:lnSpc>
                <a:spcPct val="90000"/>
              </a:lnSpc>
              <a:spcBef>
                <a:spcPts val="800"/>
              </a:spcBef>
              <a:spcAft>
                <a:spcPts val="0"/>
              </a:spcAft>
              <a:buSzPts val="2100"/>
              <a:buNone/>
            </a:pPr>
            <a:r>
              <a:t/>
            </a:r>
            <a:endParaRPr/>
          </a:p>
          <a:p>
            <a:pPr indent="-38100" lvl="0" marL="177800" rtl="0" algn="l">
              <a:lnSpc>
                <a:spcPct val="90000"/>
              </a:lnSpc>
              <a:spcBef>
                <a:spcPts val="800"/>
              </a:spcBef>
              <a:spcAft>
                <a:spcPts val="0"/>
              </a:spcAft>
              <a:buSzPts val="2100"/>
              <a:buNone/>
            </a:pPr>
            <a:r>
              <a:t/>
            </a:r>
            <a:endParaRPr/>
          </a:p>
        </p:txBody>
      </p:sp>
      <p:sp>
        <p:nvSpPr>
          <p:cNvPr id="252" name="Google Shape;252;p3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SzPts val="2100"/>
              <a:buChar char="&gt;"/>
            </a:pPr>
            <a:r>
              <a:rPr lang="en"/>
              <a:t>Gives parents certain rights with respect to their children's education records.</a:t>
            </a:r>
            <a:endParaRPr/>
          </a:p>
          <a:p>
            <a:pPr indent="-38100" lvl="0" marL="177800" rtl="0" algn="l">
              <a:lnSpc>
                <a:spcPct val="90000"/>
              </a:lnSpc>
              <a:spcBef>
                <a:spcPts val="800"/>
              </a:spcBef>
              <a:spcAft>
                <a:spcPts val="0"/>
              </a:spcAft>
              <a:buSzPts val="2100"/>
              <a:buNone/>
            </a:pPr>
            <a:r>
              <a:t/>
            </a:r>
            <a:endParaRPr/>
          </a:p>
          <a:p>
            <a:pPr indent="-171450" lvl="0" marL="177800" rtl="0" algn="l">
              <a:lnSpc>
                <a:spcPct val="90000"/>
              </a:lnSpc>
              <a:spcBef>
                <a:spcPts val="800"/>
              </a:spcBef>
              <a:spcAft>
                <a:spcPts val="0"/>
              </a:spcAft>
              <a:buSzPts val="2100"/>
              <a:buChar char="&gt;"/>
            </a:pPr>
            <a:r>
              <a:rPr lang="en"/>
              <a:t>Rights transfer to the student when he or she reaches the age of 18 or attends a school beyond the high school level. </a:t>
            </a:r>
            <a:endParaRPr/>
          </a:p>
          <a:p>
            <a:pPr indent="-171450" lvl="0" marL="177800" rtl="0" algn="l">
              <a:lnSpc>
                <a:spcPct val="90000"/>
              </a:lnSpc>
              <a:spcBef>
                <a:spcPts val="800"/>
              </a:spcBef>
              <a:spcAft>
                <a:spcPts val="0"/>
              </a:spcAft>
              <a:buSzPts val="2100"/>
              <a:buChar char="&gt;"/>
            </a:pPr>
            <a:r>
              <a:rPr lang="en"/>
              <a:t>Students to whom the rights have transferred are "eligible students."</a:t>
            </a:r>
            <a:endParaRPr/>
          </a:p>
          <a:p>
            <a:pPr indent="-38100" lvl="0" marL="177800" rtl="0" algn="l">
              <a:lnSpc>
                <a:spcPct val="90000"/>
              </a:lnSpc>
              <a:spcBef>
                <a:spcPts val="800"/>
              </a:spcBef>
              <a:spcAft>
                <a:spcPts val="0"/>
              </a:spcAft>
              <a:buSzPts val="21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66A8"/>
              </a:buClr>
              <a:buSzPts val="2400"/>
              <a:buFont typeface="Calibri"/>
              <a:buNone/>
            </a:pPr>
            <a:r>
              <a:rPr lang="en" sz="2400"/>
              <a:t>Under FERPA, Information can be released without notifying the parent or student for the following situations:</a:t>
            </a:r>
            <a:endParaRPr sz="2400"/>
          </a:p>
        </p:txBody>
      </p:sp>
      <p:sp>
        <p:nvSpPr>
          <p:cNvPr id="259" name="Google Shape;259;p38"/>
          <p:cNvSpPr txBox="1"/>
          <p:nvPr>
            <p:ph idx="1" type="body"/>
          </p:nvPr>
        </p:nvSpPr>
        <p:spPr>
          <a:xfrm>
            <a:off x="628650" y="1268016"/>
            <a:ext cx="7886700" cy="3263504"/>
          </a:xfrm>
          <a:prstGeom prst="rect">
            <a:avLst/>
          </a:prstGeom>
          <a:noFill/>
          <a:ln>
            <a:noFill/>
          </a:ln>
        </p:spPr>
        <p:txBody>
          <a:bodyPr anchorCtr="0" anchor="t" bIns="34275" lIns="68575" spcFirstLastPara="1" rIns="68575" wrap="square" tIns="34275">
            <a:normAutofit/>
          </a:bodyPr>
          <a:lstStyle/>
          <a:p>
            <a:pPr indent="-177800" lvl="0" marL="177800" rtl="0" algn="l">
              <a:lnSpc>
                <a:spcPct val="150000"/>
              </a:lnSpc>
              <a:spcBef>
                <a:spcPts val="0"/>
              </a:spcBef>
              <a:spcAft>
                <a:spcPts val="0"/>
              </a:spcAft>
              <a:buSzPts val="1400"/>
              <a:buChar char="&gt;"/>
            </a:pPr>
            <a:r>
              <a:rPr lang="en" sz="1400">
                <a:solidFill>
                  <a:schemeClr val="dk1"/>
                </a:solidFill>
              </a:rPr>
              <a:t>In an emergency to protect health and safety of students or others</a:t>
            </a:r>
            <a:endParaRPr/>
          </a:p>
          <a:p>
            <a:pPr indent="-177800" lvl="0" marL="177800" rtl="0" algn="l">
              <a:lnSpc>
                <a:spcPct val="150000"/>
              </a:lnSpc>
              <a:spcBef>
                <a:spcPts val="800"/>
              </a:spcBef>
              <a:spcAft>
                <a:spcPts val="0"/>
              </a:spcAft>
              <a:buSzPts val="1400"/>
              <a:buChar char="&gt;"/>
            </a:pPr>
            <a:r>
              <a:rPr lang="en" sz="1400">
                <a:solidFill>
                  <a:schemeClr val="dk1"/>
                </a:solidFill>
              </a:rPr>
              <a:t>To personnel who have legitimate educational interest</a:t>
            </a:r>
            <a:endParaRPr/>
          </a:p>
          <a:p>
            <a:pPr indent="-177800" lvl="0" marL="177800" rtl="0" algn="l">
              <a:lnSpc>
                <a:spcPct val="150000"/>
              </a:lnSpc>
              <a:spcBef>
                <a:spcPts val="800"/>
              </a:spcBef>
              <a:spcAft>
                <a:spcPts val="0"/>
              </a:spcAft>
              <a:buSzPts val="1400"/>
              <a:buChar char="&gt;"/>
            </a:pPr>
            <a:r>
              <a:rPr lang="en" sz="1400">
                <a:solidFill>
                  <a:schemeClr val="dk1"/>
                </a:solidFill>
              </a:rPr>
              <a:t>For auditing purposes</a:t>
            </a:r>
            <a:endParaRPr/>
          </a:p>
          <a:p>
            <a:pPr indent="-177800" lvl="0" marL="177800" rtl="0" algn="l">
              <a:lnSpc>
                <a:spcPct val="150000"/>
              </a:lnSpc>
              <a:spcBef>
                <a:spcPts val="800"/>
              </a:spcBef>
              <a:spcAft>
                <a:spcPts val="0"/>
              </a:spcAft>
              <a:buSzPts val="1400"/>
              <a:buChar char="&gt;"/>
            </a:pPr>
            <a:r>
              <a:rPr lang="en" sz="1400">
                <a:solidFill>
                  <a:schemeClr val="dk1"/>
                </a:solidFill>
              </a:rPr>
              <a:t>Appropriate parties involved with a student’s financial aid</a:t>
            </a:r>
            <a:endParaRPr/>
          </a:p>
          <a:p>
            <a:pPr indent="-177800" lvl="0" marL="177800" rtl="0" algn="l">
              <a:lnSpc>
                <a:spcPct val="150000"/>
              </a:lnSpc>
              <a:spcBef>
                <a:spcPts val="800"/>
              </a:spcBef>
              <a:spcAft>
                <a:spcPts val="0"/>
              </a:spcAft>
              <a:buSzPts val="1400"/>
              <a:buChar char="&gt;"/>
            </a:pPr>
            <a:r>
              <a:rPr lang="en" sz="1400">
                <a:solidFill>
                  <a:schemeClr val="dk1"/>
                </a:solidFill>
              </a:rPr>
              <a:t>Officials of another school where the student seeks to enroll</a:t>
            </a:r>
            <a:endParaRPr/>
          </a:p>
          <a:p>
            <a:pPr indent="-177800" lvl="0" marL="177800" rtl="0" algn="l">
              <a:lnSpc>
                <a:spcPct val="150000"/>
              </a:lnSpc>
              <a:spcBef>
                <a:spcPts val="800"/>
              </a:spcBef>
              <a:spcAft>
                <a:spcPts val="0"/>
              </a:spcAft>
              <a:buSzPts val="1400"/>
              <a:buChar char="&gt;"/>
            </a:pPr>
            <a:r>
              <a:rPr lang="en" sz="1400">
                <a:solidFill>
                  <a:schemeClr val="dk1"/>
                </a:solidFill>
              </a:rPr>
              <a:t>State and local juvenile justice system</a:t>
            </a:r>
            <a:endParaRPr/>
          </a:p>
          <a:p>
            <a:pPr indent="-177800" lvl="0" marL="177800" rtl="0" algn="l">
              <a:lnSpc>
                <a:spcPct val="150000"/>
              </a:lnSpc>
              <a:spcBef>
                <a:spcPts val="800"/>
              </a:spcBef>
              <a:spcAft>
                <a:spcPts val="0"/>
              </a:spcAft>
              <a:buSzPts val="1400"/>
              <a:buChar char="&gt;"/>
            </a:pPr>
            <a:r>
              <a:rPr lang="en" sz="1400">
                <a:solidFill>
                  <a:schemeClr val="dk1"/>
                </a:solidFill>
              </a:rPr>
              <a:t>Court orders or subpoenas</a:t>
            </a:r>
            <a:endParaRPr/>
          </a:p>
          <a:p>
            <a:pPr indent="-38100" lvl="0" marL="177800" rtl="0" algn="l">
              <a:lnSpc>
                <a:spcPct val="90000"/>
              </a:lnSpc>
              <a:spcBef>
                <a:spcPts val="800"/>
              </a:spcBef>
              <a:spcAft>
                <a:spcPts val="0"/>
              </a:spcAft>
              <a:buClr>
                <a:srgbClr val="0066A8"/>
              </a:buClr>
              <a:buSzPts val="2100"/>
              <a:buFont typeface="Arial"/>
              <a:buNone/>
            </a:pPr>
            <a:r>
              <a:t/>
            </a:r>
            <a:endParaRPr/>
          </a:p>
        </p:txBody>
      </p:sp>
      <p:pic>
        <p:nvPicPr>
          <p:cNvPr id="260" name="Google Shape;260;p38"/>
          <p:cNvPicPr preferRelativeResize="0"/>
          <p:nvPr/>
        </p:nvPicPr>
        <p:blipFill rotWithShape="1">
          <a:blip r:embed="rId3">
            <a:alphaModFix/>
          </a:blip>
          <a:srcRect b="0" l="0" r="0" t="0"/>
          <a:stretch/>
        </p:blipFill>
        <p:spPr>
          <a:xfrm rot="772486">
            <a:off x="5526876" y="1880219"/>
            <a:ext cx="2213040" cy="11613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FAQ’S about FERPA Cont…</a:t>
            </a:r>
            <a:endParaRPr/>
          </a:p>
        </p:txBody>
      </p:sp>
      <p:sp>
        <p:nvSpPr>
          <p:cNvPr id="267" name="Google Shape;267;p39"/>
          <p:cNvSpPr txBox="1"/>
          <p:nvPr>
            <p:ph idx="1" type="body"/>
          </p:nvPr>
        </p:nvSpPr>
        <p:spPr>
          <a:xfrm>
            <a:off x="552450" y="1197769"/>
            <a:ext cx="683895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rgbClr val="0066A8"/>
              </a:buClr>
              <a:buSzPts val="1500"/>
              <a:buFont typeface="Arial"/>
              <a:buChar char="&gt;"/>
            </a:pPr>
            <a:r>
              <a:rPr b="1" i="0" lang="en" sz="1500">
                <a:solidFill>
                  <a:schemeClr val="dk1"/>
                </a:solidFill>
              </a:rPr>
              <a:t>Are schools required to record the disclosure of personally identifiable information (PII) from students’ education records whenever they make disclosures?</a:t>
            </a:r>
            <a:endParaRPr/>
          </a:p>
          <a:p>
            <a:pPr indent="-177800" lvl="1" marL="520700" rtl="0" algn="l">
              <a:lnSpc>
                <a:spcPct val="90000"/>
              </a:lnSpc>
              <a:spcBef>
                <a:spcPts val="400"/>
              </a:spcBef>
              <a:spcAft>
                <a:spcPts val="0"/>
              </a:spcAft>
              <a:buSzPts val="1800"/>
              <a:buChar char="•"/>
            </a:pPr>
            <a:r>
              <a:rPr b="0" i="0" lang="en" sz="1500">
                <a:solidFill>
                  <a:schemeClr val="dk1"/>
                </a:solidFill>
              </a:rPr>
              <a:t> Schools must maintain a record of each request for </a:t>
            </a:r>
            <a:r>
              <a:rPr b="0" i="0" lang="en" sz="1500" u="sng">
                <a:solidFill>
                  <a:schemeClr val="dk1"/>
                </a:solidFill>
              </a:rPr>
              <a:t>access to</a:t>
            </a:r>
            <a:r>
              <a:rPr b="0" i="0" lang="en" sz="1500">
                <a:solidFill>
                  <a:schemeClr val="dk1"/>
                </a:solidFill>
              </a:rPr>
              <a:t>, and each </a:t>
            </a:r>
            <a:r>
              <a:rPr b="0" i="0" lang="en" sz="1500" u="sng">
                <a:solidFill>
                  <a:schemeClr val="dk1"/>
                </a:solidFill>
              </a:rPr>
              <a:t>disclosure</a:t>
            </a:r>
            <a:r>
              <a:rPr b="0" i="0" lang="en" sz="1500">
                <a:solidFill>
                  <a:schemeClr val="dk1"/>
                </a:solidFill>
              </a:rPr>
              <a:t> of PII from, the </a:t>
            </a:r>
            <a:r>
              <a:rPr b="0" i="0" lang="en" sz="1500" u="sng">
                <a:solidFill>
                  <a:schemeClr val="dk1"/>
                </a:solidFill>
              </a:rPr>
              <a:t>education records </a:t>
            </a:r>
            <a:r>
              <a:rPr b="0" i="0" lang="en" sz="1500">
                <a:solidFill>
                  <a:schemeClr val="dk1"/>
                </a:solidFill>
              </a:rPr>
              <a:t>of each student, as well as the </a:t>
            </a:r>
            <a:r>
              <a:rPr b="0" i="0" lang="en" sz="1500" u="sng">
                <a:solidFill>
                  <a:schemeClr val="dk1"/>
                </a:solidFill>
              </a:rPr>
              <a:t>names of state and local educational authorities and federal officials and agencies </a:t>
            </a:r>
            <a:endParaRPr/>
          </a:p>
          <a:p>
            <a:pPr indent="-177800" lvl="1" marL="520700" rtl="0" algn="l">
              <a:lnSpc>
                <a:spcPct val="90000"/>
              </a:lnSpc>
              <a:spcBef>
                <a:spcPts val="400"/>
              </a:spcBef>
              <a:spcAft>
                <a:spcPts val="0"/>
              </a:spcAft>
              <a:buSzPts val="1800"/>
              <a:buChar char="•"/>
            </a:pPr>
            <a:r>
              <a:rPr lang="en" sz="1500">
                <a:solidFill>
                  <a:schemeClr val="dk1"/>
                </a:solidFill>
              </a:rPr>
              <a:t>However, schools do </a:t>
            </a:r>
            <a:r>
              <a:rPr b="1" lang="en" sz="1500">
                <a:solidFill>
                  <a:schemeClr val="dk1"/>
                </a:solidFill>
              </a:rPr>
              <a:t>not</a:t>
            </a:r>
            <a:r>
              <a:rPr lang="en" sz="1500">
                <a:solidFill>
                  <a:schemeClr val="dk1"/>
                </a:solidFill>
              </a:rPr>
              <a:t> have to record disclosures of PII from education records that were made to: 1) </a:t>
            </a:r>
            <a:r>
              <a:rPr lang="en" sz="1500" u="sng">
                <a:solidFill>
                  <a:schemeClr val="dk1"/>
                </a:solidFill>
              </a:rPr>
              <a:t>the parent or eligible student </a:t>
            </a:r>
            <a:r>
              <a:rPr lang="en" sz="1500">
                <a:solidFill>
                  <a:schemeClr val="dk1"/>
                </a:solidFill>
              </a:rPr>
              <a:t>2) </a:t>
            </a:r>
            <a:r>
              <a:rPr lang="en" sz="1500" u="sng">
                <a:solidFill>
                  <a:schemeClr val="dk1"/>
                </a:solidFill>
              </a:rPr>
              <a:t>a school official </a:t>
            </a:r>
            <a:r>
              <a:rPr lang="en" sz="1500">
                <a:solidFill>
                  <a:schemeClr val="dk1"/>
                </a:solidFill>
              </a:rPr>
              <a:t>3) </a:t>
            </a:r>
            <a:r>
              <a:rPr lang="en" sz="1500" u="sng">
                <a:solidFill>
                  <a:schemeClr val="dk1"/>
                </a:solidFill>
              </a:rPr>
              <a:t>a party with written consent from the parent or eligible student </a:t>
            </a:r>
            <a:r>
              <a:rPr lang="en" sz="1500">
                <a:solidFill>
                  <a:schemeClr val="dk1"/>
                </a:solidFill>
              </a:rPr>
              <a:t>4) </a:t>
            </a:r>
            <a:r>
              <a:rPr lang="en" sz="1500" u="sng">
                <a:solidFill>
                  <a:schemeClr val="dk1"/>
                </a:solidFill>
              </a:rPr>
              <a:t>a party seeking directory information </a:t>
            </a:r>
            <a:r>
              <a:rPr lang="en" sz="1500">
                <a:solidFill>
                  <a:schemeClr val="dk1"/>
                </a:solidFill>
              </a:rPr>
              <a:t>5) </a:t>
            </a:r>
            <a:r>
              <a:rPr lang="en" sz="1500" u="sng">
                <a:solidFill>
                  <a:schemeClr val="dk1"/>
                </a:solidFill>
              </a:rPr>
              <a:t>a party seeking or receiving records related to disclosures of subpoenas or court orders.</a:t>
            </a:r>
            <a:endParaRPr/>
          </a:p>
          <a:p>
            <a:pPr indent="-38100" lvl="0" marL="177800" rtl="0" algn="l">
              <a:lnSpc>
                <a:spcPct val="90000"/>
              </a:lnSpc>
              <a:spcBef>
                <a:spcPts val="800"/>
              </a:spcBef>
              <a:spcAft>
                <a:spcPts val="0"/>
              </a:spcAft>
              <a:buClr>
                <a:srgbClr val="0066A8"/>
              </a:buClr>
              <a:buSzPts val="21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FAQ’S about FERPA Cont…</a:t>
            </a:r>
            <a:endParaRPr/>
          </a:p>
        </p:txBody>
      </p:sp>
      <p:sp>
        <p:nvSpPr>
          <p:cNvPr id="274" name="Google Shape;274;p40"/>
          <p:cNvSpPr txBox="1"/>
          <p:nvPr>
            <p:ph idx="1" type="body"/>
          </p:nvPr>
        </p:nvSpPr>
        <p:spPr>
          <a:xfrm>
            <a:off x="628650" y="1188244"/>
            <a:ext cx="7077075" cy="3263504"/>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0066A8"/>
              </a:buClr>
              <a:buSzPts val="1800"/>
              <a:buFont typeface="Arial"/>
              <a:buChar char="&gt;"/>
            </a:pPr>
            <a:r>
              <a:rPr b="1" lang="en" sz="1800">
                <a:solidFill>
                  <a:schemeClr val="dk1"/>
                </a:solidFill>
              </a:rPr>
              <a:t>Are there any limitations to sharing information based on personal knowledge or observations?</a:t>
            </a:r>
            <a:endParaRPr/>
          </a:p>
          <a:p>
            <a:pPr indent="-177800" lvl="1" marL="520700" rtl="0" algn="l">
              <a:lnSpc>
                <a:spcPct val="90000"/>
              </a:lnSpc>
              <a:spcBef>
                <a:spcPts val="400"/>
              </a:spcBef>
              <a:spcAft>
                <a:spcPts val="0"/>
              </a:spcAft>
              <a:buSzPts val="2200"/>
              <a:buChar char="•"/>
            </a:pPr>
            <a:r>
              <a:rPr b="0" i="0" lang="en">
                <a:solidFill>
                  <a:schemeClr val="dk1"/>
                </a:solidFill>
              </a:rPr>
              <a:t>FERPA does </a:t>
            </a:r>
            <a:r>
              <a:rPr b="1" i="0" lang="en">
                <a:solidFill>
                  <a:schemeClr val="dk1"/>
                </a:solidFill>
              </a:rPr>
              <a:t>not </a:t>
            </a:r>
            <a:r>
              <a:rPr b="0" i="0" lang="en">
                <a:solidFill>
                  <a:schemeClr val="dk1"/>
                </a:solidFill>
              </a:rPr>
              <a:t>prohibit a school official from releasing information about a student that was obtained through the school official’s personal knowledge or observation </a:t>
            </a:r>
            <a:r>
              <a:rPr b="1" i="1" lang="en">
                <a:solidFill>
                  <a:schemeClr val="dk1"/>
                </a:solidFill>
              </a:rPr>
              <a:t>unless</a:t>
            </a:r>
            <a:r>
              <a:rPr b="0" i="0" lang="en">
                <a:solidFill>
                  <a:schemeClr val="dk1"/>
                </a:solidFill>
              </a:rPr>
              <a:t> that knowledge is obtained through his or her official role in making a determination maintained in an education records about the student. </a:t>
            </a:r>
            <a:endParaRPr/>
          </a:p>
          <a:p>
            <a:pPr indent="-177800" lvl="1" marL="520700" rtl="0" algn="l">
              <a:lnSpc>
                <a:spcPct val="90000"/>
              </a:lnSpc>
              <a:spcBef>
                <a:spcPts val="400"/>
              </a:spcBef>
              <a:spcAft>
                <a:spcPts val="0"/>
              </a:spcAft>
              <a:buSzPts val="2200"/>
              <a:buChar char="•"/>
            </a:pPr>
            <a:r>
              <a:rPr b="0" i="0" lang="en">
                <a:solidFill>
                  <a:schemeClr val="dk1"/>
                </a:solidFill>
              </a:rPr>
              <a:t>For example, under FERPA a principal or other school official who took official action to suspend a student may not disclose that information, absent consent or an exception under § 99.31 that permits the disclosure.</a:t>
            </a:r>
            <a:endParaRPr>
              <a:solidFill>
                <a:schemeClr val="dk1"/>
              </a:solidFill>
            </a:endParaRPr>
          </a:p>
          <a:p>
            <a:pPr indent="-38100" lvl="0" marL="177800" rtl="0" algn="l">
              <a:lnSpc>
                <a:spcPct val="90000"/>
              </a:lnSpc>
              <a:spcBef>
                <a:spcPts val="800"/>
              </a:spcBef>
              <a:spcAft>
                <a:spcPts val="0"/>
              </a:spcAft>
              <a:buClr>
                <a:srgbClr val="0066A8"/>
              </a:buClr>
              <a:buSzPts val="21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Appointments &amp; Contact - Mass General Brigham EAP | Mass General Brigham EAP" id="280" name="Google Shape;280;p41"/>
          <p:cNvPicPr preferRelativeResize="0"/>
          <p:nvPr/>
        </p:nvPicPr>
        <p:blipFill rotWithShape="1">
          <a:blip r:embed="rId3">
            <a:alphaModFix/>
          </a:blip>
          <a:srcRect b="0" l="0" r="0" t="0"/>
          <a:stretch/>
        </p:blipFill>
        <p:spPr>
          <a:xfrm>
            <a:off x="6788821" y="0"/>
            <a:ext cx="2355209" cy="1549733"/>
          </a:xfrm>
          <a:prstGeom prst="rect">
            <a:avLst/>
          </a:prstGeom>
          <a:noFill/>
          <a:ln>
            <a:noFill/>
          </a:ln>
        </p:spPr>
      </p:pic>
      <p:sp>
        <p:nvSpPr>
          <p:cNvPr id="281" name="Google Shape;281;p41"/>
          <p:cNvSpPr txBox="1"/>
          <p:nvPr>
            <p:ph type="title"/>
          </p:nvPr>
        </p:nvSpPr>
        <p:spPr>
          <a:xfrm>
            <a:off x="87560" y="187901"/>
            <a:ext cx="7772400" cy="498017"/>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66A8"/>
              </a:buClr>
              <a:buSzPct val="100000"/>
              <a:buFont typeface="Calibri"/>
              <a:buNone/>
            </a:pPr>
            <a:r>
              <a:rPr lang="en"/>
              <a:t>Friendly Reminders about Confidentiality:</a:t>
            </a:r>
            <a:br>
              <a:rPr lang="en"/>
            </a:br>
            <a:r>
              <a:rPr lang="en"/>
              <a:t>Faculty &amp; Staff</a:t>
            </a:r>
            <a:endParaRPr/>
          </a:p>
        </p:txBody>
      </p:sp>
      <p:sp>
        <p:nvSpPr>
          <p:cNvPr id="282" name="Google Shape;282;p41"/>
          <p:cNvSpPr txBox="1"/>
          <p:nvPr>
            <p:ph idx="1" type="body"/>
          </p:nvPr>
        </p:nvSpPr>
        <p:spPr>
          <a:xfrm>
            <a:off x="175138" y="600075"/>
            <a:ext cx="6487818" cy="3943350"/>
          </a:xfrm>
          <a:prstGeom prst="rect">
            <a:avLst/>
          </a:prstGeom>
          <a:noFill/>
          <a:ln>
            <a:noFill/>
          </a:ln>
        </p:spPr>
        <p:txBody>
          <a:bodyPr anchorCtr="0" anchor="t" bIns="34275" lIns="68575" spcFirstLastPara="1" rIns="68575" wrap="square" tIns="34275">
            <a:normAutofit fontScale="25000" lnSpcReduction="20000"/>
          </a:bodyPr>
          <a:lstStyle/>
          <a:p>
            <a:pPr indent="-76200" lvl="0" marL="177800" rtl="0" algn="l">
              <a:lnSpc>
                <a:spcPct val="90000"/>
              </a:lnSpc>
              <a:spcBef>
                <a:spcPts val="0"/>
              </a:spcBef>
              <a:spcAft>
                <a:spcPts val="0"/>
              </a:spcAft>
              <a:buSzPct val="100000"/>
              <a:buNone/>
            </a:pPr>
            <a:r>
              <a:t/>
            </a:r>
            <a:endParaRPr sz="6000">
              <a:solidFill>
                <a:schemeClr val="dk1"/>
              </a:solidFill>
            </a:endParaRPr>
          </a:p>
          <a:p>
            <a:pPr indent="-171450" lvl="0" marL="177800" rtl="0" algn="l">
              <a:lnSpc>
                <a:spcPct val="90000"/>
              </a:lnSpc>
              <a:spcBef>
                <a:spcPts val="800"/>
              </a:spcBef>
              <a:spcAft>
                <a:spcPts val="0"/>
              </a:spcAft>
              <a:buSzPct val="100000"/>
              <a:buChar char="&gt;"/>
            </a:pPr>
            <a:r>
              <a:rPr lang="en" sz="6000">
                <a:solidFill>
                  <a:schemeClr val="dk1"/>
                </a:solidFill>
              </a:rPr>
              <a:t>Each administrator is responsible to ensure all special education records are maintained in a confidential manner and stored in a private area.</a:t>
            </a:r>
            <a:endParaRPr/>
          </a:p>
          <a:p>
            <a:pPr indent="0" lvl="0" marL="0" rtl="0" algn="l">
              <a:lnSpc>
                <a:spcPct val="90000"/>
              </a:lnSpc>
              <a:spcBef>
                <a:spcPts val="800"/>
              </a:spcBef>
              <a:spcAft>
                <a:spcPts val="0"/>
              </a:spcAft>
              <a:buSzPct val="100000"/>
              <a:buNone/>
            </a:pPr>
            <a:r>
              <a:t/>
            </a:r>
            <a:endParaRPr sz="6000">
              <a:solidFill>
                <a:schemeClr val="dk1"/>
              </a:solidFill>
            </a:endParaRPr>
          </a:p>
          <a:p>
            <a:pPr indent="-171450" lvl="0" marL="177800" rtl="0" algn="l">
              <a:lnSpc>
                <a:spcPct val="90000"/>
              </a:lnSpc>
              <a:spcBef>
                <a:spcPts val="800"/>
              </a:spcBef>
              <a:spcAft>
                <a:spcPts val="0"/>
              </a:spcAft>
              <a:buSzPct val="100000"/>
              <a:buChar char="&gt;"/>
            </a:pPr>
            <a:r>
              <a:rPr lang="en" sz="6000">
                <a:solidFill>
                  <a:schemeClr val="dk1"/>
                </a:solidFill>
              </a:rPr>
              <a:t>Discussions concerning confidential information are to take place in secured locations (not hallways, staff lounges, parking lots, Wal-Mart, or anywhere others may overhear).</a:t>
            </a:r>
            <a:endParaRPr/>
          </a:p>
          <a:p>
            <a:pPr indent="0" lvl="0" marL="0" rtl="0" algn="l">
              <a:lnSpc>
                <a:spcPct val="90000"/>
              </a:lnSpc>
              <a:spcBef>
                <a:spcPts val="800"/>
              </a:spcBef>
              <a:spcAft>
                <a:spcPts val="0"/>
              </a:spcAft>
              <a:buSzPct val="100000"/>
              <a:buNone/>
            </a:pPr>
            <a:r>
              <a:t/>
            </a:r>
            <a:endParaRPr sz="6000">
              <a:solidFill>
                <a:schemeClr val="dk1"/>
              </a:solidFill>
            </a:endParaRPr>
          </a:p>
          <a:p>
            <a:pPr indent="-171450" lvl="0" marL="177800" rtl="0" algn="l">
              <a:lnSpc>
                <a:spcPct val="90000"/>
              </a:lnSpc>
              <a:spcBef>
                <a:spcPts val="800"/>
              </a:spcBef>
              <a:spcAft>
                <a:spcPts val="0"/>
              </a:spcAft>
              <a:buSzPct val="100000"/>
              <a:buChar char="&gt;"/>
            </a:pPr>
            <a:r>
              <a:rPr lang="en" sz="6000">
                <a:solidFill>
                  <a:schemeClr val="dk1"/>
                </a:solidFill>
              </a:rPr>
              <a:t>Should not be left as a message with a secretary or on a voicemail.</a:t>
            </a:r>
            <a:endParaRPr/>
          </a:p>
          <a:p>
            <a:pPr indent="-76200" lvl="0" marL="177800" rtl="0" algn="l">
              <a:lnSpc>
                <a:spcPct val="90000"/>
              </a:lnSpc>
              <a:spcBef>
                <a:spcPts val="800"/>
              </a:spcBef>
              <a:spcAft>
                <a:spcPts val="0"/>
              </a:spcAft>
              <a:buSzPct val="100000"/>
              <a:buNone/>
            </a:pPr>
            <a:r>
              <a:t/>
            </a:r>
            <a:endParaRPr sz="6000">
              <a:solidFill>
                <a:schemeClr val="dk1"/>
              </a:solidFill>
            </a:endParaRPr>
          </a:p>
          <a:p>
            <a:pPr indent="-171450" lvl="0" marL="177800" rtl="0" algn="l">
              <a:lnSpc>
                <a:spcPct val="90000"/>
              </a:lnSpc>
              <a:spcBef>
                <a:spcPts val="800"/>
              </a:spcBef>
              <a:spcAft>
                <a:spcPts val="0"/>
              </a:spcAft>
              <a:buSzPct val="100000"/>
              <a:buChar char="&gt;"/>
            </a:pPr>
            <a:r>
              <a:rPr lang="en" sz="6000">
                <a:solidFill>
                  <a:schemeClr val="dk1"/>
                </a:solidFill>
              </a:rPr>
              <a:t>Be careful using e-mail to discuss confidential information (remember all e-mail can be subpoenaed).</a:t>
            </a:r>
            <a:endParaRPr/>
          </a:p>
          <a:p>
            <a:pPr indent="-76200" lvl="0" marL="177800" rtl="0" algn="l">
              <a:lnSpc>
                <a:spcPct val="90000"/>
              </a:lnSpc>
              <a:spcBef>
                <a:spcPts val="800"/>
              </a:spcBef>
              <a:spcAft>
                <a:spcPts val="0"/>
              </a:spcAft>
              <a:buSzPct val="100000"/>
              <a:buNone/>
            </a:pPr>
            <a:r>
              <a:t/>
            </a:r>
            <a:endParaRPr sz="6000">
              <a:solidFill>
                <a:schemeClr val="dk1"/>
              </a:solidFill>
            </a:endParaRPr>
          </a:p>
          <a:p>
            <a:pPr indent="-171450" lvl="0" marL="177800" rtl="0" algn="l">
              <a:lnSpc>
                <a:spcPct val="90000"/>
              </a:lnSpc>
              <a:spcBef>
                <a:spcPts val="800"/>
              </a:spcBef>
              <a:spcAft>
                <a:spcPts val="0"/>
              </a:spcAft>
              <a:buSzPct val="100000"/>
              <a:buChar char="&gt;"/>
            </a:pPr>
            <a:r>
              <a:rPr lang="en" sz="6000">
                <a:solidFill>
                  <a:schemeClr val="dk1"/>
                </a:solidFill>
              </a:rPr>
              <a:t>All staff members should be held to the same standard of confidentiality.</a:t>
            </a:r>
            <a:endParaRPr/>
          </a:p>
          <a:p>
            <a:pPr indent="0" lvl="0" marL="0" rtl="0" algn="l">
              <a:lnSpc>
                <a:spcPct val="90000"/>
              </a:lnSpc>
              <a:spcBef>
                <a:spcPts val="800"/>
              </a:spcBef>
              <a:spcAft>
                <a:spcPts val="0"/>
              </a:spcAft>
              <a:buSzPct val="100000"/>
              <a:buNone/>
            </a:pPr>
            <a:r>
              <a:t/>
            </a:r>
            <a:endParaRPr sz="3200" u="sng">
              <a:solidFill>
                <a:schemeClr val="hlink"/>
              </a:solidFill>
              <a:hlinkClick r:id="rId4"/>
            </a:endParaRPr>
          </a:p>
          <a:p>
            <a:pPr indent="0" lvl="0" marL="0" rtl="0" algn="l">
              <a:lnSpc>
                <a:spcPct val="90000"/>
              </a:lnSpc>
              <a:spcBef>
                <a:spcPts val="800"/>
              </a:spcBef>
              <a:spcAft>
                <a:spcPts val="0"/>
              </a:spcAft>
              <a:buSzPct val="100000"/>
              <a:buNone/>
            </a:pPr>
            <a:r>
              <a:rPr lang="en" sz="3200" u="sng">
                <a:solidFill>
                  <a:schemeClr val="hlink"/>
                </a:solidFill>
                <a:hlinkClick r:id="rId5"/>
              </a:rPr>
              <a:t>schoolcounselor.org</a:t>
            </a:r>
            <a:endParaRPr sz="3200">
              <a:solidFill>
                <a:schemeClr val="dk1"/>
              </a:solidFill>
            </a:endParaRPr>
          </a:p>
          <a:p>
            <a:pPr indent="-139700" lvl="0" marL="177800" rtl="0" algn="l">
              <a:lnSpc>
                <a:spcPct val="90000"/>
              </a:lnSpc>
              <a:spcBef>
                <a:spcPts val="800"/>
              </a:spcBef>
              <a:spcAft>
                <a:spcPts val="0"/>
              </a:spcAft>
              <a:buSzPct val="100000"/>
              <a:buNone/>
            </a:pPr>
            <a:r>
              <a:t/>
            </a:r>
            <a:endParaRPr/>
          </a:p>
        </p:txBody>
      </p:sp>
      <p:pic>
        <p:nvPicPr>
          <p:cNvPr descr="Appointments &amp; Contact - Mass General Brigham EAP | Mass General Brigham EAP" id="283" name="Google Shape;283;p41"/>
          <p:cNvPicPr preferRelativeResize="0"/>
          <p:nvPr/>
        </p:nvPicPr>
        <p:blipFill rotWithShape="1">
          <a:blip r:embed="rId6">
            <a:alphaModFix/>
          </a:blip>
          <a:srcRect b="0" l="0" r="0" t="0"/>
          <a:stretch/>
        </p:blipFill>
        <p:spPr>
          <a:xfrm>
            <a:off x="6788790" y="3089787"/>
            <a:ext cx="2355209" cy="1540055"/>
          </a:xfrm>
          <a:prstGeom prst="rect">
            <a:avLst/>
          </a:prstGeom>
          <a:noFill/>
          <a:ln>
            <a:noFill/>
          </a:ln>
        </p:spPr>
      </p:pic>
      <p:pic>
        <p:nvPicPr>
          <p:cNvPr descr="Appointments &amp; Contact - Mass General Brigham EAP | Mass General Brigham EAP" id="284" name="Google Shape;284;p41"/>
          <p:cNvPicPr preferRelativeResize="0"/>
          <p:nvPr/>
        </p:nvPicPr>
        <p:blipFill rotWithShape="1">
          <a:blip r:embed="rId7">
            <a:alphaModFix/>
          </a:blip>
          <a:srcRect b="0" l="0" r="0" t="0"/>
          <a:stretch/>
        </p:blipFill>
        <p:spPr>
          <a:xfrm>
            <a:off x="6788789" y="1549732"/>
            <a:ext cx="2355209" cy="15400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Confidentiality and Communication Cont…</a:t>
            </a:r>
            <a:endParaRPr/>
          </a:p>
        </p:txBody>
      </p:sp>
      <p:sp>
        <p:nvSpPr>
          <p:cNvPr id="291" name="Google Shape;291;p4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SzPts val="2100"/>
              <a:buChar char="&gt;"/>
            </a:pPr>
            <a:r>
              <a:rPr lang="en"/>
              <a:t>Casual conversations with colleagues about a student with a disability is inappropriate. </a:t>
            </a:r>
            <a:endParaRPr/>
          </a:p>
          <a:p>
            <a:pPr indent="-177800" lvl="1" marL="520700" rtl="0" algn="l">
              <a:lnSpc>
                <a:spcPct val="90000"/>
              </a:lnSpc>
              <a:spcBef>
                <a:spcPts val="400"/>
              </a:spcBef>
              <a:spcAft>
                <a:spcPts val="0"/>
              </a:spcAft>
              <a:buSzPts val="2200"/>
              <a:buChar char="•"/>
            </a:pPr>
            <a:r>
              <a:rPr lang="en"/>
              <a:t>Appropriate staff to know:</a:t>
            </a:r>
            <a:endParaRPr/>
          </a:p>
          <a:p>
            <a:pPr indent="-171450" lvl="2" marL="863600" rtl="0" algn="l">
              <a:lnSpc>
                <a:spcPct val="90000"/>
              </a:lnSpc>
              <a:spcBef>
                <a:spcPts val="400"/>
              </a:spcBef>
              <a:spcAft>
                <a:spcPts val="0"/>
              </a:spcAft>
              <a:buSzPts val="1500"/>
              <a:buChar char="✔"/>
            </a:pPr>
            <a:r>
              <a:rPr lang="en"/>
              <a:t>Student’s Instructor</a:t>
            </a:r>
            <a:endParaRPr/>
          </a:p>
          <a:p>
            <a:pPr indent="-171450" lvl="2" marL="863600" rtl="0" algn="l">
              <a:lnSpc>
                <a:spcPct val="90000"/>
              </a:lnSpc>
              <a:spcBef>
                <a:spcPts val="400"/>
              </a:spcBef>
              <a:spcAft>
                <a:spcPts val="0"/>
              </a:spcAft>
              <a:buSzPts val="1500"/>
              <a:buChar char="✔"/>
            </a:pPr>
            <a:r>
              <a:rPr lang="en"/>
              <a:t>Disability Support Specialist</a:t>
            </a:r>
            <a:endParaRPr/>
          </a:p>
          <a:p>
            <a:pPr indent="-171450" lvl="2" marL="863600" rtl="0" algn="l">
              <a:lnSpc>
                <a:spcPct val="90000"/>
              </a:lnSpc>
              <a:spcBef>
                <a:spcPts val="400"/>
              </a:spcBef>
              <a:spcAft>
                <a:spcPts val="0"/>
              </a:spcAft>
              <a:buSzPts val="1500"/>
              <a:buChar char="✔"/>
            </a:pPr>
            <a:r>
              <a:rPr lang="en"/>
              <a:t>Counselor</a:t>
            </a:r>
            <a:endParaRPr/>
          </a:p>
          <a:p>
            <a:pPr indent="-171450" lvl="2" marL="863600" rtl="0" algn="l">
              <a:lnSpc>
                <a:spcPct val="90000"/>
              </a:lnSpc>
              <a:spcBef>
                <a:spcPts val="400"/>
              </a:spcBef>
              <a:spcAft>
                <a:spcPts val="0"/>
              </a:spcAft>
              <a:buSzPts val="1500"/>
              <a:buChar char="✔"/>
            </a:pPr>
            <a:r>
              <a:rPr lang="en"/>
              <a:t>Administrator – if there is a valid reason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3"/>
          <p:cNvSpPr txBox="1"/>
          <p:nvPr>
            <p:ph type="title"/>
          </p:nvPr>
        </p:nvSpPr>
        <p:spPr>
          <a:xfrm>
            <a:off x="110801" y="0"/>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Communication with Students</a:t>
            </a:r>
            <a:endParaRPr/>
          </a:p>
        </p:txBody>
      </p:sp>
      <p:sp>
        <p:nvSpPr>
          <p:cNvPr id="298" name="Google Shape;298;p43"/>
          <p:cNvSpPr txBox="1"/>
          <p:nvPr>
            <p:ph idx="1" type="body"/>
          </p:nvPr>
        </p:nvSpPr>
        <p:spPr>
          <a:xfrm>
            <a:off x="628650" y="894477"/>
            <a:ext cx="7886700" cy="4145100"/>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SzPts val="2100"/>
              <a:buChar char="&gt;"/>
            </a:pPr>
            <a:r>
              <a:rPr lang="en"/>
              <a:t>When making appointments with students over the phone, try not to repeat their name </a:t>
            </a:r>
            <a:endParaRPr/>
          </a:p>
          <a:p>
            <a:pPr indent="-171450" lvl="0" marL="177800" rtl="0" algn="l">
              <a:lnSpc>
                <a:spcPct val="90000"/>
              </a:lnSpc>
              <a:spcBef>
                <a:spcPts val="800"/>
              </a:spcBef>
              <a:spcAft>
                <a:spcPts val="0"/>
              </a:spcAft>
              <a:buSzPts val="2100"/>
              <a:buChar char="&gt;"/>
            </a:pPr>
            <a:r>
              <a:rPr lang="en"/>
              <a:t>Discussion of a student – keep their name anonymous</a:t>
            </a:r>
            <a:endParaRPr/>
          </a:p>
          <a:p>
            <a:pPr indent="-171450" lvl="0" marL="177800" rtl="0" algn="l">
              <a:lnSpc>
                <a:spcPct val="90000"/>
              </a:lnSpc>
              <a:spcBef>
                <a:spcPts val="800"/>
              </a:spcBef>
              <a:spcAft>
                <a:spcPts val="0"/>
              </a:spcAft>
              <a:buSzPts val="2100"/>
              <a:buChar char="&gt;"/>
            </a:pPr>
            <a:r>
              <a:rPr lang="en"/>
              <a:t>If a student wishes for staff and students to know that they have a disability, make sure it is in writing first!</a:t>
            </a:r>
            <a:endParaRPr/>
          </a:p>
          <a:p>
            <a:pPr indent="-171450" lvl="0" marL="177800" rtl="0" algn="l">
              <a:lnSpc>
                <a:spcPct val="90000"/>
              </a:lnSpc>
              <a:spcBef>
                <a:spcPts val="800"/>
              </a:spcBef>
              <a:spcAft>
                <a:spcPts val="0"/>
              </a:spcAft>
              <a:buSzPts val="2100"/>
              <a:buChar char="&gt;"/>
            </a:pPr>
            <a:r>
              <a:rPr lang="en"/>
              <a:t>Help them to understand FERPA and put it in “layman’s terms”</a:t>
            </a:r>
            <a:endParaRPr/>
          </a:p>
          <a:p>
            <a:pPr indent="-171450" lvl="0" marL="177800" rtl="0" algn="l">
              <a:lnSpc>
                <a:spcPct val="90000"/>
              </a:lnSpc>
              <a:spcBef>
                <a:spcPts val="800"/>
              </a:spcBef>
              <a:spcAft>
                <a:spcPts val="0"/>
              </a:spcAft>
              <a:buSzPts val="2100"/>
              <a:buChar char="&gt;"/>
            </a:pPr>
            <a:r>
              <a:rPr lang="en"/>
              <a:t>Do not assume that other students with a disability know who their peers are with a disability</a:t>
            </a:r>
            <a:endParaRPr/>
          </a:p>
          <a:p>
            <a:pPr indent="-171450" lvl="0" marL="177800" rtl="0" algn="l">
              <a:lnSpc>
                <a:spcPct val="90000"/>
              </a:lnSpc>
              <a:spcBef>
                <a:spcPts val="800"/>
              </a:spcBef>
              <a:spcAft>
                <a:spcPts val="0"/>
              </a:spcAft>
              <a:buSzPts val="2100"/>
              <a:buChar char="&gt;"/>
            </a:pPr>
            <a:r>
              <a:rPr lang="en"/>
              <a:t>What to do when you are the student’s “person”?</a:t>
            </a:r>
            <a:endParaRPr/>
          </a:p>
          <a:p>
            <a:pPr indent="-38100" lvl="0" marL="177800" rtl="0" algn="l">
              <a:lnSpc>
                <a:spcPct val="90000"/>
              </a:lnSpc>
              <a:spcBef>
                <a:spcPts val="800"/>
              </a:spcBef>
              <a:spcAft>
                <a:spcPts val="0"/>
              </a:spcAft>
              <a:buSzPts val="2100"/>
              <a:buNone/>
            </a:pPr>
            <a:r>
              <a:t/>
            </a:r>
            <a:endParaRPr/>
          </a:p>
          <a:p>
            <a:pPr indent="-38100" lvl="0" marL="177800" rtl="0" algn="l">
              <a:lnSpc>
                <a:spcPct val="90000"/>
              </a:lnSpc>
              <a:spcBef>
                <a:spcPts val="800"/>
              </a:spcBef>
              <a:spcAft>
                <a:spcPts val="0"/>
              </a:spcAft>
              <a:buSzPts val="2100"/>
              <a:buNone/>
            </a:pPr>
            <a:r>
              <a:t/>
            </a:r>
            <a:endParaRPr/>
          </a:p>
          <a:p>
            <a:pPr indent="-38100" lvl="0" marL="177800" rtl="0" algn="l">
              <a:lnSpc>
                <a:spcPct val="90000"/>
              </a:lnSpc>
              <a:spcBef>
                <a:spcPts val="800"/>
              </a:spcBef>
              <a:spcAft>
                <a:spcPts val="0"/>
              </a:spcAft>
              <a:buSzPts val="21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title"/>
          </p:nvPr>
        </p:nvSpPr>
        <p:spPr>
          <a:xfrm rot="-713650">
            <a:off x="284593" y="544732"/>
            <a:ext cx="2127834" cy="994172"/>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D45139"/>
              </a:buClr>
              <a:buSzPct val="100000"/>
              <a:buFont typeface="Calibri"/>
              <a:buNone/>
            </a:pPr>
            <a:r>
              <a:rPr lang="en">
                <a:solidFill>
                  <a:srgbClr val="D45139"/>
                </a:solidFill>
              </a:rPr>
              <a:t>When is it </a:t>
            </a:r>
            <a:r>
              <a:rPr i="1" lang="en">
                <a:solidFill>
                  <a:srgbClr val="D45139"/>
                </a:solidFill>
              </a:rPr>
              <a:t>Necessary</a:t>
            </a:r>
            <a:r>
              <a:rPr lang="en">
                <a:solidFill>
                  <a:srgbClr val="D45139"/>
                </a:solidFill>
              </a:rPr>
              <a:t> to Disclose?</a:t>
            </a:r>
            <a:endParaRPr/>
          </a:p>
        </p:txBody>
      </p:sp>
      <p:pic>
        <p:nvPicPr>
          <p:cNvPr descr="Therapy Counselling Confidentiality Agreement Psychotherapy Contract  Therapists Office &quot; Poster for Sale by TherapyTools | Redbubble" id="305" name="Google Shape;305;p44"/>
          <p:cNvPicPr preferRelativeResize="0"/>
          <p:nvPr/>
        </p:nvPicPr>
        <p:blipFill rotWithShape="1">
          <a:blip r:embed="rId3">
            <a:alphaModFix/>
          </a:blip>
          <a:srcRect b="9132" l="24604" r="23896" t="10925"/>
          <a:stretch/>
        </p:blipFill>
        <p:spPr>
          <a:xfrm>
            <a:off x="3095537" y="395035"/>
            <a:ext cx="2648825" cy="4002894"/>
          </a:xfrm>
          <a:prstGeom prst="rect">
            <a:avLst/>
          </a:prstGeom>
          <a:noFill/>
          <a:ln cap="sq" cmpd="thickThin" w="228600">
            <a:solidFill>
              <a:srgbClr val="B3C6E7"/>
            </a:solidFill>
            <a:prstDash val="solid"/>
            <a:miter lim="800000"/>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Referrals</a:t>
            </a:r>
            <a:endParaRPr/>
          </a:p>
        </p:txBody>
      </p:sp>
      <p:sp>
        <p:nvSpPr>
          <p:cNvPr id="312" name="Google Shape;312;p4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SzPts val="2100"/>
              <a:buChar char="&gt;"/>
            </a:pPr>
            <a:r>
              <a:rPr lang="en"/>
              <a:t>When is it appropriate?</a:t>
            </a:r>
            <a:endParaRPr/>
          </a:p>
          <a:p>
            <a:pPr indent="-171450" lvl="0" marL="177800" rtl="0" algn="l">
              <a:lnSpc>
                <a:spcPct val="90000"/>
              </a:lnSpc>
              <a:spcBef>
                <a:spcPts val="800"/>
              </a:spcBef>
              <a:spcAft>
                <a:spcPts val="0"/>
              </a:spcAft>
              <a:buSzPts val="2100"/>
              <a:buChar char="&gt;"/>
            </a:pPr>
            <a:r>
              <a:rPr lang="en"/>
              <a:t>Do you have a licensed counselor on staff?</a:t>
            </a:r>
            <a:endParaRPr/>
          </a:p>
          <a:p>
            <a:pPr indent="-171450" lvl="0" marL="177800" rtl="0" algn="l">
              <a:lnSpc>
                <a:spcPct val="90000"/>
              </a:lnSpc>
              <a:spcBef>
                <a:spcPts val="800"/>
              </a:spcBef>
              <a:spcAft>
                <a:spcPts val="0"/>
              </a:spcAft>
              <a:buSzPts val="2100"/>
              <a:buChar char="&gt;"/>
            </a:pPr>
            <a:r>
              <a:rPr lang="en"/>
              <a:t>Do you have written from the student or parent/guardian to send a referral?</a:t>
            </a:r>
            <a:endParaRPr/>
          </a:p>
          <a:p>
            <a:pPr indent="-38100" lvl="0" marL="177800" rtl="0" algn="l">
              <a:lnSpc>
                <a:spcPct val="90000"/>
              </a:lnSpc>
              <a:spcBef>
                <a:spcPts val="800"/>
              </a:spcBef>
              <a:spcAft>
                <a:spcPts val="0"/>
              </a:spcAft>
              <a:buSzPts val="21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46"/>
          <p:cNvSpPr/>
          <p:nvPr/>
        </p:nvSpPr>
        <p:spPr>
          <a:xfrm>
            <a:off x="2287"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Why Confidentiality Matters in Small Groups" id="319" name="Google Shape;319;p46"/>
          <p:cNvPicPr preferRelativeResize="0"/>
          <p:nvPr>
            <p:ph idx="1" type="body"/>
          </p:nvPr>
        </p:nvPicPr>
        <p:blipFill rotWithShape="1">
          <a:blip r:embed="rId3">
            <a:alphaModFix/>
          </a:blip>
          <a:srcRect b="-1" l="0" r="5882" t="0"/>
          <a:stretch/>
        </p:blipFill>
        <p:spPr>
          <a:xfrm>
            <a:off x="1891768" y="0"/>
            <a:ext cx="7252232" cy="5143493"/>
          </a:xfrm>
          <a:prstGeom prst="rect">
            <a:avLst/>
          </a:prstGeom>
          <a:noFill/>
          <a:ln>
            <a:noFill/>
          </a:ln>
        </p:spPr>
      </p:pic>
      <p:sp>
        <p:nvSpPr>
          <p:cNvPr id="320" name="Google Shape;320;p46"/>
          <p:cNvSpPr/>
          <p:nvPr/>
        </p:nvSpPr>
        <p:spPr>
          <a:xfrm>
            <a:off x="-1" y="0"/>
            <a:ext cx="5542697" cy="51435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1" name="Google Shape;321;p46"/>
          <p:cNvSpPr txBox="1"/>
          <p:nvPr>
            <p:ph type="title"/>
          </p:nvPr>
        </p:nvSpPr>
        <p:spPr>
          <a:xfrm>
            <a:off x="628650" y="273844"/>
            <a:ext cx="2866642" cy="1424934"/>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2E75B5"/>
              </a:buClr>
              <a:buSzPts val="4100"/>
              <a:buFont typeface="Calibri"/>
              <a:buNone/>
            </a:pPr>
            <a:r>
              <a:rPr lang="en" sz="4100">
                <a:solidFill>
                  <a:srgbClr val="2E75B5"/>
                </a:solidFill>
                <a:latin typeface="Calibri"/>
                <a:ea typeface="Calibri"/>
                <a:cs typeface="Calibri"/>
                <a:sym typeface="Calibri"/>
              </a:rPr>
              <a:t>Ask yourself:</a:t>
            </a:r>
            <a:br>
              <a:rPr lang="en" sz="3000">
                <a:solidFill>
                  <a:schemeClr val="dk1"/>
                </a:solidFill>
                <a:latin typeface="Calibri"/>
                <a:ea typeface="Calibri"/>
                <a:cs typeface="Calibri"/>
                <a:sym typeface="Calibri"/>
              </a:rPr>
            </a:br>
            <a:endParaRPr sz="3000">
              <a:solidFill>
                <a:schemeClr val="dk1"/>
              </a:solidFill>
              <a:latin typeface="Calibri"/>
              <a:ea typeface="Calibri"/>
              <a:cs typeface="Calibri"/>
              <a:sym typeface="Calibri"/>
            </a:endParaRPr>
          </a:p>
        </p:txBody>
      </p:sp>
      <p:sp>
        <p:nvSpPr>
          <p:cNvPr id="322" name="Google Shape;322;p46"/>
          <p:cNvSpPr txBox="1"/>
          <p:nvPr>
            <p:ph idx="2" type="body"/>
          </p:nvPr>
        </p:nvSpPr>
        <p:spPr>
          <a:xfrm>
            <a:off x="628650" y="1825651"/>
            <a:ext cx="2866642" cy="2807072"/>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2400"/>
              <a:buFont typeface="Arial"/>
              <a:buChar char="•"/>
            </a:pPr>
            <a:r>
              <a:rPr lang="en" sz="2400">
                <a:solidFill>
                  <a:schemeClr val="dk1"/>
                </a:solidFill>
              </a:rPr>
              <a:t>Why am I sharing this information?</a:t>
            </a:r>
            <a:endParaRPr/>
          </a:p>
          <a:p>
            <a:pPr indent="0" lvl="0" marL="0" rtl="0" algn="l">
              <a:lnSpc>
                <a:spcPct val="90000"/>
              </a:lnSpc>
              <a:spcBef>
                <a:spcPts val="800"/>
              </a:spcBef>
              <a:spcAft>
                <a:spcPts val="0"/>
              </a:spcAft>
              <a:buSzPts val="2400"/>
              <a:buFont typeface="Arial"/>
              <a:buChar char="•"/>
            </a:pPr>
            <a:r>
              <a:rPr lang="en" sz="2400">
                <a:solidFill>
                  <a:schemeClr val="dk1"/>
                </a:solidFill>
              </a:rPr>
              <a:t>How will it benefit the student?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idx="4294967295" type="title"/>
          </p:nvPr>
        </p:nvSpPr>
        <p:spPr>
          <a:xfrm>
            <a:off x="182461" y="19039"/>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What are Special Populations?</a:t>
            </a:r>
            <a:endParaRPr/>
          </a:p>
        </p:txBody>
      </p:sp>
      <p:sp>
        <p:nvSpPr>
          <p:cNvPr id="181" name="Google Shape;181;p29"/>
          <p:cNvSpPr txBox="1"/>
          <p:nvPr>
            <p:ph idx="4294967295" type="body"/>
          </p:nvPr>
        </p:nvSpPr>
        <p:spPr>
          <a:xfrm>
            <a:off x="403622" y="1000627"/>
            <a:ext cx="3886200" cy="3263503"/>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SzPts val="1800"/>
              <a:buChar char="&gt;"/>
            </a:pPr>
            <a:r>
              <a:rPr lang="en" sz="1800"/>
              <a:t>Disabilities</a:t>
            </a:r>
            <a:endParaRPr/>
          </a:p>
          <a:p>
            <a:pPr indent="-177800" lvl="0" marL="177800" rtl="0" algn="l">
              <a:lnSpc>
                <a:spcPct val="90000"/>
              </a:lnSpc>
              <a:spcBef>
                <a:spcPts val="800"/>
              </a:spcBef>
              <a:spcAft>
                <a:spcPts val="0"/>
              </a:spcAft>
              <a:buSzPts val="1800"/>
              <a:buChar char="&gt;"/>
            </a:pPr>
            <a:r>
              <a:rPr lang="en" sz="1800"/>
              <a:t>Economically Disadvantaged</a:t>
            </a:r>
            <a:endParaRPr/>
          </a:p>
          <a:p>
            <a:pPr indent="-177800" lvl="0" marL="177800" rtl="0" algn="l">
              <a:lnSpc>
                <a:spcPct val="90000"/>
              </a:lnSpc>
              <a:spcBef>
                <a:spcPts val="800"/>
              </a:spcBef>
              <a:spcAft>
                <a:spcPts val="0"/>
              </a:spcAft>
              <a:buSzPts val="1800"/>
              <a:buChar char="&gt;"/>
            </a:pPr>
            <a:r>
              <a:rPr lang="en" sz="1800"/>
              <a:t>Non-Traditional Fields</a:t>
            </a:r>
            <a:endParaRPr/>
          </a:p>
          <a:p>
            <a:pPr indent="-177800" lvl="0" marL="177800" rtl="0" algn="l">
              <a:lnSpc>
                <a:spcPct val="90000"/>
              </a:lnSpc>
              <a:spcBef>
                <a:spcPts val="800"/>
              </a:spcBef>
              <a:spcAft>
                <a:spcPts val="0"/>
              </a:spcAft>
              <a:buSzPts val="1800"/>
              <a:buChar char="&gt;"/>
            </a:pPr>
            <a:r>
              <a:rPr lang="en" sz="1800"/>
              <a:t>Single Parents</a:t>
            </a:r>
            <a:endParaRPr/>
          </a:p>
          <a:p>
            <a:pPr indent="-177800" lvl="0" marL="177800" rtl="0" algn="l">
              <a:lnSpc>
                <a:spcPct val="90000"/>
              </a:lnSpc>
              <a:spcBef>
                <a:spcPts val="800"/>
              </a:spcBef>
              <a:spcAft>
                <a:spcPts val="0"/>
              </a:spcAft>
              <a:buSzPts val="1800"/>
              <a:buChar char="&gt;"/>
            </a:pPr>
            <a:r>
              <a:rPr lang="en" sz="1800"/>
              <a:t>Homeless</a:t>
            </a:r>
            <a:endParaRPr/>
          </a:p>
          <a:p>
            <a:pPr indent="-177800" lvl="0" marL="177800" rtl="0" algn="l">
              <a:lnSpc>
                <a:spcPct val="90000"/>
              </a:lnSpc>
              <a:spcBef>
                <a:spcPts val="800"/>
              </a:spcBef>
              <a:spcAft>
                <a:spcPts val="0"/>
              </a:spcAft>
              <a:buSzPts val="1800"/>
              <a:buChar char="&gt;"/>
            </a:pPr>
            <a:r>
              <a:rPr lang="en" sz="1800"/>
              <a:t>English Learners</a:t>
            </a:r>
            <a:endParaRPr/>
          </a:p>
          <a:p>
            <a:pPr indent="-177800" lvl="0" marL="177800" rtl="0" algn="l">
              <a:lnSpc>
                <a:spcPct val="90000"/>
              </a:lnSpc>
              <a:spcBef>
                <a:spcPts val="800"/>
              </a:spcBef>
              <a:spcAft>
                <a:spcPts val="0"/>
              </a:spcAft>
              <a:buSzPts val="1800"/>
              <a:buChar char="&gt;"/>
            </a:pPr>
            <a:r>
              <a:rPr lang="en" sz="1800"/>
              <a:t>Out-of-Workforce</a:t>
            </a:r>
            <a:endParaRPr/>
          </a:p>
          <a:p>
            <a:pPr indent="-177800" lvl="0" marL="177800" rtl="0" algn="l">
              <a:lnSpc>
                <a:spcPct val="90000"/>
              </a:lnSpc>
              <a:spcBef>
                <a:spcPts val="800"/>
              </a:spcBef>
              <a:spcAft>
                <a:spcPts val="0"/>
              </a:spcAft>
              <a:buSzPts val="1800"/>
              <a:buChar char="&gt;"/>
            </a:pPr>
            <a:r>
              <a:rPr lang="en" sz="1800"/>
              <a:t>Foster Care</a:t>
            </a:r>
            <a:endParaRPr/>
          </a:p>
          <a:p>
            <a:pPr indent="-177800" lvl="0" marL="177800" rtl="0" algn="l">
              <a:lnSpc>
                <a:spcPct val="90000"/>
              </a:lnSpc>
              <a:spcBef>
                <a:spcPts val="800"/>
              </a:spcBef>
              <a:spcAft>
                <a:spcPts val="0"/>
              </a:spcAft>
              <a:buSzPts val="1800"/>
              <a:buChar char="&gt;"/>
            </a:pPr>
            <a:r>
              <a:rPr lang="en" sz="1800"/>
              <a:t>Student with a Parent in the military</a:t>
            </a:r>
            <a:endParaRPr/>
          </a:p>
          <a:p>
            <a:pPr indent="0" lvl="0" marL="0" rtl="0" algn="l">
              <a:lnSpc>
                <a:spcPct val="90000"/>
              </a:lnSpc>
              <a:spcBef>
                <a:spcPts val="800"/>
              </a:spcBef>
              <a:spcAft>
                <a:spcPts val="0"/>
              </a:spcAft>
              <a:buSzPts val="2100"/>
              <a:buNone/>
            </a:pPr>
            <a:r>
              <a:t/>
            </a:r>
            <a:endParaRPr/>
          </a:p>
        </p:txBody>
      </p:sp>
      <p:pic>
        <p:nvPicPr>
          <p:cNvPr id="182" name="Google Shape;182;p29"/>
          <p:cNvPicPr preferRelativeResize="0"/>
          <p:nvPr/>
        </p:nvPicPr>
        <p:blipFill rotWithShape="1">
          <a:blip r:embed="rId3">
            <a:alphaModFix/>
          </a:blip>
          <a:srcRect b="0" l="0" r="0" t="0"/>
          <a:stretch/>
        </p:blipFill>
        <p:spPr>
          <a:xfrm>
            <a:off x="4461338" y="755953"/>
            <a:ext cx="3146822" cy="36315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4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descr="French Court Rules That A Confidentiality Clause Does Not Require Any  Financial Compensation to Be Lawful | Seyfarth Shaw | Trading Secrets" id="329" name="Google Shape;329;p47"/>
          <p:cNvPicPr preferRelativeResize="0"/>
          <p:nvPr>
            <p:ph idx="2" type="body"/>
          </p:nvPr>
        </p:nvPicPr>
        <p:blipFill rotWithShape="1">
          <a:blip r:embed="rId3">
            <a:alphaModFix/>
          </a:blip>
          <a:srcRect b="17954" l="0" r="9089" t="10122"/>
          <a:stretch/>
        </p:blipFill>
        <p:spPr>
          <a:xfrm>
            <a:off x="2642616" y="8"/>
            <a:ext cx="6501384" cy="5143493"/>
          </a:xfrm>
          <a:prstGeom prst="rect">
            <a:avLst/>
          </a:prstGeom>
          <a:noFill/>
          <a:ln>
            <a:noFill/>
          </a:ln>
        </p:spPr>
      </p:pic>
      <p:sp>
        <p:nvSpPr>
          <p:cNvPr id="330" name="Google Shape;330;p47"/>
          <p:cNvSpPr/>
          <p:nvPr/>
        </p:nvSpPr>
        <p:spPr>
          <a:xfrm>
            <a:off x="-50574" y="0"/>
            <a:ext cx="7317600" cy="51435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31" name="Google Shape;331;p47"/>
          <p:cNvSpPr txBox="1"/>
          <p:nvPr>
            <p:ph type="title"/>
          </p:nvPr>
        </p:nvSpPr>
        <p:spPr>
          <a:xfrm>
            <a:off x="278326" y="870975"/>
            <a:ext cx="2929200" cy="8436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Font typeface="Calibri"/>
              <a:buNone/>
            </a:pPr>
            <a:r>
              <a:rPr lang="en" sz="2100">
                <a:solidFill>
                  <a:schemeClr val="dk1"/>
                </a:solidFill>
                <a:latin typeface="Calibri"/>
                <a:ea typeface="Calibri"/>
                <a:cs typeface="Calibri"/>
                <a:sym typeface="Calibri"/>
              </a:rPr>
              <a:t>Good rule to follow . . .</a:t>
            </a:r>
            <a:endParaRPr/>
          </a:p>
        </p:txBody>
      </p:sp>
      <p:sp>
        <p:nvSpPr>
          <p:cNvPr id="332" name="Google Shape;332;p47"/>
          <p:cNvSpPr/>
          <p:nvPr/>
        </p:nvSpPr>
        <p:spPr>
          <a:xfrm rot="5400000">
            <a:off x="496919" y="454342"/>
            <a:ext cx="54864" cy="41148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33" name="Google Shape;333;p47"/>
          <p:cNvSpPr/>
          <p:nvPr/>
        </p:nvSpPr>
        <p:spPr>
          <a:xfrm>
            <a:off x="321183" y="1832610"/>
            <a:ext cx="2475738" cy="6858"/>
          </a:xfrm>
          <a:prstGeom prst="rect">
            <a:avLst/>
          </a:prstGeom>
          <a:solidFill>
            <a:srgbClr val="D5D5D5"/>
          </a:solidFill>
          <a:ln cap="flat" cmpd="sng" w="9525">
            <a:solidFill>
              <a:srgbClr val="D5D5D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34" name="Google Shape;334;p47"/>
          <p:cNvSpPr txBox="1"/>
          <p:nvPr>
            <p:ph idx="1" type="body"/>
          </p:nvPr>
        </p:nvSpPr>
        <p:spPr>
          <a:xfrm>
            <a:off x="278321" y="2038541"/>
            <a:ext cx="2579180" cy="2405443"/>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SzPts val="1800"/>
              <a:buFont typeface="Arial"/>
              <a:buChar char="•"/>
            </a:pPr>
            <a:r>
              <a:rPr lang="en" sz="1800">
                <a:solidFill>
                  <a:schemeClr val="dk1"/>
                </a:solidFill>
              </a:rPr>
              <a:t>Do not write or say anything you would not want to be repeated in a due process hearing, in front of your superintendent, the student and their parents.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48"/>
          <p:cNvSpPr/>
          <p:nvPr/>
        </p:nvSpPr>
        <p:spPr>
          <a:xfrm>
            <a:off x="0" y="-6350"/>
            <a:ext cx="9143999" cy="514985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descr="The Four Stages to Building True Community" id="341" name="Google Shape;341;p48"/>
          <p:cNvPicPr preferRelativeResize="0"/>
          <p:nvPr/>
        </p:nvPicPr>
        <p:blipFill rotWithShape="1">
          <a:blip r:embed="rId3">
            <a:alphaModFix amt="55000"/>
          </a:blip>
          <a:srcRect b="0" l="15919" r="17859" t="0"/>
          <a:stretch/>
        </p:blipFill>
        <p:spPr>
          <a:xfrm>
            <a:off x="15" y="-6830"/>
            <a:ext cx="9143985" cy="5143500"/>
          </a:xfrm>
          <a:prstGeom prst="rect">
            <a:avLst/>
          </a:prstGeom>
          <a:noFill/>
          <a:ln>
            <a:noFill/>
          </a:ln>
        </p:spPr>
      </p:pic>
      <p:sp>
        <p:nvSpPr>
          <p:cNvPr id="342" name="Google Shape;342;p48"/>
          <p:cNvSpPr txBox="1"/>
          <p:nvPr>
            <p:ph type="title"/>
          </p:nvPr>
        </p:nvSpPr>
        <p:spPr>
          <a:xfrm>
            <a:off x="515126" y="443508"/>
            <a:ext cx="2400300" cy="4189214"/>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C000"/>
              </a:buClr>
              <a:buSzPts val="3300"/>
              <a:buFont typeface="Calibri"/>
              <a:buNone/>
            </a:pPr>
            <a:r>
              <a:rPr lang="en">
                <a:solidFill>
                  <a:srgbClr val="FFC000"/>
                </a:solidFill>
              </a:rPr>
              <a:t>How to Build Partnerships</a:t>
            </a:r>
            <a:endParaRPr/>
          </a:p>
        </p:txBody>
      </p:sp>
      <p:sp>
        <p:nvSpPr>
          <p:cNvPr id="343" name="Google Shape;343;p48"/>
          <p:cNvSpPr/>
          <p:nvPr/>
        </p:nvSpPr>
        <p:spPr>
          <a:xfrm flipH="1" rot="10800000">
            <a:off x="5662802" y="1841609"/>
            <a:ext cx="3062575" cy="3062575"/>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4" name="Google Shape;344;p48"/>
          <p:cNvSpPr txBox="1"/>
          <p:nvPr>
            <p:ph idx="1" type="body"/>
          </p:nvPr>
        </p:nvSpPr>
        <p:spPr>
          <a:xfrm>
            <a:off x="3335481" y="443508"/>
            <a:ext cx="5179868" cy="4189214"/>
          </a:xfrm>
          <a:prstGeom prst="rect">
            <a:avLst/>
          </a:prstGeom>
          <a:noFill/>
          <a:ln>
            <a:noFill/>
          </a:ln>
        </p:spPr>
        <p:txBody>
          <a:bodyPr anchorCtr="0" anchor="ctr" bIns="34275" lIns="68575" spcFirstLastPara="1" rIns="68575" wrap="square" tIns="34275">
            <a:normAutofit/>
          </a:bodyPr>
          <a:lstStyle/>
          <a:p>
            <a:pPr indent="-177800" lvl="0" marL="177800" rtl="0" algn="l">
              <a:lnSpc>
                <a:spcPct val="90000"/>
              </a:lnSpc>
              <a:spcBef>
                <a:spcPts val="0"/>
              </a:spcBef>
              <a:spcAft>
                <a:spcPts val="0"/>
              </a:spcAft>
              <a:buSzPts val="1800"/>
              <a:buChar char="&gt;"/>
            </a:pPr>
            <a:r>
              <a:rPr lang="en" sz="1800">
                <a:solidFill>
                  <a:srgbClr val="FFFFFF"/>
                </a:solidFill>
              </a:rPr>
              <a:t>Think Synergy, not silos!</a:t>
            </a:r>
            <a:endParaRPr/>
          </a:p>
          <a:p>
            <a:pPr indent="-177800" lvl="0" marL="177800" rtl="0" algn="l">
              <a:lnSpc>
                <a:spcPct val="90000"/>
              </a:lnSpc>
              <a:spcBef>
                <a:spcPts val="800"/>
              </a:spcBef>
              <a:spcAft>
                <a:spcPts val="0"/>
              </a:spcAft>
              <a:buSzPts val="1800"/>
              <a:buChar char="&gt;"/>
            </a:pPr>
            <a:r>
              <a:rPr lang="en" sz="1800">
                <a:solidFill>
                  <a:srgbClr val="FFFFFF"/>
                </a:solidFill>
              </a:rPr>
              <a:t>Connect with the staff at sending schools that have the same/similar role as you and share information.</a:t>
            </a:r>
            <a:endParaRPr/>
          </a:p>
          <a:p>
            <a:pPr indent="-177800" lvl="0" marL="177800" rtl="0" algn="l">
              <a:lnSpc>
                <a:spcPct val="90000"/>
              </a:lnSpc>
              <a:spcBef>
                <a:spcPts val="800"/>
              </a:spcBef>
              <a:spcAft>
                <a:spcPts val="0"/>
              </a:spcAft>
              <a:buSzPts val="1800"/>
              <a:buChar char="&gt;"/>
            </a:pPr>
            <a:r>
              <a:rPr lang="en" sz="1800">
                <a:solidFill>
                  <a:srgbClr val="FFFFFF"/>
                </a:solidFill>
              </a:rPr>
              <a:t>Create an excel sheet or directory of important contacts </a:t>
            </a:r>
            <a:endParaRPr/>
          </a:p>
          <a:p>
            <a:pPr indent="-177800" lvl="0" marL="177800" rtl="0" algn="l">
              <a:lnSpc>
                <a:spcPct val="90000"/>
              </a:lnSpc>
              <a:spcBef>
                <a:spcPts val="800"/>
              </a:spcBef>
              <a:spcAft>
                <a:spcPts val="0"/>
              </a:spcAft>
              <a:buSzPts val="1800"/>
              <a:buChar char="&gt;"/>
            </a:pPr>
            <a:r>
              <a:rPr lang="en" sz="1800">
                <a:solidFill>
                  <a:srgbClr val="FFFFFF"/>
                </a:solidFill>
              </a:rPr>
              <a:t>Invite your sending school staff to events at your tech center to showcase what CareerTech is all about!</a:t>
            </a:r>
            <a:endParaRPr/>
          </a:p>
          <a:p>
            <a:pPr indent="-177800" lvl="0" marL="177800" rtl="0" algn="l">
              <a:lnSpc>
                <a:spcPct val="90000"/>
              </a:lnSpc>
              <a:spcBef>
                <a:spcPts val="800"/>
              </a:spcBef>
              <a:spcAft>
                <a:spcPts val="0"/>
              </a:spcAft>
              <a:buSzPts val="1800"/>
              <a:buChar char="&gt;"/>
            </a:pPr>
            <a:r>
              <a:rPr lang="en" sz="1800">
                <a:solidFill>
                  <a:srgbClr val="FFFFFF"/>
                </a:solidFill>
              </a:rPr>
              <a:t>If you are on an IEP team, offer to host IEP meetings at the tech center.</a:t>
            </a:r>
            <a:endParaRPr/>
          </a:p>
          <a:p>
            <a:pPr indent="-177800" lvl="0" marL="177800" rtl="0" algn="l">
              <a:lnSpc>
                <a:spcPct val="90000"/>
              </a:lnSpc>
              <a:spcBef>
                <a:spcPts val="800"/>
              </a:spcBef>
              <a:spcAft>
                <a:spcPts val="0"/>
              </a:spcAft>
              <a:buSzPts val="1800"/>
              <a:buChar char="&gt;"/>
            </a:pPr>
            <a:r>
              <a:rPr lang="en" sz="1800">
                <a:solidFill>
                  <a:srgbClr val="FFFFFF"/>
                </a:solidFill>
              </a:rPr>
              <a:t>Boost morale by focusing on student success and inform parents of opportunities to see what their child is doing and opportunities for prospective students.</a:t>
            </a:r>
            <a:endParaRPr/>
          </a:p>
          <a:p>
            <a:pPr indent="-63500" lvl="0" marL="177800" rtl="0" algn="l">
              <a:lnSpc>
                <a:spcPct val="90000"/>
              </a:lnSpc>
              <a:spcBef>
                <a:spcPts val="800"/>
              </a:spcBef>
              <a:spcAft>
                <a:spcPts val="0"/>
              </a:spcAft>
              <a:buSzPts val="1800"/>
              <a:buNone/>
            </a:pPr>
            <a:r>
              <a:t/>
            </a:r>
            <a:endParaRPr sz="18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Thank you Floral — sarah Walsh" id="349" name="Google Shape;349;p49"/>
          <p:cNvPicPr preferRelativeResize="0"/>
          <p:nvPr/>
        </p:nvPicPr>
        <p:blipFill rotWithShape="1">
          <a:blip r:embed="rId3">
            <a:alphaModFix/>
          </a:blip>
          <a:srcRect b="0" l="0" r="0" t="0"/>
          <a:stretch/>
        </p:blipFill>
        <p:spPr>
          <a:xfrm>
            <a:off x="-1165" y="-1"/>
            <a:ext cx="9144000" cy="4649264"/>
          </a:xfrm>
          <a:prstGeom prst="rect">
            <a:avLst/>
          </a:prstGeom>
          <a:noFill/>
          <a:ln>
            <a:noFill/>
          </a:ln>
        </p:spPr>
      </p:pic>
      <p:sp>
        <p:nvSpPr>
          <p:cNvPr id="350" name="Google Shape;350;p49"/>
          <p:cNvSpPr txBox="1"/>
          <p:nvPr>
            <p:ph idx="1" type="body"/>
          </p:nvPr>
        </p:nvSpPr>
        <p:spPr>
          <a:xfrm>
            <a:off x="0" y="3145006"/>
            <a:ext cx="4569669" cy="1504258"/>
          </a:xfrm>
          <a:prstGeom prst="rect">
            <a:avLst/>
          </a:prstGeom>
          <a:solidFill>
            <a:schemeClr val="accent6"/>
          </a:solid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800"/>
              <a:buNone/>
            </a:pPr>
            <a:r>
              <a:rPr lang="en" sz="1800">
                <a:solidFill>
                  <a:schemeClr val="lt1"/>
                </a:solidFill>
              </a:rPr>
              <a:t>Katlyn Hudgins, M.Ed., CCC</a:t>
            </a:r>
            <a:endParaRPr/>
          </a:p>
          <a:p>
            <a:pPr indent="0" lvl="0" marL="0" rtl="0" algn="ctr">
              <a:lnSpc>
                <a:spcPct val="90000"/>
              </a:lnSpc>
              <a:spcBef>
                <a:spcPts val="800"/>
              </a:spcBef>
              <a:spcAft>
                <a:spcPts val="0"/>
              </a:spcAft>
              <a:buSzPts val="1400"/>
              <a:buNone/>
            </a:pPr>
            <a:r>
              <a:rPr lang="en" sz="1400">
                <a:solidFill>
                  <a:srgbClr val="002060"/>
                </a:solidFill>
              </a:rPr>
              <a:t>Career Development Coordinator – Special Populations</a:t>
            </a:r>
            <a:endParaRPr/>
          </a:p>
          <a:p>
            <a:pPr indent="0" lvl="0" marL="0" rtl="0" algn="ctr">
              <a:lnSpc>
                <a:spcPct val="90000"/>
              </a:lnSpc>
              <a:spcBef>
                <a:spcPts val="800"/>
              </a:spcBef>
              <a:spcAft>
                <a:spcPts val="0"/>
              </a:spcAft>
              <a:buSzPts val="1400"/>
              <a:buNone/>
            </a:pPr>
            <a:r>
              <a:rPr lang="en" sz="1400">
                <a:solidFill>
                  <a:srgbClr val="002060"/>
                </a:solidFill>
              </a:rPr>
              <a:t>Oklahoma Department of Career &amp; Technical Education</a:t>
            </a:r>
            <a:endParaRPr/>
          </a:p>
          <a:p>
            <a:pPr indent="0" lvl="0" marL="0" rtl="0" algn="ctr">
              <a:lnSpc>
                <a:spcPct val="90000"/>
              </a:lnSpc>
              <a:spcBef>
                <a:spcPts val="800"/>
              </a:spcBef>
              <a:spcAft>
                <a:spcPts val="0"/>
              </a:spcAft>
              <a:buSzPts val="1400"/>
              <a:buNone/>
            </a:pPr>
            <a:r>
              <a:rPr lang="en" sz="1400" u="sng">
                <a:solidFill>
                  <a:schemeClr val="hlink"/>
                </a:solidFill>
                <a:hlinkClick r:id="rId4"/>
              </a:rPr>
              <a:t>Katlyn.Hudgins@careertech.ok.gov</a:t>
            </a:r>
            <a:endParaRPr sz="1400"/>
          </a:p>
          <a:p>
            <a:pPr indent="0" lvl="0" marL="0" rtl="0" algn="ctr">
              <a:lnSpc>
                <a:spcPct val="90000"/>
              </a:lnSpc>
              <a:spcBef>
                <a:spcPts val="800"/>
              </a:spcBef>
              <a:spcAft>
                <a:spcPts val="0"/>
              </a:spcAft>
              <a:buSzPts val="1400"/>
              <a:buNone/>
            </a:pPr>
            <a:r>
              <a:rPr lang="en" sz="1400">
                <a:solidFill>
                  <a:srgbClr val="002060"/>
                </a:solidFill>
              </a:rPr>
              <a:t>405-743-5596</a:t>
            </a:r>
            <a:endParaRPr/>
          </a:p>
        </p:txBody>
      </p:sp>
      <p:sp>
        <p:nvSpPr>
          <p:cNvPr id="351" name="Google Shape;351;p49"/>
          <p:cNvSpPr txBox="1"/>
          <p:nvPr/>
        </p:nvSpPr>
        <p:spPr>
          <a:xfrm>
            <a:off x="4569669" y="3145006"/>
            <a:ext cx="4573166" cy="1504258"/>
          </a:xfrm>
          <a:prstGeom prst="rect">
            <a:avLst/>
          </a:prstGeom>
          <a:solidFill>
            <a:schemeClr val="accent6"/>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800" u="none" strike="noStrike">
                <a:solidFill>
                  <a:schemeClr val="lt1"/>
                </a:solidFill>
                <a:latin typeface="Calibri"/>
                <a:ea typeface="Calibri"/>
                <a:cs typeface="Calibri"/>
                <a:sym typeface="Calibri"/>
              </a:rPr>
              <a:t>Kari Stomprud, M.Ed.</a:t>
            </a:r>
            <a:endParaRPr b="0" sz="1400">
              <a:solidFill>
                <a:schemeClr val="lt1"/>
              </a:solidFill>
              <a:latin typeface="Calibri"/>
              <a:ea typeface="Calibri"/>
              <a:cs typeface="Calibri"/>
              <a:sym typeface="Calibri"/>
            </a:endParaRPr>
          </a:p>
          <a:p>
            <a:pPr indent="0" lvl="0" marL="0" marR="0" rtl="0" algn="ctr">
              <a:spcBef>
                <a:spcPts val="800"/>
              </a:spcBef>
              <a:spcAft>
                <a:spcPts val="0"/>
              </a:spcAft>
              <a:buNone/>
            </a:pPr>
            <a:r>
              <a:rPr b="0" i="0" lang="en" sz="1400" u="none" strike="noStrike">
                <a:solidFill>
                  <a:srgbClr val="002060"/>
                </a:solidFill>
                <a:latin typeface="Calibri"/>
                <a:ea typeface="Calibri"/>
                <a:cs typeface="Calibri"/>
                <a:sym typeface="Calibri"/>
              </a:rPr>
              <a:t>Special Needs Coordinator</a:t>
            </a:r>
            <a:endParaRPr b="0" sz="1400">
              <a:solidFill>
                <a:srgbClr val="002060"/>
              </a:solidFill>
              <a:latin typeface="Calibri"/>
              <a:ea typeface="Calibri"/>
              <a:cs typeface="Calibri"/>
              <a:sym typeface="Calibri"/>
            </a:endParaRPr>
          </a:p>
          <a:p>
            <a:pPr indent="0" lvl="0" marL="0" marR="0" rtl="0" algn="ctr">
              <a:spcBef>
                <a:spcPts val="600"/>
              </a:spcBef>
              <a:spcAft>
                <a:spcPts val="0"/>
              </a:spcAft>
              <a:buNone/>
            </a:pPr>
            <a:r>
              <a:rPr b="0" i="0" lang="en" sz="1400" u="none" strike="noStrike">
                <a:solidFill>
                  <a:srgbClr val="002060"/>
                </a:solidFill>
                <a:latin typeface="Calibri"/>
                <a:ea typeface="Calibri"/>
                <a:cs typeface="Calibri"/>
                <a:sym typeface="Calibri"/>
              </a:rPr>
              <a:t>Canadian Valley Technology Center – El Reno </a:t>
            </a:r>
            <a:endParaRPr sz="1100"/>
          </a:p>
          <a:p>
            <a:pPr indent="0" lvl="0" marL="0" marR="0" rtl="0" algn="ctr">
              <a:spcBef>
                <a:spcPts val="600"/>
              </a:spcBef>
              <a:spcAft>
                <a:spcPts val="0"/>
              </a:spcAft>
              <a:buNone/>
            </a:pPr>
            <a:r>
              <a:rPr b="0" lang="en" sz="1400" u="sng">
                <a:solidFill>
                  <a:schemeClr val="hlink"/>
                </a:solidFill>
                <a:latin typeface="Calibri"/>
                <a:ea typeface="Calibri"/>
                <a:cs typeface="Calibri"/>
                <a:sym typeface="Calibri"/>
                <a:hlinkClick r:id="rId5"/>
              </a:rPr>
              <a:t>kstom</a:t>
            </a:r>
            <a:r>
              <a:rPr lang="en" sz="1400" u="sng">
                <a:solidFill>
                  <a:schemeClr val="hlink"/>
                </a:solidFill>
                <a:latin typeface="Calibri"/>
                <a:ea typeface="Calibri"/>
                <a:cs typeface="Calibri"/>
                <a:sym typeface="Calibri"/>
                <a:hlinkClick r:id="rId6"/>
              </a:rPr>
              <a:t>prud@cvtech.edu</a:t>
            </a:r>
            <a:endParaRPr sz="1400">
              <a:solidFill>
                <a:schemeClr val="dk1"/>
              </a:solidFill>
              <a:latin typeface="Calibri"/>
              <a:ea typeface="Calibri"/>
              <a:cs typeface="Calibri"/>
              <a:sym typeface="Calibri"/>
            </a:endParaRPr>
          </a:p>
          <a:p>
            <a:pPr indent="0" lvl="0" marL="0" marR="0" rtl="0" algn="ctr">
              <a:spcBef>
                <a:spcPts val="600"/>
              </a:spcBef>
              <a:spcAft>
                <a:spcPts val="0"/>
              </a:spcAft>
              <a:buNone/>
            </a:pPr>
            <a:r>
              <a:rPr b="0" lang="en" sz="1400">
                <a:solidFill>
                  <a:srgbClr val="002060"/>
                </a:solidFill>
                <a:latin typeface="Calibri"/>
                <a:ea typeface="Calibri"/>
                <a:cs typeface="Calibri"/>
                <a:sym typeface="Calibri"/>
              </a:rPr>
              <a:t>405-422-2284</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242472" y="17562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How does working with special populations  affect me?</a:t>
            </a:r>
            <a:endParaRPr/>
          </a:p>
        </p:txBody>
      </p:sp>
      <p:grpSp>
        <p:nvGrpSpPr>
          <p:cNvPr id="189" name="Google Shape;189;p30"/>
          <p:cNvGrpSpPr/>
          <p:nvPr/>
        </p:nvGrpSpPr>
        <p:grpSpPr>
          <a:xfrm>
            <a:off x="145436" y="672711"/>
            <a:ext cx="8622620" cy="4064000"/>
            <a:chOff x="0" y="0"/>
            <a:chExt cx="11496827" cy="5418667"/>
          </a:xfrm>
        </p:grpSpPr>
        <p:sp>
          <p:nvSpPr>
            <p:cNvPr id="190" name="Google Shape;190;p30"/>
            <p:cNvSpPr/>
            <p:nvPr/>
          </p:nvSpPr>
          <p:spPr>
            <a:xfrm>
              <a:off x="0" y="0"/>
              <a:ext cx="9867914" cy="5418667"/>
            </a:xfrm>
            <a:prstGeom prst="rightArrow">
              <a:avLst>
                <a:gd fmla="val 50000" name="adj1"/>
                <a:gd fmla="val 50000" name="adj2"/>
              </a:avLst>
            </a:prstGeom>
            <a:solidFill>
              <a:srgbClr val="F7D5C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1" name="Google Shape;191;p30"/>
            <p:cNvSpPr/>
            <p:nvPr/>
          </p:nvSpPr>
          <p:spPr>
            <a:xfrm>
              <a:off x="7340" y="1625600"/>
              <a:ext cx="2597710" cy="2167466"/>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2" name="Google Shape;192;p30"/>
            <p:cNvSpPr txBox="1"/>
            <p:nvPr/>
          </p:nvSpPr>
          <p:spPr>
            <a:xfrm>
              <a:off x="113147" y="1731407"/>
              <a:ext cx="2386096" cy="195585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Special Populations are in every single program!</a:t>
              </a:r>
              <a:endParaRPr sz="1100"/>
            </a:p>
          </p:txBody>
        </p:sp>
        <p:sp>
          <p:nvSpPr>
            <p:cNvPr id="193" name="Google Shape;193;p30"/>
            <p:cNvSpPr/>
            <p:nvPr/>
          </p:nvSpPr>
          <p:spPr>
            <a:xfrm>
              <a:off x="5758424" y="1652216"/>
              <a:ext cx="2645716" cy="2167466"/>
            </a:xfrm>
            <a:prstGeom prst="roundRect">
              <a:avLst>
                <a:gd fmla="val 16667" name="adj"/>
              </a:avLst>
            </a:prstGeom>
            <a:solidFill>
              <a:srgbClr val="2E75B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4" name="Google Shape;194;p30"/>
            <p:cNvSpPr txBox="1"/>
            <p:nvPr/>
          </p:nvSpPr>
          <p:spPr>
            <a:xfrm>
              <a:off x="5864231" y="1758023"/>
              <a:ext cx="2434102" cy="195585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Ability to provide appropriate services</a:t>
              </a:r>
              <a:endParaRPr sz="1100"/>
            </a:p>
          </p:txBody>
        </p:sp>
        <p:sp>
          <p:nvSpPr>
            <p:cNvPr id="195" name="Google Shape;195;p30"/>
            <p:cNvSpPr/>
            <p:nvPr/>
          </p:nvSpPr>
          <p:spPr>
            <a:xfrm>
              <a:off x="2837385" y="1643308"/>
              <a:ext cx="2638181" cy="2167466"/>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6" name="Google Shape;196;p30"/>
            <p:cNvSpPr txBox="1"/>
            <p:nvPr/>
          </p:nvSpPr>
          <p:spPr>
            <a:xfrm>
              <a:off x="2943192" y="1749115"/>
              <a:ext cx="2426567" cy="195585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Greater understanding</a:t>
              </a:r>
              <a:endParaRPr sz="1100"/>
            </a:p>
          </p:txBody>
        </p:sp>
        <p:sp>
          <p:nvSpPr>
            <p:cNvPr id="197" name="Google Shape;197;p30"/>
            <p:cNvSpPr/>
            <p:nvPr/>
          </p:nvSpPr>
          <p:spPr>
            <a:xfrm>
              <a:off x="8775246" y="1652238"/>
              <a:ext cx="2721581" cy="2167466"/>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8" name="Google Shape;198;p30"/>
            <p:cNvSpPr txBox="1"/>
            <p:nvPr/>
          </p:nvSpPr>
          <p:spPr>
            <a:xfrm>
              <a:off x="8881053" y="1758045"/>
              <a:ext cx="2509967" cy="195585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Best serve students!</a:t>
              </a:r>
              <a:endParaRPr sz="11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628651" y="2998514"/>
            <a:ext cx="2986391" cy="166238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ADA</a:t>
            </a:r>
            <a:endParaRPr/>
          </a:p>
        </p:txBody>
      </p:sp>
      <p:pic>
        <p:nvPicPr>
          <p:cNvPr descr="What is a disability?" id="205" name="Google Shape;205;p31"/>
          <p:cNvPicPr preferRelativeResize="0"/>
          <p:nvPr/>
        </p:nvPicPr>
        <p:blipFill rotWithShape="1">
          <a:blip r:embed="rId3">
            <a:alphaModFix/>
          </a:blip>
          <a:srcRect b="1" l="260" r="1168" t="0"/>
          <a:stretch/>
        </p:blipFill>
        <p:spPr>
          <a:xfrm>
            <a:off x="927949" y="528378"/>
            <a:ext cx="7288100" cy="2218104"/>
          </a:xfrm>
          <a:custGeom>
            <a:rect b="b" l="l" r="r" t="t"/>
            <a:pathLst>
              <a:path extrusionOk="0" h="2957472" w="10580201">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ln>
            <a:noFill/>
          </a:ln>
        </p:spPr>
      </p:pic>
      <p:sp>
        <p:nvSpPr>
          <p:cNvPr id="206" name="Google Shape;206;p31"/>
          <p:cNvSpPr txBox="1"/>
          <p:nvPr>
            <p:ph idx="1" type="body"/>
          </p:nvPr>
        </p:nvSpPr>
        <p:spPr>
          <a:xfrm>
            <a:off x="3728126" y="2998514"/>
            <a:ext cx="4787224" cy="1662384"/>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SzPts val="1800"/>
              <a:buChar char="&gt;"/>
            </a:pPr>
            <a:r>
              <a:rPr lang="en" sz="1800"/>
              <a:t>The Americans with Disabilities Act of 1990 (ADA) </a:t>
            </a:r>
            <a:r>
              <a:rPr i="1" lang="en" sz="1800"/>
              <a:t>prohibits discrimination</a:t>
            </a:r>
            <a:r>
              <a:rPr lang="en" sz="1800"/>
              <a:t> and ensures </a:t>
            </a:r>
            <a:r>
              <a:rPr i="1" lang="en" sz="1800"/>
              <a:t>equal opportunity</a:t>
            </a:r>
            <a:r>
              <a:rPr lang="en" sz="1800"/>
              <a:t> for persons with disabilities in employment, State and local government services, public accommodations, commercial facilities, and transportation. </a:t>
            </a:r>
            <a:endParaRPr/>
          </a:p>
          <a:p>
            <a:pPr indent="0" lvl="0" marL="0" rtl="0" algn="l">
              <a:lnSpc>
                <a:spcPct val="90000"/>
              </a:lnSpc>
              <a:spcBef>
                <a:spcPts val="800"/>
              </a:spcBef>
              <a:spcAft>
                <a:spcPts val="0"/>
              </a:spcAft>
              <a:buSzPts val="1800"/>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592525" y="-2958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000"/>
              <a:buFont typeface="Calibri"/>
              <a:buNone/>
            </a:pPr>
            <a:r>
              <a:rPr lang="en" sz="3000"/>
              <a:t>Individuals with Disabilities Education Act (IDEA) </a:t>
            </a:r>
            <a:endParaRPr/>
          </a:p>
        </p:txBody>
      </p:sp>
      <p:sp>
        <p:nvSpPr>
          <p:cNvPr id="213" name="Google Shape;213;p32"/>
          <p:cNvSpPr txBox="1"/>
          <p:nvPr>
            <p:ph idx="1" type="body"/>
          </p:nvPr>
        </p:nvSpPr>
        <p:spPr>
          <a:xfrm>
            <a:off x="493784" y="1020600"/>
            <a:ext cx="3886200" cy="3263400"/>
          </a:xfrm>
          <a:prstGeom prst="rect">
            <a:avLst/>
          </a:prstGeom>
          <a:noFill/>
          <a:ln>
            <a:noFill/>
          </a:ln>
        </p:spPr>
        <p:txBody>
          <a:bodyPr anchorCtr="0" anchor="t" bIns="34275" lIns="68575" spcFirstLastPara="1" rIns="68575" wrap="square" tIns="34275">
            <a:normAutofit/>
          </a:bodyPr>
          <a:lstStyle/>
          <a:p>
            <a:pPr indent="6350" lvl="0" marL="0" marR="0" rtl="0" algn="l">
              <a:lnSpc>
                <a:spcPct val="107000"/>
              </a:lnSpc>
              <a:spcBef>
                <a:spcPts val="0"/>
              </a:spcBef>
              <a:spcAft>
                <a:spcPts val="0"/>
              </a:spcAft>
              <a:buSzPts val="1500"/>
              <a:buChar char="&gt;"/>
            </a:pPr>
            <a:r>
              <a:rPr lang="en" sz="1500">
                <a:solidFill>
                  <a:schemeClr val="dk1"/>
                </a:solidFill>
                <a:latin typeface="Calibri"/>
                <a:ea typeface="Calibri"/>
                <a:cs typeface="Calibri"/>
                <a:sym typeface="Calibri"/>
              </a:rPr>
              <a:t>The Individuals with Disabilities Education Act (</a:t>
            </a:r>
            <a:r>
              <a:rPr lang="en" sz="1500" u="sng">
                <a:solidFill>
                  <a:schemeClr val="hlink"/>
                </a:solidFill>
                <a:latin typeface="Calibri"/>
                <a:ea typeface="Calibri"/>
                <a:cs typeface="Calibri"/>
                <a:sym typeface="Calibri"/>
                <a:hlinkClick r:id="rId3"/>
              </a:rPr>
              <a:t>IDEA</a:t>
            </a:r>
            <a:r>
              <a:rPr lang="en" sz="1500">
                <a:solidFill>
                  <a:schemeClr val="dk1"/>
                </a:solidFill>
                <a:latin typeface="Calibri"/>
                <a:ea typeface="Calibri"/>
                <a:cs typeface="Calibri"/>
                <a:sym typeface="Calibri"/>
              </a:rPr>
              <a:t>) is a law that makes available a free appropriate public education (FAPE) to eligible children with disabilities throughout the nation and ensures special education and related services to those children. </a:t>
            </a:r>
            <a:endParaRPr/>
          </a:p>
          <a:p>
            <a:pPr indent="6350" lvl="0" marL="0" marR="0" rtl="0" algn="l">
              <a:lnSpc>
                <a:spcPct val="107000"/>
              </a:lnSpc>
              <a:spcBef>
                <a:spcPts val="600"/>
              </a:spcBef>
              <a:spcAft>
                <a:spcPts val="0"/>
              </a:spcAft>
              <a:buSzPts val="1500"/>
              <a:buChar char="&gt;"/>
            </a:pPr>
            <a:r>
              <a:rPr lang="en" sz="1500">
                <a:solidFill>
                  <a:schemeClr val="dk1"/>
                </a:solidFill>
                <a:latin typeface="Calibri"/>
                <a:ea typeface="Calibri"/>
                <a:cs typeface="Calibri"/>
                <a:sym typeface="Calibri"/>
              </a:rPr>
              <a:t>Children and youth ages 3 through 2</a:t>
            </a:r>
            <a:r>
              <a:rPr lang="en" sz="1500">
                <a:solidFill>
                  <a:schemeClr val="dk1"/>
                </a:solidFill>
              </a:rPr>
              <a:t>2</a:t>
            </a:r>
            <a:r>
              <a:rPr lang="en" sz="1500">
                <a:solidFill>
                  <a:schemeClr val="dk1"/>
                </a:solidFill>
                <a:latin typeface="Calibri"/>
                <a:ea typeface="Calibri"/>
                <a:cs typeface="Calibri"/>
                <a:sym typeface="Calibri"/>
              </a:rPr>
              <a:t> receive special education and related services under IDEA Part B.</a:t>
            </a:r>
            <a:endParaRPr/>
          </a:p>
          <a:p>
            <a:pPr indent="0" lvl="0" marL="0" rtl="0" algn="l">
              <a:lnSpc>
                <a:spcPct val="90000"/>
              </a:lnSpc>
              <a:spcBef>
                <a:spcPts val="1400"/>
              </a:spcBef>
              <a:spcAft>
                <a:spcPts val="0"/>
              </a:spcAft>
              <a:buSzPts val="2100"/>
              <a:buNone/>
            </a:pPr>
            <a:r>
              <a:t/>
            </a:r>
            <a:endParaRPr sz="2100" u="sng">
              <a:solidFill>
                <a:schemeClr val="hlink"/>
              </a:solidFill>
              <a:latin typeface="Calibri"/>
              <a:ea typeface="Calibri"/>
              <a:cs typeface="Calibri"/>
              <a:sym typeface="Calibri"/>
              <a:hlinkClick r:id="rId4"/>
            </a:endParaRPr>
          </a:p>
          <a:p>
            <a:pPr indent="-38100" lvl="0" marL="177800" rtl="0" algn="l">
              <a:lnSpc>
                <a:spcPct val="90000"/>
              </a:lnSpc>
              <a:spcBef>
                <a:spcPts val="800"/>
              </a:spcBef>
              <a:spcAft>
                <a:spcPts val="0"/>
              </a:spcAft>
              <a:buSzPts val="2100"/>
              <a:buNone/>
            </a:pPr>
            <a:r>
              <a:t/>
            </a:r>
            <a:endParaRPr/>
          </a:p>
        </p:txBody>
      </p:sp>
      <p:sp>
        <p:nvSpPr>
          <p:cNvPr id="214" name="Google Shape;214;p32"/>
          <p:cNvSpPr txBox="1"/>
          <p:nvPr>
            <p:ph idx="2" type="body"/>
          </p:nvPr>
        </p:nvSpPr>
        <p:spPr>
          <a:xfrm>
            <a:off x="4636375" y="725795"/>
            <a:ext cx="3886200" cy="3968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SzPts val="1800"/>
              <a:buChar char="&gt;"/>
            </a:pPr>
            <a:r>
              <a:rPr lang="en" sz="1800">
                <a:solidFill>
                  <a:schemeClr val="dk1"/>
                </a:solidFill>
              </a:rPr>
              <a:t>13 Categories of Disability under IDEA</a:t>
            </a:r>
            <a:endParaRPr/>
          </a:p>
          <a:p>
            <a:pPr indent="-177800" lvl="1" marL="520700" rtl="0" algn="l">
              <a:lnSpc>
                <a:spcPct val="90000"/>
              </a:lnSpc>
              <a:spcBef>
                <a:spcPts val="400"/>
              </a:spcBef>
              <a:spcAft>
                <a:spcPts val="0"/>
              </a:spcAft>
              <a:buSzPts val="1600"/>
              <a:buChar char="•"/>
            </a:pPr>
            <a:r>
              <a:rPr lang="en" sz="1400">
                <a:solidFill>
                  <a:schemeClr val="dk1"/>
                </a:solidFill>
              </a:rPr>
              <a:t>Specific Learning Disability (SLD)</a:t>
            </a:r>
            <a:endParaRPr/>
          </a:p>
          <a:p>
            <a:pPr indent="-177800" lvl="1" marL="520700" rtl="0" algn="l">
              <a:lnSpc>
                <a:spcPct val="90000"/>
              </a:lnSpc>
              <a:spcBef>
                <a:spcPts val="400"/>
              </a:spcBef>
              <a:spcAft>
                <a:spcPts val="0"/>
              </a:spcAft>
              <a:buSzPts val="1600"/>
              <a:buChar char="•"/>
            </a:pPr>
            <a:r>
              <a:rPr lang="en" sz="1400">
                <a:solidFill>
                  <a:schemeClr val="dk1"/>
                </a:solidFill>
              </a:rPr>
              <a:t>Other Health Impairment</a:t>
            </a:r>
            <a:endParaRPr/>
          </a:p>
          <a:p>
            <a:pPr indent="-177800" lvl="1" marL="520700" rtl="0" algn="l">
              <a:lnSpc>
                <a:spcPct val="90000"/>
              </a:lnSpc>
              <a:spcBef>
                <a:spcPts val="400"/>
              </a:spcBef>
              <a:spcAft>
                <a:spcPts val="0"/>
              </a:spcAft>
              <a:buSzPts val="1600"/>
              <a:buChar char="•"/>
            </a:pPr>
            <a:r>
              <a:rPr lang="en" sz="1400">
                <a:solidFill>
                  <a:schemeClr val="dk1"/>
                </a:solidFill>
              </a:rPr>
              <a:t>Autism Spectrum Disorder (ASD)</a:t>
            </a:r>
            <a:endParaRPr/>
          </a:p>
          <a:p>
            <a:pPr indent="-177800" lvl="1" marL="520700" rtl="0" algn="l">
              <a:lnSpc>
                <a:spcPct val="90000"/>
              </a:lnSpc>
              <a:spcBef>
                <a:spcPts val="400"/>
              </a:spcBef>
              <a:spcAft>
                <a:spcPts val="0"/>
              </a:spcAft>
              <a:buSzPts val="1600"/>
              <a:buChar char="•"/>
            </a:pPr>
            <a:r>
              <a:rPr lang="en" sz="1400">
                <a:solidFill>
                  <a:schemeClr val="dk1"/>
                </a:solidFill>
              </a:rPr>
              <a:t>Emotional Disturbance</a:t>
            </a:r>
            <a:endParaRPr/>
          </a:p>
          <a:p>
            <a:pPr indent="-177800" lvl="1" marL="520700" rtl="0" algn="l">
              <a:lnSpc>
                <a:spcPct val="90000"/>
              </a:lnSpc>
              <a:spcBef>
                <a:spcPts val="400"/>
              </a:spcBef>
              <a:spcAft>
                <a:spcPts val="0"/>
              </a:spcAft>
              <a:buSzPts val="1600"/>
              <a:buChar char="•"/>
            </a:pPr>
            <a:r>
              <a:rPr lang="en" sz="1400">
                <a:solidFill>
                  <a:schemeClr val="dk1"/>
                </a:solidFill>
              </a:rPr>
              <a:t>Speech or Language Impairment </a:t>
            </a:r>
            <a:endParaRPr/>
          </a:p>
          <a:p>
            <a:pPr indent="-177800" lvl="1" marL="520700" rtl="0" algn="l">
              <a:lnSpc>
                <a:spcPct val="90000"/>
              </a:lnSpc>
              <a:spcBef>
                <a:spcPts val="400"/>
              </a:spcBef>
              <a:spcAft>
                <a:spcPts val="0"/>
              </a:spcAft>
              <a:buSzPts val="1600"/>
              <a:buChar char="•"/>
            </a:pPr>
            <a:r>
              <a:rPr lang="en" sz="1400">
                <a:solidFill>
                  <a:schemeClr val="dk1"/>
                </a:solidFill>
              </a:rPr>
              <a:t>Visual Impairment (including blindness)</a:t>
            </a:r>
            <a:endParaRPr/>
          </a:p>
          <a:p>
            <a:pPr indent="-177800" lvl="1" marL="520700" rtl="0" algn="l">
              <a:lnSpc>
                <a:spcPct val="90000"/>
              </a:lnSpc>
              <a:spcBef>
                <a:spcPts val="400"/>
              </a:spcBef>
              <a:spcAft>
                <a:spcPts val="0"/>
              </a:spcAft>
              <a:buSzPts val="1600"/>
              <a:buChar char="•"/>
            </a:pPr>
            <a:r>
              <a:rPr lang="en" sz="1400">
                <a:solidFill>
                  <a:schemeClr val="dk1"/>
                </a:solidFill>
              </a:rPr>
              <a:t>Deafness</a:t>
            </a:r>
            <a:endParaRPr/>
          </a:p>
          <a:p>
            <a:pPr indent="-177800" lvl="1" marL="520700" rtl="0" algn="l">
              <a:lnSpc>
                <a:spcPct val="90000"/>
              </a:lnSpc>
              <a:spcBef>
                <a:spcPts val="400"/>
              </a:spcBef>
              <a:spcAft>
                <a:spcPts val="0"/>
              </a:spcAft>
              <a:buSzPts val="1600"/>
              <a:buChar char="•"/>
            </a:pPr>
            <a:r>
              <a:rPr lang="en" sz="1400">
                <a:solidFill>
                  <a:schemeClr val="dk1"/>
                </a:solidFill>
              </a:rPr>
              <a:t>Hearing Impairment</a:t>
            </a:r>
            <a:endParaRPr/>
          </a:p>
          <a:p>
            <a:pPr indent="-177800" lvl="1" marL="520700" rtl="0" algn="l">
              <a:lnSpc>
                <a:spcPct val="90000"/>
              </a:lnSpc>
              <a:spcBef>
                <a:spcPts val="400"/>
              </a:spcBef>
              <a:spcAft>
                <a:spcPts val="0"/>
              </a:spcAft>
              <a:buSzPts val="1600"/>
              <a:buChar char="•"/>
            </a:pPr>
            <a:r>
              <a:rPr lang="en" sz="1400">
                <a:solidFill>
                  <a:schemeClr val="dk1"/>
                </a:solidFill>
              </a:rPr>
              <a:t>Deaf-Blindness</a:t>
            </a:r>
            <a:endParaRPr/>
          </a:p>
          <a:p>
            <a:pPr indent="-177800" lvl="1" marL="520700" rtl="0" algn="l">
              <a:lnSpc>
                <a:spcPct val="90000"/>
              </a:lnSpc>
              <a:spcBef>
                <a:spcPts val="400"/>
              </a:spcBef>
              <a:spcAft>
                <a:spcPts val="0"/>
              </a:spcAft>
              <a:buSzPts val="1600"/>
              <a:buChar char="•"/>
            </a:pPr>
            <a:r>
              <a:rPr lang="en" sz="1400">
                <a:solidFill>
                  <a:schemeClr val="dk1"/>
                </a:solidFill>
              </a:rPr>
              <a:t>Orthopedic Impairment</a:t>
            </a:r>
            <a:endParaRPr/>
          </a:p>
          <a:p>
            <a:pPr indent="-177800" lvl="1" marL="520700" rtl="0" algn="l">
              <a:lnSpc>
                <a:spcPct val="90000"/>
              </a:lnSpc>
              <a:spcBef>
                <a:spcPts val="400"/>
              </a:spcBef>
              <a:spcAft>
                <a:spcPts val="0"/>
              </a:spcAft>
              <a:buSzPts val="1600"/>
              <a:buChar char="•"/>
            </a:pPr>
            <a:r>
              <a:rPr lang="en" sz="1400">
                <a:solidFill>
                  <a:schemeClr val="dk1"/>
                </a:solidFill>
              </a:rPr>
              <a:t>Intellectual Disability</a:t>
            </a:r>
            <a:endParaRPr/>
          </a:p>
          <a:p>
            <a:pPr indent="-177800" lvl="1" marL="520700" rtl="0" algn="l">
              <a:lnSpc>
                <a:spcPct val="90000"/>
              </a:lnSpc>
              <a:spcBef>
                <a:spcPts val="400"/>
              </a:spcBef>
              <a:spcAft>
                <a:spcPts val="0"/>
              </a:spcAft>
              <a:buSzPts val="1600"/>
              <a:buChar char="•"/>
            </a:pPr>
            <a:r>
              <a:rPr lang="en" sz="1400">
                <a:solidFill>
                  <a:schemeClr val="dk1"/>
                </a:solidFill>
              </a:rPr>
              <a:t>Traumatic Brain Injury (TBI)</a:t>
            </a:r>
            <a:endParaRPr/>
          </a:p>
          <a:p>
            <a:pPr indent="-177800" lvl="1" marL="520700" rtl="0" algn="l">
              <a:lnSpc>
                <a:spcPct val="90000"/>
              </a:lnSpc>
              <a:spcBef>
                <a:spcPts val="400"/>
              </a:spcBef>
              <a:spcAft>
                <a:spcPts val="0"/>
              </a:spcAft>
              <a:buSzPts val="1600"/>
              <a:buChar char="•"/>
            </a:pPr>
            <a:r>
              <a:rPr lang="en" sz="1400">
                <a:solidFill>
                  <a:schemeClr val="dk1"/>
                </a:solidFill>
              </a:rPr>
              <a:t>Multiple Disabilities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628650" y="13691"/>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Individualized Education Plan (IEP)</a:t>
            </a:r>
            <a:endParaRPr/>
          </a:p>
        </p:txBody>
      </p:sp>
      <p:sp>
        <p:nvSpPr>
          <p:cNvPr id="221" name="Google Shape;221;p33"/>
          <p:cNvSpPr txBox="1"/>
          <p:nvPr>
            <p:ph idx="1" type="body"/>
          </p:nvPr>
        </p:nvSpPr>
        <p:spPr>
          <a:xfrm>
            <a:off x="628650" y="674840"/>
            <a:ext cx="7886700" cy="3263504"/>
          </a:xfrm>
          <a:prstGeom prst="rect">
            <a:avLst/>
          </a:prstGeom>
          <a:noFill/>
          <a:ln>
            <a:noFill/>
          </a:ln>
        </p:spPr>
        <p:txBody>
          <a:bodyPr anchorCtr="0" anchor="t" bIns="34275" lIns="68575" spcFirstLastPara="1" rIns="68575" wrap="square" tIns="34275">
            <a:normAutofit fontScale="25000" lnSpcReduction="20000"/>
          </a:bodyPr>
          <a:lstStyle/>
          <a:p>
            <a:pPr indent="0" lvl="0" marL="0" rtl="0" algn="l">
              <a:lnSpc>
                <a:spcPct val="107000"/>
              </a:lnSpc>
              <a:spcBef>
                <a:spcPts val="0"/>
              </a:spcBef>
              <a:spcAft>
                <a:spcPts val="0"/>
              </a:spcAft>
              <a:buSzPct val="100000"/>
              <a:buChar char="&gt;"/>
            </a:pPr>
            <a:r>
              <a:rPr lang="en" sz="4800">
                <a:solidFill>
                  <a:schemeClr val="dk1"/>
                </a:solidFill>
                <a:latin typeface="Calibri"/>
                <a:ea typeface="Calibri"/>
                <a:cs typeface="Calibri"/>
                <a:sym typeface="Calibri"/>
              </a:rPr>
              <a:t>To ensure that students can receive appropriate services under IDEA, support staff utilizes an Individualized Education Program (IEP).</a:t>
            </a:r>
            <a:endParaRPr/>
          </a:p>
          <a:p>
            <a:pPr indent="0" lvl="0" marL="0" rtl="0" algn="l">
              <a:lnSpc>
                <a:spcPct val="107000"/>
              </a:lnSpc>
              <a:spcBef>
                <a:spcPts val="600"/>
              </a:spcBef>
              <a:spcAft>
                <a:spcPts val="0"/>
              </a:spcAft>
              <a:buSzPct val="100000"/>
              <a:buChar char="&gt;"/>
            </a:pPr>
            <a:r>
              <a:rPr lang="en" sz="4800">
                <a:solidFill>
                  <a:schemeClr val="dk1"/>
                </a:solidFill>
                <a:latin typeface="Calibri"/>
                <a:ea typeface="Calibri"/>
                <a:cs typeface="Calibri"/>
                <a:sym typeface="Calibri"/>
              </a:rPr>
              <a:t>These students fall under at least one of the 13 categories AND their performance is affected due to a disability</a:t>
            </a:r>
            <a:endParaRPr sz="4800">
              <a:solidFill>
                <a:schemeClr val="dk1"/>
              </a:solidFill>
              <a:latin typeface="Calibri"/>
              <a:ea typeface="Calibri"/>
              <a:cs typeface="Calibri"/>
              <a:sym typeface="Calibri"/>
            </a:endParaRPr>
          </a:p>
          <a:p>
            <a:pPr indent="0" lvl="0" marL="0" marR="0" rtl="0" algn="l">
              <a:lnSpc>
                <a:spcPct val="107000"/>
              </a:lnSpc>
              <a:spcBef>
                <a:spcPts val="600"/>
              </a:spcBef>
              <a:spcAft>
                <a:spcPts val="0"/>
              </a:spcAft>
              <a:buSzPct val="100000"/>
              <a:buChar char="&gt;"/>
            </a:pPr>
            <a:r>
              <a:rPr lang="en" sz="4800">
                <a:solidFill>
                  <a:schemeClr val="dk1"/>
                </a:solidFill>
                <a:latin typeface="Calibri"/>
                <a:ea typeface="Calibri"/>
                <a:cs typeface="Calibri"/>
                <a:sym typeface="Calibri"/>
              </a:rPr>
              <a:t>A legal document that outlines the special education program for a student with a disability. This document is developed, reviewed, and revised annually by a team including:</a:t>
            </a:r>
            <a:endParaRPr/>
          </a:p>
          <a:p>
            <a:pPr indent="-168275" lvl="1" marL="342900" rtl="0" algn="l">
              <a:lnSpc>
                <a:spcPct val="107000"/>
              </a:lnSpc>
              <a:spcBef>
                <a:spcPts val="600"/>
              </a:spcBef>
              <a:spcAft>
                <a:spcPts val="0"/>
              </a:spcAft>
              <a:buSzPct val="120833"/>
              <a:buChar char="•"/>
            </a:pPr>
            <a:r>
              <a:rPr lang="en" sz="4800">
                <a:solidFill>
                  <a:schemeClr val="dk1"/>
                </a:solidFill>
                <a:latin typeface="Calibri"/>
                <a:ea typeface="Calibri"/>
                <a:cs typeface="Calibri"/>
                <a:sym typeface="Calibri"/>
              </a:rPr>
              <a:t>Parents</a:t>
            </a:r>
            <a:endParaRPr/>
          </a:p>
          <a:p>
            <a:pPr indent="-168275" lvl="1" marL="342900" rtl="0" algn="l">
              <a:lnSpc>
                <a:spcPct val="107000"/>
              </a:lnSpc>
              <a:spcBef>
                <a:spcPts val="600"/>
              </a:spcBef>
              <a:spcAft>
                <a:spcPts val="0"/>
              </a:spcAft>
              <a:buSzPct val="120833"/>
              <a:buChar char="•"/>
            </a:pPr>
            <a:r>
              <a:rPr lang="en" sz="4800">
                <a:solidFill>
                  <a:schemeClr val="dk1"/>
                </a:solidFill>
                <a:latin typeface="Calibri"/>
                <a:ea typeface="Calibri"/>
                <a:cs typeface="Calibri"/>
                <a:sym typeface="Calibri"/>
              </a:rPr>
              <a:t>Teachers</a:t>
            </a:r>
            <a:endParaRPr sz="4800">
              <a:solidFill>
                <a:schemeClr val="dk1"/>
              </a:solidFill>
              <a:latin typeface="Calibri"/>
              <a:ea typeface="Calibri"/>
              <a:cs typeface="Calibri"/>
              <a:sym typeface="Calibri"/>
            </a:endParaRPr>
          </a:p>
          <a:p>
            <a:pPr indent="-168275" lvl="1" marL="342900" rtl="0" algn="l">
              <a:lnSpc>
                <a:spcPct val="107000"/>
              </a:lnSpc>
              <a:spcBef>
                <a:spcPts val="600"/>
              </a:spcBef>
              <a:spcAft>
                <a:spcPts val="0"/>
              </a:spcAft>
              <a:buSzPct val="120833"/>
              <a:buChar char="•"/>
            </a:pPr>
            <a:r>
              <a:rPr lang="en" sz="4800">
                <a:solidFill>
                  <a:schemeClr val="dk1"/>
                </a:solidFill>
                <a:latin typeface="Calibri"/>
                <a:ea typeface="Calibri"/>
                <a:cs typeface="Calibri"/>
                <a:sym typeface="Calibri"/>
              </a:rPr>
              <a:t>Special Education Teacher</a:t>
            </a:r>
            <a:endParaRPr/>
          </a:p>
          <a:p>
            <a:pPr indent="-168275" lvl="1" marL="342900" rtl="0" algn="l">
              <a:lnSpc>
                <a:spcPct val="107000"/>
              </a:lnSpc>
              <a:spcBef>
                <a:spcPts val="600"/>
              </a:spcBef>
              <a:spcAft>
                <a:spcPts val="0"/>
              </a:spcAft>
              <a:buSzPct val="120833"/>
              <a:buChar char="•"/>
            </a:pPr>
            <a:r>
              <a:rPr lang="en" sz="4800">
                <a:solidFill>
                  <a:schemeClr val="dk1"/>
                </a:solidFill>
                <a:latin typeface="Calibri"/>
                <a:ea typeface="Calibri"/>
                <a:cs typeface="Calibri"/>
                <a:sym typeface="Calibri"/>
              </a:rPr>
              <a:t>CareerTech Instructor</a:t>
            </a:r>
            <a:endParaRPr sz="4800">
              <a:solidFill>
                <a:schemeClr val="dk1"/>
              </a:solidFill>
              <a:latin typeface="Calibri"/>
              <a:ea typeface="Calibri"/>
              <a:cs typeface="Calibri"/>
              <a:sym typeface="Calibri"/>
            </a:endParaRPr>
          </a:p>
          <a:p>
            <a:pPr indent="-168275" lvl="1" marL="342900" rtl="0" algn="l">
              <a:lnSpc>
                <a:spcPct val="107000"/>
              </a:lnSpc>
              <a:spcBef>
                <a:spcPts val="600"/>
              </a:spcBef>
              <a:spcAft>
                <a:spcPts val="0"/>
              </a:spcAft>
              <a:buSzPct val="120833"/>
              <a:buChar char="•"/>
            </a:pPr>
            <a:r>
              <a:rPr lang="en" sz="4800">
                <a:solidFill>
                  <a:schemeClr val="dk1"/>
                </a:solidFill>
                <a:latin typeface="Calibri"/>
                <a:ea typeface="Calibri"/>
                <a:cs typeface="Calibri"/>
                <a:sym typeface="Calibri"/>
              </a:rPr>
              <a:t>School Administrator </a:t>
            </a:r>
            <a:endParaRPr sz="4800">
              <a:solidFill>
                <a:schemeClr val="dk1"/>
              </a:solidFill>
              <a:latin typeface="Calibri"/>
              <a:ea typeface="Calibri"/>
              <a:cs typeface="Calibri"/>
              <a:sym typeface="Calibri"/>
            </a:endParaRPr>
          </a:p>
          <a:p>
            <a:pPr indent="-168275" lvl="1" marL="342900" rtl="0" algn="l">
              <a:lnSpc>
                <a:spcPct val="107000"/>
              </a:lnSpc>
              <a:spcBef>
                <a:spcPts val="600"/>
              </a:spcBef>
              <a:spcAft>
                <a:spcPts val="0"/>
              </a:spcAft>
              <a:buSzPct val="120833"/>
              <a:buChar char="•"/>
            </a:pPr>
            <a:r>
              <a:rPr lang="en" sz="4800">
                <a:solidFill>
                  <a:schemeClr val="dk1"/>
                </a:solidFill>
                <a:latin typeface="Calibri"/>
                <a:ea typeface="Calibri"/>
                <a:cs typeface="Calibri"/>
                <a:sym typeface="Calibri"/>
              </a:rPr>
              <a:t>Others as determined appropriate by the team. </a:t>
            </a:r>
            <a:r>
              <a:rPr lang="en" sz="4800" u="sng">
                <a:solidFill>
                  <a:schemeClr val="hlink"/>
                </a:solidFill>
                <a:latin typeface="Calibri"/>
                <a:ea typeface="Calibri"/>
                <a:cs typeface="Calibri"/>
                <a:sym typeface="Calibri"/>
                <a:hlinkClick r:id="rId3"/>
              </a:rPr>
              <a:t>Special Populations Handbook</a:t>
            </a:r>
            <a:endParaRPr sz="4800">
              <a:solidFill>
                <a:schemeClr val="dk1"/>
              </a:solidFill>
              <a:latin typeface="Calibri"/>
              <a:ea typeface="Calibri"/>
              <a:cs typeface="Calibri"/>
              <a:sym typeface="Calibri"/>
            </a:endParaRPr>
          </a:p>
          <a:p>
            <a:pPr indent="0" lvl="0" marL="0" marR="0" rtl="0" algn="l">
              <a:lnSpc>
                <a:spcPct val="107000"/>
              </a:lnSpc>
              <a:spcBef>
                <a:spcPts val="600"/>
              </a:spcBef>
              <a:spcAft>
                <a:spcPts val="0"/>
              </a:spcAft>
              <a:buSzPct val="100000"/>
              <a:buChar char="&gt;"/>
            </a:pPr>
            <a:r>
              <a:rPr lang="en" sz="4800">
                <a:solidFill>
                  <a:schemeClr val="dk1"/>
                </a:solidFill>
                <a:latin typeface="Calibri"/>
                <a:ea typeface="Calibri"/>
                <a:cs typeface="Calibri"/>
                <a:sym typeface="Calibri"/>
              </a:rPr>
              <a:t>The purpose of the IEP is to outline a series of specific actions and steps where educational providers, parents, and the student themselves may reach the child's stated goals.</a:t>
            </a:r>
            <a:endParaRPr/>
          </a:p>
          <a:p>
            <a:pPr indent="0" lvl="0" marL="0" marR="0" rtl="0" algn="l">
              <a:lnSpc>
                <a:spcPct val="107000"/>
              </a:lnSpc>
              <a:spcBef>
                <a:spcPts val="600"/>
              </a:spcBef>
              <a:spcAft>
                <a:spcPts val="0"/>
              </a:spcAft>
              <a:buSzPct val="100000"/>
              <a:buChar char="&gt;"/>
            </a:pPr>
            <a:r>
              <a:rPr lang="en" sz="4800">
                <a:solidFill>
                  <a:schemeClr val="dk1"/>
                </a:solidFill>
                <a:latin typeface="Calibri"/>
                <a:ea typeface="Calibri"/>
                <a:cs typeface="Calibri"/>
                <a:sym typeface="Calibri"/>
              </a:rPr>
              <a:t>If a parent is concerned that an IEP is inappropriate for their child, or that their child is not receiving needed services, they have the right under IDEA to challenge their child's treatment, which is known as </a:t>
            </a:r>
            <a:r>
              <a:rPr i="1" lang="en" sz="4800">
                <a:solidFill>
                  <a:schemeClr val="dk1"/>
                </a:solidFill>
                <a:latin typeface="Calibri"/>
                <a:ea typeface="Calibri"/>
                <a:cs typeface="Calibri"/>
                <a:sym typeface="Calibri"/>
              </a:rPr>
              <a:t>due process</a:t>
            </a:r>
            <a:r>
              <a:rPr lang="en" sz="4800">
                <a:solidFill>
                  <a:schemeClr val="dk1"/>
                </a:solidFill>
                <a:latin typeface="Calibri"/>
                <a:ea typeface="Calibri"/>
                <a:cs typeface="Calibri"/>
                <a:sym typeface="Calibri"/>
              </a:rPr>
              <a:t>. </a:t>
            </a:r>
            <a:endParaRPr/>
          </a:p>
          <a:p>
            <a:pPr indent="0" lvl="0" marL="0" marR="0" rtl="0" algn="l">
              <a:lnSpc>
                <a:spcPct val="107000"/>
              </a:lnSpc>
              <a:spcBef>
                <a:spcPts val="600"/>
              </a:spcBef>
              <a:spcAft>
                <a:spcPts val="0"/>
              </a:spcAft>
              <a:buSzPct val="100000"/>
              <a:buNone/>
            </a:pPr>
            <a:r>
              <a:rPr lang="en" sz="4200" u="sng">
                <a:solidFill>
                  <a:schemeClr val="hlink"/>
                </a:solidFill>
                <a:latin typeface="Calibri"/>
                <a:ea typeface="Calibri"/>
                <a:cs typeface="Calibri"/>
                <a:sym typeface="Calibri"/>
                <a:hlinkClick r:id="rId4"/>
              </a:rPr>
              <a:t>APA</a:t>
            </a:r>
            <a:endParaRPr sz="4200">
              <a:latin typeface="Calibri"/>
              <a:ea typeface="Calibri"/>
              <a:cs typeface="Calibri"/>
              <a:sym typeface="Calibri"/>
            </a:endParaRPr>
          </a:p>
          <a:p>
            <a:pPr indent="25400" lvl="0" marL="0" marR="0" rtl="0" algn="l">
              <a:lnSpc>
                <a:spcPct val="107000"/>
              </a:lnSpc>
              <a:spcBef>
                <a:spcPts val="600"/>
              </a:spcBef>
              <a:spcAft>
                <a:spcPts val="0"/>
              </a:spcAft>
              <a:buSzPct val="100000"/>
              <a:buNone/>
            </a:pPr>
            <a:r>
              <a:t/>
            </a:r>
            <a:endParaRPr sz="1400">
              <a:latin typeface="Calibri"/>
              <a:ea typeface="Calibri"/>
              <a:cs typeface="Calibri"/>
              <a:sym typeface="Calibri"/>
            </a:endParaRPr>
          </a:p>
          <a:p>
            <a:pPr indent="-139700" lvl="0" marL="177800" rtl="0" algn="l">
              <a:lnSpc>
                <a:spcPct val="90000"/>
              </a:lnSpc>
              <a:spcBef>
                <a:spcPts val="1400"/>
              </a:spcBef>
              <a:spcAft>
                <a:spcPts val="0"/>
              </a:spcAft>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3300"/>
              <a:buFont typeface="Calibri"/>
              <a:buNone/>
            </a:pPr>
            <a:r>
              <a:rPr lang="en"/>
              <a:t>Section 504</a:t>
            </a:r>
            <a:endParaRPr/>
          </a:p>
        </p:txBody>
      </p:sp>
      <p:sp>
        <p:nvSpPr>
          <p:cNvPr id="228" name="Google Shape;228;p3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107000"/>
              </a:lnSpc>
              <a:spcBef>
                <a:spcPts val="0"/>
              </a:spcBef>
              <a:spcAft>
                <a:spcPts val="0"/>
              </a:spcAft>
              <a:buSzPts val="1400"/>
              <a:buChar char="&gt;"/>
            </a:pPr>
            <a:r>
              <a:rPr lang="en" sz="1400">
                <a:solidFill>
                  <a:schemeClr val="dk1"/>
                </a:solidFill>
                <a:latin typeface="Calibri"/>
                <a:ea typeface="Calibri"/>
                <a:cs typeface="Calibri"/>
                <a:sym typeface="Calibri"/>
              </a:rPr>
              <a:t>Section 504 is part of the Rehabilitation Act, which allows individuals with disabilities to receive necessary accommodations in their specific CareerTech program. - </a:t>
            </a:r>
            <a:r>
              <a:rPr lang="en" sz="1400" u="sng">
                <a:solidFill>
                  <a:schemeClr val="hlink"/>
                </a:solidFill>
                <a:latin typeface="Calibri"/>
                <a:ea typeface="Calibri"/>
                <a:cs typeface="Calibri"/>
                <a:sym typeface="Calibri"/>
                <a:hlinkClick r:id="rId3"/>
              </a:rPr>
              <a:t>OK Secondary Transition Handbook</a:t>
            </a:r>
            <a:r>
              <a:rPr lang="en" sz="1400">
                <a:solidFill>
                  <a:schemeClr val="dk1"/>
                </a:solidFill>
                <a:latin typeface="Calibri"/>
                <a:ea typeface="Calibri"/>
                <a:cs typeface="Calibri"/>
                <a:sym typeface="Calibri"/>
              </a:rPr>
              <a:t>.</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Section 504 is designed to prevent those with a disability, </a:t>
            </a:r>
            <a:r>
              <a:rPr lang="en" sz="1400">
                <a:solidFill>
                  <a:schemeClr val="dk1"/>
                </a:solidFill>
                <a:highlight>
                  <a:srgbClr val="FFFF00"/>
                </a:highlight>
                <a:latin typeface="Calibri"/>
                <a:ea typeface="Calibri"/>
                <a:cs typeface="Calibri"/>
                <a:sym typeface="Calibri"/>
              </a:rPr>
              <a:t>who do not need specialized instruction</a:t>
            </a:r>
            <a:r>
              <a:rPr lang="en" sz="1400">
                <a:solidFill>
                  <a:schemeClr val="dk1"/>
                </a:solidFill>
                <a:latin typeface="Calibri"/>
                <a:ea typeface="Calibri"/>
                <a:cs typeface="Calibri"/>
                <a:sym typeface="Calibri"/>
              </a:rPr>
              <a:t>, against discrimination.</a:t>
            </a:r>
            <a:endParaRPr/>
          </a:p>
          <a:p>
            <a:pPr indent="0" lvl="0" marL="0" rtl="0" algn="l">
              <a:lnSpc>
                <a:spcPct val="107000"/>
              </a:lnSpc>
              <a:spcBef>
                <a:spcPts val="600"/>
              </a:spcBef>
              <a:spcAft>
                <a:spcPts val="0"/>
              </a:spcAft>
              <a:buSzPts val="1400"/>
              <a:buChar char="&gt;"/>
            </a:pPr>
            <a:r>
              <a:rPr b="1" i="1" lang="en" sz="1400">
                <a:solidFill>
                  <a:schemeClr val="dk1"/>
                </a:solidFill>
                <a:latin typeface="Calibri"/>
                <a:ea typeface="Calibri"/>
                <a:cs typeface="Calibri"/>
                <a:sym typeface="Calibri"/>
              </a:rPr>
              <a:t>If a student wishes to receive accommodations in postsecondary education, then they must disclose the disability. </a:t>
            </a:r>
            <a:endParaRPr b="1" i="1" sz="1400" u="sng">
              <a:solidFill>
                <a:schemeClr val="hlink"/>
              </a:solidFill>
              <a:latin typeface="Calibri"/>
              <a:ea typeface="Calibri"/>
              <a:cs typeface="Calibri"/>
              <a:sym typeface="Calibri"/>
              <a:hlinkClick r:id="rId4"/>
            </a:endParaRPr>
          </a:p>
          <a:p>
            <a:pPr indent="0" lvl="0" marL="0" marR="0" rtl="0" algn="l">
              <a:lnSpc>
                <a:spcPct val="107000"/>
              </a:lnSpc>
              <a:spcBef>
                <a:spcPts val="600"/>
              </a:spcBef>
              <a:spcAft>
                <a:spcPts val="0"/>
              </a:spcAft>
              <a:buSzPts val="1400"/>
              <a:buNone/>
            </a:pPr>
            <a:r>
              <a:t/>
            </a:r>
            <a:endParaRPr sz="1400">
              <a:latin typeface="Calibri"/>
              <a:ea typeface="Calibri"/>
              <a:cs typeface="Calibri"/>
              <a:sym typeface="Calibri"/>
            </a:endParaRPr>
          </a:p>
          <a:p>
            <a:pPr indent="-38100" lvl="0" marL="177800" rtl="0" algn="l">
              <a:lnSpc>
                <a:spcPct val="90000"/>
              </a:lnSpc>
              <a:spcBef>
                <a:spcPts val="1400"/>
              </a:spcBef>
              <a:spcAft>
                <a:spcPts val="0"/>
              </a:spcAft>
              <a:buSzPts val="2100"/>
              <a:buNone/>
            </a:pPr>
            <a:r>
              <a:t/>
            </a:r>
            <a:endParaRPr/>
          </a:p>
        </p:txBody>
      </p:sp>
      <p:pic>
        <p:nvPicPr>
          <p:cNvPr descr="Student Services / Section 504 Education Plans" id="229" name="Google Shape;229;p34"/>
          <p:cNvPicPr preferRelativeResize="0"/>
          <p:nvPr/>
        </p:nvPicPr>
        <p:blipFill rotWithShape="1">
          <a:blip r:embed="rId5">
            <a:alphaModFix/>
          </a:blip>
          <a:srcRect b="0" l="0" r="0" t="0"/>
          <a:stretch/>
        </p:blipFill>
        <p:spPr>
          <a:xfrm>
            <a:off x="7236619" y="3162583"/>
            <a:ext cx="1278731" cy="12787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6A8"/>
              </a:buClr>
              <a:buSzPts val="2700"/>
              <a:buFont typeface="Calibri"/>
              <a:buNone/>
            </a:pPr>
            <a:r>
              <a:rPr b="1" lang="en" sz="2700">
                <a:latin typeface="Calibri"/>
                <a:ea typeface="Calibri"/>
                <a:cs typeface="Calibri"/>
                <a:sym typeface="Calibri"/>
              </a:rPr>
              <a:t>Examples of 504 Services </a:t>
            </a:r>
            <a:endParaRPr sz="5400"/>
          </a:p>
        </p:txBody>
      </p:sp>
      <p:sp>
        <p:nvSpPr>
          <p:cNvPr id="236" name="Google Shape;236;p35"/>
          <p:cNvSpPr txBox="1"/>
          <p:nvPr>
            <p:ph idx="2" type="body"/>
          </p:nvPr>
        </p:nvSpPr>
        <p:spPr>
          <a:xfrm>
            <a:off x="629840" y="1370594"/>
            <a:ext cx="3868340" cy="2763441"/>
          </a:xfrm>
          <a:prstGeom prst="rect">
            <a:avLst/>
          </a:prstGeom>
          <a:noFill/>
          <a:ln>
            <a:noFill/>
          </a:ln>
        </p:spPr>
        <p:txBody>
          <a:bodyPr anchorCtr="0" anchor="t" bIns="34275" lIns="68575" spcFirstLastPara="1" rIns="68575" wrap="square" tIns="34275">
            <a:normAutofit/>
          </a:bodyPr>
          <a:lstStyle/>
          <a:p>
            <a:pPr indent="0" lvl="0" marL="0" marR="0" rtl="0" algn="l">
              <a:lnSpc>
                <a:spcPct val="107000"/>
              </a:lnSpc>
              <a:spcBef>
                <a:spcPts val="0"/>
              </a:spcBef>
              <a:spcAft>
                <a:spcPts val="0"/>
              </a:spcAft>
              <a:buSzPts val="1400"/>
              <a:buChar char="&gt;"/>
            </a:pPr>
            <a:r>
              <a:rPr lang="en" sz="1400">
                <a:solidFill>
                  <a:schemeClr val="dk1"/>
                </a:solidFill>
                <a:latin typeface="Calibri"/>
                <a:ea typeface="Calibri"/>
                <a:cs typeface="Calibri"/>
                <a:sym typeface="Calibri"/>
              </a:rPr>
              <a:t>Supplemental Aids and Services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Speech and Language Therapy</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Physical Therapy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Occupational Therapy</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Counseling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Specialized Instruction</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Classroom and testing accommodations and modifications </a:t>
            </a:r>
            <a:endParaRPr/>
          </a:p>
        </p:txBody>
      </p:sp>
      <p:sp>
        <p:nvSpPr>
          <p:cNvPr id="237" name="Google Shape;237;p35"/>
          <p:cNvSpPr txBox="1"/>
          <p:nvPr>
            <p:ph idx="4" type="body"/>
          </p:nvPr>
        </p:nvSpPr>
        <p:spPr>
          <a:xfrm>
            <a:off x="4714876" y="1370594"/>
            <a:ext cx="3887391" cy="2763441"/>
          </a:xfrm>
          <a:prstGeom prst="rect">
            <a:avLst/>
          </a:prstGeom>
          <a:noFill/>
          <a:ln>
            <a:noFill/>
          </a:ln>
        </p:spPr>
        <p:txBody>
          <a:bodyPr anchorCtr="0" anchor="t" bIns="34275" lIns="68575" spcFirstLastPara="1" rIns="68575" wrap="square" tIns="34275">
            <a:normAutofit/>
          </a:bodyPr>
          <a:lstStyle/>
          <a:p>
            <a:pPr indent="0" lvl="0" marL="0" marR="0" rtl="0" algn="l">
              <a:lnSpc>
                <a:spcPct val="107000"/>
              </a:lnSpc>
              <a:spcBef>
                <a:spcPts val="0"/>
              </a:spcBef>
              <a:spcAft>
                <a:spcPts val="0"/>
              </a:spcAft>
              <a:buSzPts val="1400"/>
              <a:buChar char="&gt;"/>
            </a:pPr>
            <a:r>
              <a:rPr lang="en" sz="1400">
                <a:solidFill>
                  <a:schemeClr val="dk1"/>
                </a:solidFill>
                <a:latin typeface="Calibri"/>
                <a:ea typeface="Calibri"/>
                <a:cs typeface="Calibri"/>
                <a:sym typeface="Calibri"/>
              </a:rPr>
              <a:t>Reasonable Accommodations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Interpreters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Note Takers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Priority Registration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Recorded Lectures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Extended Test time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Assistive Technology </a:t>
            </a:r>
            <a:endParaRPr/>
          </a:p>
          <a:p>
            <a:pPr indent="0" lvl="0" marL="0" marR="0" rtl="0" algn="l">
              <a:lnSpc>
                <a:spcPct val="107000"/>
              </a:lnSpc>
              <a:spcBef>
                <a:spcPts val="600"/>
              </a:spcBef>
              <a:spcAft>
                <a:spcPts val="0"/>
              </a:spcAft>
              <a:buSzPts val="1400"/>
              <a:buChar char="&gt;"/>
            </a:pPr>
            <a:r>
              <a:rPr lang="en" sz="1400">
                <a:solidFill>
                  <a:schemeClr val="dk1"/>
                </a:solidFill>
                <a:latin typeface="Calibri"/>
                <a:ea typeface="Calibri"/>
                <a:cs typeface="Calibri"/>
                <a:sym typeface="Calibri"/>
              </a:rPr>
              <a:t>Accessible Educational Materials</a:t>
            </a:r>
            <a:endParaRPr/>
          </a:p>
          <a:p>
            <a:pPr indent="88900" lvl="0" marL="0" marR="0" rtl="0" algn="l">
              <a:lnSpc>
                <a:spcPct val="107000"/>
              </a:lnSpc>
              <a:spcBef>
                <a:spcPts val="600"/>
              </a:spcBef>
              <a:spcAft>
                <a:spcPts val="0"/>
              </a:spcAft>
              <a:buSzPts val="1400"/>
              <a:buNone/>
            </a:pPr>
            <a:r>
              <a:t/>
            </a:r>
            <a:endParaRPr sz="1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idx="1" type="body"/>
          </p:nvPr>
        </p:nvSpPr>
        <p:spPr>
          <a:xfrm>
            <a:off x="628650" y="1662049"/>
            <a:ext cx="7886700" cy="3263504"/>
          </a:xfrm>
          <a:prstGeom prst="rect">
            <a:avLst/>
          </a:prstGeom>
          <a:noFill/>
          <a:ln>
            <a:noFill/>
          </a:ln>
        </p:spPr>
        <p:txBody>
          <a:bodyPr anchorCtr="0" anchor="t" bIns="34275" lIns="68575" spcFirstLastPara="1" rIns="68575" wrap="square" tIns="34275">
            <a:normAutofit/>
          </a:bodyPr>
          <a:lstStyle/>
          <a:p>
            <a:pPr indent="0" lvl="0" marL="0" marR="0" rtl="0" algn="l">
              <a:lnSpc>
                <a:spcPct val="107000"/>
              </a:lnSpc>
              <a:spcBef>
                <a:spcPts val="0"/>
              </a:spcBef>
              <a:spcAft>
                <a:spcPts val="0"/>
              </a:spcAft>
              <a:buSzPts val="1200"/>
              <a:buChar char="&gt;"/>
            </a:pPr>
            <a:r>
              <a:rPr b="1" lang="en" sz="1200">
                <a:solidFill>
                  <a:schemeClr val="dk1"/>
                </a:solidFill>
                <a:latin typeface="Calibri"/>
                <a:ea typeface="Calibri"/>
                <a:cs typeface="Calibri"/>
                <a:sym typeface="Calibri"/>
              </a:rPr>
              <a:t>Accommodations: </a:t>
            </a:r>
            <a:r>
              <a:rPr lang="en" sz="1200">
                <a:solidFill>
                  <a:schemeClr val="dk1"/>
                </a:solidFill>
                <a:latin typeface="Calibri"/>
                <a:ea typeface="Calibri"/>
                <a:cs typeface="Calibri"/>
                <a:sym typeface="Calibri"/>
              </a:rPr>
              <a:t>Adjustments to curriculum, instruction, or procedures to allow students with disabilities to participate and have access to content and instruction. An accommodation </a:t>
            </a:r>
            <a:r>
              <a:rPr i="1" lang="en" sz="1200" u="sng">
                <a:solidFill>
                  <a:schemeClr val="dk1"/>
                </a:solidFill>
                <a:latin typeface="Calibri"/>
                <a:ea typeface="Calibri"/>
                <a:cs typeface="Calibri"/>
                <a:sym typeface="Calibri"/>
              </a:rPr>
              <a:t>does not </a:t>
            </a:r>
            <a:r>
              <a:rPr lang="en" sz="1200">
                <a:solidFill>
                  <a:schemeClr val="dk1"/>
                </a:solidFill>
                <a:latin typeface="Calibri"/>
                <a:ea typeface="Calibri"/>
                <a:cs typeface="Calibri"/>
                <a:sym typeface="Calibri"/>
              </a:rPr>
              <a:t>alter the content or expectations.</a:t>
            </a:r>
            <a:endParaRPr/>
          </a:p>
          <a:p>
            <a:pPr indent="0" lvl="0" marL="0" marR="0" rtl="0" algn="l">
              <a:lnSpc>
                <a:spcPct val="107000"/>
              </a:lnSpc>
              <a:spcBef>
                <a:spcPts val="600"/>
              </a:spcBef>
              <a:spcAft>
                <a:spcPts val="0"/>
              </a:spcAft>
              <a:buSzPts val="1200"/>
              <a:buChar char="&gt;"/>
            </a:pPr>
            <a:r>
              <a:rPr lang="en" sz="1200">
                <a:solidFill>
                  <a:schemeClr val="dk1"/>
                </a:solidFill>
                <a:latin typeface="Calibri"/>
                <a:ea typeface="Calibri"/>
                <a:cs typeface="Calibri"/>
                <a:sym typeface="Calibri"/>
              </a:rPr>
              <a:t>Accommodations for testing can be different from those used for teaching.</a:t>
            </a:r>
            <a:endParaRPr/>
          </a:p>
          <a:p>
            <a:pPr indent="-165100" lvl="1" marL="342900" rtl="0" algn="l">
              <a:lnSpc>
                <a:spcPct val="107000"/>
              </a:lnSpc>
              <a:spcBef>
                <a:spcPts val="600"/>
              </a:spcBef>
              <a:spcAft>
                <a:spcPts val="0"/>
              </a:spcAft>
              <a:buSzPts val="1400"/>
              <a:buChar char="•"/>
            </a:pPr>
            <a:r>
              <a:rPr lang="en" sz="1200">
                <a:solidFill>
                  <a:schemeClr val="dk1"/>
                </a:solidFill>
                <a:latin typeface="Calibri"/>
                <a:ea typeface="Calibri"/>
                <a:cs typeface="Calibri"/>
                <a:sym typeface="Calibri"/>
              </a:rPr>
              <a:t>For example, using spellcheck might help a student with writing difficulties take notes during class. However, it wouldn’t be appropriate during a weekly spelling test. Instead, a student might benefit from having extra time to complete the spelling test or use a keyboard if the physical act of writing is difficult.</a:t>
            </a:r>
            <a:endParaRPr/>
          </a:p>
          <a:p>
            <a:pPr indent="0" lvl="0" marL="0" marR="0" rtl="0" algn="l">
              <a:lnSpc>
                <a:spcPct val="107000"/>
              </a:lnSpc>
              <a:spcBef>
                <a:spcPts val="600"/>
              </a:spcBef>
              <a:spcAft>
                <a:spcPts val="0"/>
              </a:spcAft>
              <a:buSzPts val="1200"/>
              <a:buChar char="&gt;"/>
            </a:pPr>
            <a:r>
              <a:rPr b="1" lang="en" sz="1200">
                <a:solidFill>
                  <a:schemeClr val="dk1"/>
                </a:solidFill>
                <a:latin typeface="Calibri"/>
                <a:ea typeface="Calibri"/>
                <a:cs typeface="Calibri"/>
                <a:sym typeface="Calibri"/>
              </a:rPr>
              <a:t>Modification: </a:t>
            </a:r>
            <a:r>
              <a:rPr lang="en" sz="1200">
                <a:solidFill>
                  <a:schemeClr val="dk1"/>
                </a:solidFill>
                <a:latin typeface="Calibri"/>
                <a:ea typeface="Calibri"/>
                <a:cs typeface="Calibri"/>
                <a:sym typeface="Calibri"/>
              </a:rPr>
              <a:t>Changes that provide a student access to a program, but with </a:t>
            </a:r>
            <a:r>
              <a:rPr i="1" lang="en" sz="1200" u="sng">
                <a:solidFill>
                  <a:schemeClr val="dk1"/>
                </a:solidFill>
                <a:latin typeface="Calibri"/>
                <a:ea typeface="Calibri"/>
                <a:cs typeface="Calibri"/>
                <a:sym typeface="Calibri"/>
              </a:rPr>
              <a:t>lower expectations</a:t>
            </a:r>
            <a:r>
              <a:rPr i="1" lang="en" sz="1200">
                <a:solidFill>
                  <a:schemeClr val="dk1"/>
                </a:solidFill>
                <a:latin typeface="Calibri"/>
                <a:ea typeface="Calibri"/>
                <a:cs typeface="Calibri"/>
                <a:sym typeface="Calibri"/>
              </a:rPr>
              <a:t>.</a:t>
            </a:r>
            <a:endParaRPr/>
          </a:p>
          <a:p>
            <a:pPr indent="0" lvl="0" marL="0" marR="0" rtl="0" algn="l">
              <a:lnSpc>
                <a:spcPct val="107000"/>
              </a:lnSpc>
              <a:spcBef>
                <a:spcPts val="600"/>
              </a:spcBef>
              <a:spcAft>
                <a:spcPts val="0"/>
              </a:spcAft>
              <a:buSzPts val="1200"/>
              <a:buChar char="&gt;"/>
            </a:pPr>
            <a:r>
              <a:rPr lang="en" sz="1200">
                <a:solidFill>
                  <a:schemeClr val="dk1"/>
                </a:solidFill>
                <a:latin typeface="Calibri"/>
                <a:ea typeface="Calibri"/>
                <a:cs typeface="Calibri"/>
                <a:sym typeface="Calibri"/>
              </a:rPr>
              <a:t>Modifications in testing often mean that a student covers less material — or material that is less complex.</a:t>
            </a:r>
            <a:endParaRPr/>
          </a:p>
          <a:p>
            <a:pPr indent="-165100" lvl="1" marL="342900" rtl="0" algn="l">
              <a:lnSpc>
                <a:spcPct val="107000"/>
              </a:lnSpc>
              <a:spcBef>
                <a:spcPts val="600"/>
              </a:spcBef>
              <a:spcAft>
                <a:spcPts val="0"/>
              </a:spcAft>
              <a:buSzPts val="1400"/>
              <a:buChar char="•"/>
            </a:pPr>
            <a:r>
              <a:rPr lang="en" sz="1200">
                <a:solidFill>
                  <a:schemeClr val="dk1"/>
                </a:solidFill>
                <a:latin typeface="Calibri"/>
                <a:ea typeface="Calibri"/>
                <a:cs typeface="Calibri"/>
                <a:sym typeface="Calibri"/>
              </a:rPr>
              <a:t>For example, a spelling test may require the class to study 20 words. However, a student with modifications might only have to study 10 of them. Or, there might be two different lists of spelling words. </a:t>
            </a:r>
            <a:r>
              <a:rPr lang="en" sz="1200">
                <a:latin typeface="Calibri"/>
                <a:ea typeface="Calibri"/>
                <a:cs typeface="Calibri"/>
                <a:sym typeface="Calibri"/>
              </a:rPr>
              <a:t>- </a:t>
            </a:r>
            <a:r>
              <a:rPr lang="en" sz="1200" u="sng">
                <a:solidFill>
                  <a:schemeClr val="hlink"/>
                </a:solidFill>
                <a:latin typeface="Calibri"/>
                <a:ea typeface="Calibri"/>
                <a:cs typeface="Calibri"/>
                <a:sym typeface="Calibri"/>
                <a:hlinkClick r:id="rId3"/>
              </a:rPr>
              <a:t>Understood</a:t>
            </a:r>
            <a:endParaRPr sz="1200">
              <a:latin typeface="Calibri"/>
              <a:ea typeface="Calibri"/>
              <a:cs typeface="Calibri"/>
              <a:sym typeface="Calibri"/>
            </a:endParaRPr>
          </a:p>
          <a:p>
            <a:pPr indent="0" lvl="0" marL="0" rtl="0" algn="l">
              <a:lnSpc>
                <a:spcPct val="90000"/>
              </a:lnSpc>
              <a:spcBef>
                <a:spcPts val="1400"/>
              </a:spcBef>
              <a:spcAft>
                <a:spcPts val="0"/>
              </a:spcAft>
              <a:buSzPts val="2100"/>
              <a:buNone/>
            </a:pPr>
            <a:r>
              <a:t/>
            </a:r>
            <a:endParaRPr/>
          </a:p>
        </p:txBody>
      </p:sp>
      <p:pic>
        <p:nvPicPr>
          <p:cNvPr descr="Accommodations vs. Modifications - Lexercise" id="244" name="Google Shape;244;p36"/>
          <p:cNvPicPr preferRelativeResize="0"/>
          <p:nvPr/>
        </p:nvPicPr>
        <p:blipFill rotWithShape="1">
          <a:blip r:embed="rId4">
            <a:alphaModFix/>
          </a:blip>
          <a:srcRect b="0" l="0" r="0" t="0"/>
          <a:stretch/>
        </p:blipFill>
        <p:spPr>
          <a:xfrm>
            <a:off x="2592198" y="106959"/>
            <a:ext cx="3550184" cy="15550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