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520"/>
    <a:srgbClr val="1AA6DF"/>
    <a:srgbClr val="0066A8"/>
    <a:srgbClr val="AA6728"/>
    <a:srgbClr val="924115"/>
    <a:srgbClr val="DE9028"/>
    <a:srgbClr val="679B41"/>
    <a:srgbClr val="31682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599" autoAdjust="0"/>
  </p:normalViewPr>
  <p:slideViewPr>
    <p:cSldViewPr snapToGrid="0">
      <p:cViewPr varScale="1">
        <p:scale>
          <a:sx n="70" d="100"/>
          <a:sy n="70" d="100"/>
        </p:scale>
        <p:origin x="1123"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95"/>
    </p:cViewPr>
  </p:sorterViewPr>
  <p:notesViewPr>
    <p:cSldViewPr snapToGrid="0">
      <p:cViewPr varScale="1">
        <p:scale>
          <a:sx n="90" d="100"/>
          <a:sy n="90" d="100"/>
        </p:scale>
        <p:origin x="304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6472-7FC8-4193-82A0-C65DC4EA1699}" type="datetimeFigureOut">
              <a:rPr lang="en-US" smtClean="0"/>
              <a:t>5/3/2021</a:t>
            </a:fld>
            <a:endParaRPr lang="en-US"/>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23F80E-613E-4926-9675-E763F36FAB37}" type="slidenum">
              <a:rPr lang="en-US" smtClean="0"/>
              <a:t>‹#›</a:t>
            </a:fld>
            <a:endParaRPr lang="en-US"/>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BB7ED-2B47-48A0-9AAE-3F1A8477DEEB}" type="datetimeFigureOut">
              <a:rPr lang="en-US" smtClean="0"/>
              <a:t>5/3/2021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DED88-3499-4A23-A3E7-8403DDEE69A0}" type="slidenum">
              <a:rPr lang="en-US" smtClean="0"/>
              <a:t>‹#›</a:t>
            </a:fld>
            <a:endParaRPr lang="en-US"/>
          </a:p>
        </p:txBody>
      </p:sp>
    </p:spTree>
    <p:extLst>
      <p:ext uri="{BB962C8B-B14F-4D97-AF65-F5344CB8AC3E}">
        <p14:creationId xmlns:p14="http://schemas.microsoft.com/office/powerpoint/2010/main" val="4918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DED88-3499-4A23-A3E7-8403DDEE69A0}" type="slidenum">
              <a:rPr lang="en-US" smtClean="0"/>
              <a:t>1</a:t>
            </a:fld>
            <a:endParaRPr lang="en-US"/>
          </a:p>
        </p:txBody>
      </p:sp>
    </p:spTree>
    <p:extLst>
      <p:ext uri="{BB962C8B-B14F-4D97-AF65-F5344CB8AC3E}">
        <p14:creationId xmlns:p14="http://schemas.microsoft.com/office/powerpoint/2010/main" val="242417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Paralysis: </a:t>
            </a:r>
            <a:r>
              <a:rPr lang="en-US" sz="1200" kern="1200" dirty="0">
                <a:solidFill>
                  <a:schemeClr val="tx1"/>
                </a:solidFill>
                <a:effectLst/>
                <a:latin typeface="+mn-lt"/>
                <a:ea typeface="+mn-ea"/>
                <a:cs typeface="+mn-cs"/>
              </a:rPr>
              <a:t>You know a decision has to be made, but you just cannot seem to come to a conclusion.</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You know you need to change jobs or make a career change, but you have no idea what other kinds of jobs for which you would qualify. The whole idea is too overwhelming to figure out, so you just remain in your current job.</a:t>
            </a:r>
          </a:p>
        </p:txBody>
      </p:sp>
      <p:sp>
        <p:nvSpPr>
          <p:cNvPr id="4" name="Slide Number Placeholder 3"/>
          <p:cNvSpPr>
            <a:spLocks noGrp="1"/>
          </p:cNvSpPr>
          <p:nvPr>
            <p:ph type="sldNum" sz="quarter" idx="10"/>
          </p:nvPr>
        </p:nvSpPr>
        <p:spPr/>
        <p:txBody>
          <a:bodyPr/>
          <a:lstStyle/>
          <a:p>
            <a:fld id="{62FDED88-3499-4A23-A3E7-8403DDEE69A0}" type="slidenum">
              <a:rPr lang="en-US" smtClean="0"/>
              <a:t>10</a:t>
            </a:fld>
            <a:endParaRPr lang="en-US"/>
          </a:p>
        </p:txBody>
      </p:sp>
    </p:spTree>
    <p:extLst>
      <p:ext uri="{BB962C8B-B14F-4D97-AF65-F5344CB8AC3E}">
        <p14:creationId xmlns:p14="http://schemas.microsoft.com/office/powerpoint/2010/main" val="1427938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each student to write down a decision he or she had to make regarding his or her education or work and in 2-3 sentences explain how they arrived at that decision.</a:t>
            </a:r>
          </a:p>
        </p:txBody>
      </p:sp>
      <p:sp>
        <p:nvSpPr>
          <p:cNvPr id="4" name="Slide Number Placeholder 3"/>
          <p:cNvSpPr>
            <a:spLocks noGrp="1"/>
          </p:cNvSpPr>
          <p:nvPr>
            <p:ph type="sldNum" sz="quarter" idx="10"/>
          </p:nvPr>
        </p:nvSpPr>
        <p:spPr/>
        <p:txBody>
          <a:bodyPr/>
          <a:lstStyle/>
          <a:p>
            <a:fld id="{62FDED88-3499-4A23-A3E7-8403DDEE69A0}" type="slidenum">
              <a:rPr lang="en-US" smtClean="0"/>
              <a:t>11</a:t>
            </a:fld>
            <a:endParaRPr lang="en-US"/>
          </a:p>
        </p:txBody>
      </p:sp>
    </p:spTree>
    <p:extLst>
      <p:ext uri="{BB962C8B-B14F-4D97-AF65-F5344CB8AC3E}">
        <p14:creationId xmlns:p14="http://schemas.microsoft.com/office/powerpoint/2010/main" val="64246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12</a:t>
            </a:fld>
            <a:endParaRPr lang="en-US"/>
          </a:p>
        </p:txBody>
      </p:sp>
    </p:spTree>
    <p:extLst>
      <p:ext uri="{BB962C8B-B14F-4D97-AF65-F5344CB8AC3E}">
        <p14:creationId xmlns:p14="http://schemas.microsoft.com/office/powerpoint/2010/main" val="295445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many of you have been faced with a difficult situation, looked at your resources and wondered how you were going to solve the issue or make a decision? Sometimes in life, it feels like we are being asked to place a square peg in a round hole, doesn’t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many of you have made a decision that you were proud of or worked out well for you? Would your like to share your experience and the steps you took to make the final decision? (A: Wrote down pros &amp; cons, consulted a friend/family member, flipped a coin, etc.)</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many of you have made a decision that did not work out as you had hoped? Would you like to share your experience and the steps you took? What would you do differently next time?</a:t>
            </a:r>
          </a:p>
        </p:txBody>
      </p:sp>
      <p:sp>
        <p:nvSpPr>
          <p:cNvPr id="4" name="Slide Number Placeholder 3"/>
          <p:cNvSpPr>
            <a:spLocks noGrp="1"/>
          </p:cNvSpPr>
          <p:nvPr>
            <p:ph type="sldNum" sz="quarter" idx="10"/>
          </p:nvPr>
        </p:nvSpPr>
        <p:spPr/>
        <p:txBody>
          <a:bodyPr/>
          <a:lstStyle/>
          <a:p>
            <a:fld id="{62FDED88-3499-4A23-A3E7-8403DDEE69A0}" type="slidenum">
              <a:rPr lang="en-US" smtClean="0"/>
              <a:t>2</a:t>
            </a:fld>
            <a:endParaRPr lang="en-US"/>
          </a:p>
        </p:txBody>
      </p:sp>
    </p:spTree>
    <p:extLst>
      <p:ext uri="{BB962C8B-B14F-4D97-AF65-F5344CB8AC3E}">
        <p14:creationId xmlns:p14="http://schemas.microsoft.com/office/powerpoint/2010/main" val="254104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Knowing what kind of decision-maker you are will help you with future decisions. There are eight different types of decision-making processes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is no right or wrong way to make a decision, but can we all agree some work better than others in certain situations? There are so many factors that influence how we make decisions.</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Planning:</a:t>
            </a:r>
            <a:r>
              <a:rPr lang="en-US" sz="1200" kern="1200" dirty="0">
                <a:solidFill>
                  <a:schemeClr val="tx1"/>
                </a:solidFill>
                <a:effectLst/>
                <a:latin typeface="+mn-lt"/>
                <a:ea typeface="+mn-ea"/>
                <a:cs typeface="+mn-cs"/>
              </a:rPr>
              <a:t> You weigh everything you can think of that might be involved and conduct a step-by-step process to come to a final decision.</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You’re ready to ditch your jalopy car. That thing leaks more oil than ... never mind. This is Oklahoma; all praise Big Oil. Anyway, you’ve found three different cars you like; researched all about them for reliability, safety, efficiency and cool factor; and decided to go with the one slightly more expensive, but should last a lot longer.</a:t>
            </a:r>
          </a:p>
        </p:txBody>
      </p:sp>
      <p:sp>
        <p:nvSpPr>
          <p:cNvPr id="4" name="Slide Number Placeholder 3"/>
          <p:cNvSpPr>
            <a:spLocks noGrp="1"/>
          </p:cNvSpPr>
          <p:nvPr>
            <p:ph type="sldNum" sz="quarter" idx="10"/>
          </p:nvPr>
        </p:nvSpPr>
        <p:spPr/>
        <p:txBody>
          <a:bodyPr/>
          <a:lstStyle/>
          <a:p>
            <a:fld id="{62FDED88-3499-4A23-A3E7-8403DDEE69A0}" type="slidenum">
              <a:rPr lang="en-US" smtClean="0"/>
              <a:t>3</a:t>
            </a:fld>
            <a:endParaRPr lang="en-US"/>
          </a:p>
        </p:txBody>
      </p:sp>
    </p:spTree>
    <p:extLst>
      <p:ext uri="{BB962C8B-B14F-4D97-AF65-F5344CB8AC3E}">
        <p14:creationId xmlns:p14="http://schemas.microsoft.com/office/powerpoint/2010/main" val="398193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Painful/Agonizing: </a:t>
            </a:r>
            <a:r>
              <a:rPr lang="en-US" sz="1200" kern="1200" dirty="0">
                <a:solidFill>
                  <a:schemeClr val="tx1"/>
                </a:solidFill>
                <a:effectLst/>
                <a:latin typeface="+mn-lt"/>
                <a:ea typeface="+mn-ea"/>
                <a:cs typeface="+mn-cs"/>
              </a:rPr>
              <a:t>You spend a lot of time and energy mulling over the positives and the negatives, but all that is involved is overwhelming and in the end, you never make a decision.</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Should you move to a different house/neighborhood?</a:t>
            </a:r>
          </a:p>
        </p:txBody>
      </p:sp>
      <p:sp>
        <p:nvSpPr>
          <p:cNvPr id="4" name="Slide Number Placeholder 3"/>
          <p:cNvSpPr>
            <a:spLocks noGrp="1"/>
          </p:cNvSpPr>
          <p:nvPr>
            <p:ph type="sldNum" sz="quarter" idx="10"/>
          </p:nvPr>
        </p:nvSpPr>
        <p:spPr/>
        <p:txBody>
          <a:bodyPr/>
          <a:lstStyle/>
          <a:p>
            <a:fld id="{62FDED88-3499-4A23-A3E7-8403DDEE69A0}" type="slidenum">
              <a:rPr lang="en-US" smtClean="0"/>
              <a:t>4</a:t>
            </a:fld>
            <a:endParaRPr lang="en-US"/>
          </a:p>
        </p:txBody>
      </p:sp>
    </p:spTree>
    <p:extLst>
      <p:ext uri="{BB962C8B-B14F-4D97-AF65-F5344CB8AC3E}">
        <p14:creationId xmlns:p14="http://schemas.microsoft.com/office/powerpoint/2010/main" val="183959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Impulsive: </a:t>
            </a:r>
            <a:r>
              <a:rPr lang="en-US" sz="1200" kern="1200" dirty="0">
                <a:solidFill>
                  <a:schemeClr val="tx1"/>
                </a:solidFill>
                <a:effectLst/>
                <a:latin typeface="+mn-lt"/>
                <a:ea typeface="+mn-ea"/>
                <a:cs typeface="+mn-cs"/>
              </a:rPr>
              <a:t>You make a decision quickly without fully evaluating all the pros and cons or considering alternatives.</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You see a cute pair of shoes or nice pair of boots on sale. It is not payday, and you haven’t paid all your bills yet. An impulsive decision would be to buy the shoes/boots anyway without checking your bank account to make sure you had enough money to cover the bills first.</a:t>
            </a:r>
          </a:p>
        </p:txBody>
      </p:sp>
      <p:sp>
        <p:nvSpPr>
          <p:cNvPr id="4" name="Slide Number Placeholder 3"/>
          <p:cNvSpPr>
            <a:spLocks noGrp="1"/>
          </p:cNvSpPr>
          <p:nvPr>
            <p:ph type="sldNum" sz="quarter" idx="10"/>
          </p:nvPr>
        </p:nvSpPr>
        <p:spPr/>
        <p:txBody>
          <a:bodyPr/>
          <a:lstStyle/>
          <a:p>
            <a:fld id="{62FDED88-3499-4A23-A3E7-8403DDEE69A0}" type="slidenum">
              <a:rPr lang="en-US" smtClean="0"/>
              <a:t>5</a:t>
            </a:fld>
            <a:endParaRPr lang="en-US"/>
          </a:p>
        </p:txBody>
      </p:sp>
    </p:spTree>
    <p:extLst>
      <p:ext uri="{BB962C8B-B14F-4D97-AF65-F5344CB8AC3E}">
        <p14:creationId xmlns:p14="http://schemas.microsoft.com/office/powerpoint/2010/main" val="323383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Compliant: </a:t>
            </a:r>
            <a:r>
              <a:rPr lang="en-US" sz="1200" kern="1200" dirty="0">
                <a:solidFill>
                  <a:schemeClr val="tx1"/>
                </a:solidFill>
                <a:effectLst/>
                <a:latin typeface="+mn-lt"/>
                <a:ea typeface="+mn-ea"/>
                <a:cs typeface="+mn-cs"/>
              </a:rPr>
              <a:t>Someone else makes a decision for you with your permission, or you follow someone else’s lead, as the outcome was good for that person.</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You are at a new restaurant and have no clue what to order as it all sounds good. Your friend has eaten at this restaurant before and knows what you like to eat. The friend offers to order for you, and you agree.</a:t>
            </a:r>
          </a:p>
        </p:txBody>
      </p:sp>
      <p:sp>
        <p:nvSpPr>
          <p:cNvPr id="4" name="Slide Number Placeholder 3"/>
          <p:cNvSpPr>
            <a:spLocks noGrp="1"/>
          </p:cNvSpPr>
          <p:nvPr>
            <p:ph type="sldNum" sz="quarter" idx="10"/>
          </p:nvPr>
        </p:nvSpPr>
        <p:spPr/>
        <p:txBody>
          <a:bodyPr/>
          <a:lstStyle/>
          <a:p>
            <a:fld id="{62FDED88-3499-4A23-A3E7-8403DDEE69A0}" type="slidenum">
              <a:rPr lang="en-US" smtClean="0"/>
              <a:t>6</a:t>
            </a:fld>
            <a:endParaRPr lang="en-US"/>
          </a:p>
        </p:txBody>
      </p:sp>
    </p:spTree>
    <p:extLst>
      <p:ext uri="{BB962C8B-B14F-4D97-AF65-F5344CB8AC3E}">
        <p14:creationId xmlns:p14="http://schemas.microsoft.com/office/powerpoint/2010/main" val="2016023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Delaying: </a:t>
            </a:r>
            <a:r>
              <a:rPr lang="en-US" sz="1200" kern="1200" dirty="0">
                <a:solidFill>
                  <a:schemeClr val="tx1"/>
                </a:solidFill>
                <a:effectLst/>
                <a:latin typeface="+mn-lt"/>
                <a:ea typeface="+mn-ea"/>
                <a:cs typeface="+mn-cs"/>
              </a:rPr>
              <a:t>Either you do not realize a decision needs to be made or you put making a decision on the back burner until a later date.</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You want to change phone plans but don’t want to deal with customer service.</a:t>
            </a:r>
          </a:p>
        </p:txBody>
      </p:sp>
      <p:sp>
        <p:nvSpPr>
          <p:cNvPr id="4" name="Slide Number Placeholder 3"/>
          <p:cNvSpPr>
            <a:spLocks noGrp="1"/>
          </p:cNvSpPr>
          <p:nvPr>
            <p:ph type="sldNum" sz="quarter" idx="10"/>
          </p:nvPr>
        </p:nvSpPr>
        <p:spPr/>
        <p:txBody>
          <a:bodyPr/>
          <a:lstStyle/>
          <a:p>
            <a:fld id="{62FDED88-3499-4A23-A3E7-8403DDEE69A0}" type="slidenum">
              <a:rPr lang="en-US" smtClean="0"/>
              <a:t>7</a:t>
            </a:fld>
            <a:endParaRPr lang="en-US"/>
          </a:p>
        </p:txBody>
      </p:sp>
    </p:spTree>
    <p:extLst>
      <p:ext uri="{BB962C8B-B14F-4D97-AF65-F5344CB8AC3E}">
        <p14:creationId xmlns:p14="http://schemas.microsoft.com/office/powerpoint/2010/main" val="1628248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Intuitive: </a:t>
            </a:r>
            <a:r>
              <a:rPr lang="en-US" sz="1200" kern="1200" dirty="0">
                <a:solidFill>
                  <a:schemeClr val="tx1"/>
                </a:solidFill>
                <a:effectLst/>
                <a:latin typeface="+mn-lt"/>
                <a:ea typeface="+mn-ea"/>
                <a:cs typeface="+mn-cs"/>
              </a:rPr>
              <a:t>You make decisions on your gut feelings.</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Trying to decide on where to eat is often a gut decision (pause for laughs).</a:t>
            </a:r>
          </a:p>
        </p:txBody>
      </p:sp>
      <p:sp>
        <p:nvSpPr>
          <p:cNvPr id="4" name="Slide Number Placeholder 3"/>
          <p:cNvSpPr>
            <a:spLocks noGrp="1"/>
          </p:cNvSpPr>
          <p:nvPr>
            <p:ph type="sldNum" sz="quarter" idx="10"/>
          </p:nvPr>
        </p:nvSpPr>
        <p:spPr/>
        <p:txBody>
          <a:bodyPr/>
          <a:lstStyle/>
          <a:p>
            <a:fld id="{62FDED88-3499-4A23-A3E7-8403DDEE69A0}" type="slidenum">
              <a:rPr lang="en-US" smtClean="0"/>
              <a:t>8</a:t>
            </a:fld>
            <a:endParaRPr lang="en-US"/>
          </a:p>
        </p:txBody>
      </p:sp>
    </p:spTree>
    <p:extLst>
      <p:ext uri="{BB962C8B-B14F-4D97-AF65-F5344CB8AC3E}">
        <p14:creationId xmlns:p14="http://schemas.microsoft.com/office/powerpoint/2010/main" val="51325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Fatalistic: </a:t>
            </a:r>
            <a:r>
              <a:rPr lang="en-US" sz="1200" kern="1200" dirty="0">
                <a:solidFill>
                  <a:schemeClr val="tx1"/>
                </a:solidFill>
                <a:effectLst/>
                <a:latin typeface="+mn-lt"/>
                <a:ea typeface="+mn-ea"/>
                <a:cs typeface="+mn-cs"/>
              </a:rPr>
              <a:t>You leave it up to fate to make the decision.</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a:t>
            </a:r>
            <a:r>
              <a:rPr lang="en-US" sz="1200" kern="1200" dirty="0">
                <a:solidFill>
                  <a:schemeClr val="tx1"/>
                </a:solidFill>
                <a:effectLst/>
                <a:latin typeface="+mn-lt"/>
                <a:ea typeface="+mn-ea"/>
                <a:cs typeface="+mn-cs"/>
              </a:rPr>
              <a:t>You have two job interviews with two different companies for which you would love to work. You allow fate to decide which job will be offered to you as the best job for you to have.</a:t>
            </a:r>
          </a:p>
        </p:txBody>
      </p:sp>
      <p:sp>
        <p:nvSpPr>
          <p:cNvPr id="4" name="Slide Number Placeholder 3"/>
          <p:cNvSpPr>
            <a:spLocks noGrp="1"/>
          </p:cNvSpPr>
          <p:nvPr>
            <p:ph type="sldNum" sz="quarter" idx="10"/>
          </p:nvPr>
        </p:nvSpPr>
        <p:spPr/>
        <p:txBody>
          <a:bodyPr/>
          <a:lstStyle/>
          <a:p>
            <a:fld id="{62FDED88-3499-4A23-A3E7-8403DDEE69A0}" type="slidenum">
              <a:rPr lang="en-US" smtClean="0"/>
              <a:t>9</a:t>
            </a:fld>
            <a:endParaRPr lang="en-US"/>
          </a:p>
        </p:txBody>
      </p:sp>
    </p:spTree>
    <p:extLst>
      <p:ext uri="{BB962C8B-B14F-4D97-AF65-F5344CB8AC3E}">
        <p14:creationId xmlns:p14="http://schemas.microsoft.com/office/powerpoint/2010/main" val="3530867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dirty="0"/>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5/3/2021</a:t>
            </a:fld>
            <a:endParaRPr lang="en-US" dirty="0"/>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dirty="0"/>
          </a:p>
        </p:txBody>
      </p:sp>
      <p:pic>
        <p:nvPicPr>
          <p:cNvPr id="19" name="Picture 18" descr="A close up of a sign&#10;&#10;Description automatically generated">
            <a:extLst>
              <a:ext uri="{FF2B5EF4-FFF2-40B4-BE49-F238E27FC236}">
                <a16:creationId xmlns:a16="http://schemas.microsoft.com/office/drawing/2014/main" id="{6A3A30BE-D9CE-4652-8176-E064AE10B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941057"/>
            <a:ext cx="3531010" cy="1211334"/>
          </a:xfrm>
          <a:prstGeom prst="rect">
            <a:avLst/>
          </a:prstGeom>
        </p:spPr>
      </p:pic>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3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5/3/2021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Tree>
    <p:extLst>
      <p:ext uri="{BB962C8B-B14F-4D97-AF65-F5344CB8AC3E}">
        <p14:creationId xmlns:p14="http://schemas.microsoft.com/office/powerpoint/2010/main" val="384198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5/3/2021</a:t>
            </a:fld>
            <a:endParaRPr lang="en-US" dirty="0"/>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FBCDD844-4BDB-4BB4-94FC-46F11F57E9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9012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5/3/2021</a:t>
            </a:fld>
            <a:endParaRPr lang="en-US" dirty="0"/>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4AB8D95B-DFBC-4F18-972B-DCB01FF37D5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33422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5/3/2021</a:t>
            </a:fld>
            <a:endParaRPr lang="en-US"/>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156820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5/3/2021</a:t>
            </a:fld>
            <a:endParaRPr lang="en-US"/>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414910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5/3/2021</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15" name="Picture 14" descr="A close up of a sign&#10;&#10;Description automatically generated">
            <a:extLst>
              <a:ext uri="{FF2B5EF4-FFF2-40B4-BE49-F238E27FC236}">
                <a16:creationId xmlns:a16="http://schemas.microsoft.com/office/drawing/2014/main" id="{A22C6E59-57E0-4A54-B601-54BCABB13A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spTree>
    <p:extLst>
      <p:ext uri="{BB962C8B-B14F-4D97-AF65-F5344CB8AC3E}">
        <p14:creationId xmlns:p14="http://schemas.microsoft.com/office/powerpoint/2010/main" val="325099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5/3/2021</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22" name="Picture 21" descr="A close up of a sign&#10;&#10;Description automatically generated">
            <a:extLst>
              <a:ext uri="{FF2B5EF4-FFF2-40B4-BE49-F238E27FC236}">
                <a16:creationId xmlns:a16="http://schemas.microsoft.com/office/drawing/2014/main" id="{64E26A8A-3861-44FA-9F25-5209F3A55E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2498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5/3/2021</a:t>
            </a:fld>
            <a:endParaRPr lang="en-US"/>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11" name="Picture 10" descr="A close up of a sign&#10;&#10;Description automatically generated">
            <a:extLst>
              <a:ext uri="{FF2B5EF4-FFF2-40B4-BE49-F238E27FC236}">
                <a16:creationId xmlns:a16="http://schemas.microsoft.com/office/drawing/2014/main" id="{98853A46-355B-43D4-AC0B-EC581D05475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309060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5/3/2021</a:t>
            </a:fld>
            <a:endParaRPr lang="en-US" dirty="0"/>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182769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5/3/2021</a:t>
            </a:fld>
            <a:endParaRPr lang="en-US" dirty="0"/>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3" name="Picture 12" descr="A close up of a sign&#10;&#10;Description automatically generated">
            <a:extLst>
              <a:ext uri="{FF2B5EF4-FFF2-40B4-BE49-F238E27FC236}">
                <a16:creationId xmlns:a16="http://schemas.microsoft.com/office/drawing/2014/main" id="{E2359358-A04A-41A6-BB3E-72D0DCDBD9E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6899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5/3/2021</a:t>
            </a:fld>
            <a:endParaRPr lang="en-US" dirty="0"/>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2A5EAC9B-387B-4DD3-9C4A-E3BF2B9AAA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5808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5/3/2021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5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5/3/2021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76013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5/3/2021</a:t>
            </a:fld>
            <a:endParaRPr lang="en-US"/>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583228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52" r:id="rId5"/>
    <p:sldLayoutId id="2147483653" r:id="rId6"/>
    <p:sldLayoutId id="2147483654" r:id="rId7"/>
    <p:sldLayoutId id="2147483655" r:id="rId8"/>
    <p:sldLayoutId id="2147483666" r:id="rId9"/>
    <p:sldLayoutId id="2147483667"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6.png"/><Relationship Id="rId7"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youtube.com/watch?v=pbBS8sHrDgA" TargetMode="External"/><Relationship Id="rId5" Type="http://schemas.openxmlformats.org/officeDocument/2006/relationships/image" Target="../media/image9.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F1F35A-387C-49C4-A820-1FBA72A74A20}"/>
              </a:ext>
            </a:extLst>
          </p:cNvPr>
          <p:cNvSpPr>
            <a:spLocks noGrp="1"/>
          </p:cNvSpPr>
          <p:nvPr>
            <p:ph type="subTitle" idx="1"/>
          </p:nvPr>
        </p:nvSpPr>
        <p:spPr/>
        <p:txBody>
          <a:bodyPr>
            <a:normAutofit fontScale="92500" lnSpcReduction="10000"/>
          </a:bodyPr>
          <a:lstStyle/>
          <a:p>
            <a:r>
              <a:rPr lang="en-US" sz="3600" dirty="0"/>
              <a:t>Your Path to Your Future</a:t>
            </a:r>
          </a:p>
          <a:p>
            <a:r>
              <a:rPr lang="en-US" sz="3600" dirty="0"/>
              <a:t>Lesson Three</a:t>
            </a:r>
          </a:p>
          <a:p>
            <a:r>
              <a:rPr lang="en-US" sz="3600" dirty="0"/>
              <a:t>Decision Making</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a:extLst>
              <a:ext uri="{FF2B5EF4-FFF2-40B4-BE49-F238E27FC236}">
                <a16:creationId xmlns:a16="http://schemas.microsoft.com/office/drawing/2014/main" id="{252AA00A-19BE-E342-8CE6-1D121C58E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212" y="881742"/>
            <a:ext cx="2723575" cy="2335477"/>
          </a:xfrm>
          <a:prstGeom prst="rect">
            <a:avLst/>
          </a:prstGeom>
        </p:spPr>
      </p:pic>
    </p:spTree>
    <p:extLst>
      <p:ext uri="{BB962C8B-B14F-4D97-AF65-F5344CB8AC3E}">
        <p14:creationId xmlns:p14="http://schemas.microsoft.com/office/powerpoint/2010/main" val="298387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8" name="Picture 7">
            <a:extLst>
              <a:ext uri="{FF2B5EF4-FFF2-40B4-BE49-F238E27FC236}">
                <a16:creationId xmlns:a16="http://schemas.microsoft.com/office/drawing/2014/main" id="{1E26FEA3-F8E6-2547-A0B7-B3B749A02E7C}"/>
              </a:ext>
            </a:extLst>
          </p:cNvPr>
          <p:cNvPicPr>
            <a:picLocks noChangeAspect="1"/>
          </p:cNvPicPr>
          <p:nvPr/>
        </p:nvPicPr>
        <p:blipFill>
          <a:blip r:embed="rId5"/>
          <a:stretch>
            <a:fillRect/>
          </a:stretch>
        </p:blipFill>
        <p:spPr>
          <a:xfrm>
            <a:off x="3615640" y="778639"/>
            <a:ext cx="5145911" cy="5145911"/>
          </a:xfrm>
          <a:prstGeom prst="rect">
            <a:avLst/>
          </a:prstGeom>
          <a:effectLst>
            <a:outerShdw blurRad="50800" dist="88900" dir="2700000" sx="101000" sy="101000" algn="tl" rotWithShape="0">
              <a:prstClr val="black">
                <a:alpha val="40000"/>
              </a:prstClr>
            </a:outerShdw>
          </a:effectLst>
        </p:spPr>
      </p:pic>
      <p:sp>
        <p:nvSpPr>
          <p:cNvPr id="7" name="TextBox 6">
            <a:extLst>
              <a:ext uri="{FF2B5EF4-FFF2-40B4-BE49-F238E27FC236}">
                <a16:creationId xmlns:a16="http://schemas.microsoft.com/office/drawing/2014/main" id="{4C8D6F97-C6AB-044E-9947-A9257A7FF5D3}"/>
              </a:ext>
            </a:extLst>
          </p:cNvPr>
          <p:cNvSpPr txBox="1"/>
          <p:nvPr/>
        </p:nvSpPr>
        <p:spPr>
          <a:xfrm>
            <a:off x="2792399" y="146400"/>
            <a:ext cx="6792395"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Paralysis</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70920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7" name="TextBox 6">
            <a:extLst>
              <a:ext uri="{FF2B5EF4-FFF2-40B4-BE49-F238E27FC236}">
                <a16:creationId xmlns:a16="http://schemas.microsoft.com/office/drawing/2014/main" id="{4C8D6F97-C6AB-044E-9947-A9257A7FF5D3}"/>
              </a:ext>
            </a:extLst>
          </p:cNvPr>
          <p:cNvSpPr txBox="1"/>
          <p:nvPr/>
        </p:nvSpPr>
        <p:spPr>
          <a:xfrm>
            <a:off x="4180554" y="1210733"/>
            <a:ext cx="3782021" cy="3416320"/>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latin typeface="+mn-lt"/>
              </a:rPr>
              <a:t>Decision Making Activity</a:t>
            </a:r>
          </a:p>
        </p:txBody>
      </p:sp>
      <p:pic>
        <p:nvPicPr>
          <p:cNvPr id="2" name="Picture 1" descr="October 2010 - Server Fault Blo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2347"/>
            <a:ext cx="4013200" cy="3684118"/>
          </a:xfrm>
          <a:prstGeom prst="rect">
            <a:avLst/>
          </a:prstGeom>
        </p:spPr>
      </p:pic>
      <p:pic>
        <p:nvPicPr>
          <p:cNvPr id="3" name="Picture 2" descr="Bad People vs Bad Choices and Self Compassion – James Deben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9930" y="0"/>
            <a:ext cx="4062070" cy="2421467"/>
          </a:xfrm>
          <a:prstGeom prst="rect">
            <a:avLst/>
          </a:prstGeom>
        </p:spPr>
      </p:pic>
    </p:spTree>
    <p:extLst>
      <p:ext uri="{BB962C8B-B14F-4D97-AF65-F5344CB8AC3E}">
        <p14:creationId xmlns:p14="http://schemas.microsoft.com/office/powerpoint/2010/main" val="429413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2" name="AutoShape 2" descr="Kuder - Home | Facebook"/>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a:stretch>
            <a:fillRect/>
          </a:stretch>
        </p:blipFill>
        <p:spPr>
          <a:xfrm>
            <a:off x="9857132" y="3374009"/>
            <a:ext cx="2143125" cy="2143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3046" y="0"/>
            <a:ext cx="3038954" cy="171049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3353962" cy="270413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537" y="0"/>
            <a:ext cx="5753100" cy="5346700"/>
          </a:xfrm>
          <a:prstGeom prst="rect">
            <a:avLst/>
          </a:prstGeom>
        </p:spPr>
      </p:pic>
      <p:pic>
        <p:nvPicPr>
          <p:cNvPr id="12" name="Picture 11">
            <a:extLst>
              <a:ext uri="{FF2B5EF4-FFF2-40B4-BE49-F238E27FC236}">
                <a16:creationId xmlns:a16="http://schemas.microsoft.com/office/drawing/2014/main" id="{19E30E57-0AD5-CA43-93A5-B76515A085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193" y="3277832"/>
            <a:ext cx="2723575" cy="2335477"/>
          </a:xfrm>
          <a:prstGeom prst="rect">
            <a:avLst/>
          </a:prstGeom>
        </p:spPr>
      </p:pic>
    </p:spTree>
    <p:extLst>
      <p:ext uri="{BB962C8B-B14F-4D97-AF65-F5344CB8AC3E}">
        <p14:creationId xmlns:p14="http://schemas.microsoft.com/office/powerpoint/2010/main" val="354565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7" name="Picture 6">
            <a:extLst>
              <a:ext uri="{FF2B5EF4-FFF2-40B4-BE49-F238E27FC236}">
                <a16:creationId xmlns:a16="http://schemas.microsoft.com/office/drawing/2014/main" id="{DBFFC3EE-C7D3-D44B-8754-92CB5281E747}"/>
              </a:ext>
            </a:extLst>
          </p:cNvPr>
          <p:cNvPicPr>
            <a:picLocks noChangeAspect="1"/>
          </p:cNvPicPr>
          <p:nvPr/>
        </p:nvPicPr>
        <p:blipFill>
          <a:blip r:embed="rId5"/>
          <a:stretch>
            <a:fillRect/>
          </a:stretch>
        </p:blipFill>
        <p:spPr>
          <a:xfrm>
            <a:off x="1786561" y="246754"/>
            <a:ext cx="8152475" cy="5441303"/>
          </a:xfrm>
          <a:prstGeom prst="rect">
            <a:avLst/>
          </a:prstGeom>
          <a:effectLst>
            <a:outerShdw blurRad="50800" dist="114300" dir="2700000" sx="101000" sy="101000" algn="tl" rotWithShape="0">
              <a:prstClr val="black">
                <a:alpha val="48000"/>
              </a:prstClr>
            </a:outerShdw>
          </a:effectLst>
        </p:spPr>
      </p:pic>
      <p:sp>
        <p:nvSpPr>
          <p:cNvPr id="8" name="TextBox 7">
            <a:extLst>
              <a:ext uri="{FF2B5EF4-FFF2-40B4-BE49-F238E27FC236}">
                <a16:creationId xmlns:a16="http://schemas.microsoft.com/office/drawing/2014/main" id="{69E8A95A-3247-024F-B4F5-5107398C83FE}"/>
              </a:ext>
            </a:extLst>
          </p:cNvPr>
          <p:cNvSpPr txBox="1"/>
          <p:nvPr/>
        </p:nvSpPr>
        <p:spPr>
          <a:xfrm>
            <a:off x="2493058" y="5759190"/>
            <a:ext cx="5173884" cy="646331"/>
          </a:xfrm>
          <a:prstGeom prst="rect">
            <a:avLst/>
          </a:prstGeom>
          <a:noFill/>
        </p:spPr>
        <p:txBody>
          <a:bodyPr wrap="square" rtlCol="0">
            <a:spAutoFit/>
          </a:bodyPr>
          <a:lstStyle/>
          <a:p>
            <a:r>
              <a:rPr lang="en-US" u="sng" dirty="0">
                <a:hlinkClick r:id="rId6"/>
              </a:rPr>
              <a:t>Apollo 13 Video https://www.youtube.com/watch?v=pbBS8sHrDgA</a:t>
            </a:r>
            <a:endParaRPr lang="en-US" i="1" dirty="0"/>
          </a:p>
        </p:txBody>
      </p:sp>
    </p:spTree>
    <p:extLst>
      <p:ext uri="{BB962C8B-B14F-4D97-AF65-F5344CB8AC3E}">
        <p14:creationId xmlns:p14="http://schemas.microsoft.com/office/powerpoint/2010/main" val="378933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16" name="Picture 15">
            <a:extLst>
              <a:ext uri="{FF2B5EF4-FFF2-40B4-BE49-F238E27FC236}">
                <a16:creationId xmlns:a16="http://schemas.microsoft.com/office/drawing/2014/main" id="{3BA6FE7A-C8CB-4A4F-95FD-D9BB13785641}"/>
              </a:ext>
            </a:extLst>
          </p:cNvPr>
          <p:cNvPicPr>
            <a:picLocks noChangeAspect="1"/>
          </p:cNvPicPr>
          <p:nvPr/>
        </p:nvPicPr>
        <p:blipFill>
          <a:blip r:embed="rId5"/>
          <a:stretch>
            <a:fillRect/>
          </a:stretch>
        </p:blipFill>
        <p:spPr>
          <a:xfrm>
            <a:off x="2701660" y="698580"/>
            <a:ext cx="6967960" cy="5225970"/>
          </a:xfrm>
          <a:prstGeom prst="rect">
            <a:avLst/>
          </a:prstGeom>
          <a:effectLst>
            <a:outerShdw blurRad="50800" dist="88900" dir="2700000" sx="101000" sy="101000" algn="tl" rotWithShape="0">
              <a:prstClr val="black">
                <a:alpha val="40000"/>
              </a:prstClr>
            </a:outerShdw>
          </a:effectLst>
        </p:spPr>
      </p:pic>
      <p:sp>
        <p:nvSpPr>
          <p:cNvPr id="17" name="TextBox 16">
            <a:extLst>
              <a:ext uri="{FF2B5EF4-FFF2-40B4-BE49-F238E27FC236}">
                <a16:creationId xmlns:a16="http://schemas.microsoft.com/office/drawing/2014/main" id="{506EDEA7-4A3C-C647-B388-A252105A9717}"/>
              </a:ext>
            </a:extLst>
          </p:cNvPr>
          <p:cNvSpPr txBox="1"/>
          <p:nvPr/>
        </p:nvSpPr>
        <p:spPr>
          <a:xfrm>
            <a:off x="3367218" y="181123"/>
            <a:ext cx="5636843"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Planning</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54862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7" name="Picture 6">
            <a:extLst>
              <a:ext uri="{FF2B5EF4-FFF2-40B4-BE49-F238E27FC236}">
                <a16:creationId xmlns:a16="http://schemas.microsoft.com/office/drawing/2014/main" id="{E9CE0029-C804-B741-957C-9267975E2AD5}"/>
              </a:ext>
            </a:extLst>
          </p:cNvPr>
          <p:cNvPicPr>
            <a:picLocks noChangeAspect="1"/>
          </p:cNvPicPr>
          <p:nvPr/>
        </p:nvPicPr>
        <p:blipFill>
          <a:blip r:embed="rId5"/>
          <a:stretch>
            <a:fillRect/>
          </a:stretch>
        </p:blipFill>
        <p:spPr>
          <a:xfrm>
            <a:off x="3680973" y="883529"/>
            <a:ext cx="5157486" cy="5157486"/>
          </a:xfrm>
          <a:prstGeom prst="rect">
            <a:avLst/>
          </a:prstGeom>
          <a:effectLst>
            <a:outerShdw blurRad="50800" dist="76200" dir="2700000" sx="101000" sy="101000" algn="tl" rotWithShape="0">
              <a:prstClr val="black">
                <a:alpha val="40000"/>
              </a:prstClr>
            </a:outerShdw>
          </a:effectLst>
        </p:spPr>
      </p:pic>
      <p:sp>
        <p:nvSpPr>
          <p:cNvPr id="8" name="TextBox 7">
            <a:extLst>
              <a:ext uri="{FF2B5EF4-FFF2-40B4-BE49-F238E27FC236}">
                <a16:creationId xmlns:a16="http://schemas.microsoft.com/office/drawing/2014/main" id="{0BD8414E-314B-6442-8D16-D59B5E42B4B7}"/>
              </a:ext>
            </a:extLst>
          </p:cNvPr>
          <p:cNvSpPr txBox="1"/>
          <p:nvPr/>
        </p:nvSpPr>
        <p:spPr>
          <a:xfrm>
            <a:off x="2863518" y="66544"/>
            <a:ext cx="6792395"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Painful/Agonizing</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92511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9" name="Picture 8">
            <a:extLst>
              <a:ext uri="{FF2B5EF4-FFF2-40B4-BE49-F238E27FC236}">
                <a16:creationId xmlns:a16="http://schemas.microsoft.com/office/drawing/2014/main" id="{FB1E86A5-EFB3-B949-A29D-A072FF2819B7}"/>
              </a:ext>
            </a:extLst>
          </p:cNvPr>
          <p:cNvPicPr>
            <a:picLocks noChangeAspect="1"/>
          </p:cNvPicPr>
          <p:nvPr/>
        </p:nvPicPr>
        <p:blipFill>
          <a:blip r:embed="rId5"/>
          <a:stretch>
            <a:fillRect/>
          </a:stretch>
        </p:blipFill>
        <p:spPr>
          <a:xfrm>
            <a:off x="3604065" y="778952"/>
            <a:ext cx="5169061" cy="5169061"/>
          </a:xfrm>
          <a:prstGeom prst="rect">
            <a:avLst/>
          </a:prstGeom>
          <a:effectLst>
            <a:outerShdw blurRad="50800" dist="76200" dir="2700000" sx="101000" sy="101000" algn="tl" rotWithShape="0">
              <a:prstClr val="black">
                <a:alpha val="40000"/>
              </a:prstClr>
            </a:outerShdw>
          </a:effectLst>
        </p:spPr>
      </p:pic>
      <p:sp>
        <p:nvSpPr>
          <p:cNvPr id="8" name="TextBox 7">
            <a:extLst>
              <a:ext uri="{FF2B5EF4-FFF2-40B4-BE49-F238E27FC236}">
                <a16:creationId xmlns:a16="http://schemas.microsoft.com/office/drawing/2014/main" id="{1AE12EA3-7EC4-DA4E-964E-9B180F64D989}"/>
              </a:ext>
            </a:extLst>
          </p:cNvPr>
          <p:cNvSpPr txBox="1"/>
          <p:nvPr/>
        </p:nvSpPr>
        <p:spPr>
          <a:xfrm>
            <a:off x="2792399" y="146400"/>
            <a:ext cx="6792395"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Impulsive</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31429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8" name="Picture 7">
            <a:extLst>
              <a:ext uri="{FF2B5EF4-FFF2-40B4-BE49-F238E27FC236}">
                <a16:creationId xmlns:a16="http://schemas.microsoft.com/office/drawing/2014/main" id="{1C1D5631-5E8A-8446-82E4-63B73305D0FB}"/>
              </a:ext>
            </a:extLst>
          </p:cNvPr>
          <p:cNvPicPr>
            <a:picLocks noChangeAspect="1"/>
          </p:cNvPicPr>
          <p:nvPr/>
        </p:nvPicPr>
        <p:blipFill>
          <a:blip r:embed="rId5"/>
          <a:stretch>
            <a:fillRect/>
          </a:stretch>
        </p:blipFill>
        <p:spPr>
          <a:xfrm>
            <a:off x="3252068" y="524309"/>
            <a:ext cx="5423704" cy="5423704"/>
          </a:xfrm>
          <a:prstGeom prst="rect">
            <a:avLst/>
          </a:prstGeom>
          <a:effectLst>
            <a:outerShdw blurRad="50800" dist="88900" dir="2700000" sx="101000" sy="101000" algn="tl" rotWithShape="0">
              <a:prstClr val="black">
                <a:alpha val="40000"/>
              </a:prstClr>
            </a:outerShdw>
          </a:effectLst>
        </p:spPr>
      </p:pic>
      <p:sp>
        <p:nvSpPr>
          <p:cNvPr id="7" name="TextBox 6">
            <a:extLst>
              <a:ext uri="{FF2B5EF4-FFF2-40B4-BE49-F238E27FC236}">
                <a16:creationId xmlns:a16="http://schemas.microsoft.com/office/drawing/2014/main" id="{FBD0962A-2704-C445-943E-B50509CC787E}"/>
              </a:ext>
            </a:extLst>
          </p:cNvPr>
          <p:cNvSpPr txBox="1"/>
          <p:nvPr/>
        </p:nvSpPr>
        <p:spPr>
          <a:xfrm>
            <a:off x="2792399" y="146400"/>
            <a:ext cx="6792395" cy="1200329"/>
          </a:xfrm>
          <a:prstGeom prst="rect">
            <a:avLst/>
          </a:prstGeom>
          <a:solidFill>
            <a:sysClr val="window" lastClr="FFFFFF">
              <a:alpha val="84000"/>
            </a:sysClr>
          </a:solidFill>
          <a:effectLst/>
        </p:spPr>
        <p:txBody>
          <a:bodyPr wrap="square">
            <a:spAutoFit/>
          </a:bodyP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a:ln>
                  <a:noFill/>
                </a:ln>
                <a:solidFill>
                  <a:srgbClr val="4472C4"/>
                </a:solidFill>
                <a:effectLst>
                  <a:outerShdw blurRad="50800" dist="38100" dir="2700000" algn="tl" rotWithShape="0">
                    <a:prstClr val="black">
                      <a:alpha val="40000"/>
                    </a:prstClr>
                  </a:outerShdw>
                </a:effectLst>
                <a:uLnTx/>
                <a:uFillTx/>
              </a:rPr>
              <a:t>Compliant</a:t>
            </a:r>
          </a:p>
        </p:txBody>
      </p:sp>
    </p:spTree>
    <p:extLst>
      <p:ext uri="{BB962C8B-B14F-4D97-AF65-F5344CB8AC3E}">
        <p14:creationId xmlns:p14="http://schemas.microsoft.com/office/powerpoint/2010/main" val="150877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7" name="Picture 6">
            <a:extLst>
              <a:ext uri="{FF2B5EF4-FFF2-40B4-BE49-F238E27FC236}">
                <a16:creationId xmlns:a16="http://schemas.microsoft.com/office/drawing/2014/main" id="{D15F755B-0957-5148-87F0-620EAA350B03}"/>
              </a:ext>
            </a:extLst>
          </p:cNvPr>
          <p:cNvPicPr>
            <a:picLocks noChangeAspect="1"/>
          </p:cNvPicPr>
          <p:nvPr/>
        </p:nvPicPr>
        <p:blipFill>
          <a:blip r:embed="rId5"/>
          <a:stretch>
            <a:fillRect/>
          </a:stretch>
        </p:blipFill>
        <p:spPr>
          <a:xfrm>
            <a:off x="3523043" y="593444"/>
            <a:ext cx="5331106" cy="5331106"/>
          </a:xfrm>
          <a:prstGeom prst="rect">
            <a:avLst/>
          </a:prstGeom>
          <a:effectLst>
            <a:outerShdw blurRad="50800" dist="88900" dir="2700000" sx="101000" sy="101000" algn="tl" rotWithShape="0">
              <a:prstClr val="black">
                <a:alpha val="40000"/>
              </a:prstClr>
            </a:outerShdw>
          </a:effectLst>
        </p:spPr>
      </p:pic>
      <p:sp>
        <p:nvSpPr>
          <p:cNvPr id="6" name="TextBox 5">
            <a:extLst>
              <a:ext uri="{FF2B5EF4-FFF2-40B4-BE49-F238E27FC236}">
                <a16:creationId xmlns:a16="http://schemas.microsoft.com/office/drawing/2014/main" id="{61AA8A13-D94A-4049-ABFC-1C0A49B5C03B}"/>
              </a:ext>
            </a:extLst>
          </p:cNvPr>
          <p:cNvSpPr txBox="1"/>
          <p:nvPr/>
        </p:nvSpPr>
        <p:spPr>
          <a:xfrm>
            <a:off x="2792399" y="146400"/>
            <a:ext cx="6792395"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Delaying</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58596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8" name="Picture 7">
            <a:extLst>
              <a:ext uri="{FF2B5EF4-FFF2-40B4-BE49-F238E27FC236}">
                <a16:creationId xmlns:a16="http://schemas.microsoft.com/office/drawing/2014/main" id="{E6F3CD0F-0932-7040-83E8-39789269A57A}"/>
              </a:ext>
            </a:extLst>
          </p:cNvPr>
          <p:cNvPicPr>
            <a:picLocks noChangeAspect="1"/>
          </p:cNvPicPr>
          <p:nvPr/>
        </p:nvPicPr>
        <p:blipFill>
          <a:blip r:embed="rId5"/>
          <a:stretch>
            <a:fillRect/>
          </a:stretch>
        </p:blipFill>
        <p:spPr>
          <a:xfrm>
            <a:off x="3592491" y="732340"/>
            <a:ext cx="5192210" cy="5192210"/>
          </a:xfrm>
          <a:prstGeom prst="rect">
            <a:avLst/>
          </a:prstGeom>
          <a:effectLst>
            <a:outerShdw blurRad="50800" dist="76200" dir="2700000" sx="101000" sy="101000" algn="tl" rotWithShape="0">
              <a:prstClr val="black">
                <a:alpha val="40000"/>
              </a:prstClr>
            </a:outerShdw>
          </a:effectLst>
        </p:spPr>
      </p:pic>
      <p:sp>
        <p:nvSpPr>
          <p:cNvPr id="7" name="TextBox 6">
            <a:extLst>
              <a:ext uri="{FF2B5EF4-FFF2-40B4-BE49-F238E27FC236}">
                <a16:creationId xmlns:a16="http://schemas.microsoft.com/office/drawing/2014/main" id="{103CAC8E-DA79-8F46-BBF1-705223FD30E3}"/>
              </a:ext>
            </a:extLst>
          </p:cNvPr>
          <p:cNvSpPr txBox="1"/>
          <p:nvPr/>
        </p:nvSpPr>
        <p:spPr>
          <a:xfrm>
            <a:off x="2792399" y="146400"/>
            <a:ext cx="6792395"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Intuitive</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47967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8" name="Picture 7">
            <a:extLst>
              <a:ext uri="{FF2B5EF4-FFF2-40B4-BE49-F238E27FC236}">
                <a16:creationId xmlns:a16="http://schemas.microsoft.com/office/drawing/2014/main" id="{1EEC92B2-BBF3-5B4B-826D-88D3A3F3671C}"/>
              </a:ext>
            </a:extLst>
          </p:cNvPr>
          <p:cNvPicPr>
            <a:picLocks noChangeAspect="1"/>
          </p:cNvPicPr>
          <p:nvPr/>
        </p:nvPicPr>
        <p:blipFill>
          <a:blip r:embed="rId5"/>
          <a:stretch>
            <a:fillRect/>
          </a:stretch>
        </p:blipFill>
        <p:spPr>
          <a:xfrm>
            <a:off x="3627215" y="825251"/>
            <a:ext cx="5122762" cy="5122762"/>
          </a:xfrm>
          <a:prstGeom prst="rect">
            <a:avLst/>
          </a:prstGeom>
          <a:effectLst>
            <a:outerShdw blurRad="50800" dist="88900" dir="2700000" sx="101000" sy="101000" algn="tl" rotWithShape="0">
              <a:prstClr val="black">
                <a:alpha val="40000"/>
              </a:prstClr>
            </a:outerShdw>
          </a:effectLst>
        </p:spPr>
      </p:pic>
      <p:sp>
        <p:nvSpPr>
          <p:cNvPr id="7" name="TextBox 6">
            <a:extLst>
              <a:ext uri="{FF2B5EF4-FFF2-40B4-BE49-F238E27FC236}">
                <a16:creationId xmlns:a16="http://schemas.microsoft.com/office/drawing/2014/main" id="{13EB0AA3-CDB8-3F4E-8CFA-BF632023D205}"/>
              </a:ext>
            </a:extLst>
          </p:cNvPr>
          <p:cNvSpPr txBox="1"/>
          <p:nvPr/>
        </p:nvSpPr>
        <p:spPr>
          <a:xfrm>
            <a:off x="2792399" y="146400"/>
            <a:ext cx="6792395"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Fatalistic</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2814484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1161</TotalTime>
  <Words>801</Words>
  <Application>Microsoft Office PowerPoint</Application>
  <PresentationFormat>Widescreen</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 Cooper</dc:creator>
  <cp:lastModifiedBy>Nathan Brubaker</cp:lastModifiedBy>
  <cp:revision>94</cp:revision>
  <dcterms:created xsi:type="dcterms:W3CDTF">2020-07-06T17:50:26Z</dcterms:created>
  <dcterms:modified xsi:type="dcterms:W3CDTF">2021-05-03T15:40:40Z</dcterms:modified>
</cp:coreProperties>
</file>