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0" r:id="rId4"/>
  </p:sldMasterIdLst>
  <p:notesMasterIdLst>
    <p:notesMasterId r:id="rId53"/>
  </p:notesMasterIdLst>
  <p:handoutMasterIdLst>
    <p:handoutMasterId r:id="rId54"/>
  </p:handoutMasterIdLst>
  <p:sldIdLst>
    <p:sldId id="267" r:id="rId5"/>
    <p:sldId id="324" r:id="rId6"/>
    <p:sldId id="325" r:id="rId7"/>
    <p:sldId id="287" r:id="rId8"/>
    <p:sldId id="313" r:id="rId9"/>
    <p:sldId id="256" r:id="rId10"/>
    <p:sldId id="337" r:id="rId11"/>
    <p:sldId id="329" r:id="rId12"/>
    <p:sldId id="305" r:id="rId13"/>
    <p:sldId id="363" r:id="rId14"/>
    <p:sldId id="314" r:id="rId15"/>
    <p:sldId id="359" r:id="rId16"/>
    <p:sldId id="349" r:id="rId17"/>
    <p:sldId id="360" r:id="rId18"/>
    <p:sldId id="361" r:id="rId19"/>
    <p:sldId id="362" r:id="rId20"/>
    <p:sldId id="258" r:id="rId21"/>
    <p:sldId id="358" r:id="rId22"/>
    <p:sldId id="307" r:id="rId23"/>
    <p:sldId id="315" r:id="rId24"/>
    <p:sldId id="368" r:id="rId25"/>
    <p:sldId id="323" r:id="rId26"/>
    <p:sldId id="369" r:id="rId27"/>
    <p:sldId id="370" r:id="rId28"/>
    <p:sldId id="371" r:id="rId29"/>
    <p:sldId id="372" r:id="rId30"/>
    <p:sldId id="374" r:id="rId31"/>
    <p:sldId id="328" r:id="rId32"/>
    <p:sldId id="373" r:id="rId33"/>
    <p:sldId id="285" r:id="rId34"/>
    <p:sldId id="351" r:id="rId35"/>
    <p:sldId id="268" r:id="rId36"/>
    <p:sldId id="260" r:id="rId37"/>
    <p:sldId id="357" r:id="rId38"/>
    <p:sldId id="364" r:id="rId39"/>
    <p:sldId id="331" r:id="rId40"/>
    <p:sldId id="335" r:id="rId41"/>
    <p:sldId id="273" r:id="rId42"/>
    <p:sldId id="365" r:id="rId43"/>
    <p:sldId id="345" r:id="rId44"/>
    <p:sldId id="366" r:id="rId45"/>
    <p:sldId id="367" r:id="rId46"/>
    <p:sldId id="336" r:id="rId47"/>
    <p:sldId id="288" r:id="rId48"/>
    <p:sldId id="348" r:id="rId49"/>
    <p:sldId id="278" r:id="rId50"/>
    <p:sldId id="376" r:id="rId51"/>
    <p:sldId id="375" r:id="rId5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AB1"/>
    <a:srgbClr val="FD75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snapToGrid="0" snapToObjects="1">
      <p:cViewPr varScale="1">
        <p:scale>
          <a:sx n="67" d="100"/>
          <a:sy n="67" d="100"/>
        </p:scale>
        <p:origin x="1284" y="32"/>
      </p:cViewPr>
      <p:guideLst>
        <p:guide orient="horz" pos="2160"/>
        <p:guide pos="2880"/>
      </p:guideLst>
    </p:cSldViewPr>
  </p:slideViewPr>
  <p:notesTextViewPr>
    <p:cViewPr>
      <p:scale>
        <a:sx n="3" d="2"/>
        <a:sy n="3" d="2"/>
      </p:scale>
      <p:origin x="0" y="0"/>
    </p:cViewPr>
  </p:notesTextViewPr>
  <p:sorterViewPr>
    <p:cViewPr>
      <p:scale>
        <a:sx n="90" d="100"/>
        <a:sy n="90" d="100"/>
      </p:scale>
      <p:origin x="0" y="-7492"/>
    </p:cViewPr>
  </p:sorterViewPr>
  <p:notesViewPr>
    <p:cSldViewPr snapToGrid="0" snapToObjects="1">
      <p:cViewPr varScale="1">
        <p:scale>
          <a:sx n="49" d="100"/>
          <a:sy n="49" d="100"/>
        </p:scale>
        <p:origin x="2236"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Long" userId="50af1d97-7db7-45a6-b795-a97f9474a71a" providerId="ADAL" clId="{8E6080B4-4291-4A0F-8A42-38596BE163A1}"/>
    <pc:docChg chg="custSel modSld">
      <pc:chgData name="Jan Long" userId="50af1d97-7db7-45a6-b795-a97f9474a71a" providerId="ADAL" clId="{8E6080B4-4291-4A0F-8A42-38596BE163A1}" dt="2023-05-10T16:10:51.093" v="58" actId="20577"/>
      <pc:docMkLst>
        <pc:docMk/>
      </pc:docMkLst>
      <pc:sldChg chg="modSp mod">
        <pc:chgData name="Jan Long" userId="50af1d97-7db7-45a6-b795-a97f9474a71a" providerId="ADAL" clId="{8E6080B4-4291-4A0F-8A42-38596BE163A1}" dt="2023-05-10T16:09:51.132" v="50" actId="20577"/>
        <pc:sldMkLst>
          <pc:docMk/>
          <pc:sldMk cId="1641359649" sldId="287"/>
        </pc:sldMkLst>
        <pc:spChg chg="mod">
          <ac:chgData name="Jan Long" userId="50af1d97-7db7-45a6-b795-a97f9474a71a" providerId="ADAL" clId="{8E6080B4-4291-4A0F-8A42-38596BE163A1}" dt="2023-05-10T16:09:51.132" v="50" actId="20577"/>
          <ac:spMkLst>
            <pc:docMk/>
            <pc:sldMk cId="1641359649" sldId="287"/>
            <ac:spMk id="5" creationId="{00000000-0000-0000-0000-000000000000}"/>
          </ac:spMkLst>
        </pc:spChg>
      </pc:sldChg>
      <pc:sldChg chg="modSp mod">
        <pc:chgData name="Jan Long" userId="50af1d97-7db7-45a6-b795-a97f9474a71a" providerId="ADAL" clId="{8E6080B4-4291-4A0F-8A42-38596BE163A1}" dt="2023-05-10T16:10:51.093" v="58" actId="20577"/>
        <pc:sldMkLst>
          <pc:docMk/>
          <pc:sldMk cId="1106297500" sldId="357"/>
        </pc:sldMkLst>
        <pc:spChg chg="mod">
          <ac:chgData name="Jan Long" userId="50af1d97-7db7-45a6-b795-a97f9474a71a" providerId="ADAL" clId="{8E6080B4-4291-4A0F-8A42-38596BE163A1}" dt="2023-05-10T16:10:51.093" v="58" actId="20577"/>
          <ac:spMkLst>
            <pc:docMk/>
            <pc:sldMk cId="1106297500" sldId="357"/>
            <ac:spMk id="2" creationId="{00000000-0000-0000-0000-000000000000}"/>
          </ac:spMkLst>
        </pc:spChg>
        <pc:graphicFrameChg chg="mod modGraphic">
          <ac:chgData name="Jan Long" userId="50af1d97-7db7-45a6-b795-a97f9474a71a" providerId="ADAL" clId="{8E6080B4-4291-4A0F-8A42-38596BE163A1}" dt="2023-05-10T16:10:43.748" v="55" actId="1076"/>
          <ac:graphicFrameMkLst>
            <pc:docMk/>
            <pc:sldMk cId="1106297500" sldId="357"/>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492869E-A95B-4C49-B486-52B7E39FD8F2}" type="datetimeFigureOut">
              <a:rPr lang="en-US" smtClean="0"/>
              <a:t>5/10/2023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8985C39-00C8-45E9-BC45-F6479AFF79E5}" type="slidenum">
              <a:rPr lang="en-US" smtClean="0"/>
              <a:t>‹#›</a:t>
            </a:fld>
            <a:endParaRPr lang="en-US"/>
          </a:p>
        </p:txBody>
      </p:sp>
    </p:spTree>
    <p:extLst>
      <p:ext uri="{BB962C8B-B14F-4D97-AF65-F5344CB8AC3E}">
        <p14:creationId xmlns:p14="http://schemas.microsoft.com/office/powerpoint/2010/main" val="2555744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FF0C958-BBB6-41FF-BFDF-BA6C127B4C43}" type="datetimeFigureOut">
              <a:rPr lang="en-US" smtClean="0"/>
              <a:t>5/10/2023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22EE1B5-FBDB-44DC-8C7B-E36DEEB9F798}" type="slidenum">
              <a:rPr lang="en-US" smtClean="0"/>
              <a:t>‹#›</a:t>
            </a:fld>
            <a:endParaRPr lang="en-US"/>
          </a:p>
        </p:txBody>
      </p:sp>
    </p:spTree>
    <p:extLst>
      <p:ext uri="{BB962C8B-B14F-4D97-AF65-F5344CB8AC3E}">
        <p14:creationId xmlns:p14="http://schemas.microsoft.com/office/powerpoint/2010/main" val="346487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1</a:t>
            </a:fld>
            <a:endParaRPr lang="en-US"/>
          </a:p>
        </p:txBody>
      </p:sp>
    </p:spTree>
    <p:extLst>
      <p:ext uri="{BB962C8B-B14F-4D97-AF65-F5344CB8AC3E}">
        <p14:creationId xmlns:p14="http://schemas.microsoft.com/office/powerpoint/2010/main" val="296568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19</a:t>
            </a:fld>
            <a:endParaRPr lang="en-US"/>
          </a:p>
        </p:txBody>
      </p:sp>
    </p:spTree>
    <p:extLst>
      <p:ext uri="{BB962C8B-B14F-4D97-AF65-F5344CB8AC3E}">
        <p14:creationId xmlns:p14="http://schemas.microsoft.com/office/powerpoint/2010/main" val="297261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20</a:t>
            </a:fld>
            <a:endParaRPr lang="en-US"/>
          </a:p>
        </p:txBody>
      </p:sp>
    </p:spTree>
    <p:extLst>
      <p:ext uri="{BB962C8B-B14F-4D97-AF65-F5344CB8AC3E}">
        <p14:creationId xmlns:p14="http://schemas.microsoft.com/office/powerpoint/2010/main" val="28052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22</a:t>
            </a:fld>
            <a:endParaRPr lang="en-US"/>
          </a:p>
        </p:txBody>
      </p:sp>
    </p:spTree>
    <p:extLst>
      <p:ext uri="{BB962C8B-B14F-4D97-AF65-F5344CB8AC3E}">
        <p14:creationId xmlns:p14="http://schemas.microsoft.com/office/powerpoint/2010/main" val="336983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30</a:t>
            </a:fld>
            <a:endParaRPr lang="en-US"/>
          </a:p>
        </p:txBody>
      </p:sp>
    </p:spTree>
    <p:extLst>
      <p:ext uri="{BB962C8B-B14F-4D97-AF65-F5344CB8AC3E}">
        <p14:creationId xmlns:p14="http://schemas.microsoft.com/office/powerpoint/2010/main" val="4289639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32</a:t>
            </a:fld>
            <a:endParaRPr lang="en-US"/>
          </a:p>
        </p:txBody>
      </p:sp>
    </p:spTree>
    <p:extLst>
      <p:ext uri="{BB962C8B-B14F-4D97-AF65-F5344CB8AC3E}">
        <p14:creationId xmlns:p14="http://schemas.microsoft.com/office/powerpoint/2010/main" val="2874490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33</a:t>
            </a:fld>
            <a:endParaRPr lang="en-US"/>
          </a:p>
        </p:txBody>
      </p:sp>
    </p:spTree>
    <p:extLst>
      <p:ext uri="{BB962C8B-B14F-4D97-AF65-F5344CB8AC3E}">
        <p14:creationId xmlns:p14="http://schemas.microsoft.com/office/powerpoint/2010/main" val="3170107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38</a:t>
            </a:fld>
            <a:endParaRPr lang="en-US"/>
          </a:p>
        </p:txBody>
      </p:sp>
    </p:spTree>
    <p:extLst>
      <p:ext uri="{BB962C8B-B14F-4D97-AF65-F5344CB8AC3E}">
        <p14:creationId xmlns:p14="http://schemas.microsoft.com/office/powerpoint/2010/main" val="3884930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44</a:t>
            </a:fld>
            <a:endParaRPr lang="en-US"/>
          </a:p>
        </p:txBody>
      </p:sp>
    </p:spTree>
    <p:extLst>
      <p:ext uri="{BB962C8B-B14F-4D97-AF65-F5344CB8AC3E}">
        <p14:creationId xmlns:p14="http://schemas.microsoft.com/office/powerpoint/2010/main" val="849087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46</a:t>
            </a:fld>
            <a:endParaRPr lang="en-US"/>
          </a:p>
        </p:txBody>
      </p:sp>
    </p:spTree>
    <p:extLst>
      <p:ext uri="{BB962C8B-B14F-4D97-AF65-F5344CB8AC3E}">
        <p14:creationId xmlns:p14="http://schemas.microsoft.com/office/powerpoint/2010/main" val="51130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2</a:t>
            </a:fld>
            <a:endParaRPr lang="en-US"/>
          </a:p>
        </p:txBody>
      </p:sp>
    </p:spTree>
    <p:extLst>
      <p:ext uri="{BB962C8B-B14F-4D97-AF65-F5344CB8AC3E}">
        <p14:creationId xmlns:p14="http://schemas.microsoft.com/office/powerpoint/2010/main" val="336809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3</a:t>
            </a:fld>
            <a:endParaRPr lang="en-US"/>
          </a:p>
        </p:txBody>
      </p:sp>
    </p:spTree>
    <p:extLst>
      <p:ext uri="{BB962C8B-B14F-4D97-AF65-F5344CB8AC3E}">
        <p14:creationId xmlns:p14="http://schemas.microsoft.com/office/powerpoint/2010/main" val="15531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4</a:t>
            </a:fld>
            <a:endParaRPr lang="en-US"/>
          </a:p>
        </p:txBody>
      </p:sp>
    </p:spTree>
    <p:extLst>
      <p:ext uri="{BB962C8B-B14F-4D97-AF65-F5344CB8AC3E}">
        <p14:creationId xmlns:p14="http://schemas.microsoft.com/office/powerpoint/2010/main" val="425060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5</a:t>
            </a:fld>
            <a:endParaRPr lang="en-US"/>
          </a:p>
        </p:txBody>
      </p:sp>
    </p:spTree>
    <p:extLst>
      <p:ext uri="{BB962C8B-B14F-4D97-AF65-F5344CB8AC3E}">
        <p14:creationId xmlns:p14="http://schemas.microsoft.com/office/powerpoint/2010/main" val="112084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6</a:t>
            </a:fld>
            <a:endParaRPr lang="en-US"/>
          </a:p>
        </p:txBody>
      </p:sp>
    </p:spTree>
    <p:extLst>
      <p:ext uri="{BB962C8B-B14F-4D97-AF65-F5344CB8AC3E}">
        <p14:creationId xmlns:p14="http://schemas.microsoft.com/office/powerpoint/2010/main" val="243082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9</a:t>
            </a:fld>
            <a:endParaRPr lang="en-US"/>
          </a:p>
        </p:txBody>
      </p:sp>
    </p:spTree>
    <p:extLst>
      <p:ext uri="{BB962C8B-B14F-4D97-AF65-F5344CB8AC3E}">
        <p14:creationId xmlns:p14="http://schemas.microsoft.com/office/powerpoint/2010/main" val="241619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 navigation</a:t>
            </a:r>
            <a:r>
              <a:rPr lang="en-US" baseline="0" dirty="0"/>
              <a:t> demonstration CCFCS</a:t>
            </a:r>
          </a:p>
          <a:p>
            <a:r>
              <a:rPr lang="en-US" baseline="0" dirty="0"/>
              <a:t>Divide by courses to be taught</a:t>
            </a:r>
          </a:p>
          <a:p>
            <a:r>
              <a:rPr lang="en-US" baseline="0" dirty="0"/>
              <a:t>Work collaboratively on lesson plans, plugging-in current resources</a:t>
            </a:r>
          </a:p>
          <a:p>
            <a:endParaRPr lang="en-US" baseline="0" dirty="0"/>
          </a:p>
          <a:p>
            <a:r>
              <a:rPr lang="en-US" baseline="0" dirty="0"/>
              <a:t>School &amp; Community Partnership</a:t>
            </a:r>
          </a:p>
          <a:p>
            <a:r>
              <a:rPr lang="en-US" baseline="0" dirty="0"/>
              <a:t>FCS Capstone</a:t>
            </a:r>
          </a:p>
          <a:p>
            <a:endParaRPr lang="en-US" dirty="0"/>
          </a:p>
        </p:txBody>
      </p:sp>
      <p:sp>
        <p:nvSpPr>
          <p:cNvPr id="4" name="Slide Number Placeholder 3"/>
          <p:cNvSpPr>
            <a:spLocks noGrp="1"/>
          </p:cNvSpPr>
          <p:nvPr>
            <p:ph type="sldNum" sz="quarter" idx="10"/>
          </p:nvPr>
        </p:nvSpPr>
        <p:spPr/>
        <p:txBody>
          <a:bodyPr/>
          <a:lstStyle/>
          <a:p>
            <a:fld id="{D22EE1B5-FBDB-44DC-8C7B-E36DEEB9F798}" type="slidenum">
              <a:rPr lang="en-US" smtClean="0"/>
              <a:t>11</a:t>
            </a:fld>
            <a:endParaRPr lang="en-US"/>
          </a:p>
        </p:txBody>
      </p:sp>
    </p:spTree>
    <p:extLst>
      <p:ext uri="{BB962C8B-B14F-4D97-AF65-F5344CB8AC3E}">
        <p14:creationId xmlns:p14="http://schemas.microsoft.com/office/powerpoint/2010/main" val="393322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17</a:t>
            </a:fld>
            <a:endParaRPr lang="en-US"/>
          </a:p>
        </p:txBody>
      </p:sp>
    </p:spTree>
    <p:extLst>
      <p:ext uri="{BB962C8B-B14F-4D97-AF65-F5344CB8AC3E}">
        <p14:creationId xmlns:p14="http://schemas.microsoft.com/office/powerpoint/2010/main" val="1198033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3C25DC-D44F-5C4D-AF6C-8FD925D221D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103591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280683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4340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281913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1083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862754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C25DC-D44F-5C4D-AF6C-8FD925D221D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996909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C25DC-D44F-5C4D-AF6C-8FD925D221D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22960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C25DC-D44F-5C4D-AF6C-8FD925D221D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13107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2188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3C25DC-D44F-5C4D-AF6C-8FD925D221DF}"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58909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3C25DC-D44F-5C4D-AF6C-8FD925D221DF}"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94696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3C25DC-D44F-5C4D-AF6C-8FD925D221DF}"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161958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C25DC-D44F-5C4D-AF6C-8FD925D221DF}"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91352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3C25DC-D44F-5C4D-AF6C-8FD925D221DF}"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17213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3C25DC-D44F-5C4D-AF6C-8FD925D221DF}"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55861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3C25DC-D44F-5C4D-AF6C-8FD925D221DF}" type="datetimeFigureOut">
              <a:rPr lang="en-US" smtClean="0"/>
              <a:t>5/10/2023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1032119-8D2D-C64F-8782-E8FFB4D2844B}" type="slidenum">
              <a:rPr lang="en-US" smtClean="0"/>
              <a:t>‹#›</a:t>
            </a:fld>
            <a:endParaRPr lang="en-US"/>
          </a:p>
        </p:txBody>
      </p:sp>
    </p:spTree>
    <p:extLst>
      <p:ext uri="{BB962C8B-B14F-4D97-AF65-F5344CB8AC3E}">
        <p14:creationId xmlns:p14="http://schemas.microsoft.com/office/powerpoint/2010/main" val="901387339"/>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oklahoma.gov/careertech/educators/certifications-and-badging/badging.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https://content.govdelivery.com/attachments/fancy_images/OKCAREERTECH/2023/02/7186161/may-workshops-2023-flyer_original.pn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klahoma.agclassroom.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walker@thekaleofoundation.or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helley.mitchell@okstate.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ventbrite.com/e/new-teacher-academy-july-17-20-2023-1033-tickets-574826229727?utm_content=&amp;utm_medium=email&amp;utm_name=&amp;utm_source=govdelivery&amp;utm_ter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more.com/hjq1s2-oatfcs?ref=email-content#w-085001372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gottschh@Cherokee.k12.ok.u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ctyou.org/pluginfile.php/245602/mod_folder/content/0/2023%20OATFCS%20Officer%20Application%20Form.docx?forcedownload=1" TargetMode="External"/><Relationship Id="rId4" Type="http://schemas.openxmlformats.org/officeDocument/2006/relationships/hyperlink" Target="mailto:holly.hanan@careertech.ok.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X0GcSWJgbbh3CThC61HGDdON57evqQZ0NC8vEpAauWU/edit?usp=sharing" TargetMode="External"/><Relationship Id="rId2" Type="http://schemas.openxmlformats.org/officeDocument/2006/relationships/hyperlink" Target="https://protect-us.mimecast.com/s/iPzcCOYROBiplLw8LFEcU9I?domain=docs.google.com" TargetMode="External"/><Relationship Id="rId1" Type="http://schemas.openxmlformats.org/officeDocument/2006/relationships/slideLayout" Target="../slideLayouts/slideLayout2.xml"/><Relationship Id="rId4" Type="http://schemas.openxmlformats.org/officeDocument/2006/relationships/hyperlink" Target="https://protect-us.mimecast.com/s/52r4CQWRQEckg19Q1IMOoLx?domain=docs.google.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oklahoma.gov/careertech/oklahoma-summit.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ocs.google.com/forms/d/e/1FAIpQLSf04bpQZTBeMEY4_4yU94DnrBRW0v2iBnieT6q6Yg2aYj4dJw/viewfor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okacte.org/2023-oklahoma-summi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okacte.org/okacte-membership-payment-plan-1" TargetMode="External"/><Relationship Id="rId2" Type="http://schemas.openxmlformats.org/officeDocument/2006/relationships/hyperlink" Target="mailto:cjones@okact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8154" y="953801"/>
            <a:ext cx="5815173" cy="1508105"/>
          </a:xfrm>
          <a:prstGeom prst="rect">
            <a:avLst/>
          </a:prstGeom>
          <a:noFill/>
        </p:spPr>
        <p:txBody>
          <a:bodyPr wrap="square" rtlCol="0">
            <a:spAutoFit/>
          </a:bodyPr>
          <a:lstStyle/>
          <a:p>
            <a:pPr algn="ctr"/>
            <a:endParaRPr lang="en-US" sz="3600" b="1" dirty="0">
              <a:latin typeface="Myriad Pro Semibold"/>
              <a:ea typeface="Myriad Pro Semibold" charset="0"/>
              <a:cs typeface="Arial" panose="020B0604020202020204" pitchFamily="34" charset="0"/>
            </a:endParaRPr>
          </a:p>
          <a:p>
            <a:pPr algn="ctr"/>
            <a:endParaRPr lang="en-US" sz="3600" b="1" dirty="0">
              <a:latin typeface="Myriad Pro Semibold"/>
              <a:ea typeface="Myriad Pro Semibold" charset="0"/>
              <a:cs typeface="Arial" panose="020B0604020202020204" pitchFamily="34" charset="0"/>
            </a:endParaRPr>
          </a:p>
          <a:p>
            <a:pPr algn="ctr"/>
            <a:endParaRPr lang="en-US" sz="2000" b="1" dirty="0">
              <a:latin typeface="Myriad Pro Semibold"/>
              <a:ea typeface="Myriad Pro Semibold" charset="0"/>
              <a:cs typeface="Myriad Pro Semibold" charset="0"/>
            </a:endParaRPr>
          </a:p>
        </p:txBody>
      </p:sp>
      <p:sp>
        <p:nvSpPr>
          <p:cNvPr id="5" name="Rectangle 4"/>
          <p:cNvSpPr/>
          <p:nvPr/>
        </p:nvSpPr>
        <p:spPr>
          <a:xfrm>
            <a:off x="849020" y="953801"/>
            <a:ext cx="6278880" cy="4642107"/>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7200" b="0" cap="none" spc="0" dirty="0">
                <a:ln w="0"/>
                <a:solidFill>
                  <a:schemeClr val="tx1"/>
                </a:solidFill>
                <a:effectLst>
                  <a:outerShdw blurRad="38100" dist="19050" dir="2700000" algn="tl" rotWithShape="0">
                    <a:schemeClr val="dk1">
                      <a:alpha val="40000"/>
                    </a:schemeClr>
                  </a:outerShdw>
                </a:effectLst>
              </a:rPr>
              <a:t>FCS </a:t>
            </a:r>
          </a:p>
          <a:p>
            <a:pPr algn="ctr"/>
            <a:r>
              <a:rPr lang="en-US" sz="7200" b="0" cap="none" spc="0" dirty="0">
                <a:ln w="0"/>
                <a:solidFill>
                  <a:schemeClr val="tx1"/>
                </a:solidFill>
                <a:effectLst>
                  <a:outerShdw blurRad="38100" dist="19050" dir="2700000" algn="tl" rotWithShape="0">
                    <a:schemeClr val="dk1">
                      <a:alpha val="40000"/>
                    </a:schemeClr>
                  </a:outerShdw>
                </a:effectLst>
              </a:rPr>
              <a:t>Spring PI </a:t>
            </a:r>
          </a:p>
          <a:p>
            <a:pPr algn="ctr"/>
            <a:r>
              <a:rPr lang="en-US" sz="7200" b="0" cap="none" spc="0" dirty="0">
                <a:ln w="0"/>
                <a:solidFill>
                  <a:schemeClr val="tx1"/>
                </a:solidFill>
                <a:effectLst>
                  <a:outerShdw blurRad="38100" dist="19050" dir="2700000" algn="tl" rotWithShape="0">
                    <a:schemeClr val="dk1">
                      <a:alpha val="40000"/>
                    </a:schemeClr>
                  </a:outerShdw>
                </a:effectLst>
              </a:rPr>
              <a:t>Meeting</a:t>
            </a:r>
          </a:p>
          <a:p>
            <a:pPr algn="ctr"/>
            <a:r>
              <a:rPr lang="en-US" sz="7200" dirty="0">
                <a:ln w="0"/>
                <a:effectLst>
                  <a:outerShdw blurRad="38100" dist="19050" dir="2700000" algn="tl" rotWithShape="0">
                    <a:schemeClr val="dk1">
                      <a:alpha val="40000"/>
                    </a:schemeClr>
                  </a:outerShdw>
                </a:effectLst>
              </a:rPr>
              <a:t>2023</a:t>
            </a:r>
            <a:endParaRPr lang="en-US" sz="72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2" y="6024791"/>
            <a:ext cx="1753516" cy="782851"/>
          </a:xfrm>
          <a:prstGeom prst="rect">
            <a:avLst/>
          </a:prstGeom>
        </p:spPr>
      </p:pic>
    </p:spTree>
    <p:extLst>
      <p:ext uri="{BB962C8B-B14F-4D97-AF65-F5344CB8AC3E}">
        <p14:creationId xmlns:p14="http://schemas.microsoft.com/office/powerpoint/2010/main" val="280971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5" y="6059701"/>
            <a:ext cx="1604990" cy="716542"/>
          </a:xfrm>
          <a:prstGeom prst="rect">
            <a:avLst/>
          </a:prstGeom>
        </p:spPr>
      </p:pic>
      <p:sp>
        <p:nvSpPr>
          <p:cNvPr id="6" name="Rectangle 2"/>
          <p:cNvSpPr>
            <a:spLocks noChangeArrowheads="1"/>
          </p:cNvSpPr>
          <p:nvPr/>
        </p:nvSpPr>
        <p:spPr bwMode="auto">
          <a:xfrm>
            <a:off x="393192" y="1129999"/>
            <a:ext cx="30540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CareerTech</a:t>
            </a:r>
            <a:r>
              <a:rPr kumimoji="0" lang="en-US" altLang="en-US" sz="2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Badging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3073" name="Picture 1" descr="https://images.credly.com/size/110x110/images/21ea54c8-67a7-46ff-adcc-2f3989e65adc/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056" y="313712"/>
            <a:ext cx="1277952" cy="12779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93192" y="1426522"/>
            <a:ext cx="7882128"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Should I or do I have to give my students the EOI?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There is now a better reason to give those EOI (End of Instruction) tests.  These tests can now become a digital badge from </a:t>
            </a:r>
            <a:r>
              <a:rPr kumimoji="0" lang="en-US" altLang="en-US" sz="2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CareerTech</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kumimoji="0" lang="en-US" altLang="en-US" sz="2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Credly</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200" b="0" i="0" u="none" strike="noStrike" cap="none" normalizeH="0" baseline="0" dirty="0">
                <a:ln>
                  <a:noFill/>
                </a:ln>
                <a:solidFill>
                  <a:srgbClr val="464646"/>
                </a:solidFill>
                <a:effectLst/>
                <a:latin typeface="Calibri" panose="020F0502020204030204" pitchFamily="34" charset="0"/>
                <a:ea typeface="Calibri" panose="020F0502020204030204" pitchFamily="34" charset="0"/>
                <a:cs typeface="Calibri" panose="020F0502020204030204" pitchFamily="34" charset="0"/>
              </a:rPr>
              <a:t>Digital badges can be used in email signatures or digital resumes, and on social media sites such as LinkedIn, Facebook, and Twitter. This digital image contains verified metadata that describes your qualifications and the process required to earn them.</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464646"/>
                </a:solidFill>
                <a:effectLst/>
                <a:latin typeface="Calibri" panose="020F0502020204030204" pitchFamily="34" charset="0"/>
                <a:ea typeface="Calibri" panose="020F0502020204030204" pitchFamily="34" charset="0"/>
                <a:cs typeface="Calibri" panose="020F0502020204030204" pitchFamily="34" charset="0"/>
              </a:rPr>
              <a:t>More information will be given at Oklahoma Summit, but if you would currently like to learn more about badging, click on the following link:  </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rPr>
              <a:t>https://oklahoma.gov/careertech/educators/certifications-and-badging/badging.html</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600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Selected0" descr="May WS"/>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531711" y="0"/>
            <a:ext cx="5078253" cy="677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540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83771"/>
          </a:xfrm>
        </p:spPr>
        <p:txBody>
          <a:bodyPr/>
          <a:lstStyle/>
          <a:p>
            <a:pPr algn="ctr"/>
            <a:r>
              <a:rPr lang="en-US" dirty="0"/>
              <a:t>May Workshops</a:t>
            </a:r>
          </a:p>
        </p:txBody>
      </p:sp>
      <p:sp>
        <p:nvSpPr>
          <p:cNvPr id="3" name="Content Placeholder 2"/>
          <p:cNvSpPr>
            <a:spLocks noGrp="1"/>
          </p:cNvSpPr>
          <p:nvPr>
            <p:ph idx="1"/>
          </p:nvPr>
        </p:nvSpPr>
        <p:spPr>
          <a:xfrm>
            <a:off x="609599" y="1387704"/>
            <a:ext cx="6456572" cy="4795382"/>
          </a:xfrm>
        </p:spPr>
        <p:txBody>
          <a:bodyPr>
            <a:noAutofit/>
          </a:bodyPr>
          <a:lstStyle/>
          <a:p>
            <a:pPr lvl="0"/>
            <a:r>
              <a:rPr lang="en-US" sz="2400" dirty="0">
                <a:cs typeface="Calibri" panose="020F0502020204030204" pitchFamily="34" charset="0"/>
              </a:rPr>
              <a:t>Registration link can be found in the newsletter or go to ctyou.org and click on FCS/FCS Registrations/May Workshops</a:t>
            </a:r>
          </a:p>
          <a:p>
            <a:pPr lvl="0"/>
            <a:r>
              <a:rPr lang="en-US" sz="2400" dirty="0">
                <a:cs typeface="Calibri" panose="020F0502020204030204" pitchFamily="34" charset="0"/>
              </a:rPr>
              <a:t>There is also a block of rooms reserved at the Hampton Inn in Stillwater, when you click on the registration site for the workshop, the lodging information is listed.</a:t>
            </a:r>
          </a:p>
          <a:p>
            <a:pPr lvl="0"/>
            <a:r>
              <a:rPr lang="en-US" sz="2400" dirty="0">
                <a:cs typeface="Calibri" panose="020F0502020204030204" pitchFamily="34" charset="0"/>
              </a:rPr>
              <a:t>Purchase orders are to be made to ODCTE.</a:t>
            </a:r>
          </a:p>
        </p:txBody>
      </p:sp>
    </p:spTree>
    <p:extLst>
      <p:ext uri="{BB962C8B-B14F-4D97-AF65-F5344CB8AC3E}">
        <p14:creationId xmlns:p14="http://schemas.microsoft.com/office/powerpoint/2010/main" val="216213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51" y="2220685"/>
            <a:ext cx="6666561" cy="3413761"/>
          </a:xfrm>
        </p:spPr>
        <p:txBody>
          <a:bodyPr>
            <a:normAutofit fontScale="92500" lnSpcReduction="10000"/>
          </a:bodyPr>
          <a:lstStyle/>
          <a:p>
            <a:pPr marL="0" indent="0" algn="ctr">
              <a:buNone/>
            </a:pPr>
            <a:r>
              <a:rPr lang="en-US" sz="3600" dirty="0"/>
              <a:t>State Conference is Tuesday, July 25</a:t>
            </a:r>
            <a:r>
              <a:rPr lang="en-US" sz="3600" baseline="30000" dirty="0"/>
              <a:t>th</a:t>
            </a:r>
            <a:r>
              <a:rPr lang="en-US" sz="3600" dirty="0"/>
              <a:t> at Metro Technology Center.  Registration is free.</a:t>
            </a:r>
          </a:p>
          <a:p>
            <a:pPr marL="0" indent="0">
              <a:buNone/>
            </a:pPr>
            <a:endParaRPr lang="en-US" sz="2800" dirty="0"/>
          </a:p>
          <a:p>
            <a:pPr marL="0" indent="0" algn="ctr">
              <a:buNone/>
            </a:pPr>
            <a:r>
              <a:rPr lang="en-US" sz="2800" dirty="0"/>
              <a:t>Please watch the Newsletter for Registration link when it becomes available.</a:t>
            </a:r>
          </a:p>
        </p:txBody>
      </p:sp>
      <p:pic>
        <p:nvPicPr>
          <p:cNvPr id="4" name="Picture 3"/>
          <p:cNvPicPr>
            <a:picLocks noChangeAspect="1"/>
          </p:cNvPicPr>
          <p:nvPr/>
        </p:nvPicPr>
        <p:blipFill>
          <a:blip r:embed="rId2"/>
          <a:stretch>
            <a:fillRect/>
          </a:stretch>
        </p:blipFill>
        <p:spPr>
          <a:xfrm>
            <a:off x="500051" y="336233"/>
            <a:ext cx="5695950" cy="1552575"/>
          </a:xfrm>
          <a:prstGeom prst="rect">
            <a:avLst/>
          </a:prstGeom>
        </p:spPr>
      </p:pic>
    </p:spTree>
    <p:extLst>
      <p:ext uri="{BB962C8B-B14F-4D97-AF65-F5344CB8AC3E}">
        <p14:creationId xmlns:p14="http://schemas.microsoft.com/office/powerpoint/2010/main" val="1615343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592" y="2553783"/>
            <a:ext cx="7543800" cy="3234369"/>
          </a:xfrm>
        </p:spPr>
        <p:txBody>
          <a:bodyPr/>
          <a:lstStyle/>
          <a:p>
            <a:pPr marL="0" indent="0">
              <a:buNone/>
            </a:pPr>
            <a:r>
              <a:rPr lang="en-US" sz="2400" dirty="0"/>
              <a:t>Looking for FREE lessons plans for foods and textiles classes?</a:t>
            </a:r>
          </a:p>
          <a:p>
            <a:pPr marL="0" indent="0">
              <a:buNone/>
            </a:pPr>
            <a:r>
              <a:rPr lang="en-US" sz="2400" dirty="0"/>
              <a:t>Looking for grants for your foods and textiles classes?</a:t>
            </a:r>
          </a:p>
          <a:p>
            <a:pPr lvl="1">
              <a:buFont typeface="Wingdings" panose="05000000000000000000" pitchFamily="2" charset="2"/>
              <a:buChar char="Ø"/>
            </a:pPr>
            <a:r>
              <a:rPr lang="en-US" sz="2400" dirty="0"/>
              <a:t>Click on this link to see what Ag and Classroom has to offer  </a:t>
            </a:r>
            <a:r>
              <a:rPr lang="en-US" sz="2400" u="sng" dirty="0">
                <a:hlinkClick r:id="rId2"/>
              </a:rPr>
              <a:t>https://oklahoma.agclassroom.org</a:t>
            </a:r>
            <a:r>
              <a:rPr lang="en-US" sz="2400" dirty="0"/>
              <a:t> </a:t>
            </a:r>
          </a:p>
          <a:p>
            <a:endParaRPr lang="en-US" dirty="0"/>
          </a:p>
        </p:txBody>
      </p:sp>
      <p:pic>
        <p:nvPicPr>
          <p:cNvPr id="4" name="Picture 3"/>
          <p:cNvPicPr>
            <a:picLocks noChangeAspect="1"/>
          </p:cNvPicPr>
          <p:nvPr/>
        </p:nvPicPr>
        <p:blipFill>
          <a:blip r:embed="rId3"/>
          <a:stretch>
            <a:fillRect/>
          </a:stretch>
        </p:blipFill>
        <p:spPr>
          <a:xfrm>
            <a:off x="1021259" y="600393"/>
            <a:ext cx="5695950" cy="1552575"/>
          </a:xfrm>
          <a:prstGeom prst="rect">
            <a:avLst/>
          </a:prstGeom>
        </p:spPr>
      </p:pic>
    </p:spTree>
    <p:extLst>
      <p:ext uri="{BB962C8B-B14F-4D97-AF65-F5344CB8AC3E}">
        <p14:creationId xmlns:p14="http://schemas.microsoft.com/office/powerpoint/2010/main" val="274650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925500"/>
            <a:ext cx="2715768" cy="585216"/>
          </a:xfrm>
        </p:spPr>
        <p:txBody>
          <a:bodyPr>
            <a:normAutofit fontScale="90000"/>
          </a:bodyPr>
          <a:lstStyle/>
          <a:p>
            <a:pPr algn="ctr"/>
            <a:r>
              <a:rPr lang="en-US" dirty="0"/>
              <a:t>Free Seeds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2246" y="118872"/>
            <a:ext cx="1028346" cy="1460424"/>
          </a:xfrm>
        </p:spPr>
      </p:pic>
      <p:sp>
        <p:nvSpPr>
          <p:cNvPr id="5" name="TextBox 4"/>
          <p:cNvSpPr txBox="1"/>
          <p:nvPr/>
        </p:nvSpPr>
        <p:spPr>
          <a:xfrm>
            <a:off x="237744" y="1612542"/>
            <a:ext cx="7598664" cy="5078313"/>
          </a:xfrm>
          <a:prstGeom prst="rect">
            <a:avLst/>
          </a:prstGeom>
          <a:noFill/>
        </p:spPr>
        <p:txBody>
          <a:bodyPr wrap="square" rtlCol="0">
            <a:spAutoFit/>
          </a:bodyPr>
          <a:lstStyle/>
          <a:p>
            <a:r>
              <a:rPr lang="en-US" dirty="0"/>
              <a:t>Looking for teachers who want to grow plants in your classroom, community gardens, raised beds, towers etc…</a:t>
            </a:r>
          </a:p>
          <a:p>
            <a:r>
              <a:rPr lang="en-US" dirty="0"/>
              <a:t> </a:t>
            </a:r>
          </a:p>
          <a:p>
            <a:r>
              <a:rPr lang="en-US" dirty="0" err="1"/>
              <a:t>Kaleo</a:t>
            </a:r>
            <a:r>
              <a:rPr lang="en-US" dirty="0"/>
              <a:t> Foundation has provided free seeds from all over the country to a small number of schools.  Let your specialist know if you are interested in this project.  They have the seeds with them.  The goal is to teach students how to grow their own food then learn to cook/preserve it in their class. </a:t>
            </a:r>
          </a:p>
          <a:p>
            <a:r>
              <a:rPr lang="en-US" b="1" dirty="0"/>
              <a:t>Requirements:</a:t>
            </a:r>
            <a:endParaRPr lang="en-US" dirty="0"/>
          </a:p>
          <a:p>
            <a:pPr marL="342900" indent="-342900">
              <a:buAutoNum type="arabicParenR"/>
            </a:pPr>
            <a:r>
              <a:rPr lang="en-US" dirty="0"/>
              <a:t>Email Pam Walker at </a:t>
            </a:r>
            <a:r>
              <a:rPr lang="en-US" u="sng" dirty="0">
                <a:hlinkClick r:id="rId3"/>
              </a:rPr>
              <a:t>pwalker@thekaleofoundation.org</a:t>
            </a:r>
            <a:r>
              <a:rPr lang="en-US" dirty="0"/>
              <a:t>   with your  </a:t>
            </a:r>
          </a:p>
          <a:p>
            <a:r>
              <a:rPr lang="en-US" dirty="0"/>
              <a:t>	      contact information</a:t>
            </a:r>
          </a:p>
          <a:p>
            <a:r>
              <a:rPr lang="en-US" dirty="0"/>
              <a:t>2)  Follow the instructions on your sack</a:t>
            </a:r>
          </a:p>
          <a:p>
            <a:r>
              <a:rPr lang="en-US" dirty="0"/>
              <a:t>3) Take pictures, make sure everyone in the picture has permission to </a:t>
            </a:r>
          </a:p>
          <a:p>
            <a:r>
              <a:rPr lang="en-US" dirty="0"/>
              <a:t>            be photographed take at least 4 pictures over a period of time.</a:t>
            </a:r>
          </a:p>
          <a:p>
            <a:r>
              <a:rPr lang="en-US" dirty="0"/>
              <a:t>4) Send a thank you email to Pam Walker who will then forward to </a:t>
            </a:r>
            <a:r>
              <a:rPr lang="en-US"/>
              <a:t>the  	      seed </a:t>
            </a:r>
            <a:r>
              <a:rPr lang="en-US" dirty="0"/>
              <a:t>companies.  </a:t>
            </a:r>
          </a:p>
          <a:p>
            <a:r>
              <a:rPr lang="en-US" dirty="0"/>
              <a:t>           If you have any questions give her a call at 405-896-5613.</a:t>
            </a:r>
          </a:p>
          <a:p>
            <a:endParaRPr lang="en-US" dirty="0"/>
          </a:p>
        </p:txBody>
      </p:sp>
    </p:spTree>
    <p:extLst>
      <p:ext uri="{BB962C8B-B14F-4D97-AF65-F5344CB8AC3E}">
        <p14:creationId xmlns:p14="http://schemas.microsoft.com/office/powerpoint/2010/main" val="592194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006" y="1977710"/>
            <a:ext cx="6696457" cy="4441378"/>
          </a:xfrm>
        </p:spPr>
        <p:txBody>
          <a:bodyPr>
            <a:normAutofit/>
          </a:bodyPr>
          <a:lstStyle/>
          <a:p>
            <a:pPr marL="0" indent="0">
              <a:buNone/>
            </a:pPr>
            <a:r>
              <a:rPr lang="en-US" dirty="0"/>
              <a:t>Want to know how to grow plants inside or outside of your classroom?  </a:t>
            </a:r>
          </a:p>
          <a:p>
            <a:r>
              <a:rPr lang="en-US" dirty="0"/>
              <a:t>OSU Extension is hosting a School Gardening Conference on July 21</a:t>
            </a:r>
            <a:r>
              <a:rPr lang="en-US" baseline="30000" dirty="0"/>
              <a:t>st</a:t>
            </a:r>
            <a:r>
              <a:rPr lang="en-US" dirty="0"/>
              <a:t> at the OSU convention Center 2500 NE 63</a:t>
            </a:r>
            <a:r>
              <a:rPr lang="en-US" baseline="30000" dirty="0"/>
              <a:t>rd</a:t>
            </a:r>
            <a:r>
              <a:rPr lang="en-US" dirty="0"/>
              <a:t> St.  Oklahoma City, Ok  73111  </a:t>
            </a:r>
          </a:p>
          <a:p>
            <a:r>
              <a:rPr lang="en-US" dirty="0"/>
              <a:t>Cost: $15.00 </a:t>
            </a:r>
          </a:p>
          <a:p>
            <a:r>
              <a:rPr lang="en-US" dirty="0"/>
              <a:t>Time: 8:30 to </a:t>
            </a:r>
            <a:r>
              <a:rPr lang="en-US" dirty="0" err="1"/>
              <a:t>3:30pm</a:t>
            </a:r>
            <a:r>
              <a:rPr lang="en-US" dirty="0"/>
              <a:t>.  </a:t>
            </a:r>
          </a:p>
          <a:p>
            <a:r>
              <a:rPr lang="en-US" dirty="0"/>
              <a:t>Only 120 spots available, first come. </a:t>
            </a:r>
          </a:p>
          <a:p>
            <a:endParaRPr lang="en-US" dirty="0"/>
          </a:p>
          <a:p>
            <a:pPr marL="0" indent="0">
              <a:buNone/>
            </a:pPr>
            <a:r>
              <a:rPr lang="en-US" dirty="0"/>
              <a:t>Call or text Dr. Shelley Mitchel, OSU Extension Youth Horticulture Specialist </a:t>
            </a:r>
            <a:r>
              <a:rPr lang="en-US" u="sng" dirty="0">
                <a:hlinkClick r:id="rId2"/>
              </a:rPr>
              <a:t>shelley.mitchell@okstate.edu</a:t>
            </a:r>
            <a:r>
              <a:rPr lang="en-US" dirty="0"/>
              <a:t>  </a:t>
            </a:r>
          </a:p>
          <a:p>
            <a:pPr marL="0" indent="0">
              <a:buNone/>
            </a:pPr>
            <a:r>
              <a:rPr lang="en-US" dirty="0"/>
              <a:t>405-744-1125    </a:t>
            </a:r>
          </a:p>
          <a:p>
            <a:endParaRPr lang="en-US" dirty="0"/>
          </a:p>
        </p:txBody>
      </p:sp>
      <p:pic>
        <p:nvPicPr>
          <p:cNvPr id="2052" name="Picture 4" descr="https://extension.okstate.edu/fact-sheets/images/prescribed-fire-understanding-liability-laws-and-risk/osu-exten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319" y="71573"/>
            <a:ext cx="2871089" cy="190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29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8154" y="953801"/>
            <a:ext cx="5815173" cy="1508105"/>
          </a:xfrm>
          <a:prstGeom prst="rect">
            <a:avLst/>
          </a:prstGeom>
          <a:noFill/>
        </p:spPr>
        <p:txBody>
          <a:bodyPr wrap="square" rtlCol="0">
            <a:spAutoFit/>
          </a:bodyPr>
          <a:lstStyle/>
          <a:p>
            <a:pPr algn="ctr"/>
            <a:endParaRPr lang="en-US" sz="3600" b="1" dirty="0">
              <a:latin typeface="Myriad Pro Semibold"/>
              <a:ea typeface="Myriad Pro Semibold" charset="0"/>
              <a:cs typeface="Arial" panose="020B0604020202020204" pitchFamily="34" charset="0"/>
            </a:endParaRPr>
          </a:p>
          <a:p>
            <a:pPr algn="ctr"/>
            <a:endParaRPr lang="en-US" sz="3600" b="1" dirty="0">
              <a:latin typeface="Myriad Pro Semibold"/>
              <a:ea typeface="Myriad Pro Semibold" charset="0"/>
              <a:cs typeface="Arial" panose="020B0604020202020204" pitchFamily="34" charset="0"/>
            </a:endParaRPr>
          </a:p>
          <a:p>
            <a:pPr algn="ctr"/>
            <a:endParaRPr lang="en-US" sz="2000" b="1" dirty="0">
              <a:latin typeface="Myriad Pro Semibold"/>
              <a:ea typeface="Myriad Pro Semibold" charset="0"/>
              <a:cs typeface="Myriad Pro Semibold" charset="0"/>
            </a:endParaRPr>
          </a:p>
        </p:txBody>
      </p:sp>
      <p:sp>
        <p:nvSpPr>
          <p:cNvPr id="5" name="TextBox 4"/>
          <p:cNvSpPr txBox="1"/>
          <p:nvPr/>
        </p:nvSpPr>
        <p:spPr>
          <a:xfrm>
            <a:off x="460835" y="513806"/>
            <a:ext cx="6993702" cy="5909310"/>
          </a:xfrm>
          <a:prstGeom prst="rect">
            <a:avLst/>
          </a:prstGeom>
          <a:noFill/>
        </p:spPr>
        <p:txBody>
          <a:bodyPr wrap="square" rtlCol="0">
            <a:spAutoFit/>
          </a:bodyPr>
          <a:lstStyle/>
          <a:p>
            <a:pPr algn="ctr"/>
            <a:r>
              <a:rPr lang="en-US" sz="4400" b="1" u="sng" dirty="0">
                <a:solidFill>
                  <a:schemeClr val="accent3"/>
                </a:solidFill>
              </a:rPr>
              <a:t>NEW Teacher Academy</a:t>
            </a:r>
          </a:p>
          <a:p>
            <a:pPr algn="ctr"/>
            <a:endParaRPr lang="en-US" sz="3600" b="1" u="sng" dirty="0"/>
          </a:p>
          <a:p>
            <a:pPr algn="ctr"/>
            <a:r>
              <a:rPr lang="en-US" sz="3600" b="1" dirty="0"/>
              <a:t>Week of July 17-20, 2023</a:t>
            </a:r>
          </a:p>
          <a:p>
            <a:pPr algn="ctr"/>
            <a:r>
              <a:rPr lang="en-US" sz="3600" b="1" dirty="0"/>
              <a:t>Open for teachers 1-3 years.</a:t>
            </a:r>
          </a:p>
          <a:p>
            <a:pPr algn="ctr"/>
            <a:endParaRPr lang="en-US" sz="3600" b="1" dirty="0"/>
          </a:p>
          <a:p>
            <a:pPr algn="ctr"/>
            <a:r>
              <a:rPr lang="en-US" sz="3600" b="1" dirty="0"/>
              <a:t>Watch the Newsletter for more information as it becomes available</a:t>
            </a:r>
          </a:p>
          <a:p>
            <a:pPr algn="ctr"/>
            <a:r>
              <a:rPr lang="en-US" sz="1200" b="1" dirty="0">
                <a:hlinkClick r:id="rId3"/>
              </a:rPr>
              <a:t>https://www.eventbrite.com/e/new-teacher-academy-july-17-20-2023-1033-tickets-574826229727?utm_content=&amp;utm_medium=email&amp;utm_name=&amp;utm_source=govdelivery&amp;utm_term=</a:t>
            </a:r>
            <a:r>
              <a:rPr lang="en-US" sz="1200" b="1" dirty="0"/>
              <a:t> </a:t>
            </a:r>
          </a:p>
          <a:p>
            <a:pPr algn="ctr"/>
            <a:endParaRPr lang="en-US" sz="3600" b="1" dirty="0"/>
          </a:p>
          <a:p>
            <a:pPr algn="ctr"/>
            <a:endParaRPr lang="en-US" sz="1000" b="1" u="sng"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94" y="5590431"/>
            <a:ext cx="2656113" cy="1185812"/>
          </a:xfrm>
          <a:prstGeom prst="rect">
            <a:avLst/>
          </a:prstGeom>
        </p:spPr>
      </p:pic>
    </p:spTree>
    <p:extLst>
      <p:ext uri="{BB962C8B-B14F-4D97-AF65-F5344CB8AC3E}">
        <p14:creationId xmlns:p14="http://schemas.microsoft.com/office/powerpoint/2010/main" val="882978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6481" y="5225143"/>
            <a:ext cx="3239588" cy="646331"/>
          </a:xfrm>
          <a:prstGeom prst="rect">
            <a:avLst/>
          </a:prstGeom>
          <a:noFill/>
        </p:spPr>
        <p:txBody>
          <a:bodyPr wrap="square" rtlCol="0">
            <a:spAutoFit/>
          </a:bodyPr>
          <a:lstStyle/>
          <a:p>
            <a:pPr algn="ctr"/>
            <a:r>
              <a:rPr lang="en-US" sz="3600" dirty="0">
                <a:hlinkClick r:id="rId2"/>
              </a:rPr>
              <a:t>NEWSLETTER</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01" y="713458"/>
            <a:ext cx="7110623" cy="4279165"/>
          </a:xfrm>
          <a:prstGeom prst="rect">
            <a:avLst/>
          </a:prstGeom>
        </p:spPr>
      </p:pic>
    </p:spTree>
    <p:extLst>
      <p:ext uri="{BB962C8B-B14F-4D97-AF65-F5344CB8AC3E}">
        <p14:creationId xmlns:p14="http://schemas.microsoft.com/office/powerpoint/2010/main" val="1148192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7977" y="74694"/>
            <a:ext cx="5815173" cy="769441"/>
          </a:xfrm>
          <a:prstGeom prst="rect">
            <a:avLst/>
          </a:prstGeom>
          <a:noFill/>
        </p:spPr>
        <p:txBody>
          <a:bodyPr wrap="square" rtlCol="0">
            <a:spAutoFit/>
          </a:bodyPr>
          <a:lstStyle/>
          <a:p>
            <a:pPr algn="ctr"/>
            <a:r>
              <a:rPr lang="en-US" sz="4400" b="1" u="sng" dirty="0">
                <a:solidFill>
                  <a:schemeClr val="accent3"/>
                </a:solidFill>
                <a:ea typeface="Myriad Pro Semibold" charset="0"/>
                <a:cs typeface="Myriad Pro Semibold" charset="0"/>
              </a:rPr>
              <a:t>OATFCS</a:t>
            </a:r>
          </a:p>
        </p:txBody>
      </p:sp>
      <p:sp>
        <p:nvSpPr>
          <p:cNvPr id="5" name="TextBox 4"/>
          <p:cNvSpPr txBox="1"/>
          <p:nvPr/>
        </p:nvSpPr>
        <p:spPr>
          <a:xfrm>
            <a:off x="687977" y="1040200"/>
            <a:ext cx="7376159" cy="6032421"/>
          </a:xfrm>
          <a:prstGeom prst="rect">
            <a:avLst/>
          </a:prstGeom>
          <a:noFill/>
        </p:spPr>
        <p:txBody>
          <a:bodyPr wrap="square" rtlCol="0">
            <a:spAutoFit/>
          </a:bodyPr>
          <a:lstStyle/>
          <a:p>
            <a:r>
              <a:rPr lang="en-US" sz="4000" b="1" dirty="0"/>
              <a:t>Years of membership</a:t>
            </a:r>
          </a:p>
          <a:p>
            <a:endParaRPr lang="en-US" sz="800" b="1" dirty="0"/>
          </a:p>
          <a:p>
            <a:pPr marL="571500" indent="-571500">
              <a:buClr>
                <a:schemeClr val="accent6"/>
              </a:buClr>
              <a:buFont typeface="Wingdings" panose="05000000000000000000" pitchFamily="2" charset="2"/>
              <a:buChar char="ü"/>
            </a:pPr>
            <a:r>
              <a:rPr lang="en-US" sz="3600" dirty="0"/>
              <a:t>Will be emailed to you so you can  make necessary corrections and return to Program Specialist.</a:t>
            </a:r>
          </a:p>
          <a:p>
            <a:r>
              <a:rPr lang="en-US" sz="3600" dirty="0"/>
              <a:t>	</a:t>
            </a:r>
          </a:p>
          <a:p>
            <a:r>
              <a:rPr lang="en-US" sz="3600" dirty="0"/>
              <a:t>Please contact Holly Hanan at holly.hanan@careertech.ok.us</a:t>
            </a:r>
          </a:p>
          <a:p>
            <a:pPr lvl="1"/>
            <a:r>
              <a:rPr lang="en-US" sz="3600" dirty="0"/>
              <a:t>         with questions.</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b="1" dirty="0"/>
          </a:p>
          <a:p>
            <a:pPr lvl="1"/>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28" y="5962289"/>
            <a:ext cx="1823184" cy="813954"/>
          </a:xfrm>
          <a:prstGeom prst="rect">
            <a:avLst/>
          </a:prstGeom>
        </p:spPr>
      </p:pic>
    </p:spTree>
    <p:extLst>
      <p:ext uri="{BB962C8B-B14F-4D97-AF65-F5344CB8AC3E}">
        <p14:creationId xmlns:p14="http://schemas.microsoft.com/office/powerpoint/2010/main" val="280916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566" y="413657"/>
            <a:ext cx="5130119" cy="5985138"/>
          </a:xfrm>
          <a:prstGeom prst="rect">
            <a:avLst/>
          </a:prstGeom>
        </p:spPr>
      </p:pic>
    </p:spTree>
    <p:extLst>
      <p:ext uri="{BB962C8B-B14F-4D97-AF65-F5344CB8AC3E}">
        <p14:creationId xmlns:p14="http://schemas.microsoft.com/office/powerpoint/2010/main" val="502127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4993" y="161705"/>
            <a:ext cx="2243623" cy="769441"/>
          </a:xfrm>
          <a:prstGeom prst="rect">
            <a:avLst/>
          </a:prstGeom>
          <a:noFill/>
        </p:spPr>
        <p:txBody>
          <a:bodyPr wrap="square" rtlCol="0">
            <a:spAutoFit/>
          </a:bodyPr>
          <a:lstStyle/>
          <a:p>
            <a:pPr algn="ctr"/>
            <a:r>
              <a:rPr lang="en-US" sz="4400" b="1" u="sng" dirty="0">
                <a:solidFill>
                  <a:schemeClr val="accent1">
                    <a:lumMod val="50000"/>
                  </a:schemeClr>
                </a:solidFill>
                <a:ea typeface="Myriad Pro Semibold" charset="0"/>
                <a:cs typeface="Myriad Pro Semibold" charset="0"/>
              </a:rPr>
              <a:t>OATFCS</a:t>
            </a:r>
          </a:p>
        </p:txBody>
      </p:sp>
      <p:sp>
        <p:nvSpPr>
          <p:cNvPr id="5" name="TextBox 4"/>
          <p:cNvSpPr txBox="1"/>
          <p:nvPr/>
        </p:nvSpPr>
        <p:spPr>
          <a:xfrm>
            <a:off x="466344" y="938734"/>
            <a:ext cx="7790688" cy="5816977"/>
          </a:xfrm>
          <a:prstGeom prst="rect">
            <a:avLst/>
          </a:prstGeom>
          <a:noFill/>
        </p:spPr>
        <p:txBody>
          <a:bodyPr wrap="square" rtlCol="0" anchor="t">
            <a:spAutoFit/>
          </a:bodyPr>
          <a:lstStyle/>
          <a:p>
            <a:r>
              <a:rPr lang="en-US" sz="3200" b="1" dirty="0"/>
              <a:t>We need you to be an OATFCS Officer! </a:t>
            </a:r>
          </a:p>
          <a:p>
            <a:endParaRPr lang="en-US" sz="800" b="1" dirty="0"/>
          </a:p>
          <a:p>
            <a:pPr marL="800100" lvl="1" indent="-342900" fontAlgn="base">
              <a:buClr>
                <a:schemeClr val="accent6"/>
              </a:buClr>
              <a:buFont typeface="Wingdings" panose="05000000000000000000" pitchFamily="2" charset="2"/>
              <a:buChar char="ü"/>
            </a:pPr>
            <a:r>
              <a:rPr lang="en-US" sz="2000" dirty="0"/>
              <a:t>The applications are </a:t>
            </a:r>
            <a:r>
              <a:rPr lang="en-US" sz="2000" b="1" u="sng" dirty="0"/>
              <a:t>due May 15 </a:t>
            </a:r>
            <a:r>
              <a:rPr lang="en-US" sz="2000" dirty="0"/>
              <a:t> to </a:t>
            </a:r>
            <a:r>
              <a:rPr lang="en-US" sz="2000" dirty="0">
                <a:hlinkClick r:id="rId3"/>
              </a:rPr>
              <a:t>gottschh@Cherokee.k12.ok.us</a:t>
            </a:r>
            <a:r>
              <a:rPr lang="en-US" sz="2000" dirty="0"/>
              <a:t> and </a:t>
            </a:r>
            <a:r>
              <a:rPr lang="en-US" sz="2000" dirty="0">
                <a:hlinkClick r:id="rId4"/>
              </a:rPr>
              <a:t>holly.hanan@careertech.ok.gov</a:t>
            </a:r>
            <a:r>
              <a:rPr lang="en-US" sz="2000" dirty="0"/>
              <a:t> </a:t>
            </a:r>
          </a:p>
          <a:p>
            <a:pPr marL="800100" lvl="1" indent="-342900" fontAlgn="base">
              <a:buClr>
                <a:schemeClr val="accent6"/>
              </a:buClr>
              <a:buFont typeface="Wingdings" panose="05000000000000000000" pitchFamily="2" charset="2"/>
              <a:buChar char="ü"/>
            </a:pPr>
            <a:r>
              <a:rPr lang="en-US" sz="2400" dirty="0">
                <a:cs typeface="Calibri"/>
              </a:rPr>
              <a:t>Please use this application form:  </a:t>
            </a:r>
            <a:r>
              <a:rPr lang="en-US" sz="2400" dirty="0">
                <a:solidFill>
                  <a:srgbClr val="C00000"/>
                </a:solidFill>
                <a:cs typeface="Calibri"/>
                <a:hlinkClick r:id="rId5"/>
              </a:rPr>
              <a:t>Officer Application link</a:t>
            </a:r>
            <a:endParaRPr lang="en-US" sz="2400" dirty="0">
              <a:solidFill>
                <a:srgbClr val="C00000"/>
              </a:solidFill>
              <a:cs typeface="Calibri"/>
            </a:endParaRPr>
          </a:p>
          <a:p>
            <a:pPr fontAlgn="base"/>
            <a:endParaRPr lang="en-US" sz="800" dirty="0"/>
          </a:p>
          <a:p>
            <a:pPr fontAlgn="base"/>
            <a:r>
              <a:rPr lang="en-US" dirty="0"/>
              <a:t>          </a:t>
            </a:r>
            <a:r>
              <a:rPr lang="en-US" sz="2400" b="1" dirty="0"/>
              <a:t>The current positions that are open - </a:t>
            </a:r>
            <a:endParaRPr lang="en-US" sz="2400" b="1" dirty="0">
              <a:cs typeface="Calibri"/>
            </a:endParaRPr>
          </a:p>
          <a:p>
            <a:pPr marL="1257300" lvl="2" indent="-342900" fontAlgn="base">
              <a:buClr>
                <a:schemeClr val="accent6"/>
              </a:buClr>
              <a:buFont typeface="Wingdings" panose="05000000000000000000" pitchFamily="2" charset="2"/>
              <a:buChar char="Ø"/>
            </a:pPr>
            <a:r>
              <a:rPr lang="en-US" sz="2400" dirty="0"/>
              <a:t>President-Elect - 3 Year Term</a:t>
            </a:r>
          </a:p>
          <a:p>
            <a:pPr marL="1257300" lvl="2" indent="-342900" fontAlgn="base">
              <a:buClr>
                <a:schemeClr val="accent6"/>
              </a:buClr>
              <a:buFont typeface="Wingdings" panose="05000000000000000000" pitchFamily="2" charset="2"/>
              <a:buChar char="Ø"/>
            </a:pPr>
            <a:r>
              <a:rPr lang="en-US" sz="2400" dirty="0"/>
              <a:t>N Vice President</a:t>
            </a:r>
          </a:p>
          <a:p>
            <a:pPr marL="1257300" lvl="2" indent="-342900" fontAlgn="base">
              <a:buClr>
                <a:schemeClr val="accent6"/>
              </a:buClr>
              <a:buFont typeface="Wingdings" panose="05000000000000000000" pitchFamily="2" charset="2"/>
              <a:buChar char="Ø"/>
            </a:pPr>
            <a:r>
              <a:rPr lang="en-US" sz="2400" dirty="0"/>
              <a:t>Treasurer-Elect  – 4 Year Term</a:t>
            </a:r>
          </a:p>
          <a:p>
            <a:pPr marL="1257300" lvl="2" indent="-342900" fontAlgn="base">
              <a:buClr>
                <a:schemeClr val="accent6"/>
              </a:buClr>
              <a:buFont typeface="Wingdings" panose="05000000000000000000" pitchFamily="2" charset="2"/>
              <a:buChar char="Ø"/>
            </a:pPr>
            <a:r>
              <a:rPr lang="en-US" sz="2400" dirty="0"/>
              <a:t>Occupational Vice President</a:t>
            </a:r>
          </a:p>
          <a:p>
            <a:pPr fontAlgn="base"/>
            <a:endParaRPr lang="en-US" sz="800" b="1" dirty="0">
              <a:cs typeface="Calibri"/>
            </a:endParaRPr>
          </a:p>
          <a:p>
            <a:pPr algn="ctr" fontAlgn="base"/>
            <a:r>
              <a:rPr lang="en-US" sz="3200" b="1" dirty="0">
                <a:solidFill>
                  <a:schemeClr val="accent2">
                    <a:lumMod val="50000"/>
                  </a:schemeClr>
                </a:solidFill>
                <a:cs typeface="Calibri"/>
              </a:rPr>
              <a:t>We NEED officers to ensure strength in our Division!</a:t>
            </a:r>
          </a:p>
          <a:p>
            <a:pPr algn="ctr" fontAlgn="base"/>
            <a:r>
              <a:rPr lang="en-US" sz="2400" b="1" dirty="0">
                <a:solidFill>
                  <a:schemeClr val="accent3"/>
                </a:solidFill>
                <a:cs typeface="Calibri"/>
              </a:rPr>
              <a:t>!</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828" y="5907857"/>
            <a:ext cx="1945104" cy="868385"/>
          </a:xfrm>
          <a:prstGeom prst="rect">
            <a:avLst/>
          </a:prstGeom>
        </p:spPr>
      </p:pic>
    </p:spTree>
    <p:extLst>
      <p:ext uri="{BB962C8B-B14F-4D97-AF65-F5344CB8AC3E}">
        <p14:creationId xmlns:p14="http://schemas.microsoft.com/office/powerpoint/2010/main" val="1609998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143256"/>
            <a:ext cx="6116065" cy="688848"/>
          </a:xfrm>
        </p:spPr>
        <p:txBody>
          <a:bodyPr>
            <a:normAutofit/>
          </a:bodyPr>
          <a:lstStyle/>
          <a:p>
            <a:pPr algn="ctr"/>
            <a:r>
              <a:rPr lang="en-US" sz="3200" dirty="0"/>
              <a:t>OATFCS Scholarships</a:t>
            </a:r>
          </a:p>
        </p:txBody>
      </p:sp>
      <p:sp>
        <p:nvSpPr>
          <p:cNvPr id="3" name="Content Placeholder 2"/>
          <p:cNvSpPr>
            <a:spLocks noGrp="1"/>
          </p:cNvSpPr>
          <p:nvPr>
            <p:ph idx="1"/>
          </p:nvPr>
        </p:nvSpPr>
        <p:spPr>
          <a:xfrm>
            <a:off x="338328" y="832104"/>
            <a:ext cx="7031735" cy="5861304"/>
          </a:xfrm>
        </p:spPr>
        <p:txBody>
          <a:bodyPr>
            <a:normAutofit lnSpcReduction="10000"/>
          </a:bodyPr>
          <a:lstStyle/>
          <a:p>
            <a:pPr>
              <a:buFont typeface="Wingdings" panose="05000000000000000000" pitchFamily="2" charset="2"/>
              <a:buChar char="v"/>
            </a:pPr>
            <a:r>
              <a:rPr lang="en-US" dirty="0"/>
              <a:t>Teacher Scholarship:  </a:t>
            </a:r>
            <a:r>
              <a:rPr lang="en-US" b="1" u="sng" dirty="0"/>
              <a:t>$500 scholarship</a:t>
            </a:r>
            <a:r>
              <a:rPr lang="en-US" dirty="0"/>
              <a:t> for current OATFCS member who is working toward teacher certification, degree or completing industry certification requirements for ODCTE. </a:t>
            </a:r>
          </a:p>
          <a:p>
            <a:pPr lvl="1">
              <a:buFont typeface="Arial" panose="020B0604020202020204" pitchFamily="34" charset="0"/>
              <a:buChar char="•"/>
            </a:pPr>
            <a:r>
              <a:rPr lang="en-US" dirty="0"/>
              <a:t>Application link:  </a:t>
            </a:r>
            <a:r>
              <a:rPr lang="en-US" u="sng" dirty="0">
                <a:hlinkClick r:id="rId2"/>
              </a:rPr>
              <a:t>https://docs.google.com/document/d/1IVqOD7wIqKlcyy9DtMYUVZFHquToAsICDXy3ttFZUyM/edit?usp=sharing</a:t>
            </a:r>
            <a:br>
              <a:rPr lang="en-US" dirty="0"/>
            </a:br>
            <a:endParaRPr lang="en-US" dirty="0"/>
          </a:p>
          <a:p>
            <a:pPr>
              <a:buFont typeface="Wingdings" panose="05000000000000000000" pitchFamily="2" charset="2"/>
              <a:buChar char="v"/>
            </a:pPr>
            <a:r>
              <a:rPr lang="en-US" dirty="0"/>
              <a:t>Student Scholarship: </a:t>
            </a:r>
            <a:r>
              <a:rPr lang="en-US" b="1" u="sng" dirty="0"/>
              <a:t>Two $500 scholarships</a:t>
            </a:r>
            <a:r>
              <a:rPr lang="en-US" dirty="0"/>
              <a:t> will be awarded to students interested in becoming Family and Consumer Sciences teachers.</a:t>
            </a:r>
          </a:p>
          <a:p>
            <a:pPr lvl="1">
              <a:buFont typeface="Arial" panose="020B0604020202020204" pitchFamily="34" charset="0"/>
              <a:buChar char="•"/>
            </a:pPr>
            <a:r>
              <a:rPr lang="en-US" dirty="0"/>
              <a:t>Application link:  </a:t>
            </a:r>
            <a:r>
              <a:rPr lang="en-US" u="sng" dirty="0">
                <a:hlinkClick r:id="rId3"/>
              </a:rPr>
              <a:t>https://docs.google.com/document/d/1X0GcSWJgbbh3CThC61HGDdON57evqQZ0NC8vEpAauWU/edit?usp=sharing</a:t>
            </a:r>
            <a:endParaRPr lang="en-US" u="sng" dirty="0"/>
          </a:p>
          <a:p>
            <a:pPr lvl="1"/>
            <a:endParaRPr lang="en-US" dirty="0"/>
          </a:p>
          <a:p>
            <a:pPr>
              <a:buFont typeface="Wingdings" panose="05000000000000000000" pitchFamily="2" charset="2"/>
              <a:buChar char="v"/>
            </a:pPr>
            <a:r>
              <a:rPr lang="en-US" dirty="0"/>
              <a:t>Opportunity Fund:  A </a:t>
            </a:r>
            <a:r>
              <a:rPr lang="en-US" b="1" u="sng" dirty="0"/>
              <a:t>$500 stipend</a:t>
            </a:r>
            <a:r>
              <a:rPr lang="en-US" dirty="0"/>
              <a:t> will be awarded to an OATFCS member for extended educational/professional activity.</a:t>
            </a:r>
          </a:p>
          <a:p>
            <a:pPr lvl="1">
              <a:buFont typeface="Arial" panose="020B0604020202020204" pitchFamily="34" charset="0"/>
              <a:buChar char="•"/>
            </a:pPr>
            <a:r>
              <a:rPr lang="en-US" dirty="0"/>
              <a:t>Application link:  </a:t>
            </a:r>
            <a:r>
              <a:rPr lang="en-US" u="sng" dirty="0">
                <a:hlinkClick r:id="rId4"/>
              </a:rPr>
              <a:t>https://docs.google.com/document/d/18lycY7mFhuBlvSHDUjDBD2Qjg2Av6PPPoAR3_ueQRug/edit?usp=sharing</a:t>
            </a:r>
            <a:endParaRPr lang="en-US" dirty="0"/>
          </a:p>
        </p:txBody>
      </p:sp>
    </p:spTree>
    <p:extLst>
      <p:ext uri="{BB962C8B-B14F-4D97-AF65-F5344CB8AC3E}">
        <p14:creationId xmlns:p14="http://schemas.microsoft.com/office/powerpoint/2010/main" val="3832748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2238" y="152544"/>
            <a:ext cx="4705200" cy="707886"/>
          </a:xfrm>
          <a:prstGeom prst="rect">
            <a:avLst/>
          </a:prstGeom>
          <a:noFill/>
        </p:spPr>
        <p:txBody>
          <a:bodyPr wrap="square" rtlCol="0" anchor="t">
            <a:spAutoFit/>
          </a:bodyPr>
          <a:lstStyle/>
          <a:p>
            <a:pPr algn="ctr"/>
            <a:r>
              <a:rPr lang="en-US" sz="4000" b="1" u="sng" dirty="0">
                <a:solidFill>
                  <a:schemeClr val="accent3"/>
                </a:solidFill>
                <a:ea typeface="Myriad Pro Semibold" charset="0"/>
                <a:cs typeface="Myriad Pro Semibold" charset="0"/>
              </a:rPr>
              <a:t>Oklahoma Summit</a:t>
            </a:r>
          </a:p>
        </p:txBody>
      </p:sp>
      <p:sp>
        <p:nvSpPr>
          <p:cNvPr id="5" name="TextBox 4"/>
          <p:cNvSpPr txBox="1"/>
          <p:nvPr/>
        </p:nvSpPr>
        <p:spPr>
          <a:xfrm>
            <a:off x="0" y="1258775"/>
            <a:ext cx="8268868" cy="6555641"/>
          </a:xfrm>
          <a:prstGeom prst="rect">
            <a:avLst/>
          </a:prstGeom>
          <a:noFill/>
        </p:spPr>
        <p:txBody>
          <a:bodyPr wrap="square" rtlCol="0" anchor="t">
            <a:spAutoFit/>
          </a:bodyPr>
          <a:lstStyle/>
          <a:p>
            <a:pPr algn="ctr"/>
            <a:r>
              <a:rPr lang="en-US" sz="2800" dirty="0"/>
              <a:t>REGISTRATION</a:t>
            </a:r>
          </a:p>
          <a:p>
            <a:pPr algn="ctr"/>
            <a:r>
              <a:rPr lang="en-US" sz="2800" dirty="0"/>
              <a:t>$75.00 before July 1 after that moves to $100</a:t>
            </a:r>
          </a:p>
          <a:p>
            <a:pPr algn="ctr"/>
            <a:r>
              <a:rPr lang="en-US" sz="2800" dirty="0"/>
              <a:t>Add $40.00 FCS registration</a:t>
            </a:r>
          </a:p>
          <a:p>
            <a:pPr algn="ctr"/>
            <a:endParaRPr lang="en-US" sz="2800" dirty="0"/>
          </a:p>
          <a:p>
            <a:pPr algn="ctr"/>
            <a:r>
              <a:rPr lang="en-US" sz="2800" dirty="0"/>
              <a:t>Oklahoma Summit Registration will open </a:t>
            </a:r>
          </a:p>
          <a:p>
            <a:pPr algn="ctr"/>
            <a:r>
              <a:rPr lang="en-US" sz="2800" dirty="0"/>
              <a:t>May 2, 2022 at 8:00 am</a:t>
            </a:r>
          </a:p>
          <a:p>
            <a:pPr algn="ctr"/>
            <a:r>
              <a:rPr lang="en-US" sz="2800" dirty="0"/>
              <a:t>Register at </a:t>
            </a:r>
          </a:p>
          <a:p>
            <a:pPr algn="ctr"/>
            <a:r>
              <a:rPr lang="en-US" sz="2800" dirty="0">
                <a:hlinkClick r:id="rId3"/>
              </a:rPr>
              <a:t>Summit Registration</a:t>
            </a:r>
            <a:endParaRPr lang="en-US" sz="2800" dirty="0"/>
          </a:p>
          <a:p>
            <a:pPr algn="ctr"/>
            <a:r>
              <a:rPr lang="en-US" sz="2800" dirty="0"/>
              <a:t>Or</a:t>
            </a:r>
          </a:p>
          <a:p>
            <a:pPr algn="ctr"/>
            <a:r>
              <a:rPr lang="en-US" sz="2800" dirty="0"/>
              <a:t>Visit ctyou.org under FCS Registrations </a:t>
            </a:r>
          </a:p>
          <a:p>
            <a:pPr algn="ctr"/>
            <a:r>
              <a:rPr lang="en-US" sz="2800" dirty="0"/>
              <a:t>for a direct link to registration</a:t>
            </a:r>
          </a:p>
          <a:p>
            <a:pPr algn="ctr"/>
            <a:endParaRPr lang="en-US" sz="2800" dirty="0"/>
          </a:p>
          <a:p>
            <a:endParaRPr lang="en-US" sz="2800" dirty="0"/>
          </a:p>
          <a:p>
            <a:endParaRPr lang="en-US" sz="2800" dirty="0">
              <a:cs typeface="Calibri"/>
            </a:endParaRPr>
          </a:p>
          <a:p>
            <a:endParaRPr lang="en-US" sz="2800" dirty="0">
              <a:cs typeface="Calibri"/>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27" y="6082727"/>
            <a:ext cx="1553411" cy="693515"/>
          </a:xfrm>
          <a:prstGeom prst="rect">
            <a:avLst/>
          </a:prstGeom>
        </p:spPr>
      </p:pic>
    </p:spTree>
    <p:extLst>
      <p:ext uri="{BB962C8B-B14F-4D97-AF65-F5344CB8AC3E}">
        <p14:creationId xmlns:p14="http://schemas.microsoft.com/office/powerpoint/2010/main" val="2592209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11" y="262128"/>
            <a:ext cx="6347713" cy="880872"/>
          </a:xfrm>
        </p:spPr>
        <p:txBody>
          <a:bodyPr/>
          <a:lstStyle/>
          <a:p>
            <a:pPr algn="ctr"/>
            <a:r>
              <a:rPr lang="en-US" dirty="0"/>
              <a:t>OATFCS Opportunity Fund</a:t>
            </a:r>
          </a:p>
        </p:txBody>
      </p:sp>
      <p:sp>
        <p:nvSpPr>
          <p:cNvPr id="3" name="Content Placeholder 2"/>
          <p:cNvSpPr>
            <a:spLocks noGrp="1"/>
          </p:cNvSpPr>
          <p:nvPr>
            <p:ph idx="1"/>
          </p:nvPr>
        </p:nvSpPr>
        <p:spPr>
          <a:xfrm>
            <a:off x="518158" y="1154750"/>
            <a:ext cx="7245097" cy="5218618"/>
          </a:xfrm>
        </p:spPr>
        <p:txBody>
          <a:bodyPr/>
          <a:lstStyle/>
          <a:p>
            <a:pPr>
              <a:buFont typeface="Wingdings" panose="05000000000000000000" pitchFamily="2" charset="2"/>
              <a:buChar char="Ø"/>
            </a:pPr>
            <a:r>
              <a:rPr lang="en-US" sz="3200" b="1" dirty="0"/>
              <a:t>$5.00/teacher </a:t>
            </a:r>
          </a:p>
          <a:p>
            <a:pPr lvl="1">
              <a:buFont typeface="Arial" panose="020B0604020202020204" pitchFamily="34" charset="0"/>
              <a:buChar char="•"/>
            </a:pPr>
            <a:r>
              <a:rPr lang="en-US" sz="2400" b="1" dirty="0"/>
              <a:t>Pay District Treasurer</a:t>
            </a:r>
          </a:p>
          <a:p>
            <a:pPr lvl="1">
              <a:buFont typeface="Arial" panose="020B0604020202020204" pitchFamily="34" charset="0"/>
              <a:buChar char="•"/>
            </a:pPr>
            <a:r>
              <a:rPr lang="en-US" sz="2400" b="1" dirty="0"/>
              <a:t>Use </a:t>
            </a:r>
            <a:r>
              <a:rPr lang="en-US" sz="2400" b="1" dirty="0" err="1"/>
              <a:t>Venmo</a:t>
            </a:r>
            <a:r>
              <a:rPr lang="en-US" sz="2400" b="1" dirty="0"/>
              <a:t> app: @OATFCS (8920)</a:t>
            </a:r>
          </a:p>
          <a:p>
            <a:pPr lvl="1">
              <a:buFont typeface="Arial" panose="020B0604020202020204" pitchFamily="34" charset="0"/>
              <a:buChar char="•"/>
            </a:pPr>
            <a:r>
              <a:rPr lang="en-US" sz="2400" b="1" dirty="0"/>
              <a:t>Write a check to OATFCS &amp; give district treasurer</a:t>
            </a:r>
          </a:p>
          <a:p>
            <a:pPr marL="285750" indent="-285750">
              <a:buFont typeface="Arial" panose="020B0604020202020204" pitchFamily="34" charset="0"/>
              <a:buChar char="•"/>
            </a:pPr>
            <a:endParaRPr lang="en-US" sz="800" b="1" dirty="0"/>
          </a:p>
          <a:p>
            <a:pPr marL="914400" lvl="2" indent="0">
              <a:buNone/>
            </a:pPr>
            <a:r>
              <a:rPr lang="en-US" sz="2200" b="1" dirty="0">
                <a:solidFill>
                  <a:schemeClr val="accent1">
                    <a:lumMod val="75000"/>
                  </a:schemeClr>
                </a:solidFill>
              </a:rPr>
              <a:t>Funds go toward a $500 stipend for Professional Development for an OATFACS member</a:t>
            </a:r>
          </a:p>
          <a:p>
            <a:pPr marL="285750" indent="-285750">
              <a:buFont typeface="Arial" panose="020B0604020202020204" pitchFamily="34" charset="0"/>
              <a:buChar char="•"/>
            </a:pPr>
            <a:endParaRPr lang="en-US" sz="800" dirty="0"/>
          </a:p>
          <a:p>
            <a:pPr marL="914400" lvl="2" indent="0">
              <a:buNone/>
            </a:pPr>
            <a:r>
              <a:rPr lang="en-US" sz="2200" b="1" dirty="0"/>
              <a:t>Deadline to apply for OPPORTUNITY FUND:  </a:t>
            </a:r>
            <a:r>
              <a:rPr lang="en-US" sz="2200" b="1" u="sng" dirty="0"/>
              <a:t>June 1</a:t>
            </a:r>
            <a:r>
              <a:rPr lang="en-US" sz="2200" b="1" u="sng" baseline="30000" dirty="0"/>
              <a:t>st</a:t>
            </a:r>
            <a:r>
              <a:rPr lang="en-US" sz="2200" b="1" u="sng" dirty="0"/>
              <a:t>  application </a:t>
            </a:r>
            <a:r>
              <a:rPr lang="en-US" sz="2200" b="1" dirty="0"/>
              <a:t>on OATFCS website (awards, scroll down)</a:t>
            </a:r>
          </a:p>
          <a:p>
            <a:pPr marL="0" indent="0">
              <a:buNone/>
            </a:pPr>
            <a:endParaRPr lang="en-US" dirty="0"/>
          </a:p>
        </p:txBody>
      </p:sp>
    </p:spTree>
    <p:extLst>
      <p:ext uri="{BB962C8B-B14F-4D97-AF65-F5344CB8AC3E}">
        <p14:creationId xmlns:p14="http://schemas.microsoft.com/office/powerpoint/2010/main" val="4222552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24968"/>
            <a:ext cx="3968496" cy="588264"/>
          </a:xfrm>
        </p:spPr>
        <p:txBody>
          <a:bodyPr>
            <a:normAutofit/>
          </a:bodyPr>
          <a:lstStyle/>
          <a:p>
            <a:pPr algn="ctr"/>
            <a:r>
              <a:rPr lang="en-US" sz="3200" dirty="0"/>
              <a:t>OATFCS Fundraisers</a:t>
            </a:r>
          </a:p>
        </p:txBody>
      </p:sp>
      <p:sp>
        <p:nvSpPr>
          <p:cNvPr id="3" name="Content Placeholder 2"/>
          <p:cNvSpPr>
            <a:spLocks noGrp="1"/>
          </p:cNvSpPr>
          <p:nvPr>
            <p:ph idx="1"/>
          </p:nvPr>
        </p:nvSpPr>
        <p:spPr>
          <a:xfrm>
            <a:off x="320040" y="876242"/>
            <a:ext cx="7479791" cy="4768980"/>
          </a:xfrm>
        </p:spPr>
        <p:txBody>
          <a:bodyPr>
            <a:normAutofit/>
          </a:bodyPr>
          <a:lstStyle/>
          <a:p>
            <a:pPr marL="0" indent="0" algn="ctr">
              <a:buNone/>
            </a:pPr>
            <a:r>
              <a:rPr lang="en-US" sz="2800" dirty="0">
                <a:solidFill>
                  <a:schemeClr val="accent1">
                    <a:lumMod val="50000"/>
                  </a:schemeClr>
                </a:solidFill>
              </a:rPr>
              <a:t>Watch the weekly FCS NEWSLETTER for the </a:t>
            </a:r>
          </a:p>
          <a:p>
            <a:pPr marL="0" indent="0" algn="ctr">
              <a:buNone/>
            </a:pPr>
            <a:r>
              <a:rPr lang="en-US" sz="2800" dirty="0">
                <a:solidFill>
                  <a:schemeClr val="accent1">
                    <a:lumMod val="50000"/>
                  </a:schemeClr>
                </a:solidFill>
              </a:rPr>
              <a:t>T-shirt Fundraiser</a:t>
            </a:r>
          </a:p>
          <a:p>
            <a:pPr marL="0" indent="0" algn="ctr">
              <a:buNone/>
            </a:pPr>
            <a:endParaRPr lang="en-US" sz="800" dirty="0">
              <a:solidFill>
                <a:schemeClr val="accent1">
                  <a:lumMod val="50000"/>
                </a:schemeClr>
              </a:solidFill>
            </a:endParaRPr>
          </a:p>
          <a:p>
            <a:pPr marL="285750" indent="-285750">
              <a:buFont typeface="Arial" panose="020B0604020202020204" pitchFamily="34" charset="0"/>
              <a:buChar char="•"/>
            </a:pPr>
            <a:r>
              <a:rPr lang="en-US" sz="2000" dirty="0"/>
              <a:t>T-shirts at OK Summit</a:t>
            </a:r>
          </a:p>
          <a:p>
            <a:pPr marL="285750" indent="-285750">
              <a:buFont typeface="Arial" panose="020B0604020202020204" pitchFamily="34" charset="0"/>
              <a:buChar char="•"/>
            </a:pPr>
            <a:r>
              <a:rPr lang="en-US" sz="2000" dirty="0"/>
              <a:t>You can wear jeans (no holes) to </a:t>
            </a:r>
            <a:r>
              <a:rPr lang="en-US" sz="2000" u="sng" dirty="0"/>
              <a:t>DAY 2</a:t>
            </a:r>
            <a:r>
              <a:rPr lang="en-US" sz="2000" dirty="0"/>
              <a:t> with the OATFCS shirt.</a:t>
            </a:r>
          </a:p>
          <a:p>
            <a:pPr marL="285750" indent="-285750">
              <a:buFont typeface="Arial" panose="020B0604020202020204" pitchFamily="34" charset="0"/>
              <a:buChar char="•"/>
            </a:pPr>
            <a:r>
              <a:rPr lang="en-US" sz="2000" dirty="0"/>
              <a:t>If you choose not to wear the OATFCS shirt you need to be in professional dress</a:t>
            </a:r>
          </a:p>
          <a:p>
            <a:pPr marL="285750" indent="-285750">
              <a:buFont typeface="Arial" panose="020B0604020202020204" pitchFamily="34" charset="0"/>
              <a:buChar char="•"/>
            </a:pPr>
            <a:r>
              <a:rPr lang="en-US" sz="2000" dirty="0"/>
              <a:t>Ordering information will be included in the FCS Newsletter.</a:t>
            </a:r>
          </a:p>
          <a:p>
            <a:pPr marL="285750" indent="-285750">
              <a:buFont typeface="Arial" panose="020B0604020202020204" pitchFamily="34" charset="0"/>
              <a:buChar char="•"/>
            </a:pPr>
            <a:r>
              <a:rPr lang="en-US" sz="2000" dirty="0"/>
              <a:t>Shirts will shipped directly to you prior to OK Summit.</a:t>
            </a:r>
          </a:p>
          <a:p>
            <a:pPr marL="285750" indent="-285750">
              <a:buFont typeface="Arial" panose="020B0604020202020204" pitchFamily="34" charset="0"/>
              <a:buChar char="•"/>
            </a:pPr>
            <a:r>
              <a:rPr lang="en-US" sz="2000" dirty="0"/>
              <a:t>Proceeds go to the OATFCS Scholarship fund.</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5645222"/>
            <a:ext cx="2843783" cy="1187951"/>
          </a:xfrm>
          <a:prstGeom prst="rect">
            <a:avLst/>
          </a:prstGeom>
        </p:spPr>
      </p:pic>
    </p:spTree>
    <p:extLst>
      <p:ext uri="{BB962C8B-B14F-4D97-AF65-F5344CB8AC3E}">
        <p14:creationId xmlns:p14="http://schemas.microsoft.com/office/powerpoint/2010/main" val="322928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7" y="70104"/>
            <a:ext cx="6347713" cy="944880"/>
          </a:xfrm>
        </p:spPr>
        <p:txBody>
          <a:bodyPr/>
          <a:lstStyle/>
          <a:p>
            <a:r>
              <a:rPr lang="en-US" dirty="0"/>
              <a:t>OATFCS Curriculum Showcase</a:t>
            </a:r>
          </a:p>
        </p:txBody>
      </p:sp>
      <p:sp>
        <p:nvSpPr>
          <p:cNvPr id="3" name="Content Placeholder 2"/>
          <p:cNvSpPr>
            <a:spLocks noGrp="1"/>
          </p:cNvSpPr>
          <p:nvPr>
            <p:ph idx="1"/>
          </p:nvPr>
        </p:nvSpPr>
        <p:spPr>
          <a:xfrm>
            <a:off x="307847" y="713232"/>
            <a:ext cx="8013193" cy="5468112"/>
          </a:xfrm>
        </p:spPr>
        <p:txBody>
          <a:bodyPr>
            <a:normAutofit fontScale="92500" lnSpcReduction="20000"/>
          </a:bodyPr>
          <a:lstStyle/>
          <a:p>
            <a:pPr>
              <a:buFont typeface="Wingdings" panose="05000000000000000000" pitchFamily="2" charset="2"/>
              <a:buChar char="Ø"/>
            </a:pPr>
            <a:r>
              <a:rPr lang="en-US" sz="3200" dirty="0"/>
              <a:t>Curriculum Showcase is one of our most popular sessions at Oklahoma Summit </a:t>
            </a:r>
          </a:p>
          <a:p>
            <a:pPr lvl="2">
              <a:buFont typeface="Arial" panose="020B0604020202020204" pitchFamily="34" charset="0"/>
              <a:buChar char="•"/>
            </a:pPr>
            <a:r>
              <a:rPr lang="en-US" sz="3200" dirty="0"/>
              <a:t>Successful classroom activity, project, assignment, etc.</a:t>
            </a:r>
          </a:p>
          <a:p>
            <a:pPr>
              <a:buFont typeface="Wingdings" panose="05000000000000000000" pitchFamily="2" charset="2"/>
              <a:buChar char="Ø"/>
            </a:pPr>
            <a:r>
              <a:rPr lang="en-US" sz="3200" dirty="0"/>
              <a:t>Curriculum Showcase presentation apply applications are due </a:t>
            </a:r>
            <a:r>
              <a:rPr lang="en-US" sz="3200" b="1" dirty="0"/>
              <a:t>June 1</a:t>
            </a:r>
          </a:p>
          <a:p>
            <a:pPr lvl="1">
              <a:buFont typeface="Arial" panose="020B0604020202020204" pitchFamily="34" charset="0"/>
              <a:buChar char="•"/>
            </a:pPr>
            <a:r>
              <a:rPr lang="en-US" sz="3200" dirty="0"/>
              <a:t>$50 stipend for presenting </a:t>
            </a:r>
          </a:p>
          <a:p>
            <a:pPr lvl="1">
              <a:buFont typeface="Arial" panose="020B0604020202020204" pitchFamily="34" charset="0"/>
              <a:buChar char="•"/>
            </a:pPr>
            <a:r>
              <a:rPr lang="en-US" sz="3200" dirty="0"/>
              <a:t>The winner gets to present at ACTE Conference- VISION 2023 and receives a $725 stipend </a:t>
            </a:r>
          </a:p>
          <a:p>
            <a:pPr>
              <a:buFont typeface="Wingdings" panose="05000000000000000000" pitchFamily="2" charset="2"/>
              <a:buChar char="Ø"/>
            </a:pPr>
            <a:r>
              <a:rPr lang="en-US" sz="3200" dirty="0"/>
              <a:t>This year VISION will be Phoenix Arizona from November 29- December 2, 2023.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529" y="6109498"/>
            <a:ext cx="1589773" cy="709749"/>
          </a:xfrm>
          <a:prstGeom prst="rect">
            <a:avLst/>
          </a:prstGeom>
        </p:spPr>
      </p:pic>
    </p:spTree>
    <p:extLst>
      <p:ext uri="{BB962C8B-B14F-4D97-AF65-F5344CB8AC3E}">
        <p14:creationId xmlns:p14="http://schemas.microsoft.com/office/powerpoint/2010/main" val="2089551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3" y="6096"/>
            <a:ext cx="7656577" cy="1320800"/>
          </a:xfrm>
        </p:spPr>
        <p:txBody>
          <a:bodyPr/>
          <a:lstStyle/>
          <a:p>
            <a:r>
              <a:rPr lang="en-US" dirty="0"/>
              <a:t>OATFCS Curriculum Showcase cont.</a:t>
            </a:r>
          </a:p>
        </p:txBody>
      </p:sp>
      <p:sp>
        <p:nvSpPr>
          <p:cNvPr id="3" name="Content Placeholder 2"/>
          <p:cNvSpPr>
            <a:spLocks noGrp="1"/>
          </p:cNvSpPr>
          <p:nvPr>
            <p:ph idx="1"/>
          </p:nvPr>
        </p:nvSpPr>
        <p:spPr>
          <a:xfrm>
            <a:off x="170686" y="752414"/>
            <a:ext cx="8223505" cy="6023290"/>
          </a:xfrm>
        </p:spPr>
        <p:txBody>
          <a:bodyPr>
            <a:normAutofit/>
          </a:bodyPr>
          <a:lstStyle/>
          <a:p>
            <a:pPr>
              <a:buFont typeface="Wingdings" panose="05000000000000000000" pitchFamily="2" charset="2"/>
              <a:buChar char="Ø"/>
            </a:pPr>
            <a:r>
              <a:rPr lang="en-US" dirty="0"/>
              <a:t>Deadline to complete this form is June 1, 2023</a:t>
            </a:r>
          </a:p>
          <a:p>
            <a:pPr>
              <a:buFont typeface="Wingdings" panose="05000000000000000000" pitchFamily="2" charset="2"/>
              <a:buChar char="Ø"/>
            </a:pPr>
            <a:r>
              <a:rPr lang="en-US" dirty="0"/>
              <a:t>5 applicants will be selected to present and will receive a $50.00 stipend for participating.</a:t>
            </a:r>
          </a:p>
          <a:p>
            <a:pPr>
              <a:buFont typeface="Wingdings" panose="05000000000000000000" pitchFamily="2" charset="2"/>
              <a:buChar char="Ø"/>
            </a:pPr>
            <a:r>
              <a:rPr lang="en-US" dirty="0"/>
              <a:t>Presenters will be judged by a panel of teachers.</a:t>
            </a:r>
          </a:p>
          <a:p>
            <a:pPr>
              <a:buFont typeface="Wingdings" panose="05000000000000000000" pitchFamily="2" charset="2"/>
              <a:buChar char="Ø"/>
            </a:pPr>
            <a:r>
              <a:rPr lang="en-US" dirty="0"/>
              <a:t>The first place showcase will represent OATFCS at the ACTE Vision 2023 held November 29-December 2, 2023 in Phoenix, AZ.</a:t>
            </a:r>
          </a:p>
          <a:p>
            <a:pPr>
              <a:buFont typeface="Wingdings" panose="05000000000000000000" pitchFamily="2" charset="2"/>
              <a:buChar char="Ø"/>
            </a:pPr>
            <a:r>
              <a:rPr lang="en-US" dirty="0"/>
              <a:t>OATFCS will provide a $725 stipend towards travel expenses, upon  attendance at ACTE.</a:t>
            </a:r>
          </a:p>
          <a:p>
            <a:pPr>
              <a:buFont typeface="Wingdings" panose="05000000000000000000" pitchFamily="2" charset="2"/>
              <a:buChar char="Ø"/>
            </a:pPr>
            <a:r>
              <a:rPr lang="en-US" dirty="0"/>
              <a:t>Must be an OATFCS member to participate.</a:t>
            </a:r>
          </a:p>
          <a:p>
            <a:pPr marL="0" indent="0">
              <a:buNone/>
            </a:pPr>
            <a:endParaRPr lang="en-US" sz="800" dirty="0"/>
          </a:p>
          <a:p>
            <a:pPr marL="0" indent="0">
              <a:buNone/>
            </a:pPr>
            <a:r>
              <a:rPr lang="en-US" dirty="0"/>
              <a:t>Application:  </a:t>
            </a:r>
            <a:r>
              <a:rPr lang="en-US" sz="2400" dirty="0">
                <a:hlinkClick r:id="rId2"/>
              </a:rPr>
              <a:t>Curriculum Showcase Application</a:t>
            </a:r>
            <a:br>
              <a:rPr lang="en-US" sz="1400" dirty="0"/>
            </a:br>
            <a:endParaRPr lang="en-US" sz="1400" dirty="0"/>
          </a:p>
          <a:p>
            <a:pPr marL="0" indent="0">
              <a:buNone/>
            </a:pPr>
            <a:r>
              <a:rPr lang="en-US" sz="1400" b="1" dirty="0"/>
              <a:t>DISCLOSURE</a:t>
            </a:r>
            <a:r>
              <a:rPr lang="en-US" sz="1400" dirty="0"/>
              <a:t>: You are responsible for all equipment and supplies needed for your project. Your presentation must be transportable to the ACTE Convention if selected as the overall OATFCS Curriculum Showcase winner. </a:t>
            </a:r>
            <a:br>
              <a:rPr lang="en-US" sz="1400" dirty="0"/>
            </a:br>
            <a:endParaRPr lang="en-US" sz="1400" dirty="0"/>
          </a:p>
          <a:p>
            <a:pPr marL="0" indent="0">
              <a:buNone/>
            </a:pPr>
            <a:r>
              <a:rPr lang="en-US" sz="1400" b="1" dirty="0"/>
              <a:t>NEW</a:t>
            </a:r>
            <a:r>
              <a:rPr lang="en-US" sz="1400" dirty="0"/>
              <a:t>: If you are chosen to present at the Summer Summit, be prepared to submit a 5 minute digital presentation along with your handouts and PowerPoints. These will be due June 15, 2023 to the OATFCS Officers</a:t>
            </a:r>
          </a:p>
          <a:p>
            <a:pPr marL="0" indent="0">
              <a:buNone/>
            </a:pPr>
            <a:endParaRPr lang="en-US" dirty="0"/>
          </a:p>
        </p:txBody>
      </p:sp>
    </p:spTree>
    <p:extLst>
      <p:ext uri="{BB962C8B-B14F-4D97-AF65-F5344CB8AC3E}">
        <p14:creationId xmlns:p14="http://schemas.microsoft.com/office/powerpoint/2010/main" val="3948044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990" y="532958"/>
            <a:ext cx="7501130" cy="6224458"/>
          </a:xfrm>
        </p:spPr>
        <p:txBody>
          <a:bodyPr>
            <a:normAutofit/>
          </a:bodyPr>
          <a:lstStyle/>
          <a:p>
            <a:pPr marL="0" indent="0" algn="ctr">
              <a:buNone/>
            </a:pPr>
            <a:r>
              <a:rPr lang="en-US" sz="4400" dirty="0">
                <a:ln w="0"/>
                <a:solidFill>
                  <a:schemeClr val="tx1"/>
                </a:solidFill>
                <a:effectLst>
                  <a:outerShdw blurRad="38100" dist="19050" dir="2700000" algn="tl" rotWithShape="0">
                    <a:schemeClr val="dk1">
                      <a:alpha val="40000"/>
                    </a:schemeClr>
                  </a:outerShdw>
                </a:effectLst>
              </a:rPr>
              <a:t>OK Summit</a:t>
            </a:r>
          </a:p>
          <a:p>
            <a:pPr marL="0" indent="0" algn="ctr">
              <a:buNone/>
            </a:pPr>
            <a:r>
              <a:rPr lang="en-US" sz="4400" dirty="0">
                <a:ln w="0"/>
                <a:effectLst>
                  <a:outerShdw blurRad="38100" dist="19050" dir="2700000" algn="tl" rotWithShape="0">
                    <a:schemeClr val="dk1">
                      <a:alpha val="40000"/>
                    </a:schemeClr>
                  </a:outerShdw>
                </a:effectLst>
              </a:rPr>
              <a:t>Aug. 1-2, 2023</a:t>
            </a:r>
          </a:p>
          <a:p>
            <a:pPr marL="0" indent="0" algn="ctr">
              <a:buNone/>
            </a:pPr>
            <a:r>
              <a:rPr lang="en-US" sz="4400" dirty="0">
                <a:ln w="0"/>
                <a:solidFill>
                  <a:schemeClr val="tx1"/>
                </a:solidFill>
                <a:effectLst>
                  <a:outerShdw blurRad="38100" dist="19050" dir="2700000" algn="tl" rotWithShape="0">
                    <a:schemeClr val="dk1">
                      <a:alpha val="40000"/>
                    </a:schemeClr>
                  </a:outerShdw>
                </a:effectLst>
              </a:rPr>
              <a:t>Tulsa </a:t>
            </a:r>
            <a:r>
              <a:rPr lang="en-US" sz="4400" dirty="0">
                <a:ln w="0"/>
                <a:effectLst>
                  <a:outerShdw blurRad="38100" dist="19050" dir="2700000" algn="tl" rotWithShape="0">
                    <a:schemeClr val="dk1">
                      <a:alpha val="40000"/>
                    </a:schemeClr>
                  </a:outerShdw>
                </a:effectLst>
              </a:rPr>
              <a:t>Cox </a:t>
            </a:r>
            <a:r>
              <a:rPr lang="en-US" sz="4400" dirty="0">
                <a:ln w="0"/>
                <a:solidFill>
                  <a:schemeClr val="tx1"/>
                </a:solidFill>
                <a:effectLst>
                  <a:outerShdw blurRad="38100" dist="19050" dir="2700000" algn="tl" rotWithShape="0">
                    <a:schemeClr val="dk1">
                      <a:alpha val="40000"/>
                    </a:schemeClr>
                  </a:outerShdw>
                </a:effectLst>
              </a:rPr>
              <a:t>Convention Center</a:t>
            </a:r>
          </a:p>
          <a:p>
            <a:pPr marL="0" indent="0" algn="ctr">
              <a:buNone/>
            </a:pPr>
            <a:endParaRPr lang="en-US" sz="4400" dirty="0">
              <a:ln w="0"/>
              <a:effectLst>
                <a:outerShdw blurRad="38100" dist="19050" dir="2700000" algn="tl" rotWithShape="0">
                  <a:schemeClr val="dk1">
                    <a:alpha val="40000"/>
                  </a:schemeClr>
                </a:outerShdw>
              </a:effectLst>
            </a:endParaRPr>
          </a:p>
          <a:p>
            <a:pPr marL="0" indent="0" algn="ctr">
              <a:buNone/>
            </a:pPr>
            <a:r>
              <a:rPr lang="en-US" sz="4400" dirty="0">
                <a:ln w="0"/>
                <a:solidFill>
                  <a:schemeClr val="tx1"/>
                </a:solidFill>
                <a:effectLst>
                  <a:outerShdw blurRad="38100" dist="19050" dir="2700000" algn="tl" rotWithShape="0">
                    <a:schemeClr val="dk1">
                      <a:alpha val="40000"/>
                    </a:schemeClr>
                  </a:outerShdw>
                </a:effectLst>
              </a:rPr>
              <a:t>FCS will be at the </a:t>
            </a:r>
          </a:p>
          <a:p>
            <a:pPr marL="0" indent="0" algn="ctr">
              <a:buNone/>
            </a:pPr>
            <a:r>
              <a:rPr lang="en-US" sz="4400" dirty="0">
                <a:ln w="0"/>
                <a:solidFill>
                  <a:schemeClr val="tx1"/>
                </a:solidFill>
                <a:effectLst>
                  <a:outerShdw blurRad="38100" dist="19050" dir="2700000" algn="tl" rotWithShape="0">
                    <a:schemeClr val="dk1">
                      <a:alpha val="40000"/>
                    </a:schemeClr>
                  </a:outerShdw>
                </a:effectLst>
              </a:rPr>
              <a:t>convention center both days</a:t>
            </a:r>
          </a:p>
          <a:p>
            <a:pPr marL="0" indent="0">
              <a:buNone/>
            </a:pPr>
            <a:endParaRPr lang="en-US" dirty="0"/>
          </a:p>
        </p:txBody>
      </p:sp>
    </p:spTree>
    <p:extLst>
      <p:ext uri="{BB962C8B-B14F-4D97-AF65-F5344CB8AC3E}">
        <p14:creationId xmlns:p14="http://schemas.microsoft.com/office/powerpoint/2010/main" val="3713794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0377" y="0"/>
            <a:ext cx="5241195" cy="1320800"/>
          </a:xfrm>
        </p:spPr>
        <p:txBody>
          <a:bodyPr>
            <a:normAutofit fontScale="90000"/>
          </a:bodyPr>
          <a:lstStyle/>
          <a:p>
            <a:pPr algn="ctr"/>
            <a:r>
              <a:rPr lang="en-US" b="1" u="sng" dirty="0"/>
              <a:t>Registration</a:t>
            </a:r>
            <a:br>
              <a:rPr lang="en-US" b="1" u="sng" dirty="0"/>
            </a:br>
            <a:r>
              <a:rPr lang="en-US" b="1" u="sng" dirty="0"/>
              <a:t>Oklahoma Summit 2023</a:t>
            </a:r>
          </a:p>
        </p:txBody>
      </p:sp>
      <p:pic>
        <p:nvPicPr>
          <p:cNvPr id="7" name="Picture 6"/>
          <p:cNvPicPr>
            <a:picLocks noChangeAspect="1"/>
          </p:cNvPicPr>
          <p:nvPr/>
        </p:nvPicPr>
        <p:blipFill>
          <a:blip r:embed="rId2"/>
          <a:stretch>
            <a:fillRect/>
          </a:stretch>
        </p:blipFill>
        <p:spPr>
          <a:xfrm>
            <a:off x="4960818" y="502920"/>
            <a:ext cx="4080381" cy="6223594"/>
          </a:xfrm>
          <a:prstGeom prst="rect">
            <a:avLst/>
          </a:prstGeom>
        </p:spPr>
      </p:pic>
      <p:sp>
        <p:nvSpPr>
          <p:cNvPr id="8" name="Rectangle 7"/>
          <p:cNvSpPr/>
          <p:nvPr/>
        </p:nvSpPr>
        <p:spPr>
          <a:xfrm>
            <a:off x="85779" y="1463040"/>
            <a:ext cx="4797513" cy="4524315"/>
          </a:xfrm>
          <a:prstGeom prst="rect">
            <a:avLst/>
          </a:prstGeom>
          <a:solidFill>
            <a:schemeClr val="accent4">
              <a:lumMod val="40000"/>
              <a:lumOff val="60000"/>
            </a:schemeClr>
          </a:solidFill>
        </p:spPr>
        <p:txBody>
          <a:bodyPr wrap="square">
            <a:spAutoFit/>
          </a:bodyPr>
          <a:lstStyle/>
          <a:p>
            <a:pPr algn="ctr"/>
            <a:endParaRPr lang="en-US" sz="2400" dirty="0"/>
          </a:p>
          <a:p>
            <a:pPr algn="ctr"/>
            <a:r>
              <a:rPr lang="en-US" sz="2400" dirty="0"/>
              <a:t>Oklahoma Summit Registration </a:t>
            </a:r>
          </a:p>
          <a:p>
            <a:pPr algn="ctr"/>
            <a:r>
              <a:rPr lang="en-US" sz="2400" dirty="0"/>
              <a:t>will open </a:t>
            </a:r>
          </a:p>
          <a:p>
            <a:pPr algn="ctr"/>
            <a:r>
              <a:rPr lang="en-US" sz="2400" dirty="0"/>
              <a:t>May 1, 2023 at 8:00 am</a:t>
            </a:r>
          </a:p>
          <a:p>
            <a:pPr algn="ctr"/>
            <a:r>
              <a:rPr lang="en-US" sz="2400" dirty="0"/>
              <a:t>Register at </a:t>
            </a:r>
          </a:p>
          <a:p>
            <a:pPr algn="ctr"/>
            <a:r>
              <a:rPr lang="en-US" sz="2400" dirty="0">
                <a:solidFill>
                  <a:schemeClr val="accent1">
                    <a:lumMod val="50000"/>
                  </a:schemeClr>
                </a:solidFill>
                <a:hlinkClick r:id="rId3"/>
              </a:rPr>
              <a:t>https://www.okacte.org/2023-oklahoma-summit</a:t>
            </a:r>
            <a:r>
              <a:rPr lang="en-US" sz="2400" dirty="0">
                <a:solidFill>
                  <a:schemeClr val="accent1">
                    <a:lumMod val="50000"/>
                  </a:schemeClr>
                </a:solidFill>
              </a:rPr>
              <a:t> </a:t>
            </a:r>
          </a:p>
          <a:p>
            <a:pPr algn="ctr"/>
            <a:endParaRPr lang="en-US" sz="2400" dirty="0"/>
          </a:p>
          <a:p>
            <a:pPr algn="ctr"/>
            <a:r>
              <a:rPr lang="en-US" sz="2400" dirty="0"/>
              <a:t>Visit ctyou.org under FCS Registrations </a:t>
            </a:r>
          </a:p>
          <a:p>
            <a:pPr algn="ctr"/>
            <a:r>
              <a:rPr lang="en-US" sz="2400" dirty="0"/>
              <a:t>for a direct link to registration</a:t>
            </a:r>
          </a:p>
          <a:p>
            <a:pPr algn="ctr"/>
            <a:endParaRPr lang="en-US" sz="2400" dirty="0"/>
          </a:p>
        </p:txBody>
      </p:sp>
    </p:spTree>
    <p:extLst>
      <p:ext uri="{BB962C8B-B14F-4D97-AF65-F5344CB8AC3E}">
        <p14:creationId xmlns:p14="http://schemas.microsoft.com/office/powerpoint/2010/main" val="3771932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OKACTE Membership Dues Installment Plan</a:t>
            </a:r>
          </a:p>
        </p:txBody>
      </p:sp>
      <p:sp>
        <p:nvSpPr>
          <p:cNvPr id="3" name="Content Placeholder 2"/>
          <p:cNvSpPr>
            <a:spLocks noGrp="1"/>
          </p:cNvSpPr>
          <p:nvPr>
            <p:ph idx="1"/>
          </p:nvPr>
        </p:nvSpPr>
        <p:spPr>
          <a:xfrm>
            <a:off x="609598" y="2160590"/>
            <a:ext cx="6906769" cy="2950906"/>
          </a:xfrm>
        </p:spPr>
        <p:txBody>
          <a:bodyPr>
            <a:normAutofit/>
          </a:bodyPr>
          <a:lstStyle/>
          <a:p>
            <a:pPr marL="457200" indent="-457200">
              <a:buFont typeface="Arial" panose="020B0604020202020204" pitchFamily="34" charset="0"/>
              <a:buChar char="•"/>
            </a:pPr>
            <a:r>
              <a:rPr lang="en-US" sz="2000" i="1" dirty="0">
                <a:cs typeface="Calibri"/>
              </a:rPr>
              <a:t>Deadline for the 2 payment installments is </a:t>
            </a:r>
            <a:r>
              <a:rPr lang="en-US" sz="2000" i="1" u="sng" dirty="0">
                <a:cs typeface="Calibri"/>
              </a:rPr>
              <a:t>August 8, 2023</a:t>
            </a:r>
            <a:r>
              <a:rPr lang="en-US" sz="2000" i="1" dirty="0">
                <a:cs typeface="Calibri"/>
              </a:rPr>
              <a:t>. </a:t>
            </a:r>
          </a:p>
          <a:p>
            <a:pPr marL="457200" indent="-457200">
              <a:buFont typeface="Arial" panose="020B0604020202020204" pitchFamily="34" charset="0"/>
              <a:buChar char="•"/>
            </a:pPr>
            <a:r>
              <a:rPr lang="en-US" sz="2000" i="1" dirty="0">
                <a:cs typeface="Calibri"/>
              </a:rPr>
              <a:t>Visit the </a:t>
            </a:r>
            <a:r>
              <a:rPr lang="en-US" sz="2000" b="1" i="1" dirty="0" err="1">
                <a:cs typeface="Calibri"/>
              </a:rPr>
              <a:t>OkACTE</a:t>
            </a:r>
            <a:r>
              <a:rPr lang="en-US" sz="2000" i="1" dirty="0">
                <a:cs typeface="Calibri"/>
              </a:rPr>
              <a:t> Membership Dues Installment Plan at the link below or you can contact Carmen Jones at:</a:t>
            </a:r>
          </a:p>
          <a:p>
            <a:pPr marL="0" indent="0">
              <a:buNone/>
            </a:pPr>
            <a:r>
              <a:rPr lang="en-US" sz="2000" i="1" dirty="0">
                <a:cs typeface="Calibri"/>
              </a:rPr>
              <a:t> 	                  </a:t>
            </a:r>
            <a:r>
              <a:rPr lang="en-US" sz="2000" i="1" dirty="0">
                <a:cs typeface="Calibri"/>
                <a:hlinkClick r:id="rId2"/>
              </a:rPr>
              <a:t>cjones@okacte.org</a:t>
            </a:r>
            <a:r>
              <a:rPr lang="en-US" sz="2000" i="1" dirty="0">
                <a:cs typeface="Calibri"/>
              </a:rPr>
              <a:t> </a:t>
            </a:r>
          </a:p>
          <a:p>
            <a:endParaRPr lang="en-US" sz="2000" i="1" dirty="0">
              <a:cs typeface="Calibri"/>
            </a:endParaRPr>
          </a:p>
          <a:p>
            <a:pPr marL="0" indent="0">
              <a:buNone/>
            </a:pPr>
            <a:r>
              <a:rPr lang="en-US" sz="2000" i="1" dirty="0">
                <a:cs typeface="Calibri"/>
              </a:rPr>
              <a:t>Installment plan:  </a:t>
            </a:r>
            <a:r>
              <a:rPr lang="en-US" sz="2000" i="1" dirty="0">
                <a:cs typeface="Calibri"/>
                <a:hlinkClick r:id="rId3"/>
              </a:rPr>
              <a:t>2 payment installment plan</a:t>
            </a:r>
            <a:endParaRPr lang="en-US" sz="2000" i="1" dirty="0">
              <a:cs typeface="Calibri"/>
            </a:endParaRPr>
          </a:p>
          <a:p>
            <a:pPr marL="0" indent="0">
              <a:buNone/>
            </a:pPr>
            <a:endParaRPr lang="en-US" sz="1600" dirty="0"/>
          </a:p>
        </p:txBody>
      </p:sp>
    </p:spTree>
    <p:extLst>
      <p:ext uri="{BB962C8B-B14F-4D97-AF65-F5344CB8AC3E}">
        <p14:creationId xmlns:p14="http://schemas.microsoft.com/office/powerpoint/2010/main" val="347447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98" y="5896295"/>
            <a:ext cx="1993001" cy="88976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314" y="163443"/>
            <a:ext cx="5932714" cy="5783719"/>
          </a:xfrm>
          <a:prstGeom prst="rect">
            <a:avLst/>
          </a:prstGeom>
        </p:spPr>
      </p:pic>
    </p:spTree>
    <p:extLst>
      <p:ext uri="{BB962C8B-B14F-4D97-AF65-F5344CB8AC3E}">
        <p14:creationId xmlns:p14="http://schemas.microsoft.com/office/powerpoint/2010/main" val="4269767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Life of a Teacher as Told by 100 Hilarious Memes _ Bored Teachers"/>
          <p:cNvPicPr/>
          <p:nvPr/>
        </p:nvPicPr>
        <p:blipFill>
          <a:blip r:embed="rId3">
            <a:extLst>
              <a:ext uri="{28A0092B-C50C-407E-A947-70E740481C1C}">
                <a14:useLocalDpi xmlns:a14="http://schemas.microsoft.com/office/drawing/2010/main" val="0"/>
              </a:ext>
            </a:extLst>
          </a:blip>
          <a:srcRect/>
          <a:stretch>
            <a:fillRect/>
          </a:stretch>
        </p:blipFill>
        <p:spPr bwMode="auto">
          <a:xfrm>
            <a:off x="859972" y="370115"/>
            <a:ext cx="5943600" cy="5943600"/>
          </a:xfrm>
          <a:prstGeom prst="rect">
            <a:avLst/>
          </a:prstGeom>
          <a:noFill/>
          <a:ln>
            <a:noFill/>
          </a:ln>
        </p:spPr>
      </p:pic>
    </p:spTree>
    <p:extLst>
      <p:ext uri="{BB962C8B-B14F-4D97-AF65-F5344CB8AC3E}">
        <p14:creationId xmlns:p14="http://schemas.microsoft.com/office/powerpoint/2010/main" val="317986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7536"/>
            <a:ext cx="6347713" cy="881103"/>
          </a:xfrm>
        </p:spPr>
        <p:txBody>
          <a:bodyPr>
            <a:normAutofit/>
          </a:bodyPr>
          <a:lstStyle/>
          <a:p>
            <a:pPr algn="ctr"/>
            <a:r>
              <a:rPr lang="en-US" sz="4400" dirty="0"/>
              <a:t>Year End Wrap Up</a:t>
            </a:r>
          </a:p>
        </p:txBody>
      </p:sp>
      <p:sp>
        <p:nvSpPr>
          <p:cNvPr id="3" name="Content Placeholder 2"/>
          <p:cNvSpPr>
            <a:spLocks noGrp="1"/>
          </p:cNvSpPr>
          <p:nvPr>
            <p:ph idx="1"/>
          </p:nvPr>
        </p:nvSpPr>
        <p:spPr>
          <a:xfrm>
            <a:off x="801700" y="956887"/>
            <a:ext cx="6347714" cy="4876985"/>
          </a:xfrm>
        </p:spPr>
        <p:txBody>
          <a:bodyPr>
            <a:noAutofit/>
          </a:bodyPr>
          <a:lstStyle/>
          <a:p>
            <a:pPr>
              <a:buFont typeface="Wingdings" panose="05000000000000000000" pitchFamily="2" charset="2"/>
              <a:buChar char="ü"/>
            </a:pPr>
            <a:r>
              <a:rPr lang="en-US" sz="3600" dirty="0"/>
              <a:t>Remember to complete/update your classroom inventory</a:t>
            </a:r>
          </a:p>
          <a:p>
            <a:pPr>
              <a:buFont typeface="Wingdings" panose="05000000000000000000" pitchFamily="2" charset="2"/>
              <a:buChar char="ü"/>
            </a:pPr>
            <a:r>
              <a:rPr lang="en-US" sz="3600" dirty="0"/>
              <a:t>Add your end of year 412 report to your 5 year folder</a:t>
            </a:r>
          </a:p>
          <a:p>
            <a:pPr>
              <a:buFont typeface="Wingdings" panose="05000000000000000000" pitchFamily="2" charset="2"/>
              <a:buChar char="ü"/>
            </a:pPr>
            <a:r>
              <a:rPr lang="en-US" sz="3600" dirty="0"/>
              <a:t>Add your end of year FCCLA activities report to your 5 year folder</a:t>
            </a:r>
          </a:p>
        </p:txBody>
      </p:sp>
    </p:spTree>
    <p:extLst>
      <p:ext uri="{BB962C8B-B14F-4D97-AF65-F5344CB8AC3E}">
        <p14:creationId xmlns:p14="http://schemas.microsoft.com/office/powerpoint/2010/main" val="1174441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8154" y="953801"/>
            <a:ext cx="5815173" cy="1508105"/>
          </a:xfrm>
          <a:prstGeom prst="rect">
            <a:avLst/>
          </a:prstGeom>
          <a:noFill/>
        </p:spPr>
        <p:txBody>
          <a:bodyPr wrap="square" rtlCol="0">
            <a:spAutoFit/>
          </a:bodyPr>
          <a:lstStyle/>
          <a:p>
            <a:pPr algn="ctr"/>
            <a:endParaRPr lang="en-US" sz="3600" b="1" dirty="0">
              <a:latin typeface="Myriad Pro Semibold"/>
              <a:ea typeface="Myriad Pro Semibold" charset="0"/>
              <a:cs typeface="Arial" panose="020B0604020202020204" pitchFamily="34" charset="0"/>
            </a:endParaRPr>
          </a:p>
          <a:p>
            <a:pPr algn="ctr"/>
            <a:endParaRPr lang="en-US" sz="3600" b="1" dirty="0">
              <a:latin typeface="Myriad Pro Semibold"/>
              <a:ea typeface="Myriad Pro Semibold" charset="0"/>
              <a:cs typeface="Arial" panose="020B0604020202020204" pitchFamily="34" charset="0"/>
            </a:endParaRPr>
          </a:p>
          <a:p>
            <a:pPr algn="ctr"/>
            <a:endParaRPr lang="en-US" sz="2000" b="1" dirty="0">
              <a:latin typeface="Myriad Pro Semibold"/>
              <a:ea typeface="Myriad Pro Semibold" charset="0"/>
              <a:cs typeface="Myriad Pro Semibold"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97" y="943472"/>
            <a:ext cx="6504292" cy="3837533"/>
          </a:xfrm>
          <a:prstGeom prst="rect">
            <a:avLst/>
          </a:prstGeom>
        </p:spPr>
      </p:pic>
    </p:spTree>
    <p:extLst>
      <p:ext uri="{BB962C8B-B14F-4D97-AF65-F5344CB8AC3E}">
        <p14:creationId xmlns:p14="http://schemas.microsoft.com/office/powerpoint/2010/main" val="2918300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6405" y="132782"/>
            <a:ext cx="6305204" cy="1323439"/>
          </a:xfrm>
          <a:prstGeom prst="rect">
            <a:avLst/>
          </a:prstGeom>
          <a:noFill/>
        </p:spPr>
        <p:txBody>
          <a:bodyPr wrap="square" rtlCol="0">
            <a:spAutoFit/>
          </a:bodyPr>
          <a:lstStyle/>
          <a:p>
            <a:pPr algn="ctr"/>
            <a:r>
              <a:rPr lang="en-US" sz="4000" b="1" u="sng" dirty="0">
                <a:latin typeface="Myriad Pro Semibold"/>
                <a:ea typeface="Myriad Pro Semibold" charset="0"/>
                <a:cs typeface="Myriad Pro Semibold" charset="0"/>
              </a:rPr>
              <a:t>State Executive Council</a:t>
            </a:r>
          </a:p>
          <a:p>
            <a:pPr algn="ctr"/>
            <a:endParaRPr lang="en-US" sz="4000" b="1" u="sng" dirty="0">
              <a:latin typeface="Myriad Pro Semibold"/>
              <a:ea typeface="Myriad Pro Semibold" charset="0"/>
              <a:cs typeface="Myriad Pro Semibold"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3673288"/>
              </p:ext>
            </p:extLst>
          </p:nvPr>
        </p:nvGraphicFramePr>
        <p:xfrm>
          <a:off x="257775" y="1197604"/>
          <a:ext cx="8346729" cy="5061360"/>
        </p:xfrm>
        <a:graphic>
          <a:graphicData uri="http://schemas.openxmlformats.org/drawingml/2006/table">
            <a:tbl>
              <a:tblPr firstRow="1" bandRow="1">
                <a:tableStyleId>{5DA37D80-6434-44D0-A028-1B22A696006F}</a:tableStyleId>
              </a:tblPr>
              <a:tblGrid>
                <a:gridCol w="3930177">
                  <a:extLst>
                    <a:ext uri="{9D8B030D-6E8A-4147-A177-3AD203B41FA5}">
                      <a16:colId xmlns:a16="http://schemas.microsoft.com/office/drawing/2014/main" val="656706134"/>
                    </a:ext>
                  </a:extLst>
                </a:gridCol>
                <a:gridCol w="4416552">
                  <a:extLst>
                    <a:ext uri="{9D8B030D-6E8A-4147-A177-3AD203B41FA5}">
                      <a16:colId xmlns:a16="http://schemas.microsoft.com/office/drawing/2014/main" val="2015453423"/>
                    </a:ext>
                  </a:extLst>
                </a:gridCol>
              </a:tblGrid>
              <a:tr h="813997">
                <a:tc>
                  <a:txBody>
                    <a:bodyPr/>
                    <a:lstStyle/>
                    <a:p>
                      <a:r>
                        <a:rPr lang="en-US" b="1" dirty="0">
                          <a:highlight>
                            <a:srgbClr val="FFFF00"/>
                          </a:highlight>
                        </a:rPr>
                        <a:t>President-</a:t>
                      </a:r>
                      <a:r>
                        <a:rPr lang="en-US" b="0" dirty="0">
                          <a:highlight>
                            <a:srgbClr val="FFFF00"/>
                          </a:highlight>
                        </a:rPr>
                        <a:t> </a:t>
                      </a:r>
                    </a:p>
                    <a:p>
                      <a:r>
                        <a:rPr lang="en-US" b="0" dirty="0">
                          <a:highlight>
                            <a:srgbClr val="FFFF00"/>
                          </a:highlight>
                        </a:rPr>
                        <a:t>Brandon </a:t>
                      </a:r>
                      <a:r>
                        <a:rPr lang="en-US" b="0" dirty="0" err="1">
                          <a:highlight>
                            <a:srgbClr val="FFFF00"/>
                          </a:highlight>
                        </a:rPr>
                        <a:t>Weibel</a:t>
                      </a:r>
                      <a:r>
                        <a:rPr lang="en-US" b="0" dirty="0">
                          <a:highlight>
                            <a:srgbClr val="FFFF00"/>
                          </a:highlight>
                        </a:rPr>
                        <a:t>, Silo FCCLA (SE)</a:t>
                      </a:r>
                    </a:p>
                  </a:txBody>
                  <a:tcPr/>
                </a:tc>
                <a:tc>
                  <a:txBody>
                    <a:bodyPr/>
                    <a:lstStyle/>
                    <a:p>
                      <a:r>
                        <a:rPr lang="en-US" b="1" dirty="0"/>
                        <a:t>VP of Public Relations- </a:t>
                      </a:r>
                    </a:p>
                    <a:p>
                      <a:r>
                        <a:rPr lang="en-US" b="0" dirty="0"/>
                        <a:t>Tessa</a:t>
                      </a:r>
                      <a:r>
                        <a:rPr lang="en-US" b="0" baseline="0" dirty="0"/>
                        <a:t> Inman, Lindsay FCCLA (S)</a:t>
                      </a:r>
                      <a:endParaRPr lang="en-US" b="0" dirty="0"/>
                    </a:p>
                  </a:txBody>
                  <a:tcPr/>
                </a:tc>
                <a:extLst>
                  <a:ext uri="{0D108BD9-81ED-4DB2-BD59-A6C34878D82A}">
                    <a16:rowId xmlns:a16="http://schemas.microsoft.com/office/drawing/2014/main" val="3357871305"/>
                  </a:ext>
                </a:extLst>
              </a:tr>
              <a:tr h="813997">
                <a:tc>
                  <a:txBody>
                    <a:bodyPr/>
                    <a:lstStyle/>
                    <a:p>
                      <a:r>
                        <a:rPr lang="en-US" b="1" dirty="0"/>
                        <a:t>First</a:t>
                      </a:r>
                      <a:r>
                        <a:rPr lang="en-US" b="1" baseline="0" dirty="0"/>
                        <a:t> Vice President-</a:t>
                      </a:r>
                    </a:p>
                    <a:p>
                      <a:r>
                        <a:rPr lang="en-US" b="0" baseline="0" dirty="0"/>
                        <a:t>Santana Scraper, Stilwell FCCLA (NE)</a:t>
                      </a:r>
                      <a:r>
                        <a:rPr lang="en-US" b="1" baseline="0" dirty="0"/>
                        <a:t> </a:t>
                      </a:r>
                    </a:p>
                  </a:txBody>
                  <a:tcPr/>
                </a:tc>
                <a:tc>
                  <a:txBody>
                    <a:bodyPr/>
                    <a:lstStyle/>
                    <a:p>
                      <a:r>
                        <a:rPr lang="en-US" b="1" dirty="0"/>
                        <a:t>VP of Competitive Events-</a:t>
                      </a:r>
                    </a:p>
                    <a:p>
                      <a:r>
                        <a:rPr lang="en-US" b="0" dirty="0"/>
                        <a:t>Gus </a:t>
                      </a:r>
                      <a:r>
                        <a:rPr lang="en-US" b="0" dirty="0" err="1"/>
                        <a:t>Avendano</a:t>
                      </a:r>
                      <a:r>
                        <a:rPr lang="en-US" b="0" dirty="0"/>
                        <a:t>, Fairview FCCLA (N)</a:t>
                      </a:r>
                    </a:p>
                  </a:txBody>
                  <a:tcPr/>
                </a:tc>
                <a:extLst>
                  <a:ext uri="{0D108BD9-81ED-4DB2-BD59-A6C34878D82A}">
                    <a16:rowId xmlns:a16="http://schemas.microsoft.com/office/drawing/2014/main" val="2033766074"/>
                  </a:ext>
                </a:extLst>
              </a:tr>
              <a:tr h="813997">
                <a:tc>
                  <a:txBody>
                    <a:bodyPr/>
                    <a:lstStyle/>
                    <a:p>
                      <a:r>
                        <a:rPr lang="en-US" b="1" dirty="0">
                          <a:highlight>
                            <a:srgbClr val="FFFF00"/>
                          </a:highlight>
                        </a:rPr>
                        <a:t>VP of Community Service-</a:t>
                      </a:r>
                    </a:p>
                    <a:p>
                      <a:r>
                        <a:rPr lang="en-US" b="0" dirty="0">
                          <a:highlight>
                            <a:srgbClr val="FFFF00"/>
                          </a:highlight>
                        </a:rPr>
                        <a:t>Jaden Taylor, </a:t>
                      </a:r>
                      <a:r>
                        <a:rPr lang="en-US" b="0" dirty="0" err="1">
                          <a:highlight>
                            <a:srgbClr val="FFFF00"/>
                          </a:highlight>
                        </a:rPr>
                        <a:t>Latta</a:t>
                      </a:r>
                      <a:r>
                        <a:rPr lang="en-US" b="0" dirty="0">
                          <a:highlight>
                            <a:srgbClr val="FFFF00"/>
                          </a:highlight>
                        </a:rPr>
                        <a:t> FCCLA (SE)</a:t>
                      </a:r>
                      <a:r>
                        <a:rPr lang="en-US" b="1" dirty="0">
                          <a:highlight>
                            <a:srgbClr val="FFFF00"/>
                          </a:highlight>
                        </a:rPr>
                        <a:t> </a:t>
                      </a:r>
                    </a:p>
                  </a:txBody>
                  <a:tcPr/>
                </a:tc>
                <a:tc>
                  <a:txBody>
                    <a:bodyPr/>
                    <a:lstStyle/>
                    <a:p>
                      <a:r>
                        <a:rPr lang="en-US" b="1" dirty="0">
                          <a:highlight>
                            <a:srgbClr val="FFFF00"/>
                          </a:highlight>
                        </a:rPr>
                        <a:t>VP of Development-</a:t>
                      </a:r>
                    </a:p>
                    <a:p>
                      <a:r>
                        <a:rPr lang="en-US" b="0" dirty="0" err="1">
                          <a:highlight>
                            <a:srgbClr val="FFFF00"/>
                          </a:highlight>
                        </a:rPr>
                        <a:t>Raylee</a:t>
                      </a:r>
                      <a:r>
                        <a:rPr lang="en-US" b="0" dirty="0">
                          <a:highlight>
                            <a:srgbClr val="FFFF00"/>
                          </a:highlight>
                        </a:rPr>
                        <a:t> </a:t>
                      </a:r>
                      <a:r>
                        <a:rPr lang="en-US" b="0" dirty="0" err="1">
                          <a:highlight>
                            <a:srgbClr val="FFFF00"/>
                          </a:highlight>
                        </a:rPr>
                        <a:t>Holstine</a:t>
                      </a:r>
                      <a:r>
                        <a:rPr lang="en-US" b="0" dirty="0">
                          <a:highlight>
                            <a:srgbClr val="FFFF00"/>
                          </a:highlight>
                        </a:rPr>
                        <a:t>, </a:t>
                      </a:r>
                      <a:r>
                        <a:rPr lang="en-US" b="0" dirty="0" err="1">
                          <a:highlight>
                            <a:srgbClr val="FFFF00"/>
                          </a:highlight>
                        </a:rPr>
                        <a:t>Tushka</a:t>
                      </a:r>
                      <a:r>
                        <a:rPr lang="en-US" b="0" dirty="0">
                          <a:highlight>
                            <a:srgbClr val="FFFF00"/>
                          </a:highlight>
                        </a:rPr>
                        <a:t> FCCLA</a:t>
                      </a:r>
                      <a:r>
                        <a:rPr lang="en-US" b="0" baseline="0" dirty="0">
                          <a:highlight>
                            <a:srgbClr val="FFFF00"/>
                          </a:highlight>
                        </a:rPr>
                        <a:t> (SE)</a:t>
                      </a:r>
                      <a:endParaRPr lang="en-US" b="0" dirty="0">
                        <a:highlight>
                          <a:srgbClr val="FFFF00"/>
                        </a:highlight>
                      </a:endParaRPr>
                    </a:p>
                  </a:txBody>
                  <a:tcPr/>
                </a:tc>
                <a:extLst>
                  <a:ext uri="{0D108BD9-81ED-4DB2-BD59-A6C34878D82A}">
                    <a16:rowId xmlns:a16="http://schemas.microsoft.com/office/drawing/2014/main" val="3470678055"/>
                  </a:ext>
                </a:extLst>
              </a:tr>
              <a:tr h="991375">
                <a:tc>
                  <a:txBody>
                    <a:bodyPr/>
                    <a:lstStyle/>
                    <a:p>
                      <a:r>
                        <a:rPr lang="en-US" b="1" dirty="0"/>
                        <a:t>VP of Marketing-</a:t>
                      </a:r>
                    </a:p>
                    <a:p>
                      <a:r>
                        <a:rPr lang="en-US" b="0" dirty="0"/>
                        <a:t>Maegan Runnels, GPTC FCCLA (S)</a:t>
                      </a:r>
                      <a:r>
                        <a:rPr lang="en-US" b="1" dirty="0"/>
                        <a:t> </a:t>
                      </a:r>
                    </a:p>
                  </a:txBody>
                  <a:tcPr/>
                </a:tc>
                <a:tc>
                  <a:txBody>
                    <a:bodyPr/>
                    <a:lstStyle/>
                    <a:p>
                      <a:r>
                        <a:rPr lang="en-US" b="1" dirty="0"/>
                        <a:t>National Officer Candidate-</a:t>
                      </a:r>
                    </a:p>
                    <a:p>
                      <a:r>
                        <a:rPr lang="en-US" b="0" dirty="0"/>
                        <a:t>Davin </a:t>
                      </a:r>
                      <a:r>
                        <a:rPr lang="en-US" b="0" dirty="0" err="1"/>
                        <a:t>Budy</a:t>
                      </a:r>
                      <a:r>
                        <a:rPr lang="en-US" b="0" dirty="0"/>
                        <a:t>, Cherokee FCCLA (N)</a:t>
                      </a:r>
                    </a:p>
                  </a:txBody>
                  <a:tcPr/>
                </a:tc>
                <a:extLst>
                  <a:ext uri="{0D108BD9-81ED-4DB2-BD59-A6C34878D82A}">
                    <a16:rowId xmlns:a16="http://schemas.microsoft.com/office/drawing/2014/main" val="2250357397"/>
                  </a:ext>
                </a:extLst>
              </a:tr>
              <a:tr h="8139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VP of Membership-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Ava Jenkins, Minco FCCLA (S)</a:t>
                      </a:r>
                    </a:p>
                  </a:txBody>
                  <a:tcPr/>
                </a:tc>
                <a:tc>
                  <a:txBody>
                    <a:bodyPr/>
                    <a:lstStyle/>
                    <a:p>
                      <a:r>
                        <a:rPr lang="en-US" b="1" dirty="0"/>
                        <a:t>National</a:t>
                      </a:r>
                      <a:r>
                        <a:rPr lang="en-US" b="1" baseline="0" dirty="0"/>
                        <a:t> Officer Candidate-</a:t>
                      </a:r>
                    </a:p>
                    <a:p>
                      <a:r>
                        <a:rPr lang="en-US" b="0" baseline="0" dirty="0"/>
                        <a:t>Olivia Boeckman, Drummond FCCLA (N)</a:t>
                      </a:r>
                    </a:p>
                  </a:txBody>
                  <a:tcPr/>
                </a:tc>
                <a:extLst>
                  <a:ext uri="{0D108BD9-81ED-4DB2-BD59-A6C34878D82A}">
                    <a16:rowId xmlns:a16="http://schemas.microsoft.com/office/drawing/2014/main" val="2984165461"/>
                  </a:ext>
                </a:extLst>
              </a:tr>
              <a:tr h="8139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Post-Secondary</a:t>
                      </a:r>
                      <a:r>
                        <a:rPr lang="en-US" b="1" baseline="0" dirty="0"/>
                        <a:t> Officer-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Elijah Allen, GPTC FCCLA (S)</a:t>
                      </a:r>
                      <a:endParaRPr lang="en-US" b="0" dirty="0"/>
                    </a:p>
                  </a:txBody>
                  <a:tcPr/>
                </a:tc>
                <a:tc>
                  <a:txBody>
                    <a:bodyPr/>
                    <a:lstStyle/>
                    <a:p>
                      <a:endParaRPr lang="en-US" b="0" baseline="0" dirty="0"/>
                    </a:p>
                  </a:txBody>
                  <a:tcPr/>
                </a:tc>
                <a:extLst>
                  <a:ext uri="{0D108BD9-81ED-4DB2-BD59-A6C34878D82A}">
                    <a16:rowId xmlns:a16="http://schemas.microsoft.com/office/drawing/2014/main" val="2406083402"/>
                  </a:ext>
                </a:extLst>
              </a:tr>
            </a:tbl>
          </a:graphicData>
        </a:graphic>
      </p:graphicFrame>
    </p:spTree>
    <p:extLst>
      <p:ext uri="{BB962C8B-B14F-4D97-AF65-F5344CB8AC3E}">
        <p14:creationId xmlns:p14="http://schemas.microsoft.com/office/powerpoint/2010/main" val="1952699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5631" y="134112"/>
            <a:ext cx="6559297" cy="469392"/>
          </a:xfrm>
        </p:spPr>
        <p:txBody>
          <a:bodyPr>
            <a:normAutofit/>
          </a:bodyPr>
          <a:lstStyle/>
          <a:p>
            <a:pPr algn="ctr"/>
            <a:r>
              <a:rPr lang="en-US" sz="2400"/>
              <a:t>New SE Region </a:t>
            </a:r>
            <a:r>
              <a:rPr lang="en-US" sz="2400" dirty="0"/>
              <a:t>District Officers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5184830"/>
              </p:ext>
            </p:extLst>
          </p:nvPr>
        </p:nvGraphicFramePr>
        <p:xfrm>
          <a:off x="249934" y="635508"/>
          <a:ext cx="8644131" cy="6369159"/>
        </p:xfrm>
        <a:graphic>
          <a:graphicData uri="http://schemas.openxmlformats.org/drawingml/2006/table">
            <a:tbl>
              <a:tblPr>
                <a:tableStyleId>{5C22544A-7EE6-4342-B048-85BDC9FD1C3A}</a:tableStyleId>
              </a:tblPr>
              <a:tblGrid>
                <a:gridCol w="1367351">
                  <a:extLst>
                    <a:ext uri="{9D8B030D-6E8A-4147-A177-3AD203B41FA5}">
                      <a16:colId xmlns:a16="http://schemas.microsoft.com/office/drawing/2014/main" val="3426440050"/>
                    </a:ext>
                  </a:extLst>
                </a:gridCol>
                <a:gridCol w="1129086">
                  <a:extLst>
                    <a:ext uri="{9D8B030D-6E8A-4147-A177-3AD203B41FA5}">
                      <a16:colId xmlns:a16="http://schemas.microsoft.com/office/drawing/2014/main" val="4247108686"/>
                    </a:ext>
                  </a:extLst>
                </a:gridCol>
                <a:gridCol w="1707440">
                  <a:extLst>
                    <a:ext uri="{9D8B030D-6E8A-4147-A177-3AD203B41FA5}">
                      <a16:colId xmlns:a16="http://schemas.microsoft.com/office/drawing/2014/main" val="3248029487"/>
                    </a:ext>
                  </a:extLst>
                </a:gridCol>
                <a:gridCol w="1960664">
                  <a:extLst>
                    <a:ext uri="{9D8B030D-6E8A-4147-A177-3AD203B41FA5}">
                      <a16:colId xmlns:a16="http://schemas.microsoft.com/office/drawing/2014/main" val="2492989427"/>
                    </a:ext>
                  </a:extLst>
                </a:gridCol>
                <a:gridCol w="2479590">
                  <a:extLst>
                    <a:ext uri="{9D8B030D-6E8A-4147-A177-3AD203B41FA5}">
                      <a16:colId xmlns:a16="http://schemas.microsoft.com/office/drawing/2014/main" val="4137492342"/>
                    </a:ext>
                  </a:extLst>
                </a:gridCol>
              </a:tblGrid>
              <a:tr h="245059">
                <a:tc>
                  <a:txBody>
                    <a:bodyPr/>
                    <a:lstStyle/>
                    <a:p>
                      <a:pPr algn="l" fontAlgn="b"/>
                      <a:r>
                        <a:rPr lang="en-US" sz="1400" u="none" strike="noStrike" dirty="0">
                          <a:effectLst/>
                        </a:rPr>
                        <a:t>Region/District</a:t>
                      </a:r>
                      <a:endParaRPr lang="en-US" sz="1400" b="0" i="0" u="none" strike="noStrike" dirty="0">
                        <a:solidFill>
                          <a:srgbClr val="000000"/>
                        </a:solidFill>
                        <a:effectLst/>
                        <a:latin typeface="&quot;Playfair Display&quot;"/>
                      </a:endParaRPr>
                    </a:p>
                  </a:txBody>
                  <a:tcPr marL="6445" marR="6445" marT="6445" marB="0" anchor="b"/>
                </a:tc>
                <a:tc>
                  <a:txBody>
                    <a:bodyPr/>
                    <a:lstStyle/>
                    <a:p>
                      <a:pPr algn="l" fontAlgn="b"/>
                      <a:r>
                        <a:rPr lang="en-US" sz="1400" u="none" strike="noStrike">
                          <a:effectLst/>
                        </a:rPr>
                        <a:t>First Name</a:t>
                      </a:r>
                      <a:endParaRPr lang="en-US" sz="1400" b="0" i="0" u="none" strike="noStrike">
                        <a:solidFill>
                          <a:srgbClr val="000000"/>
                        </a:solidFill>
                        <a:effectLst/>
                        <a:latin typeface="&quot;Playfair Display&quot;"/>
                      </a:endParaRPr>
                    </a:p>
                  </a:txBody>
                  <a:tcPr marL="6445" marR="6445" marT="6445" marB="0" anchor="b"/>
                </a:tc>
                <a:tc>
                  <a:txBody>
                    <a:bodyPr/>
                    <a:lstStyle/>
                    <a:p>
                      <a:pPr algn="l" fontAlgn="b"/>
                      <a:r>
                        <a:rPr lang="en-US" sz="1400" u="none" strike="noStrike" dirty="0">
                          <a:effectLst/>
                        </a:rPr>
                        <a:t>Last Name</a:t>
                      </a:r>
                      <a:endParaRPr lang="en-US" sz="1400" b="0" i="0" u="none" strike="noStrike" dirty="0">
                        <a:solidFill>
                          <a:srgbClr val="000000"/>
                        </a:solidFill>
                        <a:effectLst/>
                        <a:latin typeface="&quot;Playfair Display&quot;"/>
                      </a:endParaRPr>
                    </a:p>
                  </a:txBody>
                  <a:tcPr marL="6445" marR="6445" marT="6445" marB="0" anchor="b"/>
                </a:tc>
                <a:tc>
                  <a:txBody>
                    <a:bodyPr/>
                    <a:lstStyle/>
                    <a:p>
                      <a:pPr algn="l" fontAlgn="b"/>
                      <a:r>
                        <a:rPr lang="en-US" sz="1400" u="none" strike="noStrike">
                          <a:effectLst/>
                        </a:rPr>
                        <a:t>Office</a:t>
                      </a:r>
                      <a:endParaRPr lang="en-US" sz="1400" b="0" i="0" u="none" strike="noStrike">
                        <a:solidFill>
                          <a:srgbClr val="000000"/>
                        </a:solidFill>
                        <a:effectLst/>
                        <a:latin typeface="&quot;Playfair Display&quot;"/>
                      </a:endParaRPr>
                    </a:p>
                  </a:txBody>
                  <a:tcPr marL="6445" marR="6445" marT="6445" marB="0" anchor="b"/>
                </a:tc>
                <a:tc>
                  <a:txBody>
                    <a:bodyPr/>
                    <a:lstStyle/>
                    <a:p>
                      <a:pPr algn="l" fontAlgn="b"/>
                      <a:r>
                        <a:rPr lang="en-US" sz="1400" u="none" strike="noStrike" dirty="0">
                          <a:effectLst/>
                        </a:rPr>
                        <a:t>School</a:t>
                      </a:r>
                      <a:endParaRPr lang="en-US" sz="1400" b="0" i="0" u="none" strike="noStrike" dirty="0">
                        <a:solidFill>
                          <a:srgbClr val="000000"/>
                        </a:solidFill>
                        <a:effectLst/>
                        <a:latin typeface="&quot;Playfair Display&quot;"/>
                      </a:endParaRPr>
                    </a:p>
                  </a:txBody>
                  <a:tcPr marL="6445" marR="6445" marT="6445" marB="0" anchor="b"/>
                </a:tc>
                <a:extLst>
                  <a:ext uri="{0D108BD9-81ED-4DB2-BD59-A6C34878D82A}">
                    <a16:rowId xmlns:a16="http://schemas.microsoft.com/office/drawing/2014/main" val="2817368663"/>
                  </a:ext>
                </a:extLst>
              </a:tr>
              <a:tr h="245059">
                <a:tc>
                  <a:txBody>
                    <a:bodyPr/>
                    <a:lstStyle/>
                    <a:p>
                      <a:pPr algn="l" fontAlgn="b"/>
                      <a:r>
                        <a:rPr lang="en-US" sz="1400" u="none" strike="noStrike" dirty="0">
                          <a:effectLst/>
                        </a:rPr>
                        <a:t>SE 1</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Emily</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Faulkenberry</a:t>
                      </a: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Marietta</a:t>
                      </a:r>
                    </a:p>
                  </a:txBody>
                  <a:tcPr marL="6445" marR="6445" marT="6445" marB="0" anchor="b"/>
                </a:tc>
                <a:extLst>
                  <a:ext uri="{0D108BD9-81ED-4DB2-BD59-A6C34878D82A}">
                    <a16:rowId xmlns:a16="http://schemas.microsoft.com/office/drawing/2014/main" val="2099990172"/>
                  </a:ext>
                </a:extLst>
              </a:tr>
              <a:tr h="245059">
                <a:tc>
                  <a:txBody>
                    <a:bodyPr/>
                    <a:lstStyle/>
                    <a:p>
                      <a:pPr algn="l" fontAlgn="b"/>
                      <a:r>
                        <a:rPr lang="en-US" sz="1400" u="none" strike="noStrike" dirty="0">
                          <a:effectLst/>
                        </a:rPr>
                        <a:t>SE 1</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Rosalyn </a:t>
                      </a:r>
                    </a:p>
                  </a:txBody>
                  <a:tcPr marL="6445" marR="6445" marT="6445" marB="0" anchor="b"/>
                </a:tc>
                <a:tc>
                  <a:txBody>
                    <a:bodyPr/>
                    <a:lstStyle/>
                    <a:p>
                      <a:pPr algn="l" fontAlgn="b"/>
                      <a:r>
                        <a:rPr lang="en-US" sz="1400" b="0" i="0" u="none" strike="noStrike" dirty="0" err="1">
                          <a:solidFill>
                            <a:srgbClr val="000000"/>
                          </a:solidFill>
                          <a:effectLst/>
                          <a:latin typeface="Arial" panose="020B0604020202020204" pitchFamily="34" charset="0"/>
                        </a:rPr>
                        <a:t>Henbest</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Caney</a:t>
                      </a:r>
                    </a:p>
                  </a:txBody>
                  <a:tcPr marL="6445" marR="6445" marT="6445" marB="0" anchor="b"/>
                </a:tc>
                <a:extLst>
                  <a:ext uri="{0D108BD9-81ED-4DB2-BD59-A6C34878D82A}">
                    <a16:rowId xmlns:a16="http://schemas.microsoft.com/office/drawing/2014/main" val="2590099684"/>
                  </a:ext>
                </a:extLst>
              </a:tr>
              <a:tr h="245059">
                <a:tc>
                  <a:txBody>
                    <a:bodyPr/>
                    <a:lstStyle/>
                    <a:p>
                      <a:pPr algn="l" fontAlgn="b"/>
                      <a:r>
                        <a:rPr lang="en-US" sz="1400" u="none" strike="noStrike" dirty="0">
                          <a:effectLst/>
                        </a:rPr>
                        <a:t>SE 1</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Kyla</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Conley</a:t>
                      </a: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Silo</a:t>
                      </a:r>
                    </a:p>
                  </a:txBody>
                  <a:tcPr marL="6445" marR="6445" marT="6445" marB="0" anchor="b"/>
                </a:tc>
                <a:extLst>
                  <a:ext uri="{0D108BD9-81ED-4DB2-BD59-A6C34878D82A}">
                    <a16:rowId xmlns:a16="http://schemas.microsoft.com/office/drawing/2014/main" val="1373767163"/>
                  </a:ext>
                </a:extLst>
              </a:tr>
              <a:tr h="387103">
                <a:tc>
                  <a:txBody>
                    <a:bodyPr/>
                    <a:lstStyle/>
                    <a:p>
                      <a:pPr algn="l" fontAlgn="b"/>
                      <a:r>
                        <a:rPr lang="en-US" sz="1400" u="none" strike="noStrike" dirty="0">
                          <a:effectLst/>
                        </a:rPr>
                        <a:t>SE 1</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Maddie </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Mueller</a:t>
                      </a: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Colbert</a:t>
                      </a:r>
                    </a:p>
                  </a:txBody>
                  <a:tcPr marL="6445" marR="6445" marT="6445" marB="0" anchor="b"/>
                </a:tc>
                <a:extLst>
                  <a:ext uri="{0D108BD9-81ED-4DB2-BD59-A6C34878D82A}">
                    <a16:rowId xmlns:a16="http://schemas.microsoft.com/office/drawing/2014/main" val="3041694770"/>
                  </a:ext>
                </a:extLst>
              </a:tr>
              <a:tr h="245059">
                <a:tc>
                  <a:txBody>
                    <a:bodyPr/>
                    <a:lstStyle/>
                    <a:p>
                      <a:pPr algn="l" fontAlgn="b"/>
                      <a:r>
                        <a:rPr lang="en-US" sz="1400" b="0" i="0" u="none" strike="noStrike" dirty="0">
                          <a:solidFill>
                            <a:srgbClr val="000000"/>
                          </a:solidFill>
                          <a:effectLst/>
                          <a:latin typeface="Arial" panose="020B0604020202020204" pitchFamily="34" charset="0"/>
                        </a:rPr>
                        <a:t>SE 1</a:t>
                      </a:r>
                    </a:p>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u="none" strike="noStrike" dirty="0">
                          <a:effectLst/>
                        </a:rPr>
                        <a:t> </a:t>
                      </a:r>
                      <a:r>
                        <a:rPr lang="en-US" sz="1400" u="none" strike="noStrike" dirty="0" err="1">
                          <a:effectLst/>
                        </a:rPr>
                        <a:t>Kooper</a:t>
                      </a:r>
                      <a:endParaRPr lang="en-US" sz="1400" u="none" strike="noStrike" dirty="0">
                        <a:effectLst/>
                      </a:endParaRPr>
                    </a:p>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u="none" strike="noStrike" dirty="0">
                          <a:effectLst/>
                        </a:rPr>
                        <a:t>Walker</a:t>
                      </a:r>
                    </a:p>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u="none" strike="noStrike" dirty="0">
                          <a:effectLst/>
                        </a:rPr>
                        <a:t> Kingston</a:t>
                      </a:r>
                    </a:p>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extLst>
                  <a:ext uri="{0D108BD9-81ED-4DB2-BD59-A6C34878D82A}">
                    <a16:rowId xmlns:a16="http://schemas.microsoft.com/office/drawing/2014/main" val="3699231175"/>
                  </a:ext>
                </a:extLst>
              </a:tr>
              <a:tr h="245059">
                <a:tc>
                  <a:txBody>
                    <a:bodyPr/>
                    <a:lstStyle/>
                    <a:p>
                      <a:pPr algn="l" fontAlgn="b"/>
                      <a:r>
                        <a:rPr lang="en-US" sz="1400" u="none" strike="noStrike" dirty="0">
                          <a:effectLst/>
                        </a:rPr>
                        <a:t>SE</a:t>
                      </a:r>
                      <a:r>
                        <a:rPr lang="en-US" sz="1400" u="none" strike="noStrike" baseline="0" dirty="0">
                          <a:effectLst/>
                        </a:rPr>
                        <a:t> </a:t>
                      </a:r>
                      <a:r>
                        <a:rPr lang="en-US" sz="1400" u="none" strike="noStrike" dirty="0">
                          <a:effectLst/>
                        </a:rPr>
                        <a:t>2</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Veronica</a:t>
                      </a:r>
                    </a:p>
                  </a:txBody>
                  <a:tcPr marL="6445" marR="6445" marT="6445" marB="0" anchor="b"/>
                </a:tc>
                <a:tc>
                  <a:txBody>
                    <a:bodyPr/>
                    <a:lstStyle/>
                    <a:p>
                      <a:pPr algn="l" fontAlgn="b"/>
                      <a:r>
                        <a:rPr lang="en-US" sz="1400" b="0" i="0" u="none" strike="noStrike" dirty="0" err="1">
                          <a:solidFill>
                            <a:srgbClr val="000000"/>
                          </a:solidFill>
                          <a:effectLst/>
                          <a:latin typeface="Arial" panose="020B0604020202020204" pitchFamily="34" charset="0"/>
                        </a:rPr>
                        <a:t>Arambula</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Norman North</a:t>
                      </a:r>
                    </a:p>
                  </a:txBody>
                  <a:tcPr marL="6445" marR="6445" marT="6445" marB="0" anchor="b"/>
                </a:tc>
                <a:extLst>
                  <a:ext uri="{0D108BD9-81ED-4DB2-BD59-A6C34878D82A}">
                    <a16:rowId xmlns:a16="http://schemas.microsoft.com/office/drawing/2014/main" val="3185973027"/>
                  </a:ext>
                </a:extLst>
              </a:tr>
              <a:tr h="245059">
                <a:tc>
                  <a:txBody>
                    <a:bodyPr/>
                    <a:lstStyle/>
                    <a:p>
                      <a:pPr algn="l" fontAlgn="b"/>
                      <a:r>
                        <a:rPr lang="en-US" sz="1400" u="none" strike="noStrike" dirty="0">
                          <a:effectLst/>
                        </a:rPr>
                        <a:t>SE 2</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err="1">
                          <a:solidFill>
                            <a:srgbClr val="000000"/>
                          </a:solidFill>
                          <a:effectLst/>
                          <a:latin typeface="Arial" panose="020B0604020202020204" pitchFamily="34" charset="0"/>
                        </a:rPr>
                        <a:t>Mayleigh</a:t>
                      </a:r>
                      <a:r>
                        <a:rPr lang="en-US" sz="1400" b="0" i="0" u="none" strike="noStrike" dirty="0">
                          <a:solidFill>
                            <a:srgbClr val="000000"/>
                          </a:solidFill>
                          <a:effectLst/>
                          <a:latin typeface="Arial" panose="020B0604020202020204" pitchFamily="34" charset="0"/>
                        </a:rPr>
                        <a:t> </a:t>
                      </a:r>
                    </a:p>
                  </a:txBody>
                  <a:tcPr marL="6445" marR="6445" marT="6445" marB="0" anchor="b"/>
                </a:tc>
                <a:tc>
                  <a:txBody>
                    <a:bodyPr/>
                    <a:lstStyle/>
                    <a:p>
                      <a:pPr algn="l" fontAlgn="b"/>
                      <a:r>
                        <a:rPr lang="en-US" sz="1400" b="0" i="0" u="none" strike="noStrike" dirty="0" err="1">
                          <a:solidFill>
                            <a:srgbClr val="000000"/>
                          </a:solidFill>
                          <a:effectLst/>
                          <a:latin typeface="Arial" panose="020B0604020202020204" pitchFamily="34" charset="0"/>
                        </a:rPr>
                        <a:t>Vandusen</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Gordon Cooper Tech</a:t>
                      </a:r>
                    </a:p>
                  </a:txBody>
                  <a:tcPr marL="6445" marR="6445" marT="6445" marB="0" anchor="b"/>
                </a:tc>
                <a:extLst>
                  <a:ext uri="{0D108BD9-81ED-4DB2-BD59-A6C34878D82A}">
                    <a16:rowId xmlns:a16="http://schemas.microsoft.com/office/drawing/2014/main" val="2142763665"/>
                  </a:ext>
                </a:extLst>
              </a:tr>
              <a:tr h="245059">
                <a:tc>
                  <a:txBody>
                    <a:bodyPr/>
                    <a:lstStyle/>
                    <a:p>
                      <a:pPr algn="l" fontAlgn="b"/>
                      <a:r>
                        <a:rPr lang="en-US" sz="1400" u="none" strike="noStrike" dirty="0">
                          <a:effectLst/>
                        </a:rPr>
                        <a:t>SE 2</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Peyton </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Box</a:t>
                      </a: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Gordon Cooper Tech</a:t>
                      </a:r>
                    </a:p>
                  </a:txBody>
                  <a:tcPr marL="6445" marR="6445" marT="6445" marB="0" anchor="b"/>
                </a:tc>
                <a:extLst>
                  <a:ext uri="{0D108BD9-81ED-4DB2-BD59-A6C34878D82A}">
                    <a16:rowId xmlns:a16="http://schemas.microsoft.com/office/drawing/2014/main" val="3159729062"/>
                  </a:ext>
                </a:extLst>
              </a:tr>
              <a:tr h="245059">
                <a:tc>
                  <a:txBody>
                    <a:bodyPr/>
                    <a:lstStyle/>
                    <a:p>
                      <a:pPr algn="l" fontAlgn="b"/>
                      <a:r>
                        <a:rPr lang="en-US" sz="1400" u="none" strike="noStrike" dirty="0">
                          <a:effectLst/>
                        </a:rPr>
                        <a:t>SE 2</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Piper </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Newberry</a:t>
                      </a: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Choctaw</a:t>
                      </a:r>
                    </a:p>
                  </a:txBody>
                  <a:tcPr marL="6445" marR="6445" marT="6445" marB="0" anchor="b"/>
                </a:tc>
                <a:extLst>
                  <a:ext uri="{0D108BD9-81ED-4DB2-BD59-A6C34878D82A}">
                    <a16:rowId xmlns:a16="http://schemas.microsoft.com/office/drawing/2014/main" val="1789995761"/>
                  </a:ext>
                </a:extLst>
              </a:tr>
              <a:tr h="245059">
                <a:tc>
                  <a:txBody>
                    <a:bodyPr/>
                    <a:lstStyle/>
                    <a:p>
                      <a:pPr algn="l" fontAlgn="b"/>
                      <a:r>
                        <a:rPr lang="en-US" sz="1400" b="0" i="0" u="none" strike="noStrike" baseline="0" dirty="0">
                          <a:solidFill>
                            <a:schemeClr val="dk1"/>
                          </a:solidFill>
                          <a:effectLst/>
                          <a:latin typeface="+mn-lt"/>
                        </a:rPr>
                        <a:t>SE 2</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u="none" strike="noStrike" dirty="0">
                          <a:effectLst/>
                        </a:rPr>
                        <a:t> Tinley </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err="1">
                          <a:solidFill>
                            <a:srgbClr val="000000"/>
                          </a:solidFill>
                          <a:effectLst/>
                          <a:latin typeface="Arial" panose="020B0604020202020204" pitchFamily="34" charset="0"/>
                        </a:rPr>
                        <a:t>Sylsberry</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u="none" strike="noStrike" dirty="0">
                          <a:effectLst/>
                        </a:rPr>
                        <a:t>Seminole</a:t>
                      </a:r>
                      <a:endParaRPr lang="en-US" sz="1400" b="0" i="0" u="none" strike="noStrike" dirty="0">
                        <a:solidFill>
                          <a:srgbClr val="000000"/>
                        </a:solidFill>
                        <a:effectLst/>
                        <a:latin typeface="Arial" panose="020B0604020202020204" pitchFamily="34" charset="0"/>
                      </a:endParaRPr>
                    </a:p>
                  </a:txBody>
                  <a:tcPr marL="6445" marR="6445" marT="6445" marB="0" anchor="b"/>
                </a:tc>
                <a:extLst>
                  <a:ext uri="{0D108BD9-81ED-4DB2-BD59-A6C34878D82A}">
                    <a16:rowId xmlns:a16="http://schemas.microsoft.com/office/drawing/2014/main" val="3472799687"/>
                  </a:ext>
                </a:extLst>
              </a:tr>
              <a:tr h="245059">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6445" marR="6445" marT="6445"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extLst>
                  <a:ext uri="{0D108BD9-81ED-4DB2-BD59-A6C34878D82A}">
                    <a16:rowId xmlns:a16="http://schemas.microsoft.com/office/drawing/2014/main" val="1182002734"/>
                  </a:ext>
                </a:extLst>
              </a:tr>
              <a:tr h="245059">
                <a:tc>
                  <a:txBody>
                    <a:bodyPr/>
                    <a:lstStyle/>
                    <a:p>
                      <a:pPr algn="l" fontAlgn="b"/>
                      <a:r>
                        <a:rPr lang="en-US" sz="1400" u="none" strike="noStrike" dirty="0">
                          <a:effectLst/>
                        </a:rPr>
                        <a:t>SE 3</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Sara</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Mearns</a:t>
                      </a: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err="1">
                          <a:solidFill>
                            <a:srgbClr val="000000"/>
                          </a:solidFill>
                          <a:effectLst/>
                          <a:latin typeface="Arial" panose="020B0604020202020204" pitchFamily="34" charset="0"/>
                        </a:rPr>
                        <a:t>Latta</a:t>
                      </a:r>
                      <a:endParaRPr lang="en-US" sz="1400" b="0" i="0" u="none" strike="noStrike" dirty="0">
                        <a:solidFill>
                          <a:srgbClr val="000000"/>
                        </a:solidFill>
                        <a:effectLst/>
                        <a:latin typeface="Arial" panose="020B0604020202020204" pitchFamily="34" charset="0"/>
                      </a:endParaRPr>
                    </a:p>
                  </a:txBody>
                  <a:tcPr marL="6445" marR="6445" marT="6445" marB="0" anchor="b"/>
                </a:tc>
                <a:extLst>
                  <a:ext uri="{0D108BD9-81ED-4DB2-BD59-A6C34878D82A}">
                    <a16:rowId xmlns:a16="http://schemas.microsoft.com/office/drawing/2014/main" val="3385600277"/>
                  </a:ext>
                </a:extLst>
              </a:tr>
              <a:tr h="245059">
                <a:tc>
                  <a:txBody>
                    <a:bodyPr/>
                    <a:lstStyle/>
                    <a:p>
                      <a:pPr algn="l" fontAlgn="b"/>
                      <a:r>
                        <a:rPr lang="en-US" sz="1400" u="none" strike="noStrike" dirty="0">
                          <a:effectLst/>
                        </a:rPr>
                        <a:t>SE 3</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Summer</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Wilson</a:t>
                      </a: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err="1">
                          <a:solidFill>
                            <a:srgbClr val="000000"/>
                          </a:solidFill>
                          <a:effectLst/>
                          <a:latin typeface="Arial" panose="020B0604020202020204" pitchFamily="34" charset="0"/>
                        </a:rPr>
                        <a:t>Latta</a:t>
                      </a:r>
                      <a:endParaRPr lang="en-US" sz="1400" b="0" i="0" u="none" strike="noStrike" dirty="0">
                        <a:solidFill>
                          <a:srgbClr val="000000"/>
                        </a:solidFill>
                        <a:effectLst/>
                        <a:latin typeface="Arial" panose="020B0604020202020204" pitchFamily="34" charset="0"/>
                      </a:endParaRPr>
                    </a:p>
                  </a:txBody>
                  <a:tcPr marL="6445" marR="6445" marT="6445" marB="0" anchor="b"/>
                </a:tc>
                <a:extLst>
                  <a:ext uri="{0D108BD9-81ED-4DB2-BD59-A6C34878D82A}">
                    <a16:rowId xmlns:a16="http://schemas.microsoft.com/office/drawing/2014/main" val="603843694"/>
                  </a:ext>
                </a:extLst>
              </a:tr>
              <a:tr h="245059">
                <a:tc>
                  <a:txBody>
                    <a:bodyPr/>
                    <a:lstStyle/>
                    <a:p>
                      <a:pPr algn="l" fontAlgn="b"/>
                      <a:r>
                        <a:rPr lang="en-US" sz="1400" u="none" strike="noStrike" dirty="0">
                          <a:effectLst/>
                        </a:rPr>
                        <a:t>SE 3</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Khloe </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Goodson</a:t>
                      </a: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Allen</a:t>
                      </a:r>
                    </a:p>
                  </a:txBody>
                  <a:tcPr marL="6445" marR="6445" marT="6445" marB="0" anchor="b"/>
                </a:tc>
                <a:extLst>
                  <a:ext uri="{0D108BD9-81ED-4DB2-BD59-A6C34878D82A}">
                    <a16:rowId xmlns:a16="http://schemas.microsoft.com/office/drawing/2014/main" val="2717892844"/>
                  </a:ext>
                </a:extLst>
              </a:tr>
              <a:tr h="245059">
                <a:tc>
                  <a:txBody>
                    <a:bodyPr/>
                    <a:lstStyle/>
                    <a:p>
                      <a:pPr algn="l" fontAlgn="b"/>
                      <a:r>
                        <a:rPr lang="en-US" sz="1400" u="none" strike="noStrike" dirty="0">
                          <a:effectLst/>
                        </a:rPr>
                        <a:t>SE 3</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err="1">
                          <a:solidFill>
                            <a:srgbClr val="000000"/>
                          </a:solidFill>
                          <a:effectLst/>
                          <a:latin typeface="Arial" panose="020B0604020202020204" pitchFamily="34" charset="0"/>
                        </a:rPr>
                        <a:t>Sherra</a:t>
                      </a:r>
                      <a:r>
                        <a:rPr lang="en-US" sz="1400" b="0" i="0" u="none" strike="noStrike" dirty="0">
                          <a:solidFill>
                            <a:srgbClr val="000000"/>
                          </a:solidFill>
                          <a:effectLst/>
                          <a:latin typeface="Arial" panose="020B0604020202020204" pitchFamily="34" charset="0"/>
                        </a:rPr>
                        <a:t> </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Patterson</a:t>
                      </a:r>
                    </a:p>
                  </a:txBody>
                  <a:tcPr marL="6445" marR="6445" marT="6445"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Byng</a:t>
                      </a:r>
                    </a:p>
                  </a:txBody>
                  <a:tcPr marL="6445" marR="6445" marT="6445" marB="0" anchor="b"/>
                </a:tc>
                <a:extLst>
                  <a:ext uri="{0D108BD9-81ED-4DB2-BD59-A6C34878D82A}">
                    <a16:rowId xmlns:a16="http://schemas.microsoft.com/office/drawing/2014/main" val="1203869796"/>
                  </a:ext>
                </a:extLst>
              </a:tr>
              <a:tr h="245059">
                <a:tc>
                  <a:txBody>
                    <a:bodyPr/>
                    <a:lstStyle/>
                    <a:p>
                      <a:pPr algn="l" fontAlgn="b"/>
                      <a:r>
                        <a:rPr lang="en-US" sz="1400" u="none" strike="noStrike" dirty="0">
                          <a:effectLst/>
                        </a:rPr>
                        <a:t>SE 3</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Roxanne </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Thompson</a:t>
                      </a: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Byng</a:t>
                      </a:r>
                    </a:p>
                  </a:txBody>
                  <a:tcPr marL="6445" marR="6445" marT="6445" marB="0" anchor="b"/>
                </a:tc>
                <a:extLst>
                  <a:ext uri="{0D108BD9-81ED-4DB2-BD59-A6C34878D82A}">
                    <a16:rowId xmlns:a16="http://schemas.microsoft.com/office/drawing/2014/main" val="1209501877"/>
                  </a:ext>
                </a:extLst>
              </a:tr>
              <a:tr h="245059">
                <a:tc>
                  <a:txBody>
                    <a:bodyPr/>
                    <a:lstStyle/>
                    <a:p>
                      <a:pPr algn="l"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u="none" strike="noStrike">
                          <a:effectLst/>
                        </a:rPr>
                        <a:t> </a:t>
                      </a:r>
                      <a:endParaRPr lang="en-US" sz="1400" b="0" i="0" u="none" strike="noStrike">
                        <a:solidFill>
                          <a:srgbClr val="000000"/>
                        </a:solidFill>
                        <a:effectLst/>
                        <a:latin typeface="Arial" panose="020B0604020202020204" pitchFamily="34" charset="0"/>
                      </a:endParaRPr>
                    </a:p>
                  </a:txBody>
                  <a:tcPr marL="6445" marR="6445" marT="6445" marB="0" anchor="b"/>
                </a:tc>
                <a:tc>
                  <a:txBody>
                    <a:bodyPr/>
                    <a:lstStyle/>
                    <a:p>
                      <a:pPr algn="l" fontAlgn="b"/>
                      <a:r>
                        <a:rPr lang="en-US" sz="1400" u="none" strike="noStrike">
                          <a:effectLst/>
                        </a:rPr>
                        <a:t> </a:t>
                      </a:r>
                      <a:endParaRPr lang="en-US" sz="1400" b="0" i="0" u="none" strike="noStrike">
                        <a:solidFill>
                          <a:srgbClr val="000000"/>
                        </a:solidFill>
                        <a:effectLst/>
                        <a:latin typeface="Arial" panose="020B0604020202020204" pitchFamily="34" charset="0"/>
                      </a:endParaRPr>
                    </a:p>
                  </a:txBody>
                  <a:tcPr marL="6445" marR="6445" marT="644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6445" marR="6445" marT="6445" marB="0" anchor="b"/>
                </a:tc>
                <a:extLst>
                  <a:ext uri="{0D108BD9-81ED-4DB2-BD59-A6C34878D82A}">
                    <a16:rowId xmlns:a16="http://schemas.microsoft.com/office/drawing/2014/main" val="3008784296"/>
                  </a:ext>
                </a:extLst>
              </a:tr>
              <a:tr h="245059">
                <a:tc>
                  <a:txBody>
                    <a:bodyPr/>
                    <a:lstStyle/>
                    <a:p>
                      <a:pPr algn="l" fontAlgn="b"/>
                      <a:r>
                        <a:rPr lang="en-US" sz="1400" u="none" strike="noStrike" dirty="0">
                          <a:effectLst/>
                        </a:rPr>
                        <a:t>SE 4</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Rylee</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Branch</a:t>
                      </a: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Panama</a:t>
                      </a:r>
                    </a:p>
                  </a:txBody>
                  <a:tcPr marL="6445" marR="6445" marT="6445" marB="0" anchor="b"/>
                </a:tc>
                <a:extLst>
                  <a:ext uri="{0D108BD9-81ED-4DB2-BD59-A6C34878D82A}">
                    <a16:rowId xmlns:a16="http://schemas.microsoft.com/office/drawing/2014/main" val="3164023756"/>
                  </a:ext>
                </a:extLst>
              </a:tr>
              <a:tr h="402652">
                <a:tc>
                  <a:txBody>
                    <a:bodyPr/>
                    <a:lstStyle/>
                    <a:p>
                      <a:pPr algn="l" fontAlgn="b"/>
                      <a:r>
                        <a:rPr lang="en-US" sz="1400" b="0" i="0" u="none" strike="noStrike" baseline="0" dirty="0">
                          <a:solidFill>
                            <a:schemeClr val="dk1"/>
                          </a:solidFill>
                          <a:effectLst/>
                          <a:latin typeface="+mn-lt"/>
                        </a:rPr>
                        <a:t>SE 4</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Addison </a:t>
                      </a:r>
                    </a:p>
                  </a:txBody>
                  <a:tcPr marL="6445" marR="6445" marT="6445" marB="0" anchor="b"/>
                </a:tc>
                <a:tc>
                  <a:txBody>
                    <a:bodyPr/>
                    <a:lstStyle/>
                    <a:p>
                      <a:pPr algn="l" fontAlgn="b"/>
                      <a:r>
                        <a:rPr lang="en-US" sz="1400" b="0" i="0" u="none" strike="noStrike" dirty="0" err="1">
                          <a:solidFill>
                            <a:srgbClr val="000000"/>
                          </a:solidFill>
                          <a:effectLst/>
                          <a:latin typeface="Arial" panose="020B0604020202020204" pitchFamily="34" charset="0"/>
                        </a:rPr>
                        <a:t>Fioretti</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Stigler</a:t>
                      </a:r>
                    </a:p>
                  </a:txBody>
                  <a:tcPr marL="6445" marR="6445" marT="6445" marB="0" anchor="b"/>
                </a:tc>
                <a:extLst>
                  <a:ext uri="{0D108BD9-81ED-4DB2-BD59-A6C34878D82A}">
                    <a16:rowId xmlns:a16="http://schemas.microsoft.com/office/drawing/2014/main" val="2491890518"/>
                  </a:ext>
                </a:extLst>
              </a:tr>
              <a:tr h="245059">
                <a:tc>
                  <a:txBody>
                    <a:bodyPr/>
                    <a:lstStyle/>
                    <a:p>
                      <a:pPr algn="l" fontAlgn="b"/>
                      <a:r>
                        <a:rPr lang="en-US" sz="1400" b="0" i="0" u="none" strike="noStrike" dirty="0">
                          <a:solidFill>
                            <a:srgbClr val="000000"/>
                          </a:solidFill>
                          <a:effectLst/>
                          <a:latin typeface="Arial" panose="020B0604020202020204" pitchFamily="34" charset="0"/>
                        </a:rPr>
                        <a:t>SE 4</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Kendall </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Stout</a:t>
                      </a: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Stigler</a:t>
                      </a:r>
                    </a:p>
                  </a:txBody>
                  <a:tcPr marL="6445" marR="6445" marT="6445" marB="0" anchor="b"/>
                </a:tc>
                <a:extLst>
                  <a:ext uri="{0D108BD9-81ED-4DB2-BD59-A6C34878D82A}">
                    <a16:rowId xmlns:a16="http://schemas.microsoft.com/office/drawing/2014/main" val="3240588897"/>
                  </a:ext>
                </a:extLst>
              </a:tr>
              <a:tr h="245059">
                <a:tc>
                  <a:txBody>
                    <a:bodyPr/>
                    <a:lstStyle/>
                    <a:p>
                      <a:pPr algn="l" fontAlgn="b"/>
                      <a:r>
                        <a:rPr lang="en-US" sz="1400" b="0" i="0" u="none" strike="noStrike" dirty="0">
                          <a:solidFill>
                            <a:srgbClr val="000000"/>
                          </a:solidFill>
                          <a:effectLst/>
                          <a:latin typeface="Arial" panose="020B0604020202020204" pitchFamily="34" charset="0"/>
                        </a:rPr>
                        <a:t>SE 4</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Kaylee </a:t>
                      </a: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Truax</a:t>
                      </a: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err="1">
                          <a:solidFill>
                            <a:srgbClr val="000000"/>
                          </a:solidFill>
                          <a:effectLst/>
                          <a:latin typeface="Arial" panose="020B0604020202020204" pitchFamily="34" charset="0"/>
                        </a:rPr>
                        <a:t>Bokoshe</a:t>
                      </a:r>
                      <a:endParaRPr lang="en-US" sz="1400" b="0" i="0" u="none" strike="noStrike" dirty="0">
                        <a:solidFill>
                          <a:srgbClr val="000000"/>
                        </a:solidFill>
                        <a:effectLst/>
                        <a:latin typeface="Arial" panose="020B0604020202020204" pitchFamily="34" charset="0"/>
                      </a:endParaRPr>
                    </a:p>
                  </a:txBody>
                  <a:tcPr marL="6445" marR="6445" marT="6445" marB="0" anchor="b"/>
                </a:tc>
                <a:extLst>
                  <a:ext uri="{0D108BD9-81ED-4DB2-BD59-A6C34878D82A}">
                    <a16:rowId xmlns:a16="http://schemas.microsoft.com/office/drawing/2014/main" val="4279463094"/>
                  </a:ext>
                </a:extLst>
              </a:tr>
              <a:tr h="245059">
                <a:tc>
                  <a:txBody>
                    <a:bodyPr/>
                    <a:lstStyle/>
                    <a:p>
                      <a:pPr algn="l" fontAlgn="b"/>
                      <a:r>
                        <a:rPr lang="en-US" sz="1400" b="0" i="0" u="none" strike="noStrike">
                          <a:solidFill>
                            <a:srgbClr val="000000"/>
                          </a:solidFill>
                          <a:effectLst/>
                          <a:latin typeface="Arial" panose="020B0604020202020204" pitchFamily="34" charset="0"/>
                        </a:rPr>
                        <a:t>SE</a:t>
                      </a:r>
                      <a:r>
                        <a:rPr lang="en-US" sz="1400" b="0" i="0" u="none" strike="noStrike" baseline="0">
                          <a:solidFill>
                            <a:srgbClr val="000000"/>
                          </a:solidFill>
                          <a:effectLst/>
                          <a:latin typeface="Arial" panose="020B0604020202020204" pitchFamily="34" charset="0"/>
                        </a:rPr>
                        <a:t> </a:t>
                      </a:r>
                      <a:r>
                        <a:rPr lang="en-US" sz="1400" b="0" i="0" u="none" strike="noStrike">
                          <a:solidFill>
                            <a:srgbClr val="000000"/>
                          </a:solidFill>
                          <a:effectLst/>
                          <a:latin typeface="Arial" panose="020B0604020202020204" pitchFamily="34" charset="0"/>
                        </a:rPr>
                        <a:t>4</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a:solidFill>
                            <a:srgbClr val="000000"/>
                          </a:solidFill>
                          <a:effectLst/>
                          <a:latin typeface="Arial" panose="020B0604020202020204" pitchFamily="34" charset="0"/>
                        </a:rPr>
                        <a:t>Bryanna </a:t>
                      </a:r>
                    </a:p>
                  </a:txBody>
                  <a:tcPr marL="6445" marR="6445" marT="6445" marB="0" anchor="b"/>
                </a:tc>
                <a:tc>
                  <a:txBody>
                    <a:bodyPr/>
                    <a:lstStyle/>
                    <a:p>
                      <a:pPr algn="l" fontAlgn="b"/>
                      <a:r>
                        <a:rPr lang="en-US" sz="1400" b="0" i="0" u="none" strike="noStrike" dirty="0" err="1">
                          <a:solidFill>
                            <a:srgbClr val="000000"/>
                          </a:solidFill>
                          <a:effectLst/>
                          <a:latin typeface="Arial" panose="020B0604020202020204" pitchFamily="34" charset="0"/>
                        </a:rPr>
                        <a:t>Urchison</a:t>
                      </a:r>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r>
                        <a:rPr lang="en-US" sz="1400" b="0" i="0" u="none" strike="noStrike" dirty="0" err="1">
                          <a:solidFill>
                            <a:srgbClr val="000000"/>
                          </a:solidFill>
                          <a:effectLst/>
                          <a:latin typeface="Arial" panose="020B0604020202020204" pitchFamily="34" charset="0"/>
                        </a:rPr>
                        <a:t>Bokoshe</a:t>
                      </a:r>
                      <a:endParaRPr lang="en-US" sz="1400" b="0" i="0" u="none" strike="noStrike" dirty="0">
                        <a:solidFill>
                          <a:srgbClr val="000000"/>
                        </a:solidFill>
                        <a:effectLst/>
                        <a:latin typeface="Arial" panose="020B0604020202020204" pitchFamily="34" charset="0"/>
                      </a:endParaRPr>
                    </a:p>
                  </a:txBody>
                  <a:tcPr marL="6445" marR="6445" marT="6445" marB="0" anchor="b"/>
                </a:tc>
                <a:extLst>
                  <a:ext uri="{0D108BD9-81ED-4DB2-BD59-A6C34878D82A}">
                    <a16:rowId xmlns:a16="http://schemas.microsoft.com/office/drawing/2014/main" val="727839786"/>
                  </a:ext>
                </a:extLst>
              </a:tr>
              <a:tr h="245059">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6445" marR="6445" marT="6445"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6445" marR="6445" marT="6445"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tc>
                <a:extLst>
                  <a:ext uri="{0D108BD9-81ED-4DB2-BD59-A6C34878D82A}">
                    <a16:rowId xmlns:a16="http://schemas.microsoft.com/office/drawing/2014/main" val="1922482851"/>
                  </a:ext>
                </a:extLst>
              </a:tr>
            </a:tbl>
          </a:graphicData>
        </a:graphic>
      </p:graphicFrame>
    </p:spTree>
    <p:extLst>
      <p:ext uri="{BB962C8B-B14F-4D97-AF65-F5344CB8AC3E}">
        <p14:creationId xmlns:p14="http://schemas.microsoft.com/office/powerpoint/2010/main" val="1106297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695" y="673608"/>
            <a:ext cx="4977385" cy="615696"/>
          </a:xfrm>
        </p:spPr>
        <p:txBody>
          <a:bodyPr>
            <a:normAutofit/>
          </a:bodyPr>
          <a:lstStyle/>
          <a:p>
            <a:pPr algn="ctr"/>
            <a:r>
              <a:rPr lang="en-US" sz="2400" dirty="0"/>
              <a:t>New North Region District Officers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7393641"/>
              </p:ext>
            </p:extLst>
          </p:nvPr>
        </p:nvGraphicFramePr>
        <p:xfrm>
          <a:off x="295275" y="1520508"/>
          <a:ext cx="7834135" cy="1485582"/>
        </p:xfrm>
        <a:graphic>
          <a:graphicData uri="http://schemas.openxmlformats.org/drawingml/2006/table">
            <a:tbl>
              <a:tblPr firstRow="1" bandRow="1">
                <a:tableStyleId>{5C22544A-7EE6-4342-B048-85BDC9FD1C3A}</a:tableStyleId>
              </a:tblPr>
              <a:tblGrid>
                <a:gridCol w="1279715">
                  <a:extLst>
                    <a:ext uri="{9D8B030D-6E8A-4147-A177-3AD203B41FA5}">
                      <a16:colId xmlns:a16="http://schemas.microsoft.com/office/drawing/2014/main" val="1856341876"/>
                    </a:ext>
                  </a:extLst>
                </a:gridCol>
                <a:gridCol w="1638605">
                  <a:extLst>
                    <a:ext uri="{9D8B030D-6E8A-4147-A177-3AD203B41FA5}">
                      <a16:colId xmlns:a16="http://schemas.microsoft.com/office/drawing/2014/main" val="1401686910"/>
                    </a:ext>
                  </a:extLst>
                </a:gridCol>
                <a:gridCol w="1638605">
                  <a:extLst>
                    <a:ext uri="{9D8B030D-6E8A-4147-A177-3AD203B41FA5}">
                      <a16:colId xmlns:a16="http://schemas.microsoft.com/office/drawing/2014/main" val="2703080599"/>
                    </a:ext>
                  </a:extLst>
                </a:gridCol>
                <a:gridCol w="1638605">
                  <a:extLst>
                    <a:ext uri="{9D8B030D-6E8A-4147-A177-3AD203B41FA5}">
                      <a16:colId xmlns:a16="http://schemas.microsoft.com/office/drawing/2014/main" val="1208635066"/>
                    </a:ext>
                  </a:extLst>
                </a:gridCol>
                <a:gridCol w="1638605">
                  <a:extLst>
                    <a:ext uri="{9D8B030D-6E8A-4147-A177-3AD203B41FA5}">
                      <a16:colId xmlns:a16="http://schemas.microsoft.com/office/drawing/2014/main" val="3933236203"/>
                    </a:ext>
                  </a:extLst>
                </a:gridCol>
              </a:tblGrid>
              <a:tr h="251142">
                <a:tc>
                  <a:txBody>
                    <a:bodyPr/>
                    <a:lstStyle/>
                    <a:p>
                      <a:pPr algn="l" fontAlgn="b"/>
                      <a:r>
                        <a:rPr lang="en-US" sz="1400" u="none" strike="noStrike" dirty="0">
                          <a:solidFill>
                            <a:schemeClr val="tx1"/>
                          </a:solidFill>
                          <a:effectLst/>
                        </a:rPr>
                        <a:t>Region/District</a:t>
                      </a:r>
                      <a:endParaRPr lang="en-US" sz="1400" b="0" i="0" u="none" strike="noStrike" dirty="0">
                        <a:solidFill>
                          <a:schemeClr val="tx1"/>
                        </a:solidFill>
                        <a:effectLst/>
                        <a:latin typeface="&quot;Playfair Display&quot;"/>
                      </a:endParaRPr>
                    </a:p>
                  </a:txBody>
                  <a:tcPr marL="6445" marR="6445" marT="6445" marB="0" anchor="b">
                    <a:solidFill>
                      <a:schemeClr val="accent1">
                        <a:lumMod val="20000"/>
                        <a:lumOff val="80000"/>
                      </a:schemeClr>
                    </a:solidFill>
                  </a:tcPr>
                </a:tc>
                <a:tc>
                  <a:txBody>
                    <a:bodyPr/>
                    <a:lstStyle/>
                    <a:p>
                      <a:pPr algn="l" fontAlgn="b"/>
                      <a:r>
                        <a:rPr lang="en-US" sz="1400" u="none" strike="noStrike" dirty="0">
                          <a:solidFill>
                            <a:schemeClr val="tx1"/>
                          </a:solidFill>
                          <a:effectLst/>
                        </a:rPr>
                        <a:t>First Name</a:t>
                      </a:r>
                      <a:endParaRPr lang="en-US" sz="1400" b="0" i="0" u="none" strike="noStrike" dirty="0">
                        <a:solidFill>
                          <a:schemeClr val="tx1"/>
                        </a:solidFill>
                        <a:effectLst/>
                        <a:latin typeface="&quot;Playfair Display&quot;"/>
                      </a:endParaRPr>
                    </a:p>
                  </a:txBody>
                  <a:tcPr marL="6445" marR="6445" marT="6445" marB="0" anchor="b">
                    <a:solidFill>
                      <a:schemeClr val="accent1">
                        <a:lumMod val="20000"/>
                        <a:lumOff val="80000"/>
                      </a:schemeClr>
                    </a:solidFill>
                  </a:tcPr>
                </a:tc>
                <a:tc>
                  <a:txBody>
                    <a:bodyPr/>
                    <a:lstStyle/>
                    <a:p>
                      <a:pPr algn="l" fontAlgn="b"/>
                      <a:r>
                        <a:rPr lang="en-US" sz="1400" u="none" strike="noStrike" dirty="0">
                          <a:solidFill>
                            <a:schemeClr val="tx1"/>
                          </a:solidFill>
                          <a:effectLst/>
                        </a:rPr>
                        <a:t>Last Name</a:t>
                      </a:r>
                      <a:endParaRPr lang="en-US" sz="1400" b="0" i="0" u="none" strike="noStrike" dirty="0">
                        <a:solidFill>
                          <a:schemeClr val="tx1"/>
                        </a:solidFill>
                        <a:effectLst/>
                        <a:latin typeface="&quot;Playfair Display&quot;"/>
                      </a:endParaRPr>
                    </a:p>
                  </a:txBody>
                  <a:tcPr marL="6445" marR="6445" marT="6445" marB="0" anchor="b">
                    <a:solidFill>
                      <a:schemeClr val="accent1">
                        <a:lumMod val="20000"/>
                        <a:lumOff val="80000"/>
                      </a:schemeClr>
                    </a:solidFill>
                  </a:tcPr>
                </a:tc>
                <a:tc>
                  <a:txBody>
                    <a:bodyPr/>
                    <a:lstStyle/>
                    <a:p>
                      <a:pPr algn="l" fontAlgn="b"/>
                      <a:r>
                        <a:rPr lang="en-US" sz="1400" u="none" strike="noStrike">
                          <a:solidFill>
                            <a:schemeClr val="tx1"/>
                          </a:solidFill>
                          <a:effectLst/>
                        </a:rPr>
                        <a:t>Office</a:t>
                      </a:r>
                      <a:endParaRPr lang="en-US" sz="1400" b="0" i="0" u="none" strike="noStrike">
                        <a:solidFill>
                          <a:schemeClr val="tx1"/>
                        </a:solidFill>
                        <a:effectLst/>
                        <a:latin typeface="&quot;Playfair Display&quot;"/>
                      </a:endParaRPr>
                    </a:p>
                  </a:txBody>
                  <a:tcPr marL="6445" marR="6445" marT="6445" marB="0" anchor="b">
                    <a:solidFill>
                      <a:schemeClr val="accent1">
                        <a:lumMod val="20000"/>
                        <a:lumOff val="80000"/>
                      </a:schemeClr>
                    </a:solidFill>
                  </a:tcPr>
                </a:tc>
                <a:tc>
                  <a:txBody>
                    <a:bodyPr/>
                    <a:lstStyle/>
                    <a:p>
                      <a:pPr algn="l" fontAlgn="b"/>
                      <a:r>
                        <a:rPr lang="en-US" sz="1400" u="none" strike="noStrike" dirty="0">
                          <a:solidFill>
                            <a:schemeClr val="tx1"/>
                          </a:solidFill>
                          <a:effectLst/>
                        </a:rPr>
                        <a:t>School</a:t>
                      </a:r>
                      <a:endParaRPr lang="en-US" sz="1400" b="0" i="0" u="none" strike="noStrike" dirty="0">
                        <a:solidFill>
                          <a:schemeClr val="tx1"/>
                        </a:solidFill>
                        <a:effectLst/>
                        <a:latin typeface="&quot;Playfair Display&quot;"/>
                      </a:endParaRPr>
                    </a:p>
                  </a:txBody>
                  <a:tcPr marL="6445" marR="6445" marT="6445" marB="0" anchor="b">
                    <a:solidFill>
                      <a:schemeClr val="accent1">
                        <a:lumMod val="20000"/>
                        <a:lumOff val="80000"/>
                      </a:schemeClr>
                    </a:solidFill>
                  </a:tcPr>
                </a:tc>
                <a:extLst>
                  <a:ext uri="{0D108BD9-81ED-4DB2-BD59-A6C34878D82A}">
                    <a16:rowId xmlns:a16="http://schemas.microsoft.com/office/drawing/2014/main" val="3692274237"/>
                  </a:ext>
                </a:extLst>
              </a:tr>
              <a:tr h="246888">
                <a:tc>
                  <a:txBody>
                    <a:bodyPr/>
                    <a:lstStyle/>
                    <a:p>
                      <a:pPr algn="l" fontAlgn="b"/>
                      <a:r>
                        <a:rPr lang="en-US" sz="1400" b="0" i="0" u="none" strike="noStrike" dirty="0">
                          <a:solidFill>
                            <a:schemeClr val="tx1"/>
                          </a:solidFill>
                          <a:effectLst/>
                          <a:latin typeface="Arial" panose="020B0604020202020204" pitchFamily="34" charset="0"/>
                        </a:rPr>
                        <a:t>SE 5</a:t>
                      </a:r>
                    </a:p>
                  </a:txBody>
                  <a:tcPr marL="6445" marR="6445" marT="6445" marB="0" anchor="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Arial" panose="020B0604020202020204" pitchFamily="34" charset="0"/>
                        </a:rPr>
                        <a:t>Kennedy </a:t>
                      </a:r>
                    </a:p>
                  </a:txBody>
                  <a:tcPr marL="6445" marR="6445" marT="6445" marB="0" anchor="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Arial" panose="020B0604020202020204" pitchFamily="34" charset="0"/>
                        </a:rPr>
                        <a:t>Weaver</a:t>
                      </a:r>
                    </a:p>
                  </a:txBody>
                  <a:tcPr marL="6445" marR="6445" marT="6445" marB="0" anchor="b">
                    <a:solidFill>
                      <a:schemeClr val="accent1">
                        <a:lumMod val="20000"/>
                        <a:lumOff val="80000"/>
                      </a:schemeClr>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solidFill>
                      <a:schemeClr val="accent1">
                        <a:lumMod val="20000"/>
                        <a:lumOff val="80000"/>
                      </a:schemeClr>
                    </a:solidFill>
                  </a:tcPr>
                </a:tc>
                <a:tc>
                  <a:txBody>
                    <a:bodyPr/>
                    <a:lstStyle/>
                    <a:p>
                      <a:pPr algn="l" fontAlgn="b"/>
                      <a:r>
                        <a:rPr lang="en-US" sz="1400" b="0" i="0" u="none" strike="noStrike" dirty="0" err="1">
                          <a:solidFill>
                            <a:srgbClr val="000000"/>
                          </a:solidFill>
                          <a:effectLst/>
                          <a:latin typeface="Arial" panose="020B0604020202020204" pitchFamily="34" charset="0"/>
                        </a:rPr>
                        <a:t>Tushka</a:t>
                      </a:r>
                      <a:endParaRPr lang="en-US" sz="1400" b="0" i="0" u="none" strike="noStrike" dirty="0">
                        <a:solidFill>
                          <a:srgbClr val="000000"/>
                        </a:solidFill>
                        <a:effectLst/>
                        <a:latin typeface="Arial" panose="020B0604020202020204" pitchFamily="34" charset="0"/>
                      </a:endParaRPr>
                    </a:p>
                  </a:txBody>
                  <a:tcPr marL="6445" marR="6445" marT="6445" marB="0" anchor="b">
                    <a:solidFill>
                      <a:schemeClr val="accent1">
                        <a:lumMod val="20000"/>
                        <a:lumOff val="80000"/>
                      </a:schemeClr>
                    </a:solidFill>
                  </a:tcPr>
                </a:tc>
                <a:extLst>
                  <a:ext uri="{0D108BD9-81ED-4DB2-BD59-A6C34878D82A}">
                    <a16:rowId xmlns:a16="http://schemas.microsoft.com/office/drawing/2014/main" val="3347236366"/>
                  </a:ext>
                </a:extLst>
              </a:tr>
              <a:tr h="246888">
                <a:tc>
                  <a:txBody>
                    <a:bodyPr/>
                    <a:lstStyle/>
                    <a:p>
                      <a:pPr algn="l" fontAlgn="b"/>
                      <a:r>
                        <a:rPr lang="en-US" sz="1400" b="0" i="0" u="none" strike="noStrike" dirty="0">
                          <a:solidFill>
                            <a:schemeClr val="tx1"/>
                          </a:solidFill>
                          <a:effectLst/>
                          <a:latin typeface="Arial" panose="020B0604020202020204" pitchFamily="34" charset="0"/>
                        </a:rPr>
                        <a:t> SE 5</a:t>
                      </a:r>
                    </a:p>
                  </a:txBody>
                  <a:tcPr marL="6445" marR="6445" marT="6445" marB="0" anchor="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Arial" panose="020B0604020202020204" pitchFamily="34" charset="0"/>
                        </a:rPr>
                        <a:t>Chloe</a:t>
                      </a:r>
                    </a:p>
                  </a:txBody>
                  <a:tcPr marL="6445" marR="6445" marT="6445" marB="0" anchor="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Arial" panose="020B0604020202020204" pitchFamily="34" charset="0"/>
                        </a:rPr>
                        <a:t>Clements</a:t>
                      </a:r>
                    </a:p>
                  </a:txBody>
                  <a:tcPr marL="6445" marR="6445" marT="6445" marB="0" anchor="b">
                    <a:solidFill>
                      <a:schemeClr val="accent1">
                        <a:lumMod val="20000"/>
                        <a:lumOff val="80000"/>
                      </a:schemeClr>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Arial" panose="020B0604020202020204" pitchFamily="34" charset="0"/>
                        </a:rPr>
                        <a:t>Idabel</a:t>
                      </a:r>
                    </a:p>
                  </a:txBody>
                  <a:tcPr marL="6445" marR="6445" marT="6445" marB="0" anchor="b">
                    <a:solidFill>
                      <a:schemeClr val="accent1">
                        <a:lumMod val="20000"/>
                        <a:lumOff val="80000"/>
                      </a:schemeClr>
                    </a:solidFill>
                  </a:tcPr>
                </a:tc>
                <a:extLst>
                  <a:ext uri="{0D108BD9-81ED-4DB2-BD59-A6C34878D82A}">
                    <a16:rowId xmlns:a16="http://schemas.microsoft.com/office/drawing/2014/main" val="1715706290"/>
                  </a:ext>
                </a:extLst>
              </a:tr>
              <a:tr h="246888">
                <a:tc>
                  <a:txBody>
                    <a:bodyPr/>
                    <a:lstStyle/>
                    <a:p>
                      <a:pPr algn="l" fontAlgn="b"/>
                      <a:r>
                        <a:rPr lang="en-US" sz="1400" b="0" i="0" u="none" strike="noStrike" dirty="0">
                          <a:solidFill>
                            <a:schemeClr val="tx1"/>
                          </a:solidFill>
                          <a:effectLst/>
                          <a:latin typeface="Arial" panose="020B0604020202020204" pitchFamily="34" charset="0"/>
                        </a:rPr>
                        <a:t>SE 5</a:t>
                      </a:r>
                    </a:p>
                  </a:txBody>
                  <a:tcPr marL="6445" marR="6445" marT="6445" marB="0" anchor="b">
                    <a:solidFill>
                      <a:schemeClr val="accent1">
                        <a:lumMod val="20000"/>
                        <a:lumOff val="80000"/>
                      </a:schemeClr>
                    </a:solidFill>
                  </a:tcPr>
                </a:tc>
                <a:tc>
                  <a:txBody>
                    <a:bodyPr/>
                    <a:lstStyle/>
                    <a:p>
                      <a:pPr algn="l" fontAlgn="b"/>
                      <a:r>
                        <a:rPr lang="en-US" sz="1400" b="0" i="0" u="none" strike="noStrike" dirty="0" err="1">
                          <a:solidFill>
                            <a:srgbClr val="000000"/>
                          </a:solidFill>
                          <a:effectLst/>
                          <a:latin typeface="Arial" panose="020B0604020202020204" pitchFamily="34" charset="0"/>
                        </a:rPr>
                        <a:t>Mackalynn</a:t>
                      </a:r>
                      <a:endParaRPr lang="en-US" sz="1400" b="0" i="0" u="none" strike="noStrike" dirty="0">
                        <a:solidFill>
                          <a:srgbClr val="000000"/>
                        </a:solidFill>
                        <a:effectLst/>
                        <a:latin typeface="Arial" panose="020B0604020202020204" pitchFamily="34" charset="0"/>
                      </a:endParaRPr>
                    </a:p>
                  </a:txBody>
                  <a:tcPr marL="6445" marR="6445" marT="6445" marB="0" anchor="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Arial" panose="020B0604020202020204" pitchFamily="34" charset="0"/>
                        </a:rPr>
                        <a:t>Dansby</a:t>
                      </a:r>
                    </a:p>
                  </a:txBody>
                  <a:tcPr marL="6445" marR="6445" marT="6445" marB="0" anchor="b">
                    <a:solidFill>
                      <a:schemeClr val="accent1">
                        <a:lumMod val="20000"/>
                        <a:lumOff val="80000"/>
                      </a:schemeClr>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Arial" panose="020B0604020202020204" pitchFamily="34" charset="0"/>
                        </a:rPr>
                        <a:t>Valiant</a:t>
                      </a:r>
                    </a:p>
                  </a:txBody>
                  <a:tcPr marL="6445" marR="6445" marT="6445" marB="0" anchor="b">
                    <a:solidFill>
                      <a:schemeClr val="accent1">
                        <a:lumMod val="20000"/>
                        <a:lumOff val="80000"/>
                      </a:schemeClr>
                    </a:solidFill>
                  </a:tcPr>
                </a:tc>
                <a:extLst>
                  <a:ext uri="{0D108BD9-81ED-4DB2-BD59-A6C34878D82A}">
                    <a16:rowId xmlns:a16="http://schemas.microsoft.com/office/drawing/2014/main" val="3365486658"/>
                  </a:ext>
                </a:extLst>
              </a:tr>
              <a:tr h="246888">
                <a:tc>
                  <a:txBody>
                    <a:bodyPr/>
                    <a:lstStyle/>
                    <a:p>
                      <a:pPr algn="l" fontAlgn="b"/>
                      <a:r>
                        <a:rPr lang="en-US" sz="1400" b="0" i="0" u="none" strike="noStrike" dirty="0">
                          <a:solidFill>
                            <a:schemeClr val="tx1"/>
                          </a:solidFill>
                          <a:effectLst/>
                          <a:latin typeface="Arial" panose="020B0604020202020204" pitchFamily="34" charset="0"/>
                        </a:rPr>
                        <a:t>SE 5</a:t>
                      </a:r>
                    </a:p>
                  </a:txBody>
                  <a:tcPr marL="6445" marR="6445" marT="6445" marB="0" anchor="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Arial" panose="020B0604020202020204" pitchFamily="34" charset="0"/>
                        </a:rPr>
                        <a:t>Tennyson</a:t>
                      </a:r>
                    </a:p>
                  </a:txBody>
                  <a:tcPr marL="6445" marR="6445" marT="6445" marB="0" anchor="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Arial" panose="020B0604020202020204" pitchFamily="34" charset="0"/>
                        </a:rPr>
                        <a:t>Elrod</a:t>
                      </a:r>
                    </a:p>
                  </a:txBody>
                  <a:tcPr marL="6445" marR="6445" marT="6445" marB="0" anchor="b">
                    <a:solidFill>
                      <a:schemeClr val="accent1">
                        <a:lumMod val="20000"/>
                        <a:lumOff val="80000"/>
                      </a:schemeClr>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Arial" panose="020B0604020202020204" pitchFamily="34" charset="0"/>
                        </a:rPr>
                        <a:t>Wright City</a:t>
                      </a:r>
                    </a:p>
                  </a:txBody>
                  <a:tcPr marL="6445" marR="6445" marT="6445" marB="0" anchor="b">
                    <a:solidFill>
                      <a:schemeClr val="accent1">
                        <a:lumMod val="20000"/>
                        <a:lumOff val="80000"/>
                      </a:schemeClr>
                    </a:solidFill>
                  </a:tcPr>
                </a:tc>
                <a:extLst>
                  <a:ext uri="{0D108BD9-81ED-4DB2-BD59-A6C34878D82A}">
                    <a16:rowId xmlns:a16="http://schemas.microsoft.com/office/drawing/2014/main" val="493347316"/>
                  </a:ext>
                </a:extLst>
              </a:tr>
              <a:tr h="246888">
                <a:tc>
                  <a:txBody>
                    <a:bodyPr/>
                    <a:lstStyle/>
                    <a:p>
                      <a:pPr algn="l" fontAlgn="b"/>
                      <a:r>
                        <a:rPr lang="en-US" sz="1400" b="0" i="0" u="none" strike="noStrike" dirty="0">
                          <a:solidFill>
                            <a:schemeClr val="tx1"/>
                          </a:solidFill>
                          <a:effectLst/>
                          <a:latin typeface="Arial" panose="020B0604020202020204" pitchFamily="34" charset="0"/>
                        </a:rPr>
                        <a:t>SE 5</a:t>
                      </a:r>
                    </a:p>
                  </a:txBody>
                  <a:tcPr marL="6445" marR="6445" marT="6445" marB="0" anchor="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Arial" panose="020B0604020202020204" pitchFamily="34" charset="0"/>
                        </a:rPr>
                        <a:t>Kaydence </a:t>
                      </a:r>
                    </a:p>
                  </a:txBody>
                  <a:tcPr marL="6445" marR="6445" marT="6445" marB="0" anchor="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Arial" panose="020B0604020202020204" pitchFamily="34" charset="0"/>
                        </a:rPr>
                        <a:t>West</a:t>
                      </a:r>
                    </a:p>
                  </a:txBody>
                  <a:tcPr marL="6445" marR="6445" marT="6445" marB="0" anchor="b">
                    <a:solidFill>
                      <a:schemeClr val="accent1">
                        <a:lumMod val="20000"/>
                        <a:lumOff val="80000"/>
                      </a:schemeClr>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6445" marR="6445" marT="6445" marB="0" anchor="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Arial" panose="020B0604020202020204" pitchFamily="34" charset="0"/>
                        </a:rPr>
                        <a:t>Boswell</a:t>
                      </a:r>
                    </a:p>
                  </a:txBody>
                  <a:tcPr marL="6445" marR="6445" marT="6445" marB="0" anchor="b">
                    <a:solidFill>
                      <a:schemeClr val="accent1">
                        <a:lumMod val="20000"/>
                        <a:lumOff val="80000"/>
                      </a:schemeClr>
                    </a:solidFill>
                  </a:tcPr>
                </a:tc>
                <a:extLst>
                  <a:ext uri="{0D108BD9-81ED-4DB2-BD59-A6C34878D82A}">
                    <a16:rowId xmlns:a16="http://schemas.microsoft.com/office/drawing/2014/main" val="185819344"/>
                  </a:ext>
                </a:extLst>
              </a:tr>
            </a:tbl>
          </a:graphicData>
        </a:graphic>
      </p:graphicFrame>
    </p:spTree>
    <p:extLst>
      <p:ext uri="{BB962C8B-B14F-4D97-AF65-F5344CB8AC3E}">
        <p14:creationId xmlns:p14="http://schemas.microsoft.com/office/powerpoint/2010/main" val="3149280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 y="374904"/>
            <a:ext cx="7406640" cy="749808"/>
          </a:xfrm>
        </p:spPr>
        <p:txBody>
          <a:bodyPr>
            <a:normAutofit/>
          </a:bodyPr>
          <a:lstStyle/>
          <a:p>
            <a:pPr algn="ctr"/>
            <a:r>
              <a:rPr lang="en-US" b="1" u="sng" dirty="0"/>
              <a:t>FCCLA Need to Know Information</a:t>
            </a:r>
          </a:p>
        </p:txBody>
      </p:sp>
      <p:sp>
        <p:nvSpPr>
          <p:cNvPr id="3" name="Content Placeholder 2"/>
          <p:cNvSpPr>
            <a:spLocks noGrp="1"/>
          </p:cNvSpPr>
          <p:nvPr>
            <p:ph idx="1"/>
          </p:nvPr>
        </p:nvSpPr>
        <p:spPr>
          <a:xfrm>
            <a:off x="287382" y="1320800"/>
            <a:ext cx="7245532" cy="5537200"/>
          </a:xfrm>
        </p:spPr>
        <p:txBody>
          <a:bodyPr>
            <a:normAutofit/>
          </a:bodyPr>
          <a:lstStyle/>
          <a:p>
            <a:pPr>
              <a:buFont typeface="Wingdings" panose="05000000000000000000" pitchFamily="2" charset="2"/>
              <a:buChar char="v"/>
            </a:pPr>
            <a:r>
              <a:rPr lang="en-US" sz="2200" dirty="0"/>
              <a:t>STAR Events trophy/medals</a:t>
            </a:r>
          </a:p>
          <a:p>
            <a:pPr lvl="1">
              <a:buFont typeface="Arial" panose="020B0604020202020204" pitchFamily="34" charset="0"/>
              <a:buChar char="•"/>
            </a:pPr>
            <a:r>
              <a:rPr lang="en-US" sz="2000" dirty="0"/>
              <a:t>Have your winner send a thank you note to the person’s name on the sticker of their trophy. We hear from them when they receive the thank you note and it matters!!</a:t>
            </a:r>
          </a:p>
          <a:p>
            <a:pPr>
              <a:buFont typeface="Wingdings" panose="05000000000000000000" pitchFamily="2" charset="2"/>
              <a:buChar char="v"/>
            </a:pPr>
            <a:r>
              <a:rPr lang="en-US" sz="2200" dirty="0"/>
              <a:t>OUTSTANDING FINANCIAL BALANCES</a:t>
            </a:r>
          </a:p>
          <a:p>
            <a:pPr lvl="1">
              <a:buFont typeface="Wingdings" panose="05000000000000000000" pitchFamily="2" charset="2"/>
              <a:buChar char="Ø"/>
            </a:pPr>
            <a:r>
              <a:rPr lang="en-US" sz="2000" dirty="0"/>
              <a:t>R	EMINDER – If you have outstanding balances from this fiscal year, including National FCCLA balances, you will not be able to affiliate/register for anything in August until all balances are paid in full.  Please call the office to confirm you do not have a balance before leaving for summer!</a:t>
            </a:r>
          </a:p>
          <a:p>
            <a:pPr>
              <a:buFont typeface="Wingdings" panose="05000000000000000000" pitchFamily="2" charset="2"/>
              <a:buChar char="v"/>
            </a:pPr>
            <a:r>
              <a:rPr lang="en-US" sz="2200" dirty="0"/>
              <a:t>CONNECTION MAGAZINE</a:t>
            </a:r>
          </a:p>
          <a:p>
            <a:pPr lvl="1">
              <a:buFont typeface="Wingdings" panose="05000000000000000000" pitchFamily="2" charset="2"/>
              <a:buChar char="§"/>
            </a:pPr>
            <a:r>
              <a:rPr lang="en-US" sz="2000" dirty="0"/>
              <a:t>Articles are due May 31</a:t>
            </a:r>
            <a:r>
              <a:rPr lang="en-US" sz="2000" baseline="30000" dirty="0"/>
              <a:t>st</a:t>
            </a:r>
            <a:r>
              <a:rPr lang="en-US" sz="2000" dirty="0"/>
              <a:t> and the form for submission will be on the OK FCCLA website.</a:t>
            </a:r>
          </a:p>
        </p:txBody>
      </p:sp>
    </p:spTree>
    <p:extLst>
      <p:ext uri="{BB962C8B-B14F-4D97-AF65-F5344CB8AC3E}">
        <p14:creationId xmlns:p14="http://schemas.microsoft.com/office/powerpoint/2010/main" val="2435346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80"/>
            <a:ext cx="7724503" cy="893935"/>
          </a:xfrm>
        </p:spPr>
        <p:txBody>
          <a:bodyPr>
            <a:normAutofit/>
          </a:bodyPr>
          <a:lstStyle/>
          <a:p>
            <a:pPr algn="ctr"/>
            <a:r>
              <a:rPr lang="en-US" b="1" u="sng" dirty="0"/>
              <a:t>FCCLA Need to Know Information</a:t>
            </a:r>
            <a:endParaRPr lang="en-US" dirty="0"/>
          </a:p>
        </p:txBody>
      </p:sp>
      <p:sp>
        <p:nvSpPr>
          <p:cNvPr id="3" name="Content Placeholder 2"/>
          <p:cNvSpPr>
            <a:spLocks noGrp="1"/>
          </p:cNvSpPr>
          <p:nvPr>
            <p:ph idx="1"/>
          </p:nvPr>
        </p:nvSpPr>
        <p:spPr>
          <a:xfrm>
            <a:off x="97098" y="718468"/>
            <a:ext cx="7348731" cy="5974940"/>
          </a:xfrm>
        </p:spPr>
        <p:txBody>
          <a:bodyPr>
            <a:normAutofit fontScale="85000" lnSpcReduction="10000"/>
          </a:bodyPr>
          <a:lstStyle/>
          <a:p>
            <a:pPr>
              <a:buFont typeface="Wingdings" panose="05000000000000000000" pitchFamily="2" charset="2"/>
              <a:buChar char="v"/>
            </a:pPr>
            <a:r>
              <a:rPr lang="en-US" sz="3200" b="1" u="sng" dirty="0"/>
              <a:t>Lead Conference – </a:t>
            </a:r>
          </a:p>
          <a:p>
            <a:pPr lvl="1">
              <a:buFont typeface="Arial" panose="020B0604020202020204" pitchFamily="34" charset="0"/>
              <a:buChar char="•"/>
            </a:pPr>
            <a:r>
              <a:rPr lang="en-US" sz="3000" dirty="0">
                <a:solidFill>
                  <a:srgbClr val="FF0000"/>
                </a:solidFill>
              </a:rPr>
              <a:t>Required conference for all FCCLA chapters.  Attend your region’s Lead Conference as Fall PI meetings will be taking place during the workshop sessions.</a:t>
            </a:r>
          </a:p>
          <a:p>
            <a:pPr lvl="1">
              <a:buFont typeface="Arial" panose="020B0604020202020204" pitchFamily="34" charset="0"/>
              <a:buChar char="•"/>
            </a:pPr>
            <a:r>
              <a:rPr lang="en-US" sz="3200" dirty="0"/>
              <a:t>Registration Deadline: August 31, 2023</a:t>
            </a:r>
          </a:p>
          <a:p>
            <a:pPr lvl="2">
              <a:buFont typeface="Arial" panose="020B0604020202020204" pitchFamily="34" charset="0"/>
              <a:buChar char="•"/>
            </a:pPr>
            <a:r>
              <a:rPr lang="en-US" sz="2000" dirty="0"/>
              <a:t>This conference is for chapter officers/leaders and it prepares them for their leadership role within the chapter. </a:t>
            </a:r>
          </a:p>
          <a:p>
            <a:pPr lvl="2">
              <a:buFont typeface="Arial" panose="020B0604020202020204" pitchFamily="34" charset="0"/>
              <a:buChar char="•"/>
            </a:pPr>
            <a:r>
              <a:rPr lang="en-US" sz="2000" dirty="0"/>
              <a:t>$10 per person with a limit of 7 per chapter. </a:t>
            </a:r>
          </a:p>
          <a:p>
            <a:pPr lvl="2">
              <a:buFont typeface="Arial" panose="020B0604020202020204" pitchFamily="34" charset="0"/>
              <a:buChar char="•"/>
            </a:pPr>
            <a:r>
              <a:rPr lang="en-US" sz="2000" dirty="0"/>
              <a:t>Taking place 9 am – 12 pm. </a:t>
            </a:r>
          </a:p>
          <a:p>
            <a:pPr lvl="1">
              <a:buFont typeface="Arial" panose="020B0604020202020204" pitchFamily="34" charset="0"/>
              <a:buChar char="•"/>
            </a:pPr>
            <a:r>
              <a:rPr lang="en-US" sz="2200" b="1" dirty="0"/>
              <a:t>PLEASE DO NOT LEAVE BEFORE 12:00.</a:t>
            </a:r>
          </a:p>
          <a:p>
            <a:pPr lvl="2">
              <a:buFont typeface="Wingdings" panose="05000000000000000000" pitchFamily="2" charset="2"/>
              <a:buChar char="q"/>
            </a:pPr>
            <a:r>
              <a:rPr lang="en-US" sz="2200" dirty="0"/>
              <a:t>September 6</a:t>
            </a:r>
            <a:r>
              <a:rPr lang="en-US" sz="2200" baseline="30000" dirty="0"/>
              <a:t>th</a:t>
            </a:r>
            <a:r>
              <a:rPr lang="en-US" sz="2200" dirty="0"/>
              <a:t>, Enid, North Region</a:t>
            </a:r>
          </a:p>
          <a:p>
            <a:pPr lvl="2">
              <a:buFont typeface="Wingdings" panose="05000000000000000000" pitchFamily="2" charset="2"/>
              <a:buChar char="q"/>
            </a:pPr>
            <a:r>
              <a:rPr lang="en-US" sz="2200" dirty="0"/>
              <a:t>September 7</a:t>
            </a:r>
            <a:r>
              <a:rPr lang="en-US" sz="2200" baseline="30000" dirty="0"/>
              <a:t>th</a:t>
            </a:r>
            <a:r>
              <a:rPr lang="en-US" sz="2200" dirty="0"/>
              <a:t>, TBD, NE Region</a:t>
            </a:r>
          </a:p>
          <a:p>
            <a:pPr lvl="2">
              <a:buFont typeface="Wingdings" panose="05000000000000000000" pitchFamily="2" charset="2"/>
              <a:buChar char="q"/>
            </a:pPr>
            <a:r>
              <a:rPr lang="en-US" sz="2200" dirty="0"/>
              <a:t>September 13</a:t>
            </a:r>
            <a:r>
              <a:rPr lang="en-US" sz="2200" baseline="30000" dirty="0"/>
              <a:t>th</a:t>
            </a:r>
            <a:r>
              <a:rPr lang="en-US" sz="2200" dirty="0"/>
              <a:t>, Duncan, S Region</a:t>
            </a:r>
          </a:p>
          <a:p>
            <a:pPr lvl="2">
              <a:buFont typeface="Wingdings" panose="05000000000000000000" pitchFamily="2" charset="2"/>
              <a:buChar char="q"/>
            </a:pPr>
            <a:r>
              <a:rPr lang="en-US" sz="2200" dirty="0"/>
              <a:t>September 14</a:t>
            </a:r>
            <a:r>
              <a:rPr lang="en-US" sz="2200" baseline="30000" dirty="0"/>
              <a:t>th</a:t>
            </a:r>
            <a:r>
              <a:rPr lang="en-US" sz="2200" dirty="0"/>
              <a:t>, McAlester, SE Region</a:t>
            </a:r>
          </a:p>
          <a:p>
            <a:endParaRPr lang="en-US" dirty="0"/>
          </a:p>
        </p:txBody>
      </p:sp>
    </p:spTree>
    <p:extLst>
      <p:ext uri="{BB962C8B-B14F-4D97-AF65-F5344CB8AC3E}">
        <p14:creationId xmlns:p14="http://schemas.microsoft.com/office/powerpoint/2010/main" val="1000801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76" y="1487960"/>
            <a:ext cx="7254910" cy="3908762"/>
          </a:xfrm>
          <a:prstGeom prst="rect">
            <a:avLst/>
          </a:prstGeom>
          <a:noFill/>
        </p:spPr>
        <p:txBody>
          <a:bodyPr wrap="square" rtlCol="0" anchor="t">
            <a:spAutoFit/>
          </a:bodyPr>
          <a:lstStyle/>
          <a:p>
            <a:r>
              <a:rPr lang="en-US" sz="2400" b="1" dirty="0">
                <a:latin typeface="Myriad Pro Semibold"/>
                <a:ea typeface="Myriad Pro Semibold" charset="0"/>
                <a:cs typeface="Myriad Pro Semibold" charset="0"/>
              </a:rPr>
              <a:t>DOT- June 14-16.  </a:t>
            </a:r>
          </a:p>
          <a:p>
            <a:pPr marL="800100" lvl="1" indent="-342900">
              <a:buClr>
                <a:schemeClr val="accent1"/>
              </a:buClr>
              <a:buFont typeface="Arial" panose="020B0604020202020204" pitchFamily="34" charset="0"/>
              <a:buChar char="•"/>
            </a:pPr>
            <a:r>
              <a:rPr lang="en-US" sz="2400" dirty="0">
                <a:latin typeface="Myriad Pro Semibold"/>
                <a:ea typeface="Myriad Pro Semibold" charset="0"/>
                <a:cs typeface="Myriad Pro Semibold" charset="0"/>
              </a:rPr>
              <a:t>Oakridge Camp, Anadarko, OK</a:t>
            </a:r>
          </a:p>
          <a:p>
            <a:pPr lvl="2"/>
            <a:r>
              <a:rPr lang="en-US" sz="2400" dirty="0">
                <a:latin typeface="Myriad Pro Semibold"/>
                <a:ea typeface="Myriad Pro Semibold" charset="0"/>
                <a:cs typeface="Myriad Pro Semibold" charset="0"/>
              </a:rPr>
              <a:t>First advisor is free 2</a:t>
            </a:r>
            <a:r>
              <a:rPr lang="en-US" sz="2400" baseline="30000" dirty="0">
                <a:latin typeface="Myriad Pro Semibold"/>
                <a:ea typeface="Myriad Pro Semibold" charset="0"/>
                <a:cs typeface="Myriad Pro Semibold" charset="0"/>
              </a:rPr>
              <a:t>nd</a:t>
            </a:r>
            <a:r>
              <a:rPr lang="en-US" sz="2400" dirty="0">
                <a:latin typeface="Myriad Pro Semibold"/>
                <a:ea typeface="Myriad Pro Semibold" charset="0"/>
                <a:cs typeface="Myriad Pro Semibold" charset="0"/>
              </a:rPr>
              <a:t> is paid for out of District funds.</a:t>
            </a:r>
            <a:r>
              <a:rPr lang="en-US" sz="2400" b="1" dirty="0">
                <a:latin typeface="Myriad Pro Semibold"/>
                <a:ea typeface="Myriad Pro Semibold" charset="0"/>
                <a:cs typeface="Myriad Pro Semibold" charset="0"/>
              </a:rPr>
              <a:t> </a:t>
            </a:r>
            <a:r>
              <a:rPr lang="en-US" sz="2400" dirty="0">
                <a:latin typeface="Myriad Pro Semibold"/>
                <a:ea typeface="Myriad Pro Semibold" charset="0"/>
                <a:cs typeface="Myriad Pro Semibold" charset="0"/>
              </a:rPr>
              <a:t>There will be an electronic waiver emailed to all counselors and officers.  It MUST be completed prior to camp. Campers should arrive at between 12:00 pm – 1:00 pm having already had lunch. Camp will begin at 1:00 pm.  Camp ends at 11:00 am Friday, June 16</a:t>
            </a:r>
            <a:r>
              <a:rPr lang="en-US" sz="2400" baseline="30000" dirty="0">
                <a:latin typeface="Myriad Pro Semibold"/>
                <a:ea typeface="Myriad Pro Semibold" charset="0"/>
                <a:cs typeface="Myriad Pro Semibold" charset="0"/>
              </a:rPr>
              <a:t>th</a:t>
            </a:r>
            <a:r>
              <a:rPr lang="en-US" sz="2400" dirty="0">
                <a:latin typeface="Myriad Pro Semibold"/>
                <a:ea typeface="Myriad Pro Semibold" charset="0"/>
                <a:cs typeface="Myriad Pro Semibold" charset="0"/>
              </a:rPr>
              <a:t>.</a:t>
            </a:r>
            <a:endParaRPr lang="en-US" sz="2000" i="1" dirty="0">
              <a:latin typeface="Myriad Pro Semibold"/>
              <a:ea typeface="Myriad Pro Semibold" charset="0"/>
              <a:cs typeface="Myriad Pro Semibold" charset="0"/>
            </a:endParaRPr>
          </a:p>
          <a:p>
            <a:pPr lvl="1"/>
            <a:endParaRPr lang="en-US" sz="800" i="1" dirty="0">
              <a:latin typeface="Myriad Pro Semibold"/>
              <a:ea typeface="Myriad Pro Semibold" charset="0"/>
              <a:cs typeface="Myriad Pro Semibold" charset="0"/>
            </a:endParaRPr>
          </a:p>
        </p:txBody>
      </p:sp>
      <p:sp>
        <p:nvSpPr>
          <p:cNvPr id="5" name="TextBox 4"/>
          <p:cNvSpPr txBox="1"/>
          <p:nvPr/>
        </p:nvSpPr>
        <p:spPr>
          <a:xfrm>
            <a:off x="1472141" y="430887"/>
            <a:ext cx="4142275" cy="861774"/>
          </a:xfrm>
          <a:prstGeom prst="rect">
            <a:avLst/>
          </a:prstGeom>
          <a:noFill/>
        </p:spPr>
        <p:txBody>
          <a:bodyPr wrap="square" rtlCol="0">
            <a:spAutoFit/>
          </a:bodyPr>
          <a:lstStyle/>
          <a:p>
            <a:pPr algn="ctr"/>
            <a:r>
              <a:rPr lang="en-US" sz="3200" b="1" u="sng" dirty="0">
                <a:latin typeface="Myriad Pro Semibold"/>
                <a:ea typeface="Myriad Pro Semibold" charset="0"/>
                <a:cs typeface="Myriad Pro Semibold" charset="0"/>
              </a:rPr>
              <a:t>Upcoming Events</a:t>
            </a:r>
          </a:p>
          <a:p>
            <a:endParaRPr lang="en-US" b="1" dirty="0"/>
          </a:p>
        </p:txBody>
      </p:sp>
    </p:spTree>
    <p:extLst>
      <p:ext uri="{BB962C8B-B14F-4D97-AF65-F5344CB8AC3E}">
        <p14:creationId xmlns:p14="http://schemas.microsoft.com/office/powerpoint/2010/main" val="190069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987552"/>
            <a:ext cx="6861049" cy="5769864"/>
          </a:xfrm>
        </p:spPr>
        <p:txBody>
          <a:bodyPr>
            <a:normAutofit/>
          </a:bodyPr>
          <a:lstStyle/>
          <a:p>
            <a:r>
              <a:rPr lang="en-US" sz="2400" b="1" dirty="0">
                <a:latin typeface="Myriad Pro Semibold"/>
                <a:ea typeface="Myriad Pro Semibold" charset="0"/>
                <a:cs typeface="Myriad Pro Semibold" charset="0"/>
              </a:rPr>
              <a:t>Summer Leadership Summit</a:t>
            </a:r>
          </a:p>
          <a:p>
            <a:pPr marL="800100" lvl="1" indent="-342900">
              <a:buClr>
                <a:schemeClr val="accent1"/>
              </a:buClr>
              <a:buFont typeface="Arial" panose="020B0604020202020204" pitchFamily="34" charset="0"/>
              <a:buChar char="•"/>
            </a:pPr>
            <a:r>
              <a:rPr lang="en-US" sz="2400" dirty="0">
                <a:latin typeface="Myriad Pro Semibold"/>
                <a:ea typeface="Myriad Pro Semibold" charset="0"/>
                <a:cs typeface="Myriad Pro Semibold" charset="0"/>
              </a:rPr>
              <a:t>June 8</a:t>
            </a:r>
            <a:r>
              <a:rPr lang="en-US" sz="2400" baseline="30000" dirty="0">
                <a:latin typeface="Myriad Pro Semibold"/>
                <a:ea typeface="Myriad Pro Semibold" charset="0"/>
                <a:cs typeface="Myriad Pro Semibold" charset="0"/>
              </a:rPr>
              <a:t>th</a:t>
            </a:r>
            <a:r>
              <a:rPr lang="en-US" sz="2400" dirty="0">
                <a:latin typeface="Myriad Pro Semibold"/>
                <a:ea typeface="Myriad Pro Semibold" charset="0"/>
                <a:cs typeface="Myriad Pro Semibold" charset="0"/>
              </a:rPr>
              <a:t> Edmond North HS</a:t>
            </a:r>
          </a:p>
          <a:p>
            <a:pPr marL="800100" lvl="1" indent="-342900">
              <a:buClr>
                <a:schemeClr val="accent1"/>
              </a:buClr>
              <a:buFont typeface="Arial" panose="020B0604020202020204" pitchFamily="34" charset="0"/>
              <a:buChar char="•"/>
            </a:pPr>
            <a:r>
              <a:rPr lang="en-US" sz="2400" dirty="0">
                <a:latin typeface="Myriad Pro Semibold"/>
                <a:ea typeface="Myriad Pro Semibold" charset="0"/>
                <a:cs typeface="Myriad Pro Semibold" charset="0"/>
              </a:rPr>
              <a:t>Registration is open</a:t>
            </a:r>
          </a:p>
          <a:p>
            <a:pPr marL="800100" lvl="1" indent="-342900">
              <a:buClr>
                <a:schemeClr val="accent1"/>
              </a:buClr>
              <a:buFont typeface="Arial" panose="020B0604020202020204" pitchFamily="34" charset="0"/>
              <a:buChar char="•"/>
            </a:pPr>
            <a:r>
              <a:rPr lang="en-US" sz="2400" dirty="0">
                <a:latin typeface="Myriad Pro Semibold"/>
                <a:ea typeface="Myriad Pro Semibold" charset="0"/>
                <a:cs typeface="Myriad Pro Semibold" charset="0"/>
              </a:rPr>
              <a:t>$75 per student</a:t>
            </a:r>
          </a:p>
          <a:p>
            <a:pPr marL="800100" lvl="1" indent="-342900">
              <a:buClr>
                <a:schemeClr val="accent1"/>
              </a:buClr>
              <a:buFont typeface="Arial" panose="020B0604020202020204" pitchFamily="34" charset="0"/>
              <a:buChar char="•"/>
            </a:pPr>
            <a:r>
              <a:rPr lang="en-US" sz="2400" dirty="0">
                <a:latin typeface="Myriad Pro Semibold"/>
                <a:ea typeface="Myriad Pro Semibold" charset="0"/>
                <a:cs typeface="Myriad Pro Semibold" charset="0"/>
              </a:rPr>
              <a:t>First time attendees will be trained by Kelly Barnes and go through a full day of low ropes course activities</a:t>
            </a:r>
          </a:p>
          <a:p>
            <a:pPr marL="800100" lvl="1" indent="-342900">
              <a:buClr>
                <a:schemeClr val="accent1"/>
              </a:buClr>
              <a:buFont typeface="Arial" panose="020B0604020202020204" pitchFamily="34" charset="0"/>
              <a:buChar char="•"/>
            </a:pPr>
            <a:r>
              <a:rPr lang="en-US" sz="2400" dirty="0">
                <a:latin typeface="Myriad Pro Semibold"/>
                <a:ea typeface="Myriad Pro Semibold" charset="0"/>
                <a:cs typeface="Myriad Pro Semibold" charset="0"/>
              </a:rPr>
              <a:t>Returners will be with Kaitlyn Kirksey learning how to take FCCLA information and apply it to projects/competitive events</a:t>
            </a:r>
          </a:p>
          <a:p>
            <a:pPr marL="800100" lvl="1" indent="-342900">
              <a:buClr>
                <a:schemeClr val="accent1"/>
              </a:buClr>
              <a:buFont typeface="Arial" panose="020B0604020202020204" pitchFamily="34" charset="0"/>
              <a:buChar char="•"/>
            </a:pPr>
            <a:r>
              <a:rPr lang="en-US" sz="2400" dirty="0">
                <a:latin typeface="Myriad Pro Semibold"/>
                <a:ea typeface="Myriad Pro Semibold" charset="0"/>
                <a:cs typeface="Myriad Pro Semibold" charset="0"/>
              </a:rPr>
              <a:t>Deadline is May 12th, 2023</a:t>
            </a:r>
            <a:endParaRPr lang="en-US" sz="2400" baseline="30000" dirty="0">
              <a:latin typeface="Myriad Pro Semibold"/>
              <a:ea typeface="Myriad Pro Semibold" charset="0"/>
              <a:cs typeface="Myriad Pro Semibold" charset="0"/>
            </a:endParaRPr>
          </a:p>
          <a:p>
            <a:pPr marL="800100" lvl="1" indent="-342900">
              <a:buClr>
                <a:schemeClr val="accent1"/>
              </a:buClr>
              <a:buFont typeface="Arial" panose="020B0604020202020204" pitchFamily="34" charset="0"/>
              <a:buChar char="•"/>
            </a:pPr>
            <a:endParaRPr lang="en-US" sz="2400" baseline="30000" dirty="0">
              <a:latin typeface="Myriad Pro Semibold"/>
              <a:ea typeface="Myriad Pro Semibold" charset="0"/>
              <a:cs typeface="Myriad Pro Semibold" charset="0"/>
            </a:endParaRPr>
          </a:p>
          <a:p>
            <a:pPr marL="800100" lvl="1" indent="-342900">
              <a:buClr>
                <a:schemeClr val="accent1"/>
              </a:buClr>
              <a:buFont typeface="Arial" panose="020B0604020202020204" pitchFamily="34" charset="0"/>
              <a:buChar char="•"/>
            </a:pPr>
            <a:endParaRPr lang="en-US" sz="2400" dirty="0">
              <a:latin typeface="Myriad Pro Semibold"/>
              <a:ea typeface="Myriad Pro Semibold" charset="0"/>
              <a:cs typeface="Myriad Pro Semibold" charset="0"/>
            </a:endParaRPr>
          </a:p>
          <a:p>
            <a:pPr marL="0" indent="0">
              <a:buNone/>
            </a:pPr>
            <a:endParaRPr lang="en-US" dirty="0"/>
          </a:p>
        </p:txBody>
      </p:sp>
      <p:sp>
        <p:nvSpPr>
          <p:cNvPr id="5" name="TextBox 4"/>
          <p:cNvSpPr txBox="1"/>
          <p:nvPr/>
        </p:nvSpPr>
        <p:spPr>
          <a:xfrm>
            <a:off x="1549886" y="259485"/>
            <a:ext cx="5335546" cy="861774"/>
          </a:xfrm>
          <a:prstGeom prst="rect">
            <a:avLst/>
          </a:prstGeom>
          <a:noFill/>
        </p:spPr>
        <p:txBody>
          <a:bodyPr wrap="square" rtlCol="0">
            <a:spAutoFit/>
          </a:bodyPr>
          <a:lstStyle/>
          <a:p>
            <a:pPr algn="ctr"/>
            <a:r>
              <a:rPr lang="en-US" sz="3200" b="1" u="sng" dirty="0">
                <a:latin typeface="Myriad Pro Semibold"/>
                <a:ea typeface="Myriad Pro Semibold" charset="0"/>
                <a:cs typeface="Myriad Pro Semibold" charset="0"/>
              </a:rPr>
              <a:t>Upcoming Events cont.</a:t>
            </a:r>
          </a:p>
          <a:p>
            <a:endParaRPr lang="en-US" b="1" dirty="0"/>
          </a:p>
        </p:txBody>
      </p:sp>
    </p:spTree>
    <p:extLst>
      <p:ext uri="{BB962C8B-B14F-4D97-AF65-F5344CB8AC3E}">
        <p14:creationId xmlns:p14="http://schemas.microsoft.com/office/powerpoint/2010/main" val="273296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7314" y="275871"/>
            <a:ext cx="7630886" cy="1448426"/>
          </a:xfrm>
        </p:spPr>
        <p:txBody>
          <a:bodyPr>
            <a:normAutofit fontScale="90000"/>
          </a:bodyPr>
          <a:lstStyle/>
          <a:p>
            <a:pPr algn="ctr"/>
            <a:br>
              <a:rPr lang="en-US" dirty="0">
                <a:latin typeface="Bodoni MT Black" panose="02070A03080606020203" pitchFamily="18" charset="0"/>
              </a:rPr>
            </a:br>
            <a:br>
              <a:rPr lang="en-US" dirty="0">
                <a:latin typeface="Bodoni MT Black" panose="02070A03080606020203" pitchFamily="18" charset="0"/>
              </a:rPr>
            </a:br>
            <a:br>
              <a:rPr lang="en-US" dirty="0">
                <a:latin typeface="Bodoni MT Black" panose="02070A03080606020203" pitchFamily="18" charset="0"/>
              </a:rPr>
            </a:br>
            <a:br>
              <a:rPr lang="en-US" dirty="0">
                <a:latin typeface="Bodoni MT Black" panose="02070A03080606020203" pitchFamily="18" charset="0"/>
              </a:rPr>
            </a:br>
            <a:br>
              <a:rPr lang="en-US" dirty="0"/>
            </a:br>
            <a:endParaRPr lang="en-US" dirty="0"/>
          </a:p>
        </p:txBody>
      </p:sp>
      <p:sp>
        <p:nvSpPr>
          <p:cNvPr id="5" name="Subtitle 4"/>
          <p:cNvSpPr>
            <a:spLocks noGrp="1"/>
          </p:cNvSpPr>
          <p:nvPr>
            <p:ph type="subTitle" idx="1"/>
          </p:nvPr>
        </p:nvSpPr>
        <p:spPr>
          <a:xfrm>
            <a:off x="696686" y="275872"/>
            <a:ext cx="7249886" cy="6024344"/>
          </a:xfrm>
        </p:spPr>
        <p:txBody>
          <a:bodyPr numCol="1">
            <a:normAutofit fontScale="92500" lnSpcReduction="10000"/>
          </a:bodyPr>
          <a:lstStyle/>
          <a:p>
            <a:pPr algn="ctr"/>
            <a:r>
              <a:rPr lang="en-US" sz="2000" b="1" dirty="0">
                <a:solidFill>
                  <a:schemeClr val="tx1"/>
                </a:solidFill>
              </a:rPr>
              <a:t>Open Positions/filled New Teachers 2023-2024</a:t>
            </a:r>
          </a:p>
          <a:p>
            <a:pPr algn="l"/>
            <a:endParaRPr lang="en-US" sz="2300" b="1" dirty="0">
              <a:solidFill>
                <a:schemeClr val="tx1"/>
              </a:solidFill>
            </a:endParaRPr>
          </a:p>
          <a:p>
            <a:pPr algn="l"/>
            <a:r>
              <a:rPr lang="en-US" sz="2300" b="1" dirty="0">
                <a:solidFill>
                  <a:schemeClr val="tx1"/>
                </a:solidFill>
              </a:rPr>
              <a:t>SE 1</a:t>
            </a:r>
            <a:r>
              <a:rPr lang="en-US" sz="2300" dirty="0">
                <a:solidFill>
                  <a:schemeClr val="tx1"/>
                </a:solidFill>
              </a:rPr>
              <a:t>							</a:t>
            </a:r>
            <a:r>
              <a:rPr lang="en-US" sz="2300" b="1" dirty="0">
                <a:solidFill>
                  <a:schemeClr val="tx1"/>
                </a:solidFill>
              </a:rPr>
              <a:t>SE 2</a:t>
            </a:r>
          </a:p>
          <a:p>
            <a:pPr lvl="1" algn="l"/>
            <a:r>
              <a:rPr lang="en-US" sz="1900" dirty="0">
                <a:solidFill>
                  <a:schemeClr val="tx1"/>
                </a:solidFill>
              </a:rPr>
              <a:t>						      Norman Longfellow-										Caitlin Bludworth</a:t>
            </a:r>
          </a:p>
          <a:p>
            <a:pPr lvl="1" algn="l"/>
            <a:r>
              <a:rPr lang="en-US" sz="1900" dirty="0">
                <a:solidFill>
                  <a:schemeClr val="tx1"/>
                </a:solidFill>
              </a:rPr>
              <a:t>							</a:t>
            </a:r>
            <a:r>
              <a:rPr lang="en-US" sz="2000" dirty="0">
                <a:solidFill>
                  <a:schemeClr val="tx1"/>
                </a:solidFill>
              </a:rPr>
              <a:t>Prague HS-Amanda Camren</a:t>
            </a:r>
          </a:p>
          <a:p>
            <a:pPr lvl="1" algn="l"/>
            <a:r>
              <a:rPr lang="en-US" sz="1900" dirty="0">
                <a:solidFill>
                  <a:schemeClr val="tx1"/>
                </a:solidFill>
              </a:rPr>
              <a:t>							Strother HS	   </a:t>
            </a:r>
          </a:p>
          <a:p>
            <a:pPr lvl="1" algn="l"/>
            <a:r>
              <a:rPr lang="en-US" sz="1900" dirty="0">
                <a:solidFill>
                  <a:schemeClr val="tx1"/>
                </a:solidFill>
              </a:rPr>
              <a:t>							Choctaw HS</a:t>
            </a:r>
          </a:p>
          <a:p>
            <a:pPr lvl="1" algn="l"/>
            <a:r>
              <a:rPr lang="en-US" sz="1900" dirty="0">
                <a:solidFill>
                  <a:schemeClr val="tx1"/>
                </a:solidFill>
              </a:rPr>
              <a:t>						       Alcott MS   </a:t>
            </a:r>
            <a:endParaRPr lang="en-US" sz="1900" dirty="0">
              <a:solidFill>
                <a:srgbClr val="FF0000"/>
              </a:solidFill>
            </a:endParaRPr>
          </a:p>
          <a:p>
            <a:pPr algn="l"/>
            <a:r>
              <a:rPr lang="en-US" sz="2300" b="1" dirty="0">
                <a:solidFill>
                  <a:schemeClr val="tx1"/>
                </a:solidFill>
              </a:rPr>
              <a:t>SE 3							SE 4</a:t>
            </a:r>
          </a:p>
          <a:p>
            <a:pPr algn="l"/>
            <a:r>
              <a:rPr lang="en-US" dirty="0">
                <a:solidFill>
                  <a:schemeClr val="tx1"/>
                </a:solidFill>
              </a:rPr>
              <a:t>	Konawa HS-pending</a:t>
            </a:r>
            <a:r>
              <a:rPr lang="en-US" sz="1700" dirty="0">
                <a:solidFill>
                  <a:schemeClr val="tx1"/>
                </a:solidFill>
              </a:rPr>
              <a:t>		</a:t>
            </a:r>
            <a:endParaRPr lang="en-US" sz="1700" dirty="0">
              <a:solidFill>
                <a:srgbClr val="FF0000"/>
              </a:solidFill>
            </a:endParaRPr>
          </a:p>
          <a:p>
            <a:pPr algn="l"/>
            <a:r>
              <a:rPr lang="en-US" sz="2300" b="1" dirty="0">
                <a:solidFill>
                  <a:schemeClr val="tx1"/>
                </a:solidFill>
              </a:rPr>
              <a:t>						SE 5</a:t>
            </a:r>
          </a:p>
          <a:p>
            <a:pPr algn="l"/>
            <a:r>
              <a:rPr lang="en-US" sz="2300" b="1" dirty="0">
                <a:solidFill>
                  <a:schemeClr val="tx1"/>
                </a:solidFill>
              </a:rPr>
              <a:t>						   </a:t>
            </a:r>
            <a:r>
              <a:rPr lang="en-US" sz="1700" dirty="0">
                <a:solidFill>
                  <a:schemeClr val="tx1"/>
                </a:solidFill>
              </a:rPr>
              <a:t>Wright City HS-</a:t>
            </a:r>
          </a:p>
          <a:p>
            <a:pPr algn="l"/>
            <a:r>
              <a:rPr lang="en-US" sz="1700" dirty="0">
                <a:solidFill>
                  <a:schemeClr val="tx1"/>
                </a:solidFill>
              </a:rPr>
              <a:t>						    </a:t>
            </a:r>
            <a:r>
              <a:rPr lang="en-US" sz="2300" dirty="0">
                <a:solidFill>
                  <a:schemeClr val="tx1"/>
                </a:solidFill>
              </a:rPr>
              <a:t>					 							</a:t>
            </a:r>
            <a:endParaRPr lang="en-US" sz="4000" b="1" dirty="0">
              <a:solidFill>
                <a:schemeClr val="tx1"/>
              </a:solidFill>
            </a:endParaRPr>
          </a:p>
          <a:p>
            <a:pPr algn="ctr"/>
            <a:r>
              <a:rPr lang="en-US" b="1" dirty="0">
                <a:solidFill>
                  <a:schemeClr val="accent2">
                    <a:lumMod val="75000"/>
                  </a:schemeClr>
                </a:solidFill>
              </a:rPr>
              <a:t>Please contact me if you plan to retire or switch schools.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6" y="6102253"/>
            <a:ext cx="1509676" cy="673989"/>
          </a:xfrm>
          <a:prstGeom prst="rect">
            <a:avLst/>
          </a:prstGeom>
        </p:spPr>
      </p:pic>
    </p:spTree>
    <p:extLst>
      <p:ext uri="{BB962C8B-B14F-4D97-AF65-F5344CB8AC3E}">
        <p14:creationId xmlns:p14="http://schemas.microsoft.com/office/powerpoint/2010/main" val="1641359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535" y="128016"/>
            <a:ext cx="4968241" cy="719328"/>
          </a:xfrm>
        </p:spPr>
        <p:txBody>
          <a:bodyPr>
            <a:normAutofit/>
          </a:bodyPr>
          <a:lstStyle/>
          <a:p>
            <a:r>
              <a:rPr lang="en-US" sz="3200" b="1" u="sng" dirty="0">
                <a:solidFill>
                  <a:schemeClr val="tx1"/>
                </a:solidFill>
                <a:latin typeface="Myriad Pro Semibold"/>
              </a:rPr>
              <a:t>Upcoming Events cont.</a:t>
            </a:r>
          </a:p>
        </p:txBody>
      </p:sp>
      <p:sp>
        <p:nvSpPr>
          <p:cNvPr id="3" name="Content Placeholder 2"/>
          <p:cNvSpPr>
            <a:spLocks noGrp="1"/>
          </p:cNvSpPr>
          <p:nvPr>
            <p:ph idx="1"/>
          </p:nvPr>
        </p:nvSpPr>
        <p:spPr>
          <a:xfrm>
            <a:off x="265176" y="1106424"/>
            <a:ext cx="7205472" cy="5218618"/>
          </a:xfrm>
          <a:solidFill>
            <a:schemeClr val="accent1">
              <a:lumMod val="60000"/>
              <a:lumOff val="40000"/>
            </a:schemeClr>
          </a:solidFill>
        </p:spPr>
        <p:txBody>
          <a:bodyPr>
            <a:normAutofit fontScale="92500" lnSpcReduction="10000"/>
          </a:bodyPr>
          <a:lstStyle/>
          <a:p>
            <a:pPr>
              <a:buClr>
                <a:schemeClr val="accent1"/>
              </a:buClr>
            </a:pPr>
            <a:r>
              <a:rPr lang="en-US" sz="2400" b="1" dirty="0">
                <a:latin typeface="Myriad Pro Semibold"/>
                <a:ea typeface="Myriad Pro Semibold" charset="0"/>
                <a:cs typeface="Myriad Pro Semibold" charset="0"/>
              </a:rPr>
              <a:t>National Leadership Conference </a:t>
            </a:r>
          </a:p>
          <a:p>
            <a:pPr lvl="1">
              <a:buFont typeface="Arial" panose="020B0604020202020204" pitchFamily="34" charset="0"/>
              <a:buChar char="•"/>
            </a:pPr>
            <a:r>
              <a:rPr lang="en-US" sz="2200" dirty="0">
                <a:latin typeface="Myriad Pro Semibold"/>
                <a:ea typeface="Myriad Pro Semibold" charset="0"/>
                <a:cs typeface="Myriad Pro Semibold" charset="0"/>
              </a:rPr>
              <a:t>July 1 - July 7, 2023</a:t>
            </a:r>
          </a:p>
          <a:p>
            <a:pPr marL="800100" lvl="1" indent="-342900">
              <a:buClr>
                <a:schemeClr val="accent1"/>
              </a:buClr>
              <a:buFont typeface="Arial" panose="020B0604020202020204" pitchFamily="34" charset="0"/>
              <a:buChar char="•"/>
            </a:pPr>
            <a:r>
              <a:rPr lang="en-US" sz="2400" dirty="0">
                <a:latin typeface="Myriad Pro Semibold"/>
                <a:ea typeface="Myriad Pro Semibold" charset="0"/>
                <a:cs typeface="Myriad Pro Semibold" charset="0"/>
              </a:rPr>
              <a:t>Intent to Compete Form must be completed by April 20</a:t>
            </a:r>
            <a:r>
              <a:rPr lang="en-US" sz="2400" baseline="30000" dirty="0">
                <a:latin typeface="Myriad Pro Semibold"/>
                <a:ea typeface="Myriad Pro Semibold" charset="0"/>
                <a:cs typeface="Myriad Pro Semibold" charset="0"/>
              </a:rPr>
              <a:t>th</a:t>
            </a:r>
            <a:r>
              <a:rPr lang="en-US" sz="2400" dirty="0">
                <a:latin typeface="Myriad Pro Semibold"/>
                <a:ea typeface="Myriad Pro Semibold" charset="0"/>
                <a:cs typeface="Myriad Pro Semibold" charset="0"/>
              </a:rPr>
              <a:t>. </a:t>
            </a:r>
          </a:p>
          <a:p>
            <a:pPr marL="800100" lvl="1" indent="-342900">
              <a:buClr>
                <a:schemeClr val="accent1"/>
              </a:buClr>
              <a:buFont typeface="Arial" panose="020B0604020202020204" pitchFamily="34" charset="0"/>
              <a:buChar char="•"/>
            </a:pPr>
            <a:r>
              <a:rPr lang="en-US" sz="2400" dirty="0">
                <a:latin typeface="Myriad Pro Semibold"/>
                <a:ea typeface="Myriad Pro Semibold" charset="0"/>
                <a:cs typeface="Myriad Pro Semibold" charset="0"/>
              </a:rPr>
              <a:t>Oklahoma NLC Package order due April 20, 2023. Required of everyone attending NLC. Cost is $95, registration is on the Oklahoma FCCLA website under Attend – National Leadership Conference.</a:t>
            </a:r>
          </a:p>
          <a:p>
            <a:pPr marL="800100" lvl="1" indent="-342900">
              <a:buClr>
                <a:schemeClr val="accent1"/>
              </a:buClr>
              <a:buFont typeface="Arial" panose="020B0604020202020204" pitchFamily="34" charset="0"/>
              <a:buChar char="•"/>
            </a:pPr>
            <a:r>
              <a:rPr lang="en-US" sz="2400" dirty="0">
                <a:latin typeface="Myriad Pro Semibold"/>
                <a:ea typeface="Myriad Pro Semibold" charset="0"/>
                <a:cs typeface="Myriad Pro Semibold" charset="0"/>
              </a:rPr>
              <a:t>Oklahoma Delegation Voting Delegate application due April 20, 2023</a:t>
            </a:r>
          </a:p>
          <a:p>
            <a:pPr marL="800100" lvl="1" indent="-342900">
              <a:buClr>
                <a:schemeClr val="accent1"/>
              </a:buClr>
              <a:buFont typeface="Arial" panose="020B0604020202020204" pitchFamily="34" charset="0"/>
              <a:buChar char="•"/>
            </a:pPr>
            <a:r>
              <a:rPr lang="en-US" sz="2400" dirty="0">
                <a:latin typeface="Myriad Pro Semibold"/>
                <a:ea typeface="Myriad Pro Semibold" charset="0"/>
                <a:cs typeface="Myriad Pro Semibold" charset="0"/>
              </a:rPr>
              <a:t>Need STAR Event volunteers – 1 volunteer for every 3 competitors attending.  It’s a great way to learn about STAR Events.  Members, advisers, and chaperones may volunteer.</a:t>
            </a:r>
          </a:p>
          <a:p>
            <a:pPr marL="0" indent="0">
              <a:buNone/>
            </a:pPr>
            <a:endParaRPr lang="en-US" sz="800" b="1" dirty="0">
              <a:latin typeface="Myriad Pro Semibold"/>
            </a:endParaRPr>
          </a:p>
        </p:txBody>
      </p:sp>
    </p:spTree>
    <p:extLst>
      <p:ext uri="{BB962C8B-B14F-4D97-AF65-F5344CB8AC3E}">
        <p14:creationId xmlns:p14="http://schemas.microsoft.com/office/powerpoint/2010/main" val="2619343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527" y="527304"/>
            <a:ext cx="5580889" cy="990600"/>
          </a:xfrm>
        </p:spPr>
        <p:txBody>
          <a:bodyPr/>
          <a:lstStyle/>
          <a:p>
            <a:pPr algn="ctr"/>
            <a:r>
              <a:rPr lang="en-US" b="1" u="sng" dirty="0">
                <a:solidFill>
                  <a:schemeClr val="tx1"/>
                </a:solidFill>
                <a:latin typeface="Myriad Pro Semibold"/>
              </a:rPr>
              <a:t>Upcoming Events cont.</a:t>
            </a:r>
            <a:endParaRPr lang="en-US" dirty="0"/>
          </a:p>
        </p:txBody>
      </p:sp>
      <p:sp>
        <p:nvSpPr>
          <p:cNvPr id="3" name="Content Placeholder 2"/>
          <p:cNvSpPr>
            <a:spLocks noGrp="1"/>
          </p:cNvSpPr>
          <p:nvPr>
            <p:ph idx="1"/>
          </p:nvPr>
        </p:nvSpPr>
        <p:spPr>
          <a:xfrm>
            <a:off x="793114" y="1517904"/>
            <a:ext cx="6347714" cy="3880773"/>
          </a:xfrm>
        </p:spPr>
        <p:txBody>
          <a:bodyPr>
            <a:normAutofit fontScale="92500"/>
          </a:bodyPr>
          <a:lstStyle/>
          <a:p>
            <a:pPr>
              <a:buClr>
                <a:schemeClr val="accent1"/>
              </a:buClr>
            </a:pPr>
            <a:r>
              <a:rPr lang="en-US" sz="2400" b="1" dirty="0">
                <a:latin typeface="Myriad Pro Semibold"/>
                <a:ea typeface="Myriad Pro Semibold" charset="0"/>
                <a:cs typeface="Myriad Pro Semibold" charset="0"/>
              </a:rPr>
              <a:t>Oklahoma </a:t>
            </a:r>
            <a:r>
              <a:rPr lang="en-US" sz="2400" b="1" dirty="0" err="1">
                <a:latin typeface="Myriad Pro Semibold"/>
                <a:ea typeface="Myriad Pro Semibold" charset="0"/>
                <a:cs typeface="Myriad Pro Semibold" charset="0"/>
              </a:rPr>
              <a:t>Riversports</a:t>
            </a:r>
            <a:r>
              <a:rPr lang="en-US" sz="2400" b="1" dirty="0">
                <a:latin typeface="Myriad Pro Semibold"/>
                <a:ea typeface="Myriad Pro Semibold" charset="0"/>
                <a:cs typeface="Myriad Pro Semibold" charset="0"/>
              </a:rPr>
              <a:t> Day</a:t>
            </a:r>
          </a:p>
          <a:p>
            <a:pPr marL="800100" lvl="1" indent="-342900">
              <a:buClr>
                <a:schemeClr val="accent1"/>
              </a:buClr>
              <a:buFont typeface="Arial" panose="020B0604020202020204" pitchFamily="34" charset="0"/>
              <a:buChar char="•"/>
            </a:pPr>
            <a:r>
              <a:rPr lang="en-US" sz="2400" dirty="0">
                <a:latin typeface="Myriad Pro Semibold"/>
                <a:ea typeface="Myriad Pro Semibold" charset="0"/>
                <a:cs typeface="Myriad Pro Semibold" charset="0"/>
              </a:rPr>
              <a:t>September 16, SAVE the DATE! Cost and rafting signups will be available soon.</a:t>
            </a:r>
            <a:r>
              <a:rPr lang="en-US" sz="2400" b="1" dirty="0">
                <a:latin typeface="Myriad Pro Semibold"/>
                <a:ea typeface="Myriad Pro Semibold" charset="0"/>
                <a:cs typeface="Myriad Pro Semibold" charset="0"/>
              </a:rPr>
              <a:t> </a:t>
            </a:r>
          </a:p>
          <a:p>
            <a:pPr>
              <a:buClr>
                <a:schemeClr val="accent1"/>
              </a:buClr>
            </a:pPr>
            <a:r>
              <a:rPr lang="en-US" sz="2400" b="1" dirty="0">
                <a:latin typeface="Myriad Pro Semibold"/>
                <a:ea typeface="Myriad Pro Semibold" charset="0"/>
                <a:cs typeface="Myriad Pro Semibold" charset="0"/>
              </a:rPr>
              <a:t>Take AIM</a:t>
            </a:r>
          </a:p>
          <a:p>
            <a:pPr lvl="1">
              <a:buFont typeface="Arial" panose="020B0604020202020204" pitchFamily="34" charset="0"/>
              <a:buChar char="•"/>
            </a:pPr>
            <a:r>
              <a:rPr lang="en-US" sz="2200" dirty="0">
                <a:latin typeface="Myriad Pro Semibold"/>
              </a:rPr>
              <a:t>October 12, 2023</a:t>
            </a:r>
          </a:p>
          <a:p>
            <a:pPr lvl="1">
              <a:buFont typeface="Arial" panose="020B0604020202020204" pitchFamily="34" charset="0"/>
              <a:buChar char="•"/>
            </a:pPr>
            <a:r>
              <a:rPr lang="en-US" sz="2200" dirty="0">
                <a:latin typeface="Myriad Pro Semibold"/>
              </a:rPr>
              <a:t>Cost - $50 per person</a:t>
            </a:r>
          </a:p>
          <a:p>
            <a:pPr lvl="1">
              <a:buFont typeface="Arial" panose="020B0604020202020204" pitchFamily="34" charset="0"/>
              <a:buChar char="•"/>
            </a:pPr>
            <a:r>
              <a:rPr lang="en-US" sz="2200" dirty="0">
                <a:latin typeface="Myriad Pro Semibold"/>
              </a:rPr>
              <a:t>Moore-Norman Technology Center – Penn Campus</a:t>
            </a:r>
          </a:p>
          <a:p>
            <a:pPr lvl="1">
              <a:buFont typeface="Arial" panose="020B0604020202020204" pitchFamily="34" charset="0"/>
              <a:buChar char="•"/>
            </a:pPr>
            <a:r>
              <a:rPr lang="en-US" sz="2200" dirty="0">
                <a:latin typeface="Myriad Pro Semibold"/>
              </a:rPr>
              <a:t>Includes lunch and polo for attendees</a:t>
            </a:r>
          </a:p>
          <a:p>
            <a:pPr marL="0" indent="0">
              <a:buNone/>
            </a:pPr>
            <a:endParaRPr lang="en-US" dirty="0"/>
          </a:p>
        </p:txBody>
      </p:sp>
    </p:spTree>
    <p:extLst>
      <p:ext uri="{BB962C8B-B14F-4D97-AF65-F5344CB8AC3E}">
        <p14:creationId xmlns:p14="http://schemas.microsoft.com/office/powerpoint/2010/main" val="2491611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115824"/>
            <a:ext cx="6967727" cy="1320800"/>
          </a:xfrm>
        </p:spPr>
        <p:txBody>
          <a:bodyPr>
            <a:normAutofit/>
          </a:bodyPr>
          <a:lstStyle/>
          <a:p>
            <a:pPr algn="ctr"/>
            <a:r>
              <a:rPr lang="en-US" sz="3200" dirty="0"/>
              <a:t>NEW Competition – Meat Cookery Competition</a:t>
            </a:r>
          </a:p>
        </p:txBody>
      </p:sp>
      <p:sp>
        <p:nvSpPr>
          <p:cNvPr id="3" name="Content Placeholder 2"/>
          <p:cNvSpPr>
            <a:spLocks noGrp="1"/>
          </p:cNvSpPr>
          <p:nvPr>
            <p:ph idx="1"/>
          </p:nvPr>
        </p:nvSpPr>
        <p:spPr>
          <a:xfrm>
            <a:off x="265176" y="1301054"/>
            <a:ext cx="7918704" cy="5355778"/>
          </a:xfrm>
        </p:spPr>
        <p:txBody>
          <a:bodyPr>
            <a:normAutofit/>
          </a:bodyPr>
          <a:lstStyle/>
          <a:p>
            <a:pPr lvl="0"/>
            <a:r>
              <a:rPr lang="en-US" dirty="0"/>
              <a:t>Guidelines will be posted May 1, 2023</a:t>
            </a:r>
          </a:p>
          <a:p>
            <a:pPr lvl="0"/>
            <a:r>
              <a:rPr lang="en-US" dirty="0"/>
              <a:t>Requires students to create their own recipe using beef and Made In Oklahoma (MIO) Products</a:t>
            </a:r>
          </a:p>
          <a:p>
            <a:pPr lvl="0"/>
            <a:r>
              <a:rPr lang="en-US" dirty="0"/>
              <a:t>Requires nutritional analysis and cost analysis</a:t>
            </a:r>
          </a:p>
          <a:p>
            <a:pPr lvl="0"/>
            <a:r>
              <a:rPr lang="en-US" dirty="0"/>
              <a:t>Information and instructional video of dish being prepared must be submitted by August 28, 2023 to be considered as a finalist. Finalists will be notified by September 5 if they have been chosen to compete at the Fairgrounds</a:t>
            </a:r>
          </a:p>
          <a:p>
            <a:pPr lvl="0"/>
            <a:r>
              <a:rPr lang="en-US" dirty="0"/>
              <a:t>Finalists compete at the State Fairgrounds September 18 (Levels 1 and 2) September 23 (Levels 3 and 4) and the grand champion competition September 23</a:t>
            </a:r>
          </a:p>
          <a:p>
            <a:pPr lvl="0"/>
            <a:r>
              <a:rPr lang="en-US" dirty="0"/>
              <a:t>Each competitor and ONE adviser per chapter will receive free fair admission for the day of competition</a:t>
            </a:r>
          </a:p>
          <a:p>
            <a:pPr lvl="0"/>
            <a:r>
              <a:rPr lang="en-US" dirty="0"/>
              <a:t>Students may compete in this event AND other STAR Events</a:t>
            </a:r>
          </a:p>
          <a:p>
            <a:pPr lvl="0"/>
            <a:r>
              <a:rPr lang="en-US" dirty="0"/>
              <a:t>Must be in chef uniform to compete</a:t>
            </a:r>
          </a:p>
          <a:p>
            <a:pPr marL="0" indent="0">
              <a:buNone/>
            </a:pPr>
            <a:endParaRPr lang="en-US" dirty="0"/>
          </a:p>
        </p:txBody>
      </p:sp>
    </p:spTree>
    <p:extLst>
      <p:ext uri="{BB962C8B-B14F-4D97-AF65-F5344CB8AC3E}">
        <p14:creationId xmlns:p14="http://schemas.microsoft.com/office/powerpoint/2010/main" val="453436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2217"/>
            <a:ext cx="4528458" cy="705394"/>
          </a:xfrm>
        </p:spPr>
        <p:txBody>
          <a:bodyPr>
            <a:normAutofit fontScale="90000"/>
          </a:bodyPr>
          <a:lstStyle/>
          <a:p>
            <a:r>
              <a:rPr lang="en-US" dirty="0"/>
              <a:t>Wrapping up the Year</a:t>
            </a:r>
          </a:p>
        </p:txBody>
      </p:sp>
      <p:sp>
        <p:nvSpPr>
          <p:cNvPr id="3" name="Content Placeholder 2"/>
          <p:cNvSpPr>
            <a:spLocks noGrp="1"/>
          </p:cNvSpPr>
          <p:nvPr>
            <p:ph idx="1"/>
          </p:nvPr>
        </p:nvSpPr>
        <p:spPr>
          <a:xfrm>
            <a:off x="548638" y="1045892"/>
            <a:ext cx="7205473" cy="5711959"/>
          </a:xfrm>
        </p:spPr>
        <p:txBody>
          <a:bodyPr>
            <a:noAutofit/>
          </a:bodyPr>
          <a:lstStyle/>
          <a:p>
            <a:pPr>
              <a:buFont typeface="Wingdings" panose="05000000000000000000" pitchFamily="2" charset="2"/>
              <a:buChar char="Ø"/>
            </a:pPr>
            <a:r>
              <a:rPr lang="en-US" dirty="0"/>
              <a:t>Elect New Officers</a:t>
            </a:r>
          </a:p>
          <a:p>
            <a:pPr>
              <a:buFont typeface="Wingdings" panose="05000000000000000000" pitchFamily="2" charset="2"/>
              <a:buChar char="Ø"/>
            </a:pPr>
            <a:r>
              <a:rPr lang="en-US" dirty="0"/>
              <a:t>Create T-shirt designs for next year</a:t>
            </a:r>
          </a:p>
          <a:p>
            <a:pPr>
              <a:buFont typeface="Wingdings" panose="05000000000000000000" pitchFamily="2" charset="2"/>
              <a:buChar char="Ø"/>
            </a:pPr>
            <a:r>
              <a:rPr lang="en-US" dirty="0"/>
              <a:t>Work with new officers to create membership recruitment campaign</a:t>
            </a:r>
          </a:p>
          <a:p>
            <a:pPr>
              <a:buFont typeface="Wingdings" panose="05000000000000000000" pitchFamily="2" charset="2"/>
              <a:buChar char="Ø"/>
            </a:pPr>
            <a:r>
              <a:rPr lang="en-US" dirty="0"/>
              <a:t>If school allows, open Purchase Orders for new fiscal year dated July 1 for:</a:t>
            </a:r>
          </a:p>
          <a:p>
            <a:pPr lvl="1">
              <a:buFont typeface="Courier New" panose="02070309020205020404" pitchFamily="49" charset="0"/>
              <a:buChar char="o"/>
            </a:pPr>
            <a:r>
              <a:rPr lang="en-US" sz="1800" dirty="0"/>
              <a:t>T-shirts</a:t>
            </a:r>
          </a:p>
          <a:p>
            <a:pPr lvl="1">
              <a:buFont typeface="Courier New" panose="02070309020205020404" pitchFamily="49" charset="0"/>
              <a:buChar char="o"/>
            </a:pPr>
            <a:r>
              <a:rPr lang="en-US" sz="1800" dirty="0"/>
              <a:t>Affiliation (made payable to Nationals)</a:t>
            </a:r>
          </a:p>
          <a:p>
            <a:pPr lvl="1">
              <a:buFont typeface="Courier New" panose="02070309020205020404" pitchFamily="49" charset="0"/>
              <a:buChar char="o"/>
            </a:pPr>
            <a:r>
              <a:rPr lang="en-US" sz="1800" dirty="0"/>
              <a:t>Lead Conference (made payable to OK FCCLA)</a:t>
            </a:r>
          </a:p>
          <a:p>
            <a:pPr lvl="1">
              <a:buFont typeface="Courier New" panose="02070309020205020404" pitchFamily="49" charset="0"/>
              <a:buChar char="o"/>
            </a:pPr>
            <a:r>
              <a:rPr lang="en-US" sz="1800" dirty="0"/>
              <a:t>Take AIM (made payable to OK FCCLA)</a:t>
            </a:r>
          </a:p>
          <a:p>
            <a:pPr lvl="1">
              <a:buFont typeface="Courier New" panose="02070309020205020404" pitchFamily="49" charset="0"/>
              <a:buChar char="o"/>
            </a:pPr>
            <a:r>
              <a:rPr lang="en-US" sz="1800" dirty="0"/>
              <a:t>STAR Event registrations (made payable to OK FCCLA)</a:t>
            </a:r>
          </a:p>
          <a:p>
            <a:pPr lvl="1">
              <a:buFont typeface="Courier New" panose="02070309020205020404" pitchFamily="49" charset="0"/>
              <a:buChar char="o"/>
            </a:pPr>
            <a:r>
              <a:rPr lang="en-US" sz="1800" dirty="0"/>
              <a:t>FCCLA District/District Conference fees (made payable to your district bookkeeper)</a:t>
            </a:r>
          </a:p>
          <a:p>
            <a:pPr lvl="1">
              <a:buFont typeface="Courier New" panose="02070309020205020404" pitchFamily="49" charset="0"/>
              <a:buChar char="o"/>
            </a:pPr>
            <a:r>
              <a:rPr lang="en-US" sz="1800" dirty="0"/>
              <a:t>FCCLA State convention (made payable to OK FCCLA) Date to be </a:t>
            </a:r>
            <a:r>
              <a:rPr lang="en-US" sz="1800" dirty="0" err="1"/>
              <a:t>deremined</a:t>
            </a:r>
            <a:r>
              <a:rPr lang="en-US" sz="1800" dirty="0"/>
              <a:t>.</a:t>
            </a:r>
          </a:p>
        </p:txBody>
      </p:sp>
    </p:spTree>
    <p:extLst>
      <p:ext uri="{BB962C8B-B14F-4D97-AF65-F5344CB8AC3E}">
        <p14:creationId xmlns:p14="http://schemas.microsoft.com/office/powerpoint/2010/main" val="2726798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i.pinimg.com/564x/f8/42/1b/f8421bae081652a4f49a255e09e6a86f.jpg"/>
          <p:cNvPicPr/>
          <p:nvPr/>
        </p:nvPicPr>
        <p:blipFill>
          <a:blip r:embed="rId3">
            <a:extLst>
              <a:ext uri="{28A0092B-C50C-407E-A947-70E740481C1C}">
                <a14:useLocalDpi xmlns:a14="http://schemas.microsoft.com/office/drawing/2010/main" val="0"/>
              </a:ext>
            </a:extLst>
          </a:blip>
          <a:srcRect/>
          <a:stretch>
            <a:fillRect/>
          </a:stretch>
        </p:blipFill>
        <p:spPr bwMode="auto">
          <a:xfrm>
            <a:off x="1128303" y="219348"/>
            <a:ext cx="5681799" cy="6425292"/>
          </a:xfrm>
          <a:prstGeom prst="rect">
            <a:avLst/>
          </a:prstGeom>
          <a:noFill/>
          <a:ln>
            <a:noFill/>
          </a:ln>
        </p:spPr>
      </p:pic>
    </p:spTree>
    <p:extLst>
      <p:ext uri="{BB962C8B-B14F-4D97-AF65-F5344CB8AC3E}">
        <p14:creationId xmlns:p14="http://schemas.microsoft.com/office/powerpoint/2010/main" val="4083203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14" y="363575"/>
            <a:ext cx="7232906" cy="6256681"/>
          </a:xfrm>
        </p:spPr>
        <p:txBody>
          <a:bodyPr>
            <a:normAutofit/>
          </a:bodyPr>
          <a:lstStyle/>
          <a:p>
            <a:pPr marL="0" indent="0">
              <a:buNone/>
            </a:pPr>
            <a:r>
              <a:rPr lang="en-US" sz="3200" b="1" dirty="0">
                <a:solidFill>
                  <a:schemeClr val="accent2">
                    <a:lumMod val="75000"/>
                  </a:schemeClr>
                </a:solidFill>
                <a:latin typeface="Bradley Hand ITC" panose="03070402050302030203" pitchFamily="66" charset="0"/>
              </a:rPr>
              <a:t>Thank you all for your hard work this year and everything you have done for your students.  </a:t>
            </a:r>
          </a:p>
          <a:p>
            <a:pPr marL="0" indent="0">
              <a:buNone/>
            </a:pPr>
            <a:r>
              <a:rPr lang="en-US" sz="3200" b="1" dirty="0">
                <a:solidFill>
                  <a:schemeClr val="accent2">
                    <a:lumMod val="75000"/>
                  </a:schemeClr>
                </a:solidFill>
                <a:latin typeface="Bradley Hand ITC" panose="03070402050302030203" pitchFamily="66" charset="0"/>
              </a:rPr>
              <a:t>We in the FCS division of the State Agency see what you do and commend you!!  </a:t>
            </a:r>
          </a:p>
          <a:p>
            <a:pPr marL="0" indent="0">
              <a:buNone/>
            </a:pPr>
            <a:r>
              <a:rPr lang="en-US" sz="3200" b="1" dirty="0">
                <a:solidFill>
                  <a:schemeClr val="accent2">
                    <a:lumMod val="75000"/>
                  </a:schemeClr>
                </a:solidFill>
                <a:latin typeface="Bradley Hand ITC" panose="03070402050302030203" pitchFamily="66" charset="0"/>
              </a:rPr>
              <a:t>You are greatly appreciated and we know we don’t tell you all that enough. </a:t>
            </a:r>
          </a:p>
          <a:p>
            <a:pPr marL="0" indent="0">
              <a:buNone/>
            </a:pPr>
            <a:r>
              <a:rPr lang="en-US" sz="3200" b="1" dirty="0">
                <a:solidFill>
                  <a:schemeClr val="accent2">
                    <a:lumMod val="75000"/>
                  </a:schemeClr>
                </a:solidFill>
                <a:latin typeface="Bradley Hand ITC" panose="03070402050302030203" pitchFamily="66" charset="0"/>
              </a:rPr>
              <a:t>THANK YOU!!!</a:t>
            </a:r>
          </a:p>
          <a:p>
            <a:pPr marL="0" indent="0">
              <a:buNone/>
            </a:pPr>
            <a:r>
              <a:rPr lang="en-US" sz="3200" b="1" dirty="0">
                <a:solidFill>
                  <a:schemeClr val="accent2">
                    <a:lumMod val="75000"/>
                  </a:schemeClr>
                </a:solidFill>
                <a:latin typeface="Bradley Hand ITC" panose="03070402050302030203" pitchFamily="66" charset="0"/>
              </a:rPr>
              <a:t>Remember to take time for yourself this summer!! You deserve it!</a:t>
            </a:r>
          </a:p>
          <a:p>
            <a:pPr marL="0" indent="0">
              <a:buNone/>
            </a:pPr>
            <a:endParaRPr lang="en-US" sz="2400" b="1" dirty="0">
              <a:solidFill>
                <a:schemeClr val="tx1">
                  <a:lumMod val="95000"/>
                  <a:lumOff val="5000"/>
                </a:schemeClr>
              </a:solidFill>
              <a:latin typeface="Bradley Hand ITC" panose="03070402050302030203" pitchFamily="66"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58712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7331" y="1392579"/>
            <a:ext cx="5815173" cy="2308324"/>
          </a:xfrm>
          <a:prstGeom prst="rect">
            <a:avLst/>
          </a:prstGeom>
          <a:noFill/>
        </p:spPr>
        <p:txBody>
          <a:bodyPr wrap="square" rtlCol="0">
            <a:spAutoFit/>
          </a:bodyPr>
          <a:lstStyle/>
          <a:p>
            <a:pPr algn="ctr"/>
            <a:r>
              <a:rPr lang="en-US" sz="7200" b="1" dirty="0">
                <a:latin typeface="Myriad Pro Semibold"/>
                <a:ea typeface="Myriad Pro Semibold" charset="0"/>
                <a:cs typeface="Myriad Pro Semibold" charset="0"/>
              </a:rPr>
              <a:t>DISTRICT PLANNING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27" y="5375215"/>
            <a:ext cx="3138177" cy="1401028"/>
          </a:xfrm>
          <a:prstGeom prst="rect">
            <a:avLst/>
          </a:prstGeom>
        </p:spPr>
      </p:pic>
    </p:spTree>
    <p:extLst>
      <p:ext uri="{BB962C8B-B14F-4D97-AF65-F5344CB8AC3E}">
        <p14:creationId xmlns:p14="http://schemas.microsoft.com/office/powerpoint/2010/main" val="1908622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id="{A9655194-1F70-414C-8E10-825B92F3FE68}"/>
              </a:ext>
            </a:extLst>
          </p:cNvPr>
          <p:cNvPicPr>
            <a:picLocks noChangeAspect="1"/>
          </p:cNvPicPr>
          <p:nvPr/>
        </p:nvPicPr>
        <p:blipFill>
          <a:blip r:embed="rId2"/>
          <a:stretch>
            <a:fillRect/>
          </a:stretch>
        </p:blipFill>
        <p:spPr>
          <a:xfrm>
            <a:off x="134470" y="0"/>
            <a:ext cx="8875059" cy="6858000"/>
          </a:xfrm>
          <a:prstGeom prst="rect">
            <a:avLst/>
          </a:prstGeom>
        </p:spPr>
      </p:pic>
    </p:spTree>
    <p:extLst>
      <p:ext uri="{BB962C8B-B14F-4D97-AF65-F5344CB8AC3E}">
        <p14:creationId xmlns:p14="http://schemas.microsoft.com/office/powerpoint/2010/main" val="83018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05F1-8786-4990-A027-26DBDC6CE42E}"/>
              </a:ext>
            </a:extLst>
          </p:cNvPr>
          <p:cNvSpPr>
            <a:spLocks noGrp="1"/>
          </p:cNvSpPr>
          <p:nvPr>
            <p:ph type="title"/>
          </p:nvPr>
        </p:nvSpPr>
        <p:spPr>
          <a:xfrm>
            <a:off x="609599" y="609599"/>
            <a:ext cx="6347713" cy="3607293"/>
          </a:xfrm>
        </p:spPr>
        <p:txBody>
          <a:bodyPr>
            <a:normAutofit/>
          </a:bodyPr>
          <a:lstStyle/>
          <a:p>
            <a:pPr algn="ctr"/>
            <a:r>
              <a:rPr lang="en-US" sz="4800" b="1" dirty="0"/>
              <a:t>Show and Tell items, lesson plans or other cool stuff for your classroom</a:t>
            </a:r>
          </a:p>
        </p:txBody>
      </p:sp>
    </p:spTree>
    <p:extLst>
      <p:ext uri="{BB962C8B-B14F-4D97-AF65-F5344CB8AC3E}">
        <p14:creationId xmlns:p14="http://schemas.microsoft.com/office/powerpoint/2010/main" val="98090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661" y="2093198"/>
            <a:ext cx="7618682" cy="2308324"/>
          </a:xfrm>
          <a:prstGeom prst="rect">
            <a:avLst/>
          </a:prstGeom>
        </p:spPr>
        <p:txBody>
          <a:bodyPr wrap="square">
            <a:spAutoFit/>
          </a:bodyPr>
          <a:lstStyle/>
          <a:p>
            <a:r>
              <a:rPr lang="en-US" sz="2800" b="1" dirty="0"/>
              <a:t>				</a:t>
            </a:r>
            <a:r>
              <a:rPr lang="en-US" sz="3600" b="1" dirty="0"/>
              <a:t>Job Openings  </a:t>
            </a:r>
          </a:p>
          <a:p>
            <a:r>
              <a:rPr lang="en-US" sz="3600" b="1" dirty="0"/>
              <a:t>(Watch the following for openings)</a:t>
            </a:r>
          </a:p>
          <a:p>
            <a:pPr marL="285750" indent="-285750" algn="ctr">
              <a:buFont typeface="Arial" panose="020B0604020202020204" pitchFamily="34" charset="0"/>
              <a:buChar char="•"/>
            </a:pPr>
            <a:r>
              <a:rPr lang="en-US" sz="3600" dirty="0"/>
              <a:t>ctYou.org</a:t>
            </a:r>
          </a:p>
          <a:p>
            <a:pPr marL="742950" lvl="1" indent="-285750" algn="ctr">
              <a:buFont typeface="Arial" panose="020B0604020202020204" pitchFamily="34" charset="0"/>
              <a:buChar char="•"/>
            </a:pPr>
            <a:r>
              <a:rPr lang="en-US" sz="3600" dirty="0"/>
              <a:t>OSSBA website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68" y="6235166"/>
            <a:ext cx="1395089" cy="622833"/>
          </a:xfrm>
          <a:prstGeom prst="rect">
            <a:avLst/>
          </a:prstGeom>
        </p:spPr>
      </p:pic>
    </p:spTree>
    <p:extLst>
      <p:ext uri="{BB962C8B-B14F-4D97-AF65-F5344CB8AC3E}">
        <p14:creationId xmlns:p14="http://schemas.microsoft.com/office/powerpoint/2010/main" val="414320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8154" y="953801"/>
            <a:ext cx="5815173" cy="1508105"/>
          </a:xfrm>
          <a:prstGeom prst="rect">
            <a:avLst/>
          </a:prstGeom>
          <a:noFill/>
        </p:spPr>
        <p:txBody>
          <a:bodyPr wrap="square" rtlCol="0">
            <a:spAutoFit/>
          </a:bodyPr>
          <a:lstStyle/>
          <a:p>
            <a:pPr algn="ctr"/>
            <a:endParaRPr lang="en-US" sz="3600" b="1" dirty="0">
              <a:latin typeface="Myriad Pro Semibold"/>
              <a:ea typeface="Myriad Pro Semibold" charset="0"/>
              <a:cs typeface="Arial" panose="020B0604020202020204" pitchFamily="34" charset="0"/>
            </a:endParaRPr>
          </a:p>
          <a:p>
            <a:pPr algn="ctr"/>
            <a:endParaRPr lang="en-US" sz="3600" b="1" dirty="0">
              <a:latin typeface="Myriad Pro Semibold"/>
              <a:ea typeface="Myriad Pro Semibold" charset="0"/>
              <a:cs typeface="Arial" panose="020B0604020202020204" pitchFamily="34" charset="0"/>
            </a:endParaRPr>
          </a:p>
          <a:p>
            <a:pPr algn="ctr"/>
            <a:endParaRPr lang="en-US" sz="2000" b="1" dirty="0">
              <a:latin typeface="Myriad Pro Semibold"/>
              <a:ea typeface="Myriad Pro Semibold" charset="0"/>
              <a:cs typeface="Myriad Pro Semibold" charset="0"/>
            </a:endParaRPr>
          </a:p>
        </p:txBody>
      </p:sp>
      <p:sp>
        <p:nvSpPr>
          <p:cNvPr id="5" name="Rectangle 4"/>
          <p:cNvSpPr/>
          <p:nvPr/>
        </p:nvSpPr>
        <p:spPr>
          <a:xfrm>
            <a:off x="452845" y="953800"/>
            <a:ext cx="7352211" cy="3970318"/>
          </a:xfrm>
          <a:prstGeom prst="rect">
            <a:avLst/>
          </a:prstGeom>
        </p:spPr>
        <p:txBody>
          <a:bodyPr wrap="square">
            <a:spAutoFit/>
          </a:bodyPr>
          <a:lstStyle/>
          <a:p>
            <a:pPr lvl="1"/>
            <a:r>
              <a:rPr lang="en-US" sz="4000" b="1" u="sng" dirty="0">
                <a:solidFill>
                  <a:schemeClr val="accent2"/>
                </a:solidFill>
              </a:rPr>
              <a:t>FCS Deadlines:</a:t>
            </a:r>
          </a:p>
          <a:p>
            <a:pPr lvl="1"/>
            <a:endParaRPr lang="en-US" sz="800" dirty="0"/>
          </a:p>
          <a:p>
            <a:pPr lvl="1"/>
            <a:endParaRPr lang="en-US" sz="800" dirty="0"/>
          </a:p>
          <a:p>
            <a:pPr lvl="1"/>
            <a:r>
              <a:rPr lang="en-US" sz="2800" dirty="0"/>
              <a:t>May 31- </a:t>
            </a:r>
          </a:p>
          <a:p>
            <a:pPr marL="1371600" lvl="2" indent="-457200">
              <a:buClr>
                <a:schemeClr val="accent1">
                  <a:lumMod val="75000"/>
                </a:schemeClr>
              </a:buClr>
              <a:buFont typeface="Wingdings" panose="05000000000000000000" pitchFamily="2" charset="2"/>
              <a:buChar char="v"/>
            </a:pPr>
            <a:r>
              <a:rPr lang="en-US" sz="2800" dirty="0"/>
              <a:t>CESI second semester data</a:t>
            </a:r>
          </a:p>
          <a:p>
            <a:pPr marL="1371600" lvl="2" indent="-457200">
              <a:buClr>
                <a:schemeClr val="accent1">
                  <a:lumMod val="75000"/>
                </a:schemeClr>
              </a:buClr>
              <a:buFont typeface="Wingdings" panose="05000000000000000000" pitchFamily="2" charset="2"/>
              <a:buChar char="v"/>
            </a:pPr>
            <a:r>
              <a:rPr lang="en-US" sz="2800" dirty="0"/>
              <a:t>Documentation for ctYou folder</a:t>
            </a:r>
          </a:p>
          <a:p>
            <a:pPr marL="1371600" lvl="2" indent="-457200">
              <a:buClr>
                <a:schemeClr val="accent1">
                  <a:lumMod val="75000"/>
                </a:schemeClr>
              </a:buClr>
              <a:buFont typeface="Wingdings" panose="05000000000000000000" pitchFamily="2" charset="2"/>
              <a:buChar char="v"/>
            </a:pPr>
            <a:r>
              <a:rPr lang="en-US" sz="2800" dirty="0"/>
              <a:t>FCCLA Connections article</a:t>
            </a:r>
          </a:p>
          <a:p>
            <a:pPr marL="1371600" lvl="2" indent="-457200">
              <a:buClr>
                <a:schemeClr val="accent1">
                  <a:lumMod val="75000"/>
                </a:schemeClr>
              </a:buClr>
              <a:buFont typeface="Wingdings" panose="05000000000000000000" pitchFamily="2" charset="2"/>
              <a:buChar char="v"/>
            </a:pPr>
            <a:r>
              <a:rPr lang="en-US" sz="2800" dirty="0"/>
              <a:t>Advisory committee report in folder</a:t>
            </a:r>
          </a:p>
          <a:p>
            <a:pPr marL="1371600" lvl="2" indent="-457200">
              <a:buClr>
                <a:schemeClr val="accent1">
                  <a:lumMod val="75000"/>
                </a:schemeClr>
              </a:buClr>
              <a:buFont typeface="Wingdings" panose="05000000000000000000" pitchFamily="2" charset="2"/>
              <a:buChar char="v"/>
            </a:pPr>
            <a:r>
              <a:rPr lang="en-US" sz="2800" dirty="0"/>
              <a:t>412-314 Program assistance report in folder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27" y="6087291"/>
            <a:ext cx="1543191" cy="688952"/>
          </a:xfrm>
          <a:prstGeom prst="rect">
            <a:avLst/>
          </a:prstGeom>
        </p:spPr>
      </p:pic>
    </p:spTree>
    <p:extLst>
      <p:ext uri="{BB962C8B-B14F-4D97-AF65-F5344CB8AC3E}">
        <p14:creationId xmlns:p14="http://schemas.microsoft.com/office/powerpoint/2010/main" val="152780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31" y="1097280"/>
            <a:ext cx="6347713" cy="801189"/>
          </a:xfrm>
        </p:spPr>
        <p:txBody>
          <a:bodyPr>
            <a:normAutofit/>
          </a:bodyPr>
          <a:lstStyle/>
          <a:p>
            <a:pPr algn="ctr"/>
            <a:r>
              <a:rPr lang="en-US" b="1" u="sng" dirty="0">
                <a:solidFill>
                  <a:schemeClr val="accent2"/>
                </a:solidFill>
              </a:rPr>
              <a:t>412/314 Program Funding</a:t>
            </a:r>
            <a:r>
              <a:rPr lang="en-US" dirty="0"/>
              <a:t>	</a:t>
            </a:r>
          </a:p>
        </p:txBody>
      </p:sp>
      <p:sp>
        <p:nvSpPr>
          <p:cNvPr id="3" name="Content Placeholder 2"/>
          <p:cNvSpPr>
            <a:spLocks noGrp="1"/>
          </p:cNvSpPr>
          <p:nvPr>
            <p:ph idx="1"/>
          </p:nvPr>
        </p:nvSpPr>
        <p:spPr>
          <a:xfrm>
            <a:off x="478970" y="1986419"/>
            <a:ext cx="6836230" cy="2896477"/>
          </a:xfrm>
        </p:spPr>
        <p:txBody>
          <a:bodyPr>
            <a:noAutofit/>
          </a:bodyPr>
          <a:lstStyle/>
          <a:p>
            <a:r>
              <a:rPr lang="en-US" sz="2800" dirty="0"/>
              <a:t>Remember to use your 412 money to purchase $300 worth of conference attire.</a:t>
            </a:r>
          </a:p>
          <a:p>
            <a:r>
              <a:rPr lang="en-US" sz="2800" dirty="0"/>
              <a:t>You will still be able to use $524 of your 412 money to affiliate members for your FCCLA chapter in 2023-2024.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30" y="6117215"/>
            <a:ext cx="1509676" cy="673989"/>
          </a:xfrm>
          <a:prstGeom prst="rect">
            <a:avLst/>
          </a:prstGeom>
        </p:spPr>
      </p:pic>
    </p:spTree>
    <p:extLst>
      <p:ext uri="{BB962C8B-B14F-4D97-AF65-F5344CB8AC3E}">
        <p14:creationId xmlns:p14="http://schemas.microsoft.com/office/powerpoint/2010/main" val="207635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9248"/>
            <a:ext cx="6347713" cy="1320800"/>
          </a:xfrm>
        </p:spPr>
        <p:txBody>
          <a:bodyPr>
            <a:normAutofit/>
          </a:bodyPr>
          <a:lstStyle/>
          <a:p>
            <a:pPr algn="ctr"/>
            <a:r>
              <a:rPr lang="en-US" b="1" u="sng" dirty="0"/>
              <a:t>Program Evaluations for </a:t>
            </a:r>
            <a:br>
              <a:rPr lang="en-US" b="1" u="sng" dirty="0"/>
            </a:br>
            <a:r>
              <a:rPr lang="en-US" b="1" u="sng" dirty="0"/>
              <a:t>2023-2024 School Year</a:t>
            </a:r>
          </a:p>
        </p:txBody>
      </p:sp>
      <p:sp>
        <p:nvSpPr>
          <p:cNvPr id="5" name="TextBox 4">
            <a:extLst>
              <a:ext uri="{FF2B5EF4-FFF2-40B4-BE49-F238E27FC236}">
                <a16:creationId xmlns:a16="http://schemas.microsoft.com/office/drawing/2014/main" id="{C3088A31-474D-44EB-93FA-7170113005D5}"/>
              </a:ext>
            </a:extLst>
          </p:cNvPr>
          <p:cNvSpPr txBox="1"/>
          <p:nvPr/>
        </p:nvSpPr>
        <p:spPr>
          <a:xfrm>
            <a:off x="1330036" y="1782618"/>
            <a:ext cx="5504873" cy="5109091"/>
          </a:xfrm>
          <a:prstGeom prst="rect">
            <a:avLst/>
          </a:prstGeom>
          <a:noFill/>
        </p:spPr>
        <p:txBody>
          <a:bodyPr wrap="square" rtlCol="0">
            <a:spAutoFit/>
          </a:bodyPr>
          <a:lstStyle/>
          <a:p>
            <a:r>
              <a:rPr lang="en-US" sz="2800" dirty="0"/>
              <a:t>Ada HS					Ada MS</a:t>
            </a:r>
          </a:p>
          <a:p>
            <a:r>
              <a:rPr lang="en-US" sz="2800" dirty="0"/>
              <a:t>Allen						Antlers </a:t>
            </a:r>
          </a:p>
          <a:p>
            <a:r>
              <a:rPr lang="en-US" sz="2800" dirty="0"/>
              <a:t>Boswell					Byng</a:t>
            </a:r>
          </a:p>
          <a:p>
            <a:r>
              <a:rPr lang="en-US" sz="2800" dirty="0"/>
              <a:t>Fort Towson			Keota</a:t>
            </a:r>
          </a:p>
          <a:p>
            <a:r>
              <a:rPr lang="en-US" sz="2800" dirty="0"/>
              <a:t>Konawa					</a:t>
            </a:r>
            <a:r>
              <a:rPr lang="en-US" sz="2800" dirty="0" err="1"/>
              <a:t>Latta</a:t>
            </a:r>
            <a:endParaRPr lang="en-US" sz="2800" dirty="0"/>
          </a:p>
          <a:p>
            <a:r>
              <a:rPr lang="en-US" sz="2800" dirty="0"/>
              <a:t>Rattan					Soper	</a:t>
            </a:r>
          </a:p>
          <a:p>
            <a:r>
              <a:rPr lang="en-US" sz="2800" dirty="0"/>
              <a:t>Stigler					Strother		 Tecumseh 		         Valliant</a:t>
            </a:r>
          </a:p>
          <a:p>
            <a:r>
              <a:rPr lang="en-US" sz="2800" dirty="0"/>
              <a:t>							Wewoka		 Okla. School for Deaf</a:t>
            </a:r>
          </a:p>
          <a:p>
            <a:endParaRPr lang="en-US" sz="2800" dirty="0"/>
          </a:p>
          <a:p>
            <a:endParaRPr lang="en-US" dirty="0"/>
          </a:p>
        </p:txBody>
      </p:sp>
    </p:spTree>
    <p:extLst>
      <p:ext uri="{BB962C8B-B14F-4D97-AF65-F5344CB8AC3E}">
        <p14:creationId xmlns:p14="http://schemas.microsoft.com/office/powerpoint/2010/main" val="950721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4120" y="998003"/>
            <a:ext cx="5815173" cy="2585323"/>
          </a:xfrm>
          <a:prstGeom prst="rect">
            <a:avLst/>
          </a:prstGeom>
          <a:noFill/>
        </p:spPr>
        <p:txBody>
          <a:bodyPr wrap="square" rtlCol="0">
            <a:spAutoFit/>
          </a:bodyPr>
          <a:lstStyle/>
          <a:p>
            <a:pPr algn="ctr"/>
            <a:r>
              <a:rPr lang="en-US" sz="6600" b="1" dirty="0">
                <a:ln w="0"/>
                <a:effectLst>
                  <a:outerShdw blurRad="38100" dist="19050" dir="2700000" algn="tl" rotWithShape="0">
                    <a:schemeClr val="dk1">
                      <a:alpha val="40000"/>
                    </a:schemeClr>
                  </a:outerShdw>
                </a:effectLst>
                <a:latin typeface="Myriad Pro Semibold"/>
                <a:ea typeface="Myriad Pro Semibold" charset="0"/>
                <a:cs typeface="Myriad Pro Semibold" charset="0"/>
              </a:rPr>
              <a:t>“</a:t>
            </a:r>
            <a:r>
              <a:rPr lang="en-US" sz="6600" b="1" u="sng" dirty="0">
                <a:ln w="0"/>
                <a:effectLst>
                  <a:outerShdw blurRad="38100" dist="38100" dir="2700000" algn="tl">
                    <a:srgbClr val="000000">
                      <a:alpha val="43137"/>
                    </a:srgbClr>
                  </a:outerShdw>
                </a:effectLst>
                <a:latin typeface="Myriad Pro Semibold"/>
                <a:ea typeface="Myriad Pro Semibold" charset="0"/>
                <a:cs typeface="Myriad Pro Semibold" charset="0"/>
              </a:rPr>
              <a:t>Newsletter</a:t>
            </a:r>
            <a:r>
              <a:rPr lang="en-US" sz="6600" b="1" dirty="0">
                <a:ln w="0"/>
                <a:effectLst>
                  <a:outerShdw blurRad="38100" dist="19050" dir="2700000" algn="tl" rotWithShape="0">
                    <a:schemeClr val="dk1">
                      <a:alpha val="40000"/>
                    </a:schemeClr>
                  </a:outerShdw>
                </a:effectLst>
                <a:latin typeface="Myriad Pro Semibold"/>
                <a:ea typeface="Myriad Pro Semibold" charset="0"/>
                <a:cs typeface="Myriad Pro Semibold" charset="0"/>
              </a:rPr>
              <a:t>”</a:t>
            </a:r>
          </a:p>
          <a:p>
            <a:pPr algn="ctr"/>
            <a:r>
              <a:rPr lang="en-US" sz="4800" b="1" dirty="0">
                <a:ln w="0"/>
                <a:effectLst>
                  <a:outerShdw blurRad="38100" dist="19050" dir="2700000" algn="tl" rotWithShape="0">
                    <a:schemeClr val="dk1">
                      <a:alpha val="40000"/>
                    </a:schemeClr>
                  </a:outerShdw>
                </a:effectLst>
                <a:latin typeface="Myriad Pro Semibold"/>
                <a:ea typeface="Myriad Pro Semibold" charset="0"/>
                <a:cs typeface="Myriad Pro Semibold" charset="0"/>
              </a:rPr>
              <a:t>READ for the most current information </a:t>
            </a:r>
          </a:p>
        </p:txBody>
      </p:sp>
      <p:sp>
        <p:nvSpPr>
          <p:cNvPr id="6" name="Title 5"/>
          <p:cNvSpPr>
            <a:spLocks noGrp="1"/>
          </p:cNvSpPr>
          <p:nvPr>
            <p:ph type="ctrTitle"/>
          </p:nvPr>
        </p:nvSpPr>
        <p:spPr>
          <a:xfrm>
            <a:off x="685800" y="2416175"/>
            <a:ext cx="7772400" cy="1470025"/>
          </a:xfrm>
        </p:spPr>
        <p:txBody>
          <a:bodyPr>
            <a:normAutofit fontScale="90000"/>
          </a:bodyPr>
          <a:lstStyle/>
          <a:p>
            <a:br>
              <a:rPr lang="en-US" dirty="0"/>
            </a:br>
            <a:br>
              <a:rPr lang="en-US" dirty="0"/>
            </a:br>
            <a:endParaRPr lang="en-US" dirty="0"/>
          </a:p>
        </p:txBody>
      </p:sp>
      <p:sp>
        <p:nvSpPr>
          <p:cNvPr id="7" name="Subtitle 6"/>
          <p:cNvSpPr>
            <a:spLocks noGrp="1"/>
          </p:cNvSpPr>
          <p:nvPr>
            <p:ph type="subTitle" idx="1"/>
          </p:nvPr>
        </p:nvSpPr>
        <p:spPr>
          <a:xfrm>
            <a:off x="924120" y="3511755"/>
            <a:ext cx="6306525" cy="1792617"/>
          </a:xfrm>
        </p:spPr>
        <p:txBody>
          <a:bodyPr vert="horz" lIns="91440" tIns="45720" rIns="91440" bIns="45720" rtlCol="0" anchor="t">
            <a:normAutofit/>
          </a:bodyPr>
          <a:lstStyle/>
          <a:p>
            <a:endParaRPr lang="en-US" dirty="0">
              <a:highlight>
                <a:srgbClr val="FFFF00"/>
              </a:highlight>
            </a:endParaRPr>
          </a:p>
          <a:p>
            <a:pPr algn="ctr"/>
            <a:r>
              <a:rPr lang="en-US" sz="3600" dirty="0"/>
              <a:t>Join us on OKFACSED</a:t>
            </a:r>
          </a:p>
          <a:p>
            <a:pPr algn="ctr"/>
            <a:r>
              <a:rPr lang="en-US" sz="3600" dirty="0"/>
              <a:t>FACEBOOK!</a:t>
            </a:r>
          </a:p>
          <a:p>
            <a:endParaRPr lang="en-US" dirty="0">
              <a:highlight>
                <a:srgbClr val="FFFF00"/>
              </a:highlight>
              <a:cs typeface="Calibri"/>
            </a:endParaRPr>
          </a:p>
          <a:p>
            <a:endParaRPr lang="en-US" dirty="0">
              <a:highlight>
                <a:srgbClr val="FFFF00"/>
              </a:highlight>
              <a:cs typeface="Calibri"/>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28" y="5956663"/>
            <a:ext cx="1835786" cy="819580"/>
          </a:xfrm>
          <a:prstGeom prst="rect">
            <a:avLst/>
          </a:prstGeom>
        </p:spPr>
      </p:pic>
    </p:spTree>
    <p:extLst>
      <p:ext uri="{BB962C8B-B14F-4D97-AF65-F5344CB8AC3E}">
        <p14:creationId xmlns:p14="http://schemas.microsoft.com/office/powerpoint/2010/main" val="14701145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rojectAssociation xmlns="070ef74f-fe64-4aab-853e-8d6041358f56" xsi:nil="true"/>
    <TaxCatchAll xmlns="5d7f0ad2-e627-4555-a956-efa81d806a21" xsi:nil="true"/>
    <lcf76f155ced4ddcb4097134ff3c332f xmlns="070ef74f-fe64-4aab-853e-8d6041358f5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A26D03B30F5143A34407DFAFBACAF4" ma:contentTypeVersion="20" ma:contentTypeDescription="Create a new document." ma:contentTypeScope="" ma:versionID="52774dd9d4ee66562c8e157ba1b4654c">
  <xsd:schema xmlns:xsd="http://www.w3.org/2001/XMLSchema" xmlns:xs="http://www.w3.org/2001/XMLSchema" xmlns:p="http://schemas.microsoft.com/office/2006/metadata/properties" xmlns:ns1="http://schemas.microsoft.com/sharepoint/v3" xmlns:ns2="5d7f0ad2-e627-4555-a956-efa81d806a21" xmlns:ns3="070ef74f-fe64-4aab-853e-8d6041358f56" targetNamespace="http://schemas.microsoft.com/office/2006/metadata/properties" ma:root="true" ma:fieldsID="4c0c32bfae1a9fb3d493e440289a74e0" ns1:_="" ns2:_="" ns3:_="">
    <xsd:import namespace="http://schemas.microsoft.com/sharepoint/v3"/>
    <xsd:import namespace="5d7f0ad2-e627-4555-a956-efa81d806a21"/>
    <xsd:import namespace="070ef74f-fe64-4aab-853e-8d6041358f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element ref="ns3:ProjectAssoci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7f0ad2-e627-4555-a956-efa81d806a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b0b2df29-a95d-47e3-8094-bcf6ff1e8cdd}" ma:internalName="TaxCatchAll" ma:showField="CatchAllData" ma:web="5d7f0ad2-e627-4555-a956-efa81d806a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0ef74f-fe64-4aab-853e-8d6041358f5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ProjectAssociation" ma:index="22" nillable="true" ma:displayName="Project Association" ma:description="Tells what this document relates to most closely" ma:format="Dropdown" ma:internalName="ProjectAssociation">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50D757-3B80-4EC6-B783-94D390AADE87}">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elements/1.1/"/>
    <ds:schemaRef ds:uri="http://purl.org/dc/dcmitype/"/>
    <ds:schemaRef ds:uri="http://schemas.openxmlformats.org/package/2006/metadata/core-properties"/>
    <ds:schemaRef ds:uri="070ef74f-fe64-4aab-853e-8d6041358f56"/>
    <ds:schemaRef ds:uri="5d7f0ad2-e627-4555-a956-efa81d806a21"/>
    <ds:schemaRef ds:uri="http://schemas.microsoft.com/sharepoint/v3"/>
    <ds:schemaRef ds:uri="http://www.w3.org/XML/1998/namespace"/>
  </ds:schemaRefs>
</ds:datastoreItem>
</file>

<file path=customXml/itemProps2.xml><?xml version="1.0" encoding="utf-8"?>
<ds:datastoreItem xmlns:ds="http://schemas.openxmlformats.org/officeDocument/2006/customXml" ds:itemID="{F5245384-DC6A-402F-ADC7-3CBB9B6450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d7f0ad2-e627-4555-a956-efa81d806a21"/>
    <ds:schemaRef ds:uri="070ef74f-fe64-4aab-853e-8d6041358f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4417E9-79E0-478C-9810-774B5067EE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21050</TotalTime>
  <Words>2958</Words>
  <Application>Microsoft Office PowerPoint</Application>
  <PresentationFormat>On-screen Show (4:3)</PresentationFormat>
  <Paragraphs>446</Paragraphs>
  <Slides>48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"Playfair Display"</vt:lpstr>
      <vt:lpstr>Arial</vt:lpstr>
      <vt:lpstr>Bodoni MT Black</vt:lpstr>
      <vt:lpstr>Bradley Hand ITC</vt:lpstr>
      <vt:lpstr>Calibri</vt:lpstr>
      <vt:lpstr>Courier New</vt:lpstr>
      <vt:lpstr>Myriad Pro Semibold</vt:lpstr>
      <vt:lpstr>Trebuchet MS</vt:lpstr>
      <vt:lpstr>Wingdings</vt:lpstr>
      <vt:lpstr>Wingdings 3</vt:lpstr>
      <vt:lpstr>Facet</vt:lpstr>
      <vt:lpstr>PowerPoint Presentation</vt:lpstr>
      <vt:lpstr>PowerPoint Presentation</vt:lpstr>
      <vt:lpstr>PowerPoint Presentation</vt:lpstr>
      <vt:lpstr>     </vt:lpstr>
      <vt:lpstr>PowerPoint Presentation</vt:lpstr>
      <vt:lpstr>PowerPoint Presentation</vt:lpstr>
      <vt:lpstr>412/314 Program Funding </vt:lpstr>
      <vt:lpstr>Program Evaluations for  2023-2024 School Year</vt:lpstr>
      <vt:lpstr>  </vt:lpstr>
      <vt:lpstr>PowerPoint Presentation</vt:lpstr>
      <vt:lpstr>PowerPoint Presentation</vt:lpstr>
      <vt:lpstr>May Workshops</vt:lpstr>
      <vt:lpstr>PowerPoint Presentation</vt:lpstr>
      <vt:lpstr>PowerPoint Presentation</vt:lpstr>
      <vt:lpstr>Free Seeds</vt:lpstr>
      <vt:lpstr>PowerPoint Presentation</vt:lpstr>
      <vt:lpstr>PowerPoint Presentation</vt:lpstr>
      <vt:lpstr>PowerPoint Presentation</vt:lpstr>
      <vt:lpstr>PowerPoint Presentation</vt:lpstr>
      <vt:lpstr>PowerPoint Presentation</vt:lpstr>
      <vt:lpstr>OATFCS Scholarships</vt:lpstr>
      <vt:lpstr>PowerPoint Presentation</vt:lpstr>
      <vt:lpstr>OATFCS Opportunity Fund</vt:lpstr>
      <vt:lpstr>OATFCS Fundraisers</vt:lpstr>
      <vt:lpstr>OATFCS Curriculum Showcase</vt:lpstr>
      <vt:lpstr>OATFCS Curriculum Showcase cont.</vt:lpstr>
      <vt:lpstr>PowerPoint Presentation</vt:lpstr>
      <vt:lpstr>Registration Oklahoma Summit 2023</vt:lpstr>
      <vt:lpstr>OKACTE Membership Dues Installment Plan</vt:lpstr>
      <vt:lpstr>PowerPoint Presentation</vt:lpstr>
      <vt:lpstr>Year End Wrap Up</vt:lpstr>
      <vt:lpstr>PowerPoint Presentation</vt:lpstr>
      <vt:lpstr>PowerPoint Presentation</vt:lpstr>
      <vt:lpstr>New SE Region District Officers</vt:lpstr>
      <vt:lpstr>New North Region District Officers</vt:lpstr>
      <vt:lpstr>FCCLA Need to Know Information</vt:lpstr>
      <vt:lpstr>FCCLA Need to Know Information</vt:lpstr>
      <vt:lpstr>PowerPoint Presentation</vt:lpstr>
      <vt:lpstr>PowerPoint Presentation</vt:lpstr>
      <vt:lpstr>Upcoming Events cont.</vt:lpstr>
      <vt:lpstr>Upcoming Events cont.</vt:lpstr>
      <vt:lpstr>NEW Competition – Meat Cookery Competition</vt:lpstr>
      <vt:lpstr>Wrapping up the Year</vt:lpstr>
      <vt:lpstr>PowerPoint Presentation</vt:lpstr>
      <vt:lpstr>PowerPoint Presentation</vt:lpstr>
      <vt:lpstr>PowerPoint Presentation</vt:lpstr>
      <vt:lpstr>PowerPoint Presentation</vt:lpstr>
      <vt:lpstr>Show and Tell items, lesson plans or other cool stuff for your classroom</vt:lpstr>
    </vt:vector>
  </TitlesOfParts>
  <Company>Career and Technology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Villones</dc:creator>
  <cp:lastModifiedBy>Jan Long</cp:lastModifiedBy>
  <cp:revision>467</cp:revision>
  <cp:lastPrinted>2021-04-07T13:27:16Z</cp:lastPrinted>
  <dcterms:created xsi:type="dcterms:W3CDTF">2016-07-28T14:54:17Z</dcterms:created>
  <dcterms:modified xsi:type="dcterms:W3CDTF">2023-05-10T16:10:52Z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0x010100A5A26D03B30F5143A34407DFAFBACAF4</vt:lpwstr>
  </property>
  <property fmtid="{D5CDD505-2E9C-101B-9397-08002B2CF9AE}" pid="3" name="AuthorIds_UIVersion_1536">
    <vt:lpwstr>6</vt:lpwstr>
  </property>
  <property fmtid="{D5CDD505-2E9C-101B-9397-08002B2CF9AE}" pid="4" name="MediaServiceImageTags">
    <vt:lpwstr/>
  </property>
</Properties>
</file>