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327" r:id="rId3"/>
    <p:sldId id="259" r:id="rId4"/>
    <p:sldId id="260" r:id="rId5"/>
    <p:sldId id="257" r:id="rId6"/>
    <p:sldId id="266" r:id="rId7"/>
    <p:sldId id="262" r:id="rId8"/>
    <p:sldId id="256" r:id="rId9"/>
    <p:sldId id="264" r:id="rId10"/>
    <p:sldId id="263" r:id="rId11"/>
    <p:sldId id="261" r:id="rId12"/>
    <p:sldId id="267" r:id="rId13"/>
    <p:sldId id="268" r:id="rId14"/>
    <p:sldId id="269" r:id="rId15"/>
    <p:sldId id="271" r:id="rId16"/>
    <p:sldId id="265" r:id="rId17"/>
    <p:sldId id="328"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028"/>
    <a:srgbClr val="D15520"/>
    <a:srgbClr val="1AA6DF"/>
    <a:srgbClr val="0066A8"/>
    <a:srgbClr val="AA6728"/>
    <a:srgbClr val="924115"/>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8893E-5224-4A2A-91E8-E6EF5A27DE68}" v="42" dt="2023-06-29T18:26:35.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p:scale>
          <a:sx n="69" d="100"/>
          <a:sy n="69" d="100"/>
        </p:scale>
        <p:origin x="744" y="60"/>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7/11/2023</a:t>
            </a:fld>
            <a:endParaRPr lang="en-US" dirty="0"/>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dirty="0"/>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940B0-7EA3-4240-947C-514F58C75BCA}"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8D61F-F9BD-49D5-8A9A-C55B337338E5}" type="slidenum">
              <a:rPr lang="en-US" smtClean="0"/>
              <a:t>‹#›</a:t>
            </a:fld>
            <a:endParaRPr lang="en-US"/>
          </a:p>
        </p:txBody>
      </p:sp>
    </p:spTree>
    <p:extLst>
      <p:ext uri="{BB962C8B-B14F-4D97-AF65-F5344CB8AC3E}">
        <p14:creationId xmlns:p14="http://schemas.microsoft.com/office/powerpoint/2010/main" val="41962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Julie Childers and I am the academic coordinator at the Oklahoma department of career and technology education, </a:t>
            </a:r>
            <a:r>
              <a:rPr lang="en-US" dirty="0" err="1"/>
              <a:t>CareerTech</a:t>
            </a:r>
            <a:r>
              <a:rPr lang="en-US" dirty="0"/>
              <a:t>.  This first slide has just a little information about the delivery arms  of </a:t>
            </a:r>
            <a:r>
              <a:rPr lang="en-US" dirty="0" err="1"/>
              <a:t>careertech</a:t>
            </a:r>
            <a:r>
              <a:rPr lang="en-US" dirty="0"/>
              <a:t>.  Through our arms of delivery we service Oklahomans from PK through adulthood. So </a:t>
            </a:r>
            <a:r>
              <a:rPr lang="en-US" dirty="0" err="1"/>
              <a:t>careertech</a:t>
            </a:r>
            <a:r>
              <a:rPr lang="en-US" dirty="0"/>
              <a:t> is not just your local technology center or a set of great classes at your school, it is a large organization serving Oklahoma.  Today we will focus on the K-12 courses and our technology center programs.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EA47-10F4-495D-B45C-F6CB14579C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dirty="0"/>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dirty="0"/>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dirty="0"/>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dirty="0"/>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7/11/2023</a:t>
            </a:fld>
            <a:endParaRPr lang="en-US" dirty="0"/>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dirty="0"/>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showwhatyouknowok.org/careertech-occupational-licenses/" TargetMode="Externa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sde.ok.gov/sites/default/files/documents/files/PO%20Coursework%20Guidance%20Doc%2006072023.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oklahoma.gov/content/dam/ok/en/careertech/educators/counseling-and-career-development/resources/academics/fy24-ocas-codes-for-course-2.pdf" TargetMode="External"/><Relationship Id="rId2" Type="http://schemas.openxmlformats.org/officeDocument/2006/relationships/hyperlink" Target="https://sde.ok.gov/sites/default/files/9-12%20Subject%20Codes%20%2823%2024%29%20%281%29.pdf" TargetMode="External"/><Relationship Id="rId1" Type="http://schemas.openxmlformats.org/officeDocument/2006/relationships/slideLayout" Target="../slideLayouts/slideLayout8.xml"/><Relationship Id="rId4" Type="http://schemas.openxmlformats.org/officeDocument/2006/relationships/hyperlink" Target="https://oklahoma.gov/content/dam/ok/en/careertech/educators/counseling-and-career-development/resources/academics/fy24-ocas-codes-for-state-program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B799-7AA3-4364-9EA3-FB20A4DBA2E7}"/>
              </a:ext>
            </a:extLst>
          </p:cNvPr>
          <p:cNvSpPr>
            <a:spLocks noGrp="1"/>
          </p:cNvSpPr>
          <p:nvPr>
            <p:ph type="ctrTitle"/>
          </p:nvPr>
        </p:nvSpPr>
        <p:spPr>
          <a:xfrm>
            <a:off x="1356220" y="1283644"/>
            <a:ext cx="9144000" cy="1098829"/>
          </a:xfrm>
        </p:spPr>
        <p:txBody>
          <a:bodyPr>
            <a:normAutofit/>
          </a:bodyPr>
          <a:lstStyle/>
          <a:p>
            <a:r>
              <a:rPr lang="en-US" sz="6000" i="1" dirty="0">
                <a:latin typeface="Microsoft Sans Serif" panose="020B0604020202020204" pitchFamily="34" charset="0"/>
                <a:ea typeface="Microsoft Sans Serif" panose="020B0604020202020204" pitchFamily="34" charset="0"/>
                <a:cs typeface="Microsoft Sans Serif" panose="020B0604020202020204" pitchFamily="34" charset="0"/>
              </a:rPr>
              <a:t>Registrar Training 2023</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ubtitle 2">
            <a:extLst>
              <a:ext uri="{FF2B5EF4-FFF2-40B4-BE49-F238E27FC236}">
                <a16:creationId xmlns:a16="http://schemas.microsoft.com/office/drawing/2014/main" id="{EE4DBE2A-F3B9-4F47-A89D-3507A47CF00A}"/>
              </a:ext>
            </a:extLst>
          </p:cNvPr>
          <p:cNvSpPr>
            <a:spLocks noGrp="1"/>
          </p:cNvSpPr>
          <p:nvPr>
            <p:ph type="subTitle" idx="1"/>
          </p:nvPr>
        </p:nvSpPr>
        <p:spPr>
          <a:xfrm>
            <a:off x="1599501" y="2801923"/>
            <a:ext cx="9144000" cy="1902203"/>
          </a:xfrm>
        </p:spPr>
        <p:txBody>
          <a:bodyPr>
            <a:normAutofit/>
          </a:bodyPr>
          <a:lstStyle/>
          <a:p>
            <a:r>
              <a:rPr lang="en-US" sz="32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rPr>
              <a:t> The use of proper OCAS CODES for Courses and Programs with Ok Graduation Requirements, OK Promise, College Credit, and Postsecondary Opportunity Points </a:t>
            </a:r>
          </a:p>
        </p:txBody>
      </p:sp>
    </p:spTree>
    <p:extLst>
      <p:ext uri="{BB962C8B-B14F-4D97-AF65-F5344CB8AC3E}">
        <p14:creationId xmlns:p14="http://schemas.microsoft.com/office/powerpoint/2010/main" val="309428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E0B1A-413F-4B5F-87A2-2AA2BCB62B5A}"/>
              </a:ext>
            </a:extLst>
          </p:cNvPr>
          <p:cNvSpPr txBox="1"/>
          <p:nvPr/>
        </p:nvSpPr>
        <p:spPr>
          <a:xfrm>
            <a:off x="887507" y="173833"/>
            <a:ext cx="8858775" cy="1754326"/>
          </a:xfrm>
          <a:prstGeom prst="rect">
            <a:avLst/>
          </a:prstGeom>
          <a:noFill/>
        </p:spPr>
        <p:txBody>
          <a:bodyPr wrap="square" rtlCol="0">
            <a:spAutoFit/>
          </a:bodyPr>
          <a:lstStyle/>
          <a:p>
            <a:r>
              <a:rPr lang="en-US" sz="36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Here is an OK Promise Worksheet. The arrows show where specific “courses” can meet requirements.</a:t>
            </a:r>
          </a:p>
        </p:txBody>
      </p:sp>
      <p:pic>
        <p:nvPicPr>
          <p:cNvPr id="4" name="Picture 3" descr="A screenshot of a computer&#10;&#10;Description automatically generated with low confidence">
            <a:extLst>
              <a:ext uri="{FF2B5EF4-FFF2-40B4-BE49-F238E27FC236}">
                <a16:creationId xmlns:a16="http://schemas.microsoft.com/office/drawing/2014/main" id="{38F478A9-58FF-45C6-A47E-09FC44CBA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679" y="1465835"/>
            <a:ext cx="4027851" cy="5214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rrow: Right 4">
            <a:extLst>
              <a:ext uri="{FF2B5EF4-FFF2-40B4-BE49-F238E27FC236}">
                <a16:creationId xmlns:a16="http://schemas.microsoft.com/office/drawing/2014/main" id="{8EF1B761-1A8D-4E79-9967-433973DBDF7C}"/>
              </a:ext>
            </a:extLst>
          </p:cNvPr>
          <p:cNvSpPr/>
          <p:nvPr/>
        </p:nvSpPr>
        <p:spPr>
          <a:xfrm>
            <a:off x="5316895" y="2849510"/>
            <a:ext cx="721567" cy="22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20F0C3AD-3670-40C6-B4BC-C20D6B5ABEFC}"/>
              </a:ext>
            </a:extLst>
          </p:cNvPr>
          <p:cNvSpPr/>
          <p:nvPr/>
        </p:nvSpPr>
        <p:spPr>
          <a:xfrm rot="10800000">
            <a:off x="8992998" y="3429000"/>
            <a:ext cx="629174" cy="236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58DC0C1A-BD93-48BA-BE10-FAB83781DA0C}"/>
              </a:ext>
            </a:extLst>
          </p:cNvPr>
          <p:cNvSpPr/>
          <p:nvPr/>
        </p:nvSpPr>
        <p:spPr>
          <a:xfrm>
            <a:off x="5316895" y="5134062"/>
            <a:ext cx="639288" cy="22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95509B2-BC98-45A2-AD60-EEC0FBA53FC8}"/>
              </a:ext>
            </a:extLst>
          </p:cNvPr>
          <p:cNvSpPr/>
          <p:nvPr/>
        </p:nvSpPr>
        <p:spPr>
          <a:xfrm>
            <a:off x="5316895" y="5553512"/>
            <a:ext cx="639288" cy="22925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F4AD343-4874-45BA-BA30-318636F3ADCA}"/>
              </a:ext>
            </a:extLst>
          </p:cNvPr>
          <p:cNvSpPr txBox="1"/>
          <p:nvPr/>
        </p:nvSpPr>
        <p:spPr>
          <a:xfrm>
            <a:off x="887506" y="1862398"/>
            <a:ext cx="4027851" cy="3539430"/>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the CT OCAS Codes for Courses document, you can see which CT courses are accepted for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OKPromise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Here are the 4 requirement areas they can fulfill. </a:t>
            </a:r>
          </a:p>
        </p:txBody>
      </p:sp>
    </p:spTree>
    <p:extLst>
      <p:ext uri="{BB962C8B-B14F-4D97-AF65-F5344CB8AC3E}">
        <p14:creationId xmlns:p14="http://schemas.microsoft.com/office/powerpoint/2010/main" val="249602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C5DF-8A94-4DD6-B67D-948CDDC3D283}"/>
              </a:ext>
            </a:extLst>
          </p:cNvPr>
          <p:cNvSpPr>
            <a:spLocks noGrp="1"/>
          </p:cNvSpPr>
          <p:nvPr>
            <p:ph type="ctrTitle"/>
          </p:nvPr>
        </p:nvSpPr>
        <p:spPr>
          <a:xfrm>
            <a:off x="1524000" y="895860"/>
            <a:ext cx="9144000" cy="756771"/>
          </a:xfrm>
        </p:spPr>
        <p:txBody>
          <a:bodyPr>
            <a:normAutofit fontScale="9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Effecting College Credit?</a:t>
            </a:r>
          </a:p>
        </p:txBody>
      </p:sp>
      <p:sp>
        <p:nvSpPr>
          <p:cNvPr id="3" name="Subtitle 2">
            <a:extLst>
              <a:ext uri="{FF2B5EF4-FFF2-40B4-BE49-F238E27FC236}">
                <a16:creationId xmlns:a16="http://schemas.microsoft.com/office/drawing/2014/main" id="{36F4DD1E-7215-4DB8-B9FF-4FA43D3068EB}"/>
              </a:ext>
            </a:extLst>
          </p:cNvPr>
          <p:cNvSpPr>
            <a:spLocks noGrp="1"/>
          </p:cNvSpPr>
          <p:nvPr>
            <p:ph type="subTitle" idx="1"/>
          </p:nvPr>
        </p:nvSpPr>
        <p:spPr>
          <a:xfrm>
            <a:off x="1270932" y="1652631"/>
            <a:ext cx="9650136" cy="1702966"/>
          </a:xfrm>
        </p:spPr>
        <p:txBody>
          <a:bodyPr>
            <a:normAutofit/>
          </a:bodyPr>
          <a:lstStyle/>
          <a:p>
            <a:r>
              <a:rPr lang="en-US" dirty="0">
                <a:hlinkClick r:id="rId2"/>
              </a:rPr>
              <a:t>Attended a career technology center or have a professional license? Use knowledge learned from career technology center courses or occupational credentials toward college credit. - Show What You Know - Oklahoma (showwhatyouknowok.org)</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BCB372B7-632A-4475-ABCF-70B99B20B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1" y="3355597"/>
            <a:ext cx="7212563" cy="1544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able&#10;&#10;Description automatically generated">
            <a:extLst>
              <a:ext uri="{FF2B5EF4-FFF2-40B4-BE49-F238E27FC236}">
                <a16:creationId xmlns:a16="http://schemas.microsoft.com/office/drawing/2014/main" id="{3975AE8A-0D20-4A95-8B81-20F928C0A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033" y="5058564"/>
            <a:ext cx="6920787" cy="1570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Down 7">
            <a:extLst>
              <a:ext uri="{FF2B5EF4-FFF2-40B4-BE49-F238E27FC236}">
                <a16:creationId xmlns:a16="http://schemas.microsoft.com/office/drawing/2014/main" id="{D8AA7CE9-7148-4C74-83BE-2FC5775C6B2B}"/>
              </a:ext>
            </a:extLst>
          </p:cNvPr>
          <p:cNvSpPr/>
          <p:nvPr/>
        </p:nvSpPr>
        <p:spPr>
          <a:xfrm>
            <a:off x="11215396" y="4058816"/>
            <a:ext cx="386578" cy="841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34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20362-2F24-4DBC-81F1-71D7FAEEA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384" y="1301355"/>
            <a:ext cx="749617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Text&#10;&#10;Description automatically generated">
            <a:extLst>
              <a:ext uri="{FF2B5EF4-FFF2-40B4-BE49-F238E27FC236}">
                <a16:creationId xmlns:a16="http://schemas.microsoft.com/office/drawing/2014/main" id="{C05876BF-8F1A-4AB3-8DB9-61591389A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384" y="2301339"/>
            <a:ext cx="7496175" cy="1127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picture containing table&#10;&#10;Description automatically generated">
            <a:extLst>
              <a:ext uri="{FF2B5EF4-FFF2-40B4-BE49-F238E27FC236}">
                <a16:creationId xmlns:a16="http://schemas.microsoft.com/office/drawing/2014/main" id="{AA7282C8-658D-4BF3-8072-14799A3DE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415" y="3600309"/>
            <a:ext cx="5449079" cy="3209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ADA348E-2028-4B0B-9BAA-23637345388A}"/>
              </a:ext>
            </a:extLst>
          </p:cNvPr>
          <p:cNvSpPr txBox="1"/>
          <p:nvPr/>
        </p:nvSpPr>
        <p:spPr>
          <a:xfrm>
            <a:off x="737118" y="261257"/>
            <a:ext cx="10935478" cy="769441"/>
          </a:xfrm>
          <a:prstGeom prst="rect">
            <a:avLst/>
          </a:prstGeom>
          <a:noFill/>
        </p:spPr>
        <p:txBody>
          <a:bodyPr wrap="square" rtlCol="0">
            <a:spAutoFit/>
          </a:bodyPr>
          <a:lstStyle/>
          <a:p>
            <a:r>
              <a:rPr lang="en-US" sz="4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Why are 9000 codes so important?</a:t>
            </a:r>
          </a:p>
        </p:txBody>
      </p:sp>
      <p:sp>
        <p:nvSpPr>
          <p:cNvPr id="9" name="TextBox 8">
            <a:extLst>
              <a:ext uri="{FF2B5EF4-FFF2-40B4-BE49-F238E27FC236}">
                <a16:creationId xmlns:a16="http://schemas.microsoft.com/office/drawing/2014/main" id="{C2BAEA8C-99CE-413D-A8F4-27EE2EED4870}"/>
              </a:ext>
            </a:extLst>
          </p:cNvPr>
          <p:cNvSpPr txBox="1"/>
          <p:nvPr/>
        </p:nvSpPr>
        <p:spPr>
          <a:xfrm>
            <a:off x="394283" y="1226347"/>
            <a:ext cx="3884101" cy="3539430"/>
          </a:xfrm>
          <a:prstGeom prst="rect">
            <a:avLst/>
          </a:prstGeom>
          <a:noFill/>
          <a:ln>
            <a:solidFill>
              <a:schemeClr val="accent1"/>
            </a:solidFill>
          </a:ln>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9000 coded </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grades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 small number of capstone/internship course </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grades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are the </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indicators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that pull from the “Wave” and </a:t>
            </a:r>
            <a:r>
              <a:rPr lang="en-US" sz="2800" i="1" u="sng" dirty="0">
                <a:latin typeface="Microsoft Sans Serif" panose="020B0604020202020204" pitchFamily="34" charset="0"/>
                <a:ea typeface="Microsoft Sans Serif" panose="020B0604020202020204" pitchFamily="34" charset="0"/>
                <a:cs typeface="Microsoft Sans Serif" panose="020B0604020202020204" pitchFamily="34" charset="0"/>
              </a:rPr>
              <a:t>right now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it requires a S1 grade and a S2 grade. </a:t>
            </a:r>
          </a:p>
        </p:txBody>
      </p:sp>
    </p:spTree>
    <p:extLst>
      <p:ext uri="{BB962C8B-B14F-4D97-AF65-F5344CB8AC3E}">
        <p14:creationId xmlns:p14="http://schemas.microsoft.com/office/powerpoint/2010/main" val="26896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74D8-6A81-4D25-9A9C-EED3A7C10931}"/>
              </a:ext>
            </a:extLst>
          </p:cNvPr>
          <p:cNvSpPr>
            <a:spLocks noGrp="1"/>
          </p:cNvSpPr>
          <p:nvPr>
            <p:ph type="ctrTitle"/>
          </p:nvPr>
        </p:nvSpPr>
        <p:spPr>
          <a:xfrm>
            <a:off x="198540" y="923731"/>
            <a:ext cx="7163314" cy="1562571"/>
          </a:xfrm>
          <a:ln>
            <a:solidFill>
              <a:schemeClr val="accent2"/>
            </a:solidFill>
          </a:ln>
        </p:spPr>
        <p:txBody>
          <a:bodyPr>
            <a:normAutofit fontScale="9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Newest PSO Guide June 2023</a:t>
            </a:r>
          </a:p>
        </p:txBody>
      </p:sp>
      <p:sp>
        <p:nvSpPr>
          <p:cNvPr id="3" name="Subtitle 2">
            <a:extLst>
              <a:ext uri="{FF2B5EF4-FFF2-40B4-BE49-F238E27FC236}">
                <a16:creationId xmlns:a16="http://schemas.microsoft.com/office/drawing/2014/main" id="{C996F4E1-2DE8-465C-BBDC-601D4603B8A8}"/>
              </a:ext>
            </a:extLst>
          </p:cNvPr>
          <p:cNvSpPr>
            <a:spLocks noGrp="1"/>
          </p:cNvSpPr>
          <p:nvPr>
            <p:ph type="subTitle" idx="1"/>
          </p:nvPr>
        </p:nvSpPr>
        <p:spPr>
          <a:xfrm>
            <a:off x="198539" y="2601119"/>
            <a:ext cx="7163314" cy="888701"/>
          </a:xfrm>
          <a:ln>
            <a:solidFill>
              <a:schemeClr val="accent1"/>
            </a:solidFill>
          </a:ln>
        </p:spPr>
        <p:txBody>
          <a:bodyPr/>
          <a:lstStyle/>
          <a:p>
            <a:r>
              <a:rPr lang="en-US" dirty="0">
                <a:hlinkClick r:id="rId2"/>
              </a:rPr>
              <a:t>PO Coursework Guidance Doc 06072023.pdf (ok.gov)</a:t>
            </a:r>
            <a:endParaRPr lang="en-US" dirty="0"/>
          </a:p>
        </p:txBody>
      </p:sp>
      <p:pic>
        <p:nvPicPr>
          <p:cNvPr id="5" name="Picture 4" descr="Graphical user interface&#10;&#10;Description automatically generated">
            <a:extLst>
              <a:ext uri="{FF2B5EF4-FFF2-40B4-BE49-F238E27FC236}">
                <a16:creationId xmlns:a16="http://schemas.microsoft.com/office/drawing/2014/main" id="{B1306EEA-6E13-4892-B046-1421DDD46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727" y="1055251"/>
            <a:ext cx="3848100" cy="5029200"/>
          </a:xfrm>
          <a:prstGeom prst="rect">
            <a:avLst/>
          </a:prstGeom>
        </p:spPr>
      </p:pic>
      <p:sp>
        <p:nvSpPr>
          <p:cNvPr id="6" name="TextBox 5">
            <a:extLst>
              <a:ext uri="{FF2B5EF4-FFF2-40B4-BE49-F238E27FC236}">
                <a16:creationId xmlns:a16="http://schemas.microsoft.com/office/drawing/2014/main" id="{E2373184-F1A4-4E2F-9795-BC36684A6DF2}"/>
              </a:ext>
            </a:extLst>
          </p:cNvPr>
          <p:cNvSpPr txBox="1"/>
          <p:nvPr/>
        </p:nvSpPr>
        <p:spPr>
          <a:xfrm>
            <a:off x="198539" y="3604637"/>
            <a:ext cx="7163314" cy="1200329"/>
          </a:xfrm>
          <a:prstGeom prst="rect">
            <a:avLst/>
          </a:prstGeom>
          <a:noFill/>
          <a:ln>
            <a:solidFill>
              <a:schemeClr val="accent5"/>
            </a:solidFill>
          </a:ln>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High Schools get PSO points from Concurrent Enrollment, AP Classes, Internships, and CareerTech Programs.</a:t>
            </a:r>
          </a:p>
        </p:txBody>
      </p:sp>
    </p:spTree>
    <p:extLst>
      <p:ext uri="{BB962C8B-B14F-4D97-AF65-F5344CB8AC3E}">
        <p14:creationId xmlns:p14="http://schemas.microsoft.com/office/powerpoint/2010/main" val="200753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6FF2AE6-8397-4DA7-996B-EFFC52778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70" y="246484"/>
            <a:ext cx="5988052" cy="4694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58A5F8D-6972-4DE7-9709-ED474CC4B88B}"/>
              </a:ext>
            </a:extLst>
          </p:cNvPr>
          <p:cNvSpPr txBox="1"/>
          <p:nvPr/>
        </p:nvSpPr>
        <p:spPr>
          <a:xfrm>
            <a:off x="6300132" y="246484"/>
            <a:ext cx="3959603" cy="1631216"/>
          </a:xfrm>
          <a:prstGeom prst="rect">
            <a:avLst/>
          </a:prstGeom>
          <a:noFill/>
          <a:ln>
            <a:solidFill>
              <a:schemeClr val="accent2"/>
            </a:solidFill>
          </a:ln>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Every SIS is different and how courses and sections are created is not the same. Sometimes a K-12 needs to call tech support or a buddy.  </a:t>
            </a:r>
          </a:p>
        </p:txBody>
      </p:sp>
      <p:pic>
        <p:nvPicPr>
          <p:cNvPr id="6" name="Picture 5" descr="A picture containing text, newspaper&#10;&#10;Description automatically generated">
            <a:extLst>
              <a:ext uri="{FF2B5EF4-FFF2-40B4-BE49-F238E27FC236}">
                <a16:creationId xmlns:a16="http://schemas.microsoft.com/office/drawing/2014/main" id="{F2B0FC3E-E343-45C5-B290-9825594D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232" y="2312242"/>
            <a:ext cx="5553075" cy="355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a:extLst>
              <a:ext uri="{FF2B5EF4-FFF2-40B4-BE49-F238E27FC236}">
                <a16:creationId xmlns:a16="http://schemas.microsoft.com/office/drawing/2014/main" id="{825CA9AB-3369-46FE-B162-6EF146B4DB7C}"/>
              </a:ext>
            </a:extLst>
          </p:cNvPr>
          <p:cNvSpPr/>
          <p:nvPr/>
        </p:nvSpPr>
        <p:spPr>
          <a:xfrm>
            <a:off x="67112" y="2312242"/>
            <a:ext cx="6170634" cy="90913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588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FA23-C78B-411C-B901-F379F07A8679}"/>
              </a:ext>
            </a:extLst>
          </p:cNvPr>
          <p:cNvSpPr>
            <a:spLocks noGrp="1"/>
          </p:cNvSpPr>
          <p:nvPr>
            <p:ph type="title"/>
          </p:nvPr>
        </p:nvSpPr>
        <p:spPr>
          <a:xfrm>
            <a:off x="311732" y="149388"/>
            <a:ext cx="11684525" cy="774344"/>
          </a:xfrm>
        </p:spPr>
        <p:txBody>
          <a:bodyPr>
            <a:normAutofit/>
          </a:bodyPr>
          <a:lstStyle/>
          <a:p>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PSO continued:</a:t>
            </a:r>
          </a:p>
        </p:txBody>
      </p:sp>
      <p:sp>
        <p:nvSpPr>
          <p:cNvPr id="3" name="Text Placeholder 2">
            <a:extLst>
              <a:ext uri="{FF2B5EF4-FFF2-40B4-BE49-F238E27FC236}">
                <a16:creationId xmlns:a16="http://schemas.microsoft.com/office/drawing/2014/main" id="{156B0141-DCA8-4833-A8D8-9DB9B9F92233}"/>
              </a:ext>
            </a:extLst>
          </p:cNvPr>
          <p:cNvSpPr>
            <a:spLocks noGrp="1"/>
          </p:cNvSpPr>
          <p:nvPr>
            <p:ph type="body" idx="1"/>
          </p:nvPr>
        </p:nvSpPr>
        <p:spPr>
          <a:xfrm>
            <a:off x="2734811" y="5514995"/>
            <a:ext cx="8909793" cy="1058227"/>
          </a:xfrm>
        </p:spPr>
        <p:txBody>
          <a:bodyPr>
            <a:noAutofit/>
          </a:bodyPr>
          <a:lstStyle/>
          <a:p>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 chart on your right are the CT 8000 codes the wave recognizes for PSO points.</a:t>
            </a:r>
          </a:p>
        </p:txBody>
      </p:sp>
      <p:pic>
        <p:nvPicPr>
          <p:cNvPr id="5" name="Picture 4" descr="Graphical user interface, text, application, email&#10;&#10;Description automatically generated">
            <a:extLst>
              <a:ext uri="{FF2B5EF4-FFF2-40B4-BE49-F238E27FC236}">
                <a16:creationId xmlns:a16="http://schemas.microsoft.com/office/drawing/2014/main" id="{0D942D5B-1603-4D06-B17F-E84CD5EF7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16" y="1251239"/>
            <a:ext cx="5423904" cy="3442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able&#10;&#10;Description automatically generated">
            <a:extLst>
              <a:ext uri="{FF2B5EF4-FFF2-40B4-BE49-F238E27FC236}">
                <a16:creationId xmlns:a16="http://schemas.microsoft.com/office/drawing/2014/main" id="{02EE524A-8155-4DFA-BA74-BF4A27798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664" y="1251239"/>
            <a:ext cx="4467940" cy="356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704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E5D5-97A8-4C62-9643-B1DE5BD84741}"/>
              </a:ext>
            </a:extLst>
          </p:cNvPr>
          <p:cNvSpPr>
            <a:spLocks noGrp="1"/>
          </p:cNvSpPr>
          <p:nvPr>
            <p:ph type="title"/>
          </p:nvPr>
        </p:nvSpPr>
        <p:spPr>
          <a:xfrm>
            <a:off x="411061" y="222512"/>
            <a:ext cx="11600830" cy="1325563"/>
          </a:xfrm>
        </p:spPr>
        <p:txBody>
          <a:bodyPr>
            <a:normAutofit fontScale="9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Here is a reminder about transcripts. Why do technology centers not transcript high school students grades?  </a:t>
            </a:r>
          </a:p>
        </p:txBody>
      </p:sp>
      <p:sp>
        <p:nvSpPr>
          <p:cNvPr id="3" name="Content Placeholder 2">
            <a:extLst>
              <a:ext uri="{FF2B5EF4-FFF2-40B4-BE49-F238E27FC236}">
                <a16:creationId xmlns:a16="http://schemas.microsoft.com/office/drawing/2014/main" id="{F1C57822-2D86-4D2C-88AF-B45AF2B1B7A2}"/>
              </a:ext>
            </a:extLst>
          </p:cNvPr>
          <p:cNvSpPr>
            <a:spLocks noGrp="1"/>
          </p:cNvSpPr>
          <p:nvPr>
            <p:ph idx="1"/>
          </p:nvPr>
        </p:nvSpPr>
        <p:spPr>
          <a:xfrm>
            <a:off x="411061" y="1548075"/>
            <a:ext cx="10385570" cy="4351338"/>
          </a:xfrm>
        </p:spPr>
        <p:txBody>
          <a:bodyPr>
            <a:normAutofit/>
          </a:bodyPr>
          <a:lstStyle/>
          <a:p>
            <a:pPr marL="0" indent="0">
              <a:buNone/>
            </a:pP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What Is a High School Transcript? How Do You Use Yours?</a:t>
            </a:r>
          </a:p>
          <a:p>
            <a:pPr marL="0" indent="0">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(SECURE)blog.prepscholar.com/what-is-a-high-school…</a:t>
            </a:r>
          </a:p>
          <a:p>
            <a:pPr marL="0" indent="0">
              <a:buNone/>
            </a:pP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 high school transcript is basically a record of your academic accomplishments in high school. </a:t>
            </a:r>
            <a:r>
              <a:rPr lang="en-US" sz="3200" dirty="0">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It lists every class you took, when you took them, and the grade you received in each class,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and sometimes other information like standardized test scores and honors. ……..</a:t>
            </a:r>
          </a:p>
        </p:txBody>
      </p:sp>
    </p:spTree>
    <p:extLst>
      <p:ext uri="{BB962C8B-B14F-4D97-AF65-F5344CB8AC3E}">
        <p14:creationId xmlns:p14="http://schemas.microsoft.com/office/powerpoint/2010/main" val="31760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C5B9-3D5E-48B0-9908-424B52ACA9AA}"/>
              </a:ext>
            </a:extLst>
          </p:cNvPr>
          <p:cNvSpPr>
            <a:spLocks noGrp="1"/>
          </p:cNvSpPr>
          <p:nvPr>
            <p:ph type="title"/>
          </p:nvPr>
        </p:nvSpPr>
        <p:spPr>
          <a:xfrm>
            <a:off x="838200" y="365125"/>
            <a:ext cx="10515600" cy="950491"/>
          </a:xfrm>
        </p:spPr>
        <p:txBody>
          <a:bodyPr>
            <a:normAutofit fontScale="9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Sending Certifications for High School Students</a:t>
            </a:r>
          </a:p>
        </p:txBody>
      </p:sp>
      <p:pic>
        <p:nvPicPr>
          <p:cNvPr id="5" name="Content Placeholder 4" descr="Text&#10;&#10;Description automatically generated">
            <a:extLst>
              <a:ext uri="{FF2B5EF4-FFF2-40B4-BE49-F238E27FC236}">
                <a16:creationId xmlns:a16="http://schemas.microsoft.com/office/drawing/2014/main" id="{FE19029E-87CE-4300-BA0C-8E0533FCB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775" y="1558390"/>
            <a:ext cx="8567057" cy="198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16D320D-B0AF-46EE-B4B8-86A9FC413B8E}"/>
              </a:ext>
            </a:extLst>
          </p:cNvPr>
          <p:cNvSpPr txBox="1"/>
          <p:nvPr/>
        </p:nvSpPr>
        <p:spPr>
          <a:xfrm>
            <a:off x="3015657" y="3630891"/>
            <a:ext cx="8567057" cy="2308324"/>
          </a:xfrm>
          <a:prstGeom prst="rect">
            <a:avLst/>
          </a:prstGeom>
          <a:noFill/>
        </p:spPr>
        <p:txBody>
          <a:bodyPr wrap="square" rtlCol="0">
            <a:spAutoFit/>
          </a:bodyPr>
          <a:lstStyle/>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A Common Question on Certifications:</a:t>
            </a:r>
          </a:p>
          <a:p>
            <a:r>
              <a:rPr lang="en-US" sz="24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rPr>
              <a:t>What Certification do technology centers send to high schools?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statute is any certification that is “Nationally Recognized”.</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best practice is sending any certification test a student has taken and passed. </a:t>
            </a:r>
          </a:p>
        </p:txBody>
      </p:sp>
    </p:spTree>
    <p:extLst>
      <p:ext uri="{BB962C8B-B14F-4D97-AF65-F5344CB8AC3E}">
        <p14:creationId xmlns:p14="http://schemas.microsoft.com/office/powerpoint/2010/main" val="254191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E09F-CF89-4537-96D1-E66DF817EA75}"/>
              </a:ext>
            </a:extLst>
          </p:cNvPr>
          <p:cNvSpPr>
            <a:spLocks noGrp="1"/>
          </p:cNvSpPr>
          <p:nvPr>
            <p:ph type="title"/>
          </p:nvPr>
        </p:nvSpPr>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Lastly on, Certifications!</a:t>
            </a:r>
          </a:p>
        </p:txBody>
      </p:sp>
      <p:pic>
        <p:nvPicPr>
          <p:cNvPr id="5" name="Content Placeholder 4" descr="Graphical user interface&#10;&#10;Description automatically generated with low confidence">
            <a:extLst>
              <a:ext uri="{FF2B5EF4-FFF2-40B4-BE49-F238E27FC236}">
                <a16:creationId xmlns:a16="http://schemas.microsoft.com/office/drawing/2014/main" id="{3E38DABF-2539-4265-9D09-41317F191F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316" t="34093" r="192" b="644"/>
          <a:stretch/>
        </p:blipFill>
        <p:spPr>
          <a:xfrm>
            <a:off x="7399175" y="1470831"/>
            <a:ext cx="4229165" cy="4444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DCC7189-BE11-4F3C-A729-74C04997E68F}"/>
              </a:ext>
            </a:extLst>
          </p:cNvPr>
          <p:cNvSpPr txBox="1"/>
          <p:nvPr/>
        </p:nvSpPr>
        <p:spPr>
          <a:xfrm>
            <a:off x="205273" y="1362269"/>
            <a:ext cx="7007289" cy="3785652"/>
          </a:xfrm>
          <a:prstGeom prst="rect">
            <a:avLst/>
          </a:prstGeom>
          <a:noFill/>
          <a:ln>
            <a:solidFill>
              <a:schemeClr val="bg1"/>
            </a:solidFill>
          </a:ln>
        </p:spPr>
        <p:txBody>
          <a:bodyPr wrap="square" rtlCol="0">
            <a:spAutoFit/>
          </a:bodyPr>
          <a:lstStyle/>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Proper Name of Test, Location Taken, Date Taken</a:t>
            </a:r>
          </a:p>
          <a:p>
            <a:pPr marL="342900"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Send them 2 or more times a year.</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Best practice is to send all certifications earned and let the local districts policy decide if they transcript more than the “Nationally Recognized” tests.</a:t>
            </a:r>
          </a:p>
        </p:txBody>
      </p:sp>
    </p:spTree>
    <p:extLst>
      <p:ext uri="{BB962C8B-B14F-4D97-AF65-F5344CB8AC3E}">
        <p14:creationId xmlns:p14="http://schemas.microsoft.com/office/powerpoint/2010/main" val="155231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6150-A43E-4B73-93F9-ADB2C09EC42C}"/>
              </a:ext>
            </a:extLst>
          </p:cNvPr>
          <p:cNvSpPr>
            <a:spLocks noGrp="1"/>
          </p:cNvSpPr>
          <p:nvPr>
            <p:ph type="title"/>
          </p:nvPr>
        </p:nvSpPr>
        <p:spPr>
          <a:xfrm>
            <a:off x="653642" y="2202314"/>
            <a:ext cx="10515600" cy="1325563"/>
          </a:xfrm>
        </p:spPr>
        <p:txBody>
          <a:bodyPr>
            <a:noAutofit/>
          </a:bodyPr>
          <a:lstStyle/>
          <a:p>
            <a:pPr algn="ctr"/>
            <a:r>
              <a:rPr lang="en-US" sz="6000" dirty="0">
                <a:latin typeface="Microsoft Sans Serif" panose="020B0604020202020204" pitchFamily="34" charset="0"/>
                <a:ea typeface="Microsoft Sans Serif" panose="020B0604020202020204" pitchFamily="34" charset="0"/>
                <a:cs typeface="Microsoft Sans Serif" panose="020B0604020202020204" pitchFamily="34" charset="0"/>
              </a:rPr>
              <a:t>Questions? </a:t>
            </a:r>
            <a:br>
              <a:rPr lang="en-US" sz="60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6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9011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in front of a brick wall&#10;&#10;Description automatically generated">
            <a:extLst>
              <a:ext uri="{FF2B5EF4-FFF2-40B4-BE49-F238E27FC236}">
                <a16:creationId xmlns:a16="http://schemas.microsoft.com/office/drawing/2014/main" id="{75A5641A-C528-468F-BCA5-994C774FF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45" y="494522"/>
            <a:ext cx="3285931" cy="328593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ompany name&#10;&#10;Description automatically generated with low confidence">
            <a:extLst>
              <a:ext uri="{FF2B5EF4-FFF2-40B4-BE49-F238E27FC236}">
                <a16:creationId xmlns:a16="http://schemas.microsoft.com/office/drawing/2014/main" id="{2971844A-BFAC-4930-96D3-FA9C5C3D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41" y="226982"/>
            <a:ext cx="6799186" cy="2813304"/>
          </a:xfrm>
          <a:prstGeom prst="rect">
            <a:avLst/>
          </a:prstGeom>
        </p:spPr>
      </p:pic>
      <p:sp>
        <p:nvSpPr>
          <p:cNvPr id="9" name="TextBox 8">
            <a:extLst>
              <a:ext uri="{FF2B5EF4-FFF2-40B4-BE49-F238E27FC236}">
                <a16:creationId xmlns:a16="http://schemas.microsoft.com/office/drawing/2014/main" id="{74E705F4-E529-4995-9FB2-E749E939EB00}"/>
              </a:ext>
            </a:extLst>
          </p:cNvPr>
          <p:cNvSpPr txBox="1"/>
          <p:nvPr/>
        </p:nvSpPr>
        <p:spPr>
          <a:xfrm>
            <a:off x="8114285" y="4180114"/>
            <a:ext cx="366036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Julie Childers, Academic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27 Years in Public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24 Years as a School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School Size: Class B to 4A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Bachelors: Oklahoma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Masters: University of Central Oklahoma</a:t>
            </a:r>
          </a:p>
        </p:txBody>
      </p:sp>
      <p:pic>
        <p:nvPicPr>
          <p:cNvPr id="13" name="Picture 12" descr="A picture containing text, businesscard, accessory&#10;&#10;Description automatically generated">
            <a:extLst>
              <a:ext uri="{FF2B5EF4-FFF2-40B4-BE49-F238E27FC236}">
                <a16:creationId xmlns:a16="http://schemas.microsoft.com/office/drawing/2014/main" id="{7F8C7231-188C-4C39-B1E2-EDFC25B97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723" y="3040286"/>
            <a:ext cx="4458672" cy="3724408"/>
          </a:xfrm>
          <a:prstGeom prst="rect">
            <a:avLst/>
          </a:prstGeom>
        </p:spPr>
      </p:pic>
      <p:sp>
        <p:nvSpPr>
          <p:cNvPr id="17" name="TextBox 16">
            <a:extLst>
              <a:ext uri="{FF2B5EF4-FFF2-40B4-BE49-F238E27FC236}">
                <a16:creationId xmlns:a16="http://schemas.microsoft.com/office/drawing/2014/main" id="{C180C478-4A36-4F85-BC10-893F6399C4BC}"/>
              </a:ext>
            </a:extLst>
          </p:cNvPr>
          <p:cNvSpPr txBox="1"/>
          <p:nvPr/>
        </p:nvSpPr>
        <p:spPr>
          <a:xfrm>
            <a:off x="501241" y="4180838"/>
            <a:ext cx="307048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Oklahoma </a:t>
            </a:r>
            <a:r>
              <a:rPr kumimoji="0" lang="en-US" sz="1800" b="0" i="0" u="none" strike="noStrike" kern="1200" cap="none" spc="0" normalizeH="0" baseline="0" noProof="0" dirty="0" err="1">
                <a:ln>
                  <a:noFill/>
                </a:ln>
                <a:solidFill>
                  <a:prstClr val="black"/>
                </a:solidFill>
                <a:effectLst/>
                <a:uLnTx/>
                <a:uFillTx/>
                <a:latin typeface="Microsoft Sans Serif"/>
                <a:ea typeface="Microsoft Sans Serif"/>
                <a:cs typeface="Microsoft Sans Serif"/>
              </a:rPr>
              <a:t>CareerTech</a:t>
            </a: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 has 5 Delivery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Today's focus is PK-12 and Technology Centers. </a:t>
            </a:r>
            <a:endParaRPr kumimoji="0" lang="en-US"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4173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0B04FB-B420-45A5-9CDD-DA4187CE101E}"/>
              </a:ext>
            </a:extLst>
          </p:cNvPr>
          <p:cNvSpPr txBox="1"/>
          <p:nvPr/>
        </p:nvSpPr>
        <p:spPr>
          <a:xfrm>
            <a:off x="696286" y="369116"/>
            <a:ext cx="8422547" cy="769441"/>
          </a:xfrm>
          <a:prstGeom prst="rect">
            <a:avLst/>
          </a:prstGeom>
          <a:noFill/>
        </p:spPr>
        <p:txBody>
          <a:bodyPr wrap="square" rtlCol="0">
            <a:spAutoFit/>
          </a:bodyPr>
          <a:lstStyle/>
          <a:p>
            <a:r>
              <a:rPr lang="en-US" sz="4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What is an OCAS Code?</a:t>
            </a:r>
          </a:p>
        </p:txBody>
      </p:sp>
      <p:sp>
        <p:nvSpPr>
          <p:cNvPr id="3" name="TextBox 2">
            <a:extLst>
              <a:ext uri="{FF2B5EF4-FFF2-40B4-BE49-F238E27FC236}">
                <a16:creationId xmlns:a16="http://schemas.microsoft.com/office/drawing/2014/main" id="{994AC7AE-D4BC-47BB-A96D-2514B5B7DB34}"/>
              </a:ext>
            </a:extLst>
          </p:cNvPr>
          <p:cNvSpPr txBox="1"/>
          <p:nvPr/>
        </p:nvSpPr>
        <p:spPr>
          <a:xfrm>
            <a:off x="696286" y="1669409"/>
            <a:ext cx="9328558" cy="3539430"/>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common name in K-12 Education is “Subject Codes”.</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On the student support page of SDE website you will find the link to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High School Subject Codes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On the Oklahoma Department of CareerTech Website you will find the CTE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OCAS Codes for Course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OCAS Codes for Program Codes.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1929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2AE8-B1EB-4BC1-A26A-E17430C0B85F}"/>
              </a:ext>
            </a:extLst>
          </p:cNvPr>
          <p:cNvSpPr>
            <a:spLocks noGrp="1"/>
          </p:cNvSpPr>
          <p:nvPr>
            <p:ph type="title"/>
          </p:nvPr>
        </p:nvSpPr>
        <p:spPr>
          <a:xfrm>
            <a:off x="269405" y="209127"/>
            <a:ext cx="4486770" cy="1242473"/>
          </a:xfrm>
        </p:spPr>
        <p:txBody>
          <a:bodyPr>
            <a:normAutofit fontScale="90000"/>
          </a:bodyPr>
          <a:lstStyle/>
          <a:p>
            <a:r>
              <a:rPr lang="en-US" sz="4400" dirty="0">
                <a:latin typeface="Microsoft Sans Serif" panose="020B0604020202020204" pitchFamily="34" charset="0"/>
                <a:ea typeface="Microsoft Sans Serif" panose="020B0604020202020204" pitchFamily="34" charset="0"/>
                <a:cs typeface="Microsoft Sans Serif" panose="020B0604020202020204" pitchFamily="34" charset="0"/>
              </a:rPr>
              <a:t>Why does it make a difference?</a:t>
            </a:r>
          </a:p>
        </p:txBody>
      </p:sp>
      <p:sp>
        <p:nvSpPr>
          <p:cNvPr id="4" name="Text Placeholder 3">
            <a:extLst>
              <a:ext uri="{FF2B5EF4-FFF2-40B4-BE49-F238E27FC236}">
                <a16:creationId xmlns:a16="http://schemas.microsoft.com/office/drawing/2014/main" id="{5F58B23A-60B2-4FA9-96CF-93B0498800C5}"/>
              </a:ext>
            </a:extLst>
          </p:cNvPr>
          <p:cNvSpPr txBox="1">
            <a:spLocks noGrp="1"/>
          </p:cNvSpPr>
          <p:nvPr>
            <p:ph type="body" idx="1"/>
          </p:nvPr>
        </p:nvSpPr>
        <p:spPr>
          <a:xfrm>
            <a:off x="838200" y="1451600"/>
            <a:ext cx="10515600" cy="4427879"/>
          </a:xfrm>
          <a:prstGeom prst="rect">
            <a:avLst/>
          </a:prstGeom>
          <a:noFill/>
        </p:spPr>
        <p:txBody>
          <a:bodyPr wrap="square" rtlCol="0">
            <a:spAutoFit/>
          </a:bodyPr>
          <a:lstStyle/>
          <a:p>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CareerTech people say </a:t>
            </a:r>
            <a:r>
              <a:rPr lang="en-US" sz="3600" b="1" i="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courses</a:t>
            </a:r>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and some high school people say </a:t>
            </a:r>
            <a:r>
              <a:rPr lang="en-US" sz="3600" b="1" i="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classes</a:t>
            </a:r>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ex. He is in a BMITE course.</a:t>
            </a:r>
          </a:p>
          <a:p>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He is in a BMITE class. </a:t>
            </a:r>
          </a:p>
          <a:p>
            <a:r>
              <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Both a course and a class fall under the Carnegie Rule, 120 hours equals 1 credit. A course can be worth  math, science, computer, or elective credit.</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TextBox 2">
            <a:extLst>
              <a:ext uri="{FF2B5EF4-FFF2-40B4-BE49-F238E27FC236}">
                <a16:creationId xmlns:a16="http://schemas.microsoft.com/office/drawing/2014/main" id="{05DCF219-6CBF-962A-CD06-F128F3B4A176}"/>
              </a:ext>
            </a:extLst>
          </p:cNvPr>
          <p:cNvSpPr txBox="1"/>
          <p:nvPr/>
        </p:nvSpPr>
        <p:spPr>
          <a:xfrm>
            <a:off x="3598877" y="5704514"/>
            <a:ext cx="5838738" cy="923330"/>
          </a:xfrm>
          <a:prstGeom prst="rect">
            <a:avLst/>
          </a:prstGeom>
          <a:noFill/>
        </p:spPr>
        <p:txBody>
          <a:bodyPr wrap="square" rtlCol="0">
            <a:spAutoFit/>
          </a:bodyPr>
          <a:lstStyle/>
          <a:p>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CTE Codes for Courses can be used for classes at the high school or courses within a program at a technology center.</a:t>
            </a:r>
          </a:p>
        </p:txBody>
      </p:sp>
    </p:spTree>
    <p:extLst>
      <p:ext uri="{BB962C8B-B14F-4D97-AF65-F5344CB8AC3E}">
        <p14:creationId xmlns:p14="http://schemas.microsoft.com/office/powerpoint/2010/main" val="266684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15742-4388-4377-9942-06DA2B2042D4}"/>
              </a:ext>
            </a:extLst>
          </p:cNvPr>
          <p:cNvSpPr>
            <a:spLocks noGrp="1"/>
          </p:cNvSpPr>
          <p:nvPr>
            <p:ph type="title"/>
          </p:nvPr>
        </p:nvSpPr>
        <p:spPr>
          <a:xfrm>
            <a:off x="838200" y="224162"/>
            <a:ext cx="10515600" cy="943558"/>
          </a:xfrm>
        </p:spPr>
        <p:txBody>
          <a:bodyPr/>
          <a:lstStyle/>
          <a:p>
            <a:pPr algn="ct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Program vs. Course or Class </a:t>
            </a:r>
          </a:p>
        </p:txBody>
      </p:sp>
      <p:sp>
        <p:nvSpPr>
          <p:cNvPr id="6" name="Content Placeholder 5">
            <a:extLst>
              <a:ext uri="{FF2B5EF4-FFF2-40B4-BE49-F238E27FC236}">
                <a16:creationId xmlns:a16="http://schemas.microsoft.com/office/drawing/2014/main" id="{E7B1C5EB-8055-478F-858B-E6DA65D45ACC}"/>
              </a:ext>
            </a:extLst>
          </p:cNvPr>
          <p:cNvSpPr txBox="1">
            <a:spLocks noGrp="1"/>
          </p:cNvSpPr>
          <p:nvPr>
            <p:ph idx="1"/>
          </p:nvPr>
        </p:nvSpPr>
        <p:spPr>
          <a:xfrm>
            <a:off x="509154" y="1167720"/>
            <a:ext cx="11173691" cy="4022640"/>
          </a:xfrm>
          <a:prstGeom prst="rect">
            <a:avLst/>
          </a:prstGeom>
          <a:noFill/>
        </p:spPr>
        <p:txBody>
          <a:bodyPr wrap="square" rtlCol="0">
            <a:spAutoFit/>
          </a:bodyPr>
          <a:lstStyle/>
          <a:p>
            <a:pPr marL="0" indent="0">
              <a:buNone/>
            </a:pP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CareerTech people say </a:t>
            </a:r>
            <a:r>
              <a:rPr lang="en-US" sz="3200" b="1" i="1" dirty="0">
                <a:latin typeface="Microsoft Sans Serif" panose="020B0604020202020204" pitchFamily="34" charset="0"/>
                <a:ea typeface="Microsoft Sans Serif" panose="020B0604020202020204" pitchFamily="34" charset="0"/>
                <a:cs typeface="Microsoft Sans Serif" panose="020B0604020202020204" pitchFamily="34" charset="0"/>
              </a:rPr>
              <a:t>programs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and some high school people say classes or courses.</a:t>
            </a:r>
          </a:p>
          <a:p>
            <a:pPr marL="0" indent="0">
              <a:buNone/>
            </a:pP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ex. He is in a health careers program.</a:t>
            </a:r>
          </a:p>
          <a:p>
            <a:pPr marL="0" indent="0">
              <a:buNone/>
            </a:pP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He is in a health careers class. </a:t>
            </a:r>
          </a:p>
          <a:p>
            <a:pPr marL="0" indent="0">
              <a:buNone/>
            </a:pPr>
            <a:r>
              <a:rPr lang="en-US" sz="32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Full-Time Programs</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as defined by “3</a:t>
            </a:r>
            <a:r>
              <a:rPr lang="en-US" sz="3200" baseline="30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rd</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Math Credit on Core” and eligibility for “</a:t>
            </a:r>
            <a:r>
              <a:rPr lang="en-US" sz="3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PSO</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Points”, are a 3 hour long 9000 coded program ending in the ability to gain industry recognized certification. Programs are always </a:t>
            </a:r>
            <a:r>
              <a:rPr lang="en-US" sz="3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transcripted</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as electives.</a:t>
            </a:r>
          </a:p>
        </p:txBody>
      </p:sp>
    </p:spTree>
    <p:extLst>
      <p:ext uri="{BB962C8B-B14F-4D97-AF65-F5344CB8AC3E}">
        <p14:creationId xmlns:p14="http://schemas.microsoft.com/office/powerpoint/2010/main" val="218931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9DEE-C1C9-449D-809D-7B658ED807C5}"/>
              </a:ext>
            </a:extLst>
          </p:cNvPr>
          <p:cNvSpPr>
            <a:spLocks noGrp="1"/>
          </p:cNvSpPr>
          <p:nvPr>
            <p:ph type="title"/>
          </p:nvPr>
        </p:nvSpPr>
        <p:spPr>
          <a:xfrm>
            <a:off x="1066800" y="-948465"/>
            <a:ext cx="9822872" cy="1876719"/>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Technology centers send grades to high schools. </a:t>
            </a:r>
          </a:p>
        </p:txBody>
      </p:sp>
      <p:sp>
        <p:nvSpPr>
          <p:cNvPr id="3" name="Content Placeholder 2">
            <a:extLst>
              <a:ext uri="{FF2B5EF4-FFF2-40B4-BE49-F238E27FC236}">
                <a16:creationId xmlns:a16="http://schemas.microsoft.com/office/drawing/2014/main" id="{AFF743FA-CF6D-4A31-BB65-28FD9E9AEB5E}"/>
              </a:ext>
            </a:extLst>
          </p:cNvPr>
          <p:cNvSpPr>
            <a:spLocks noGrp="1"/>
          </p:cNvSpPr>
          <p:nvPr>
            <p:ph idx="1"/>
          </p:nvPr>
        </p:nvSpPr>
        <p:spPr>
          <a:xfrm>
            <a:off x="310393" y="3408218"/>
            <a:ext cx="11601974" cy="2197913"/>
          </a:xfrm>
        </p:spPr>
        <p:txBody>
          <a:bodyPr>
            <a:normAutofit/>
          </a:bodyPr>
          <a:lstStyle/>
          <a:p>
            <a:pPr marL="0" indent="0">
              <a:buNone/>
            </a:pPr>
            <a:r>
              <a:rPr lang="en-US" sz="24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Here is a version where the credit is not all elective.</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Student Name, 9202 Administrative Support, S1- 88 B, .5 credit</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Same Student, 8103 Fundamentals of Administrative Technology, S1- 96 A, .5 credit</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Same Student,  8109 Computerized Accounting, S1- 80 B, .5 Credit</a:t>
            </a:r>
          </a:p>
          <a:p>
            <a:pPr marL="0" indent="0">
              <a:buNone/>
            </a:pPr>
            <a:endParaRPr lang="en-US"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 Placeholder 3">
            <a:extLst>
              <a:ext uri="{FF2B5EF4-FFF2-40B4-BE49-F238E27FC236}">
                <a16:creationId xmlns:a16="http://schemas.microsoft.com/office/drawing/2014/main" id="{8D6D9138-21D1-48DB-B359-6F82FF6224F0}"/>
              </a:ext>
            </a:extLst>
          </p:cNvPr>
          <p:cNvSpPr>
            <a:spLocks noGrp="1"/>
          </p:cNvSpPr>
          <p:nvPr>
            <p:ph type="body" sz="half" idx="2"/>
          </p:nvPr>
        </p:nvSpPr>
        <p:spPr>
          <a:xfrm>
            <a:off x="310393" y="1094766"/>
            <a:ext cx="11601974" cy="2052448"/>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Because Oklahoma is a local control educational state, there are many ways to send grades to high schools.  What is important is the information a technology center sends.  Best Practice would always include the OCAS code. </a:t>
            </a:r>
          </a:p>
          <a:p>
            <a:r>
              <a:rPr lang="en-US" sz="28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Here is a version where the student gets only elective credit.</a:t>
            </a:r>
          </a:p>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Student Name, 9057 Electricity, S1- 96 A, 1.5 credits</a:t>
            </a:r>
          </a:p>
        </p:txBody>
      </p:sp>
    </p:spTree>
    <p:extLst>
      <p:ext uri="{BB962C8B-B14F-4D97-AF65-F5344CB8AC3E}">
        <p14:creationId xmlns:p14="http://schemas.microsoft.com/office/powerpoint/2010/main" val="37283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0A2-E5C9-494F-BF72-9AA1A277EBC3}"/>
              </a:ext>
            </a:extLst>
          </p:cNvPr>
          <p:cNvSpPr>
            <a:spLocks noGrp="1"/>
          </p:cNvSpPr>
          <p:nvPr>
            <p:ph type="title"/>
          </p:nvPr>
        </p:nvSpPr>
        <p:spPr>
          <a:xfrm>
            <a:off x="838199" y="122531"/>
            <a:ext cx="10573139" cy="1446896"/>
          </a:xfrm>
        </p:spPr>
        <p:txBody>
          <a:bodyPr>
            <a:normAutofit fontScale="90000"/>
          </a:bodyPr>
          <a:lstStyle/>
          <a:p>
            <a:pPr algn="ctr"/>
            <a:r>
              <a:rPr lang="en-US" sz="5400" dirty="0">
                <a:latin typeface="Microsoft Sans Serif" panose="020B0604020202020204" pitchFamily="34" charset="0"/>
                <a:ea typeface="Microsoft Sans Serif" panose="020B0604020202020204" pitchFamily="34" charset="0"/>
                <a:cs typeface="Microsoft Sans Serif" panose="020B0604020202020204" pitchFamily="34" charset="0"/>
              </a:rPr>
              <a:t>The 23-24 OCAS documents look very different. </a:t>
            </a:r>
          </a:p>
        </p:txBody>
      </p:sp>
      <p:pic>
        <p:nvPicPr>
          <p:cNvPr id="4" name="Picture 3" descr="PowerPoint&#10;&#10;Description automatically generated with medium confidence">
            <a:extLst>
              <a:ext uri="{FF2B5EF4-FFF2-40B4-BE49-F238E27FC236}">
                <a16:creationId xmlns:a16="http://schemas.microsoft.com/office/drawing/2014/main" id="{CC7ACDF3-40B5-414B-A975-8473904B7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61" y="1334278"/>
            <a:ext cx="2906138" cy="3884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diagram&#10;&#10;Description automatically generated">
            <a:extLst>
              <a:ext uri="{FF2B5EF4-FFF2-40B4-BE49-F238E27FC236}">
                <a16:creationId xmlns:a16="http://schemas.microsoft.com/office/drawing/2014/main" id="{41BBA3E8-1479-41D1-A2C6-DA9AAA047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882" y="2687217"/>
            <a:ext cx="3081217" cy="3968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5645A89-3069-46A6-BD1D-0002A307AC77}"/>
              </a:ext>
            </a:extLst>
          </p:cNvPr>
          <p:cNvSpPr txBox="1"/>
          <p:nvPr/>
        </p:nvSpPr>
        <p:spPr>
          <a:xfrm>
            <a:off x="3744337" y="1726163"/>
            <a:ext cx="4830495" cy="4524315"/>
          </a:xfrm>
          <a:prstGeom prst="rect">
            <a:avLst/>
          </a:prstGeom>
          <a:noFill/>
          <a:ln>
            <a:solidFill>
              <a:schemeClr val="accent1"/>
            </a:solidFill>
          </a:ln>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Both documents tell you the OCAS code and CTIMS code. </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Both documents tell you the state approved names for courses and programs. </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Only the Course Codes tell you how much some specific courses are worth and what graduation requirement it can meet, if it’s not an elective.</a:t>
            </a:r>
          </a:p>
        </p:txBody>
      </p:sp>
    </p:spTree>
    <p:extLst>
      <p:ext uri="{BB962C8B-B14F-4D97-AF65-F5344CB8AC3E}">
        <p14:creationId xmlns:p14="http://schemas.microsoft.com/office/powerpoint/2010/main" val="374821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1122363"/>
            <a:ext cx="9144000" cy="924551"/>
          </a:xfrm>
        </p:spPr>
        <p:txBody>
          <a:bodyPr/>
          <a:lstStyle/>
          <a:p>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Why is it important?</a:t>
            </a:r>
          </a:p>
        </p:txBody>
      </p:sp>
      <p:sp>
        <p:nvSpPr>
          <p:cNvPr id="4" name="Subtitle 3">
            <a:extLst>
              <a:ext uri="{FF2B5EF4-FFF2-40B4-BE49-F238E27FC236}">
                <a16:creationId xmlns:a16="http://schemas.microsoft.com/office/drawing/2014/main" id="{51E233D1-2DF7-4B1F-9942-A8C9322852C0}"/>
              </a:ext>
            </a:extLst>
          </p:cNvPr>
          <p:cNvSpPr txBox="1">
            <a:spLocks noGrp="1"/>
          </p:cNvSpPr>
          <p:nvPr>
            <p:ph type="subTitle" idx="1"/>
          </p:nvPr>
        </p:nvSpPr>
        <p:spPr>
          <a:xfrm>
            <a:off x="1524000" y="2290763"/>
            <a:ext cx="9144000" cy="2419124"/>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official name of the program or course is what should be recorded by the high school on the transcript, not the technology center’s common name.  Using the unofficial name could lead to a student not getting the correct credit toward graduation, OK Promise, or in some cases hours toward completion of a degree. </a:t>
            </a:r>
          </a:p>
        </p:txBody>
      </p:sp>
    </p:spTree>
    <p:extLst>
      <p:ext uri="{BB962C8B-B14F-4D97-AF65-F5344CB8AC3E}">
        <p14:creationId xmlns:p14="http://schemas.microsoft.com/office/powerpoint/2010/main" val="298387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5D9E-FC84-44E6-AB9D-0C64B462C662}"/>
              </a:ext>
            </a:extLst>
          </p:cNvPr>
          <p:cNvSpPr>
            <a:spLocks noGrp="1"/>
          </p:cNvSpPr>
          <p:nvPr>
            <p:ph type="title"/>
          </p:nvPr>
        </p:nvSpPr>
        <p:spPr>
          <a:xfrm>
            <a:off x="296525" y="121297"/>
            <a:ext cx="5385817" cy="3470989"/>
          </a:xfrm>
        </p:spPr>
        <p:txBody>
          <a:bodyPr>
            <a:normAutofit fontScale="90000"/>
          </a:bodyPr>
          <a:lstStyle/>
          <a:p>
            <a:b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Here is a quick guide for looking at the College Prep graduation requirements. </a:t>
            </a:r>
          </a:p>
        </p:txBody>
      </p:sp>
      <p:sp>
        <p:nvSpPr>
          <p:cNvPr id="3" name="Text Placeholder 2">
            <a:extLst>
              <a:ext uri="{FF2B5EF4-FFF2-40B4-BE49-F238E27FC236}">
                <a16:creationId xmlns:a16="http://schemas.microsoft.com/office/drawing/2014/main" id="{FD8CE269-FD78-442C-B761-5F834674EF5B}"/>
              </a:ext>
            </a:extLst>
          </p:cNvPr>
          <p:cNvSpPr>
            <a:spLocks noGrp="1"/>
          </p:cNvSpPr>
          <p:nvPr>
            <p:ph type="body" idx="1"/>
          </p:nvPr>
        </p:nvSpPr>
        <p:spPr>
          <a:xfrm>
            <a:off x="171174" y="3665990"/>
            <a:ext cx="4830720" cy="1593158"/>
          </a:xfrm>
        </p:spPr>
        <p:txBody>
          <a:bodyPr>
            <a:normAutofit lnSpcReduction="10000"/>
          </a:bodyPr>
          <a:lstStyle/>
          <a:p>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 blue arrows are </a:t>
            </a:r>
            <a:r>
              <a:rPr lang="en-US" sz="2800" u="sng"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courses</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the green arrow is programs, and the yellow arrow can be any of the blue arrows.</a:t>
            </a:r>
          </a:p>
        </p:txBody>
      </p:sp>
      <p:pic>
        <p:nvPicPr>
          <p:cNvPr id="5" name="Picture 4" descr="A picture containing timeline&#10;&#10;Description automatically generated">
            <a:extLst>
              <a:ext uri="{FF2B5EF4-FFF2-40B4-BE49-F238E27FC236}">
                <a16:creationId xmlns:a16="http://schemas.microsoft.com/office/drawing/2014/main" id="{C56E1514-F244-40BC-9652-AE82041E7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92010" y="1234609"/>
            <a:ext cx="6111550" cy="4715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row: Right 5">
            <a:extLst>
              <a:ext uri="{FF2B5EF4-FFF2-40B4-BE49-F238E27FC236}">
                <a16:creationId xmlns:a16="http://schemas.microsoft.com/office/drawing/2014/main" id="{B98F4F32-7DD6-44DA-974C-FD888F8AF678}"/>
              </a:ext>
            </a:extLst>
          </p:cNvPr>
          <p:cNvSpPr/>
          <p:nvPr/>
        </p:nvSpPr>
        <p:spPr>
          <a:xfrm>
            <a:off x="6895322" y="4308649"/>
            <a:ext cx="531845" cy="16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EBB81263-8215-4400-A6FF-0E3CBC877B8C}"/>
              </a:ext>
            </a:extLst>
          </p:cNvPr>
          <p:cNvSpPr/>
          <p:nvPr/>
        </p:nvSpPr>
        <p:spPr>
          <a:xfrm>
            <a:off x="6847999" y="4897277"/>
            <a:ext cx="531845" cy="16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EF3E794F-D43C-4747-9F5F-33D132520232}"/>
              </a:ext>
            </a:extLst>
          </p:cNvPr>
          <p:cNvSpPr/>
          <p:nvPr/>
        </p:nvSpPr>
        <p:spPr>
          <a:xfrm>
            <a:off x="6847998" y="5259147"/>
            <a:ext cx="531845" cy="16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EEF33B73-EE22-42DB-90C1-A97F6684C3FB}"/>
              </a:ext>
            </a:extLst>
          </p:cNvPr>
          <p:cNvSpPr/>
          <p:nvPr/>
        </p:nvSpPr>
        <p:spPr>
          <a:xfrm>
            <a:off x="6847997" y="5503218"/>
            <a:ext cx="531845" cy="16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42140BFD-AA03-47B4-B155-737FFDEA8729}"/>
              </a:ext>
            </a:extLst>
          </p:cNvPr>
          <p:cNvSpPr/>
          <p:nvPr/>
        </p:nvSpPr>
        <p:spPr>
          <a:xfrm>
            <a:off x="8374224" y="4147935"/>
            <a:ext cx="531845" cy="16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393F9B56-DC1C-4344-9A1D-4C73AA9A576B}"/>
              </a:ext>
            </a:extLst>
          </p:cNvPr>
          <p:cNvSpPr/>
          <p:nvPr/>
        </p:nvSpPr>
        <p:spPr>
          <a:xfrm rot="16200000">
            <a:off x="10908718" y="4051356"/>
            <a:ext cx="531845" cy="16071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813BC6AA-9AA1-44E5-944A-6C6AA4C44833}"/>
              </a:ext>
            </a:extLst>
          </p:cNvPr>
          <p:cNvSpPr/>
          <p:nvPr/>
        </p:nvSpPr>
        <p:spPr>
          <a:xfrm rot="10800000">
            <a:off x="11421196" y="4935404"/>
            <a:ext cx="640360" cy="24517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28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2833</TotalTime>
  <Words>1111</Words>
  <Application>Microsoft Office PowerPoint</Application>
  <PresentationFormat>Widescreen</PresentationFormat>
  <Paragraphs>78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Microsoft Sans Serif</vt:lpstr>
      <vt:lpstr>Wingdings</vt:lpstr>
      <vt:lpstr>Office Theme</vt:lpstr>
      <vt:lpstr>Registrar Training 2023</vt:lpstr>
      <vt:lpstr>PowerPoint Presentation</vt:lpstr>
      <vt:lpstr>PowerPoint Presentation</vt:lpstr>
      <vt:lpstr>Why does it make a difference?</vt:lpstr>
      <vt:lpstr>Program vs. Course or Class </vt:lpstr>
      <vt:lpstr>Technology centers send grades to high schools. </vt:lpstr>
      <vt:lpstr>The 23-24 OCAS documents look very different. </vt:lpstr>
      <vt:lpstr>Why is it important?</vt:lpstr>
      <vt:lpstr>   Here is a quick guide for looking at the College Prep graduation requirements. </vt:lpstr>
      <vt:lpstr>PowerPoint Presentation</vt:lpstr>
      <vt:lpstr>Effecting College Credit?</vt:lpstr>
      <vt:lpstr>PowerPoint Presentation</vt:lpstr>
      <vt:lpstr>Newest PSO Guide June 2023</vt:lpstr>
      <vt:lpstr>PowerPoint Presentation</vt:lpstr>
      <vt:lpstr>PSO continued:</vt:lpstr>
      <vt:lpstr>Here is a reminder about transcripts. Why do technology centers not transcript high school students grades?  </vt:lpstr>
      <vt:lpstr>Sending Certifications for High School Students</vt:lpstr>
      <vt:lpstr>Lastly on, Certifications!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Julie Childers</cp:lastModifiedBy>
  <cp:revision>51</cp:revision>
  <dcterms:created xsi:type="dcterms:W3CDTF">2020-07-06T17:50:26Z</dcterms:created>
  <dcterms:modified xsi:type="dcterms:W3CDTF">2023-07-12T02:50:20Z</dcterms:modified>
</cp:coreProperties>
</file>