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40" r:id="rId4"/>
  </p:sldMasterIdLst>
  <p:notesMasterIdLst>
    <p:notesMasterId r:id="rId49"/>
  </p:notesMasterIdLst>
  <p:sldIdLst>
    <p:sldId id="260" r:id="rId5"/>
    <p:sldId id="286" r:id="rId6"/>
    <p:sldId id="287" r:id="rId7"/>
    <p:sldId id="285" r:id="rId8"/>
    <p:sldId id="265" r:id="rId9"/>
    <p:sldId id="259" r:id="rId10"/>
    <p:sldId id="261" r:id="rId11"/>
    <p:sldId id="262" r:id="rId12"/>
    <p:sldId id="263" r:id="rId13"/>
    <p:sldId id="264" r:id="rId14"/>
    <p:sldId id="267" r:id="rId15"/>
    <p:sldId id="266" r:id="rId16"/>
    <p:sldId id="284" r:id="rId17"/>
    <p:sldId id="268" r:id="rId18"/>
    <p:sldId id="279" r:id="rId19"/>
    <p:sldId id="270" r:id="rId20"/>
    <p:sldId id="291" r:id="rId21"/>
    <p:sldId id="278" r:id="rId22"/>
    <p:sldId id="271" r:id="rId23"/>
    <p:sldId id="272" r:id="rId24"/>
    <p:sldId id="275" r:id="rId25"/>
    <p:sldId id="277" r:id="rId26"/>
    <p:sldId id="281" r:id="rId27"/>
    <p:sldId id="282" r:id="rId28"/>
    <p:sldId id="280" r:id="rId29"/>
    <p:sldId id="276" r:id="rId30"/>
    <p:sldId id="274" r:id="rId31"/>
    <p:sldId id="273" r:id="rId32"/>
    <p:sldId id="289" r:id="rId33"/>
    <p:sldId id="290" r:id="rId34"/>
    <p:sldId id="283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2B2B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34" autoAdjust="0"/>
  </p:normalViewPr>
  <p:slideViewPr>
    <p:cSldViewPr snapToGrid="0">
      <p:cViewPr varScale="1">
        <p:scale>
          <a:sx n="89" d="100"/>
          <a:sy n="89" d="100"/>
        </p:scale>
        <p:origin x="102" y="57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presProps" Target="pres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18A437-91FB-4FB3-8FC2-9F674E6A454F}" type="datetimeFigureOut">
              <a:rPr lang="en-US" smtClean="0"/>
              <a:t>8/1/23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937A20-946F-4FE9-9157-769BA906E7B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0623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3504" y="770467"/>
            <a:ext cx="10782300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8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67512" y="4206876"/>
            <a:ext cx="9228201" cy="1645920"/>
          </a:xfrm>
        </p:spPr>
        <p:txBody>
          <a:bodyPr>
            <a:norm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19745A9D-2034-43A0-8CC4-56A06FE630E6}" type="datetime1">
              <a:rPr lang="en-US" smtClean="0"/>
              <a:t>8/1/23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9CFF6F-0C74-4A13-B58B-0388B11F7BDF}" type="datetime1">
              <a:rPr lang="en-US" smtClean="0"/>
              <a:t>8/1/23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43950" y="695325"/>
            <a:ext cx="2628900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1525" y="714375"/>
            <a:ext cx="7734300" cy="54006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47B6B-C82D-452C-9AF5-AE113117096C}" type="datetime1">
              <a:rPr lang="en-US" smtClean="0"/>
              <a:t>8/1/23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BADD5-4D46-4D60-8999-54D1907EC62B}" type="datetime1">
              <a:rPr lang="en-US" smtClean="0"/>
              <a:t>8/1/23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3504" y="767419"/>
            <a:ext cx="10780776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8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67512" y="4204209"/>
            <a:ext cx="9226296" cy="1645920"/>
          </a:xfrm>
        </p:spPr>
        <p:txBody>
          <a:bodyPr anchor="t">
            <a:normAutofit/>
          </a:bodyPr>
          <a:lstStyle>
            <a:lvl1pPr marL="0" indent="0">
              <a:buNone/>
              <a:defRPr sz="32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A8AF52-A35B-49D6-9AAE-59CF99BF4750}" type="datetime1">
              <a:rPr lang="en-US" smtClean="0"/>
              <a:t>8/1/23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6656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1330" y="1998134"/>
            <a:ext cx="4663440" cy="376732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1FB979-2F5C-40FA-A13F-B6A00A8AA685}" type="datetime1">
              <a:rPr lang="en-US" smtClean="0"/>
              <a:t>8/1/23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40467"/>
            <a:ext cx="4663440" cy="723400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6656" y="2753084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07608" y="2038435"/>
            <a:ext cx="4663440" cy="722376"/>
          </a:xfrm>
        </p:spPr>
        <p:txBody>
          <a:bodyPr anchor="ctr">
            <a:normAutofit/>
          </a:bodyPr>
          <a:lstStyle>
            <a:lvl1pPr marL="0" indent="0">
              <a:buNone/>
              <a:defRPr sz="22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07608" y="2750990"/>
            <a:ext cx="4663440" cy="32004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DA4F0F-ADD7-41EA-8DC2-2E2A3502B34E}" type="datetime1">
              <a:rPr lang="en-US" smtClean="0"/>
              <a:t>8/1/23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0CAA22-1073-4951-A48E-333A90A082F4}" type="datetime1">
              <a:rPr lang="en-US" smtClean="0"/>
              <a:t>8/1/23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11681-0DF0-4920-8B35-57C3BE1FE277}" type="datetime1">
              <a:rPr lang="en-US" smtClean="0"/>
              <a:t>8/1/23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20000" y="0"/>
            <a:ext cx="457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261404" y="542282"/>
            <a:ext cx="338328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40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762000"/>
            <a:ext cx="60960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75982" y="2511813"/>
            <a:ext cx="339852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02C64-F8A6-4C16-A190-2317293DBE5C}" type="datetime1">
              <a:rPr lang="en-US" smtClean="0"/>
              <a:t>8/1/23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224" y="5418667"/>
            <a:ext cx="10780776" cy="613283"/>
          </a:xfrm>
        </p:spPr>
        <p:txBody>
          <a:bodyPr anchor="b">
            <a:normAutofit/>
          </a:bodyPr>
          <a:lstStyle>
            <a:lvl1pPr>
              <a:defRPr sz="32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12192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6656" y="5909735"/>
            <a:ext cx="9229344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fld id="{F90C348E-FFE0-4E6D-ADF6-D74F6D9755A2}" type="datetime1">
              <a:rPr lang="en-US" smtClean="0"/>
              <a:t>8/1/23</a:t>
            </a:fld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80000"/>
                  </a:srgb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5000"/>
                  </a:srgb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7224" y="499533"/>
            <a:ext cx="10772775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011680"/>
            <a:ext cx="10753725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5800" y="6412447"/>
            <a:ext cx="41148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fld id="{EF20994C-E75A-463D-B1FB-9A4B00C17887}" type="datetime1">
              <a:rPr lang="en-US" smtClean="0"/>
              <a:t>8/1/23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554697"/>
            <a:ext cx="50292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8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926" y="5876412"/>
            <a:ext cx="292608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300" b="0">
                <a:ln>
                  <a:noFill/>
                </a:ln>
                <a:solidFill>
                  <a:schemeClr val="accent1">
                    <a:alpha val="25000"/>
                  </a:schemeClr>
                </a:solidFill>
                <a:latin typeface="+mj-lt"/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54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347472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1AZnTPT9MSg?start=16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Relationship Id="rId9" Type="http://schemas.openxmlformats.org/officeDocument/2006/relationships/image" Target="../media/image2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emf"/><Relationship Id="rId5" Type="http://schemas.openxmlformats.org/officeDocument/2006/relationships/image" Target="../media/image32.png"/><Relationship Id="rId4" Type="http://schemas.openxmlformats.org/officeDocument/2006/relationships/image" Target="../media/image31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hyperlink" Target="https://fb.watch/m1hRpNhqS_/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fif"/><Relationship Id="rId4" Type="http://schemas.openxmlformats.org/officeDocument/2006/relationships/image" Target="../media/image1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FFE50961-0F1B-484C-85BC-4BD16B9FF9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E432BE-5B0D-44E9-8E24-37DD769DEA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68" y="244105"/>
            <a:ext cx="11595796" cy="45160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4103979" y="5301226"/>
            <a:ext cx="3984039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0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August 2023</a:t>
            </a:r>
          </a:p>
        </p:txBody>
      </p:sp>
    </p:spTree>
    <p:extLst>
      <p:ext uri="{BB962C8B-B14F-4D97-AF65-F5344CB8AC3E}">
        <p14:creationId xmlns:p14="http://schemas.microsoft.com/office/powerpoint/2010/main" val="31303475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865" y="669290"/>
            <a:ext cx="3524249" cy="469899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179808" y="2613659"/>
            <a:ext cx="554703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Holly Hanan</a:t>
            </a:r>
          </a:p>
          <a:p>
            <a:pPr algn="ctr"/>
            <a:r>
              <a:rPr lang="en-US" sz="4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State Program Manager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444324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5120" y="114300"/>
            <a:ext cx="7956024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FCS Programs</a:t>
            </a:r>
            <a:endParaRPr lang="en-US" sz="96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Britannic Bold" panose="020B0903060703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27568" y="2578715"/>
            <a:ext cx="8331127" cy="280076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K12 programs		381</a:t>
            </a:r>
          </a:p>
          <a:p>
            <a:pPr algn="ctr"/>
            <a:r>
              <a:rPr lang="en-US" sz="8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Tech Center	   	52</a:t>
            </a:r>
            <a:endParaRPr lang="en-US" sz="88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689226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280855" y="251459"/>
            <a:ext cx="6103175" cy="1043941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5400" b="1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NEW PROGRAMS</a:t>
            </a:r>
            <a:endParaRPr lang="en-US" sz="5400" b="1" cap="none" spc="0" dirty="0">
              <a:ln w="0"/>
              <a:solidFill>
                <a:schemeClr val="accent1">
                  <a:lumMod val="7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40" y="1432560"/>
            <a:ext cx="3509010" cy="5262979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Ardmore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Beggs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Bixby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Ponca City East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Silo MS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Broken Arrow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Edmond Santa Fe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Lawton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Mustang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Newkirk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Prague HS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Westmoore HS</a:t>
            </a:r>
          </a:p>
        </p:txBody>
      </p:sp>
      <p:sp>
        <p:nvSpPr>
          <p:cNvPr id="6" name="Rectangle 5"/>
          <p:cNvSpPr/>
          <p:nvPr/>
        </p:nvSpPr>
        <p:spPr>
          <a:xfrm rot="16200000">
            <a:off x="272021" y="1928850"/>
            <a:ext cx="19159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K-12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657975" y="3653269"/>
            <a:ext cx="4966337" cy="1815882"/>
          </a:xfrm>
          <a:prstGeom prst="rect">
            <a:avLst/>
          </a:prstGeom>
          <a:noFill/>
          <a:ln w="19050">
            <a:solidFill>
              <a:schemeClr val="tx2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CVTC-El Reno:  Teacher Prep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CVTC-Chickasha:  SC Hospitality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/>
              <a:t> MetroTech:  Culinary Arts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8" name="Rectangle 7"/>
          <p:cNvSpPr/>
          <p:nvPr/>
        </p:nvSpPr>
        <p:spPr>
          <a:xfrm>
            <a:off x="6657975" y="2729939"/>
            <a:ext cx="357873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accent1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 Black" panose="020B0A04020102020204" pitchFamily="34" charset="0"/>
              </a:rPr>
              <a:t>Tech Ctr.</a:t>
            </a:r>
          </a:p>
        </p:txBody>
      </p:sp>
    </p:spTree>
    <p:extLst>
      <p:ext uri="{BB962C8B-B14F-4D97-AF65-F5344CB8AC3E}">
        <p14:creationId xmlns:p14="http://schemas.microsoft.com/office/powerpoint/2010/main" val="3158971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 animBg="1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74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01708" y="212705"/>
            <a:ext cx="8840049" cy="1569660"/>
          </a:xfrm>
          <a:prstGeom prst="rect">
            <a:avLst/>
          </a:prstGeom>
          <a:noFill/>
          <a:ln w="88900" cmpd="thinThick">
            <a:solidFill>
              <a:schemeClr val="accent1">
                <a:lumMod val="75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FCS Job Openings</a:t>
            </a:r>
          </a:p>
        </p:txBody>
      </p:sp>
    </p:spTree>
    <p:extLst>
      <p:ext uri="{BB962C8B-B14F-4D97-AF65-F5344CB8AC3E}">
        <p14:creationId xmlns:p14="http://schemas.microsoft.com/office/powerpoint/2010/main" val="6437955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69231" y="335427"/>
            <a:ext cx="10587789" cy="600164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u="sng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Funding</a:t>
            </a:r>
          </a:p>
          <a:p>
            <a:pPr algn="ctr"/>
            <a:endParaRPr lang="en-US" sz="7200" b="1" u="sng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r>
              <a:rPr lang="en-US" sz="7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 asked….</a:t>
            </a:r>
          </a:p>
          <a:p>
            <a:pPr algn="ctr"/>
            <a:endParaRPr lang="en-US" sz="72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en-US" sz="72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                </a:t>
            </a:r>
            <a:r>
              <a:rPr lang="en-US" sz="9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We </a:t>
            </a:r>
            <a:r>
              <a:rPr lang="en-US" sz="9600" b="1" cap="none" spc="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received</a:t>
            </a:r>
            <a:r>
              <a:rPr lang="en-US" sz="96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4262410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40000"/>
                <a:lumOff val="60000"/>
              </a:schemeClr>
            </a:gs>
            <a:gs pos="46000">
              <a:schemeClr val="accent6">
                <a:lumMod val="95000"/>
                <a:lumOff val="5000"/>
              </a:schemeClr>
            </a:gs>
            <a:gs pos="100000">
              <a:schemeClr val="accent6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39059" y="669303"/>
            <a:ext cx="11537967" cy="452431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ALL </a:t>
            </a:r>
            <a:r>
              <a:rPr lang="en-US" sz="7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approved</a:t>
            </a:r>
          </a:p>
          <a:p>
            <a:pPr algn="ctr"/>
            <a:r>
              <a:rPr lang="en-US" sz="72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Family and Consumer Sciences</a:t>
            </a:r>
          </a:p>
          <a:p>
            <a:pPr algn="ctr"/>
            <a:r>
              <a:rPr lang="en-US" sz="72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programs are </a:t>
            </a:r>
          </a:p>
          <a:p>
            <a:pPr algn="ctr"/>
            <a:r>
              <a:rPr lang="en-US" sz="7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FUNDED</a:t>
            </a:r>
            <a:endParaRPr lang="en-US" sz="7200" b="1" cap="none" spc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26389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aining Money GIFs - 50 Animated Images of Money From The Sk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66687"/>
            <a:ext cx="11682848" cy="657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102338" y="309860"/>
            <a:ext cx="9941722" cy="586314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500" b="0" cap="none" spc="0" dirty="0">
                <a:ln w="34925">
                  <a:solidFill>
                    <a:schemeClr val="tx2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Program Assistance</a:t>
            </a:r>
          </a:p>
          <a:p>
            <a:pPr algn="ctr"/>
            <a:r>
              <a:rPr lang="en-US" sz="12500" dirty="0">
                <a:ln w="34925">
                  <a:solidFill>
                    <a:schemeClr val="tx2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$8000</a:t>
            </a:r>
            <a:endParaRPr lang="en-US" sz="12500" b="0" cap="none" spc="0" dirty="0">
              <a:ln w="34925">
                <a:solidFill>
                  <a:schemeClr val="tx2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387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Raining Money GIFs - 50 Animated Images of Money From The Sky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775" y="166687"/>
            <a:ext cx="11682848" cy="657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1775" y="309860"/>
            <a:ext cx="11598275" cy="640175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500" u="sng" dirty="0">
                <a:ln w="34925">
                  <a:solidFill>
                    <a:schemeClr val="tx2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1</a:t>
            </a:r>
            <a:r>
              <a:rPr lang="en-US" sz="8500" u="sng" baseline="30000" dirty="0">
                <a:ln w="34925">
                  <a:solidFill>
                    <a:schemeClr val="tx2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st</a:t>
            </a:r>
            <a:r>
              <a:rPr lang="en-US" sz="8500" u="sng" dirty="0">
                <a:ln w="34925">
                  <a:solidFill>
                    <a:schemeClr val="tx2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 time funding</a:t>
            </a:r>
          </a:p>
          <a:p>
            <a:pPr algn="ctr"/>
            <a:endParaRPr lang="en-US" sz="3500" dirty="0">
              <a:ln w="34925">
                <a:solidFill>
                  <a:schemeClr val="tx2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  <a:p>
            <a:pPr algn="ctr"/>
            <a:r>
              <a:rPr lang="en-US" sz="9000" b="0" cap="none" spc="0" dirty="0">
                <a:ln w="34925">
                  <a:solidFill>
                    <a:schemeClr val="tx2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$8000 + $5000=</a:t>
            </a:r>
          </a:p>
          <a:p>
            <a:pPr algn="ctr"/>
            <a:r>
              <a:rPr lang="en-US" sz="11000" dirty="0">
                <a:ln w="34925">
                  <a:solidFill>
                    <a:schemeClr val="tx2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$13,000 </a:t>
            </a:r>
          </a:p>
          <a:p>
            <a:pPr algn="ctr"/>
            <a:r>
              <a:rPr lang="en-US" sz="9000" dirty="0">
                <a:ln w="34925">
                  <a:solidFill>
                    <a:schemeClr val="tx2"/>
                  </a:solidFill>
                </a:ln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this year</a:t>
            </a:r>
            <a:endParaRPr lang="en-US" sz="9000" b="0" cap="none" spc="0" dirty="0">
              <a:ln w="34925">
                <a:solidFill>
                  <a:schemeClr val="tx2"/>
                </a:solidFill>
              </a:ln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39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5770" y="829925"/>
            <a:ext cx="11167110" cy="497059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Salary Stipend </a:t>
            </a:r>
            <a:r>
              <a:rPr lang="en-US" sz="9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remains </a:t>
            </a:r>
          </a:p>
          <a:p>
            <a:pPr algn="ctr"/>
            <a:r>
              <a:rPr lang="en-US" sz="12500" b="1" dirty="0">
                <a:ln w="0"/>
                <a:solidFill>
                  <a:srgbClr val="FFFF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$2,200</a:t>
            </a:r>
            <a:endParaRPr lang="en-US" sz="12500" b="1" cap="none" spc="0" dirty="0">
              <a:ln w="0"/>
              <a:solidFill>
                <a:srgbClr val="FFFF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495288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01983" y="432554"/>
            <a:ext cx="7225055" cy="92333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Using 412/314 money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02920" y="1915775"/>
            <a:ext cx="1098423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dirty="0"/>
              <a:t>Equipment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dirty="0"/>
              <a:t>Instructional Deliver/Supplies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600" dirty="0"/>
              <a:t>Professional Development</a:t>
            </a:r>
          </a:p>
        </p:txBody>
      </p:sp>
    </p:spTree>
    <p:extLst>
      <p:ext uri="{BB962C8B-B14F-4D97-AF65-F5344CB8AC3E}">
        <p14:creationId xmlns:p14="http://schemas.microsoft.com/office/powerpoint/2010/main" val="2407225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841299" y="251315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&lt;iframe width="560" height="315" </a:t>
            </a:r>
            <a:r>
              <a:rPr lang="en-US" dirty="0" err="1"/>
              <a:t>src</a:t>
            </a:r>
            <a:r>
              <a:rPr lang="en-US" dirty="0"/>
              <a:t>="https://www.youtube.com/embed/1AZnTPT9MSg?start=16" title="YouTube video player" </a:t>
            </a:r>
            <a:r>
              <a:rPr lang="en-US" dirty="0" err="1"/>
              <a:t>frameborder</a:t>
            </a:r>
            <a:r>
              <a:rPr lang="en-US" dirty="0"/>
              <a:t>="0" allow="accelerometer; </a:t>
            </a:r>
            <a:r>
              <a:rPr lang="en-US" dirty="0" err="1"/>
              <a:t>autoplay</a:t>
            </a:r>
            <a:r>
              <a:rPr lang="en-US" dirty="0"/>
              <a:t>; clipboard-write; encrypted-media; gyroscope; picture-in-picture; web-share" </a:t>
            </a:r>
            <a:r>
              <a:rPr lang="en-US" dirty="0" err="1"/>
              <a:t>allowfullscreen</a:t>
            </a:r>
            <a:r>
              <a:rPr lang="en-US" dirty="0"/>
              <a:t>&gt;&lt;/iframe&gt;</a:t>
            </a:r>
          </a:p>
        </p:txBody>
      </p:sp>
      <p:pic>
        <p:nvPicPr>
          <p:cNvPr id="5" name="1AZnTPT9MSg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64232" y="251315"/>
            <a:ext cx="11347526" cy="6382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97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740" y="1564124"/>
            <a:ext cx="11601449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b="1" u="sng" dirty="0">
                <a:solidFill>
                  <a:srgbClr val="FF0000"/>
                </a:solidFill>
              </a:rPr>
              <a:t>FCCLA</a:t>
            </a:r>
          </a:p>
          <a:p>
            <a:endParaRPr lang="en-US" sz="3200" b="1" u="sng" dirty="0">
              <a:solidFill>
                <a:srgbClr val="FF0000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5400" dirty="0"/>
              <a:t>Affiliation= </a:t>
            </a:r>
            <a:r>
              <a:rPr lang="en-US" sz="5400" b="1" dirty="0">
                <a:solidFill>
                  <a:srgbClr val="FF0000"/>
                </a:solidFill>
              </a:rPr>
              <a:t>$900/chapter</a:t>
            </a:r>
          </a:p>
          <a:p>
            <a:endParaRPr lang="en-US" sz="5400" b="1" dirty="0">
              <a:solidFill>
                <a:srgbClr val="FF0000"/>
              </a:solidFill>
            </a:endParaRP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4800" dirty="0"/>
              <a:t>Official dress/convention dress/chef attire=</a:t>
            </a:r>
          </a:p>
          <a:p>
            <a:r>
              <a:rPr lang="en-US" sz="5400" dirty="0"/>
              <a:t>                         </a:t>
            </a:r>
            <a:r>
              <a:rPr lang="en-US" sz="5400" b="1" dirty="0">
                <a:solidFill>
                  <a:srgbClr val="FF0000"/>
                </a:solidFill>
              </a:rPr>
              <a:t>$300/chapter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801983" y="432554"/>
            <a:ext cx="7225055" cy="923330"/>
          </a:xfrm>
          <a:prstGeom prst="rect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5400" b="1" dirty="0">
                <a:latin typeface="Arial" panose="020B0604020202020204" pitchFamily="34" charset="0"/>
                <a:cs typeface="Arial" panose="020B0604020202020204" pitchFamily="34" charset="0"/>
              </a:rPr>
              <a:t>Using 412/314 money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32185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45513" y="276951"/>
            <a:ext cx="9163851" cy="923330"/>
          </a:xfrm>
          <a:prstGeom prst="rect">
            <a:avLst/>
          </a:prstGeom>
          <a:solidFill>
            <a:schemeClr val="accent1"/>
          </a:solidFill>
          <a:ln w="25400">
            <a:solidFill>
              <a:schemeClr val="tx1"/>
            </a:solidFill>
          </a:ln>
        </p:spPr>
        <p:txBody>
          <a:bodyPr wrap="square" lIns="91440" tIns="45720" rIns="91440" bIns="45720">
            <a:spAutoFit/>
          </a:bodyPr>
          <a:lstStyle/>
          <a:p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New Teacher Academy   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575" y="1342754"/>
            <a:ext cx="1990555" cy="5238302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251166" y="1172276"/>
            <a:ext cx="2819180" cy="21143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80" t="15019" r="5378" b="17007"/>
          <a:stretch/>
        </p:blipFill>
        <p:spPr>
          <a:xfrm rot="5400000">
            <a:off x="18150" y="4590588"/>
            <a:ext cx="2462574" cy="16252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87" y="1342755"/>
            <a:ext cx="3680277" cy="254169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371339" y="1795936"/>
            <a:ext cx="3140306" cy="23552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446922" y="4143820"/>
            <a:ext cx="2785413" cy="20890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6" t="12288" r="37572" b="7086"/>
          <a:stretch/>
        </p:blipFill>
        <p:spPr>
          <a:xfrm rot="5400000">
            <a:off x="7184213" y="4326486"/>
            <a:ext cx="1904815" cy="274548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7276" y="4481910"/>
            <a:ext cx="2479686" cy="1859765"/>
          </a:xfrm>
          <a:prstGeom prst="rect">
            <a:avLst/>
          </a:prstGeom>
        </p:spPr>
      </p:pic>
      <p:sp>
        <p:nvSpPr>
          <p:cNvPr id="12" name="Cloud 11"/>
          <p:cNvSpPr/>
          <p:nvPr/>
        </p:nvSpPr>
        <p:spPr>
          <a:xfrm>
            <a:off x="7200900" y="104775"/>
            <a:ext cx="2123574" cy="1298623"/>
          </a:xfrm>
          <a:prstGeom prst="clou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chemeClr val="tx1"/>
                </a:solidFill>
              </a:rPr>
              <a:t>60+</a:t>
            </a:r>
          </a:p>
        </p:txBody>
      </p:sp>
    </p:spTree>
    <p:extLst>
      <p:ext uri="{BB962C8B-B14F-4D97-AF65-F5344CB8AC3E}">
        <p14:creationId xmlns:p14="http://schemas.microsoft.com/office/powerpoint/2010/main" val="3113189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7555" y="392577"/>
            <a:ext cx="5738302" cy="923330"/>
          </a:xfrm>
          <a:prstGeom prst="rect">
            <a:avLst/>
          </a:prstGeom>
          <a:noFill/>
          <a:ln w="57150">
            <a:solidFill>
              <a:schemeClr val="bg2">
                <a:lumMod val="50000"/>
              </a:schemeClr>
            </a:solidFill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</a:rPr>
              <a:t>Lottery Grants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56422" y="1413711"/>
            <a:ext cx="10362198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/>
              <a:t>Congratulations to this year’s recipients</a:t>
            </a:r>
          </a:p>
          <a:p>
            <a:endParaRPr lang="en-US" sz="4400" b="1" dirty="0"/>
          </a:p>
          <a:p>
            <a:r>
              <a:rPr lang="en-US" sz="4400" b="1" dirty="0"/>
              <a:t>Spend your money ASAP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4400" b="1" dirty="0"/>
              <a:t>Preferably Fall semester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4400" b="1" dirty="0"/>
          </a:p>
          <a:p>
            <a:r>
              <a:rPr lang="en-US" sz="4400" b="1" dirty="0"/>
              <a:t>Send reimbursements in</a:t>
            </a:r>
          </a:p>
          <a:p>
            <a:r>
              <a:rPr lang="en-US" sz="4400" b="1" dirty="0"/>
              <a:t>Deadline:  February 1, 2024 </a:t>
            </a:r>
          </a:p>
        </p:txBody>
      </p:sp>
    </p:spTree>
    <p:extLst>
      <p:ext uri="{BB962C8B-B14F-4D97-AF65-F5344CB8AC3E}">
        <p14:creationId xmlns:p14="http://schemas.microsoft.com/office/powerpoint/2010/main" val="12672828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200150" y="1678424"/>
            <a:ext cx="10394060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Continue to send weekly-  Tuesday morning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4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Information for all- to reduce the number of emails we send</a:t>
            </a:r>
          </a:p>
          <a:p>
            <a:endParaRPr lang="en-US" sz="4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4000" b="1" dirty="0"/>
              <a:t>If you don’t receive it- email your Program Specialist and ask to be added to the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2891216" y="235565"/>
            <a:ext cx="5787162" cy="1107996"/>
          </a:xfrm>
          <a:prstGeom prst="rect">
            <a:avLst/>
          </a:prstGeom>
          <a:solidFill>
            <a:schemeClr val="bg2"/>
          </a:solidFill>
        </p:spPr>
        <p:txBody>
          <a:bodyPr wrap="none" lIns="91440" tIns="45720" rIns="91440" bIns="45720">
            <a:spAutoFit/>
          </a:bodyPr>
          <a:lstStyle/>
          <a:p>
            <a:r>
              <a:rPr lang="en-US" sz="6600" b="1" dirty="0">
                <a:latin typeface="Berlin Sans FB Demi" panose="020E0802020502020306" pitchFamily="34" charset="0"/>
              </a:rPr>
              <a:t>FCS Newsletter</a:t>
            </a:r>
          </a:p>
        </p:txBody>
      </p:sp>
    </p:spTree>
    <p:extLst>
      <p:ext uri="{BB962C8B-B14F-4D97-AF65-F5344CB8AC3E}">
        <p14:creationId xmlns:p14="http://schemas.microsoft.com/office/powerpoint/2010/main" val="42075375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67000"/>
              </a:schemeClr>
            </a:gs>
            <a:gs pos="48000">
              <a:schemeClr val="accent2">
                <a:lumMod val="97000"/>
                <a:lumOff val="3000"/>
              </a:schemeClr>
            </a:gs>
            <a:gs pos="100000">
              <a:schemeClr val="accent2">
                <a:lumMod val="60000"/>
                <a:lumOff val="4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" y="1287572"/>
            <a:ext cx="10881360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b="1" u="sng" dirty="0"/>
              <a:t>Fall PI meetings </a:t>
            </a:r>
            <a:r>
              <a:rPr lang="en-US" sz="6000" b="1" dirty="0"/>
              <a:t>will be held </a:t>
            </a:r>
          </a:p>
          <a:p>
            <a:pPr algn="ctr"/>
            <a:r>
              <a:rPr lang="en-US" sz="6000" b="1" dirty="0"/>
              <a:t>during </a:t>
            </a:r>
            <a:r>
              <a:rPr lang="en-US" sz="6000" b="1" u="sng" dirty="0"/>
              <a:t>LEAD Conference</a:t>
            </a:r>
          </a:p>
          <a:p>
            <a:pPr algn="ctr"/>
            <a:endParaRPr lang="en-US" sz="6000" b="1" dirty="0"/>
          </a:p>
          <a:p>
            <a:pPr algn="ctr"/>
            <a:r>
              <a:rPr lang="en-US" sz="5400" b="1" dirty="0"/>
              <a:t>Be sure to register your students ASAP</a:t>
            </a:r>
          </a:p>
        </p:txBody>
      </p:sp>
    </p:spTree>
    <p:extLst>
      <p:ext uri="{BB962C8B-B14F-4D97-AF65-F5344CB8AC3E}">
        <p14:creationId xmlns:p14="http://schemas.microsoft.com/office/powerpoint/2010/main" val="8995916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895" y="2290167"/>
            <a:ext cx="4363106" cy="436310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5689" y="845165"/>
            <a:ext cx="2833716" cy="292227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6228" y="383500"/>
            <a:ext cx="2690495" cy="170678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5225" y="4354366"/>
            <a:ext cx="4100830" cy="21607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19675" y="2178855"/>
            <a:ext cx="3685123" cy="245981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19583" y="383500"/>
            <a:ext cx="5807680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lephant" panose="02020904090505020303" pitchFamily="18" charset="0"/>
              </a:rPr>
              <a:t>Say YES to FCS</a:t>
            </a:r>
          </a:p>
          <a:p>
            <a:pPr algn="ctr"/>
            <a:r>
              <a:rPr lang="en-US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Elephant" panose="02020904090505020303" pitchFamily="18" charset="0"/>
              </a:rPr>
              <a:t>Oct 24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Elephant" panose="02020904090505020303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48225" y="4852093"/>
            <a:ext cx="2219325" cy="1569660"/>
          </a:xfrm>
          <a:prstGeom prst="rect">
            <a:avLst/>
          </a:prstGeom>
          <a:solidFill>
            <a:schemeClr val="tx2">
              <a:lumMod val="50000"/>
              <a:lumOff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Registration opens Sept.1</a:t>
            </a:r>
          </a:p>
        </p:txBody>
      </p:sp>
    </p:spTree>
    <p:extLst>
      <p:ext uri="{BB962C8B-B14F-4D97-AF65-F5344CB8AC3E}">
        <p14:creationId xmlns:p14="http://schemas.microsoft.com/office/powerpoint/2010/main" val="332133955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38255" y="891540"/>
            <a:ext cx="253923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FCS Day at the Capitol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2856071" y="354330"/>
            <a:ext cx="8722519" cy="4939565"/>
            <a:chOff x="3049008" y="0"/>
            <a:chExt cx="8895342" cy="6858000"/>
          </a:xfrm>
        </p:grpSpPr>
        <p:pic>
          <p:nvPicPr>
            <p:cNvPr id="4098" name="Picture 2" descr="February 2024 Calendar | Templates for Word, Excel and PDF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9008" y="173752"/>
              <a:ext cx="8800039" cy="6684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Rectangle 4"/>
            <p:cNvSpPr/>
            <p:nvPr/>
          </p:nvSpPr>
          <p:spPr>
            <a:xfrm>
              <a:off x="10447020" y="0"/>
              <a:ext cx="1497330" cy="46166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Oval 6"/>
          <p:cNvSpPr/>
          <p:nvPr/>
        </p:nvSpPr>
        <p:spPr>
          <a:xfrm>
            <a:off x="6439085" y="3280410"/>
            <a:ext cx="1463040" cy="1371600"/>
          </a:xfrm>
          <a:prstGeom prst="ellipse">
            <a:avLst/>
          </a:prstGeom>
          <a:noFill/>
          <a:ln w="1016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668780" y="3476863"/>
            <a:ext cx="4551546" cy="489347"/>
          </a:xfrm>
          <a:prstGeom prst="straightConnector1">
            <a:avLst/>
          </a:prstGeom>
          <a:ln w="1143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228862" y="5716217"/>
            <a:ext cx="961560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Registration will open </a:t>
            </a:r>
            <a:r>
              <a:rPr lang="en-US" sz="4800" b="1" u="sng" dirty="0"/>
              <a:t>December 1</a:t>
            </a:r>
          </a:p>
        </p:txBody>
      </p:sp>
    </p:spTree>
    <p:extLst>
      <p:ext uri="{BB962C8B-B14F-4D97-AF65-F5344CB8AC3E}">
        <p14:creationId xmlns:p14="http://schemas.microsoft.com/office/powerpoint/2010/main" val="1309361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7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2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776" y="502920"/>
            <a:ext cx="6381667" cy="384048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t="21451"/>
          <a:stretch/>
        </p:blipFill>
        <p:spPr>
          <a:xfrm>
            <a:off x="461441" y="2960370"/>
            <a:ext cx="4562967" cy="2994660"/>
          </a:xfrm>
          <a:prstGeom prst="rect">
            <a:avLst/>
          </a:prstGeom>
        </p:spPr>
      </p:pic>
      <p:pic>
        <p:nvPicPr>
          <p:cNvPr id="3074" name="Picture 2" descr="AC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259" y="1238567"/>
            <a:ext cx="4276086" cy="118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lh6.googleusercontent.com/b5cTvyVHRML4DWgW8OdrPtF4c1enA_tIjDL0ers4sjvcgZinvyyCmxh_sfdf3E2h4POmCg=w163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9370" y="5098304"/>
            <a:ext cx="5234304" cy="1050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67455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7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9562" y="471887"/>
            <a:ext cx="11662410" cy="16619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3400" b="1" dirty="0"/>
              <a:t>OATFCS Involvement Form:</a:t>
            </a:r>
            <a:r>
              <a:rPr lang="en-US" sz="3400" dirty="0"/>
              <a:t>  Committees- Nominating/Awards, Public Information, Membership, Scholarship  </a:t>
            </a:r>
          </a:p>
          <a:p>
            <a:pPr lvl="1"/>
            <a:r>
              <a:rPr lang="en-US" sz="3400" dirty="0"/>
              <a:t>   (During Region meetings)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49531" y="2408806"/>
            <a:ext cx="8412615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n-US" sz="3200" dirty="0"/>
              <a:t>Get your community involved in your program 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3200" dirty="0"/>
              <a:t>Guest speakers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3200" dirty="0"/>
              <a:t>Advisory committee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3200" dirty="0"/>
              <a:t>Volunteers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3200" dirty="0"/>
              <a:t>STAR Event evaluators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3200" dirty="0"/>
              <a:t>Mentors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3200" dirty="0"/>
              <a:t>Internships</a:t>
            </a:r>
          </a:p>
          <a:p>
            <a:pPr marL="742950" lvl="1" indent="-285750">
              <a:buFont typeface="Wingdings" panose="05000000000000000000" pitchFamily="2" charset="2"/>
              <a:buChar char="ü"/>
            </a:pPr>
            <a:r>
              <a:rPr lang="en-US" sz="3200" dirty="0"/>
              <a:t>Etc.</a:t>
            </a:r>
          </a:p>
        </p:txBody>
      </p:sp>
    </p:spTree>
    <p:extLst>
      <p:ext uri="{BB962C8B-B14F-4D97-AF65-F5344CB8AC3E}">
        <p14:creationId xmlns:p14="http://schemas.microsoft.com/office/powerpoint/2010/main" val="3118112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5309"/>
          <a:stretch/>
        </p:blipFill>
        <p:spPr>
          <a:xfrm>
            <a:off x="863567" y="66676"/>
            <a:ext cx="9943154" cy="6791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2647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elcome - Handwriting image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7319" y="371318"/>
            <a:ext cx="9541542" cy="6361028"/>
          </a:xfrm>
        </p:spPr>
      </p:pic>
    </p:spTree>
    <p:extLst>
      <p:ext uri="{BB962C8B-B14F-4D97-AF65-F5344CB8AC3E}">
        <p14:creationId xmlns:p14="http://schemas.microsoft.com/office/powerpoint/2010/main" val="18498540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9985">
              <a:schemeClr val="accent1">
                <a:lumMod val="20000"/>
                <a:lumOff val="80000"/>
              </a:schemeClr>
            </a:gs>
            <a:gs pos="0">
              <a:schemeClr val="accent1">
                <a:lumMod val="0"/>
                <a:lumOff val="100000"/>
              </a:schemeClr>
            </a:gs>
            <a:gs pos="35000">
              <a:schemeClr val="tx2">
                <a:lumMod val="25000"/>
                <a:lumOff val="75000"/>
              </a:schemeClr>
            </a:gs>
            <a:gs pos="100000">
              <a:schemeClr val="accent1">
                <a:lumMod val="10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9244" y="527804"/>
            <a:ext cx="8613255" cy="563231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800" u="sng" dirty="0">
                <a:latin typeface="Britannic Bold" panose="020B0903060703020204" pitchFamily="34" charset="0"/>
              </a:rPr>
              <a:t>Verification form</a:t>
            </a:r>
          </a:p>
          <a:p>
            <a:pPr algn="ctr"/>
            <a:endParaRPr lang="en-US" sz="3200" dirty="0">
              <a:latin typeface="Britannic Bold" panose="020B0903060703020204" pitchFamily="34" charset="0"/>
            </a:endParaRPr>
          </a:p>
          <a:p>
            <a:pPr algn="ctr"/>
            <a:r>
              <a:rPr lang="en-US" sz="8000" dirty="0">
                <a:latin typeface="Britannic Bold" panose="020B0903060703020204" pitchFamily="34" charset="0"/>
              </a:rPr>
              <a:t>QR code </a:t>
            </a:r>
          </a:p>
          <a:p>
            <a:pPr algn="ctr"/>
            <a:r>
              <a:rPr lang="en-US" sz="8000" dirty="0">
                <a:latin typeface="Britannic Bold" panose="020B0903060703020204" pitchFamily="34" charset="0"/>
              </a:rPr>
              <a:t>during </a:t>
            </a:r>
          </a:p>
          <a:p>
            <a:pPr algn="ctr"/>
            <a:r>
              <a:rPr lang="en-US" sz="8000" dirty="0">
                <a:latin typeface="Britannic Bold" panose="020B0903060703020204" pitchFamily="34" charset="0"/>
              </a:rPr>
              <a:t>Region meetings</a:t>
            </a:r>
          </a:p>
        </p:txBody>
      </p:sp>
    </p:spTree>
    <p:extLst>
      <p:ext uri="{BB962C8B-B14F-4D97-AF65-F5344CB8AC3E}">
        <p14:creationId xmlns:p14="http://schemas.microsoft.com/office/powerpoint/2010/main" val="86220702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927002" y="5895191"/>
            <a:ext cx="1688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hlinkClick r:id="rId2"/>
              </a:rPr>
              <a:t>Back to School</a:t>
            </a:r>
            <a:endParaRPr lang="en-US" sz="2000" dirty="0"/>
          </a:p>
        </p:txBody>
      </p:sp>
      <p:pic>
        <p:nvPicPr>
          <p:cNvPr id="5122" name="Picture 2" descr="IEC Hamilton on Twitter: &quot;Many of you in #HamOnt are heading back to school  today. While it may look or be delivered differently than we are used to,  we know it's go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761" y="257156"/>
            <a:ext cx="10287000" cy="539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91993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209" y="108286"/>
            <a:ext cx="8274591" cy="497964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031953" y="4699883"/>
            <a:ext cx="381527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Awards</a:t>
            </a:r>
          </a:p>
        </p:txBody>
      </p:sp>
    </p:spTree>
    <p:extLst>
      <p:ext uri="{BB962C8B-B14F-4D97-AF65-F5344CB8AC3E}">
        <p14:creationId xmlns:p14="http://schemas.microsoft.com/office/powerpoint/2010/main" val="168582115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fabric, table, red, covered&#10;&#10;Description automatically generated">
            <a:extLst>
              <a:ext uri="{FF2B5EF4-FFF2-40B4-BE49-F238E27FC236}">
                <a16:creationId xmlns:a16="http://schemas.microsoft.com/office/drawing/2014/main" id="{6D3BA21E-E6C8-4E14-8E53-C5DF567E9DF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10"/>
            <a:ext cx="12191979" cy="685799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64575" y="2065468"/>
            <a:ext cx="5579256" cy="3251781"/>
          </a:xfrm>
          <a:prstGeom prst="rect">
            <a:avLst/>
          </a:prstGeom>
          <a:solidFill>
            <a:schemeClr val="bg1"/>
          </a:solidFill>
          <a:ln w="165100" cmpd="dbl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76055" y="2350017"/>
            <a:ext cx="4775075" cy="1630906"/>
          </a:xfrm>
        </p:spPr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2023 OATFCS AWARDS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76055" y="4496155"/>
            <a:ext cx="4775075" cy="559656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August 2, 2023</a:t>
            </a:r>
          </a:p>
        </p:txBody>
      </p:sp>
    </p:spTree>
    <p:extLst>
      <p:ext uri="{BB962C8B-B14F-4D97-AF65-F5344CB8AC3E}">
        <p14:creationId xmlns:p14="http://schemas.microsoft.com/office/powerpoint/2010/main" val="426776294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32528" y="230592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Bodoni MT" panose="02070603080606020203" pitchFamily="18" charset="0"/>
              </a:rPr>
              <a:t>5 YEARS OF OATFCS MEMBERSHIP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>
          <a:xfrm>
            <a:off x="657224" y="1888790"/>
            <a:ext cx="4663440" cy="3767328"/>
          </a:xfrm>
        </p:spPr>
        <p:txBody>
          <a:bodyPr>
            <a:noAutofit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Lisa Blaine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Denise Bowen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Amanda Davis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Kristen Ellis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Jeff Howard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 err="1"/>
              <a:t>Comelia</a:t>
            </a:r>
            <a:r>
              <a:rPr lang="en-US" sz="3200" dirty="0"/>
              <a:t> Jackson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Carol Jenkins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Jason Marsh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6081263" y="1888790"/>
            <a:ext cx="4663440" cy="3767328"/>
          </a:xfrm>
        </p:spPr>
        <p:txBody>
          <a:bodyPr>
            <a:normAutofit lnSpcReduction="10000"/>
          </a:bodyPr>
          <a:lstStyle/>
          <a:p>
            <a:pPr>
              <a:buFont typeface="Courier New" panose="02070309020205020404" pitchFamily="49" charset="0"/>
              <a:buChar char="o"/>
            </a:pPr>
            <a:r>
              <a:rPr lang="en-US" sz="3200" dirty="0">
                <a:latin typeface="Calibri Light" panose="020F0302020204030204" pitchFamily="34" charset="0"/>
                <a:cs typeface="Calibri Light" panose="020F0302020204030204" pitchFamily="34" charset="0"/>
              </a:rPr>
              <a:t>Prince Mason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Daniel Morrison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Terry </a:t>
            </a:r>
            <a:r>
              <a:rPr lang="en-US" sz="3200" dirty="0" err="1"/>
              <a:t>Ryles</a:t>
            </a:r>
            <a:endParaRPr lang="en-US" sz="32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Taylor Sanders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Jeanie </a:t>
            </a:r>
            <a:r>
              <a:rPr lang="en-US" sz="3200" dirty="0" err="1"/>
              <a:t>Siegrist</a:t>
            </a:r>
            <a:endParaRPr lang="en-US" sz="32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Paula Tripp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Brenda Walker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40235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dirty="0">
                <a:solidFill>
                  <a:schemeClr val="tx1"/>
                </a:solidFill>
                <a:latin typeface="Bodoni MT" panose="02070603080606020203" pitchFamily="18" charset="0"/>
              </a:rPr>
              <a:t>10 YEARS OATFACS MEMBERSHIP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Guy  Ailstock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Brenda </a:t>
            </a:r>
            <a:r>
              <a:rPr lang="en-US" sz="3200" dirty="0" err="1"/>
              <a:t>Breakiron</a:t>
            </a:r>
            <a:r>
              <a:rPr lang="en-US" sz="3200" dirty="0"/>
              <a:t>-Voice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Kacie Cantrell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Teena Friend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Jan Long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Ginger Lugo</a:t>
            </a:r>
          </a:p>
          <a:p>
            <a:pPr marL="0" indent="0">
              <a:buNone/>
            </a:pP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Tamra May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Sherri Meadows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Dana Stuff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Susan Thompson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Carol Walker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Cindy Williams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837519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Bodoni MT" panose="02070603080606020203" pitchFamily="18" charset="0"/>
              </a:rPr>
              <a:t>15 YEARS OF OATFCS MEMBERSHIP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</a:t>
            </a:r>
            <a:r>
              <a:rPr lang="en-US" sz="4400" dirty="0"/>
              <a:t>Carly Austin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400" dirty="0"/>
              <a:t> Carla </a:t>
            </a:r>
            <a:r>
              <a:rPr lang="en-US" sz="4400" dirty="0" err="1"/>
              <a:t>Harnly</a:t>
            </a:r>
            <a:endParaRPr lang="en-US" sz="44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4400" dirty="0"/>
              <a:t> Kristen Harris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400" dirty="0"/>
              <a:t> Becky Hines</a:t>
            </a:r>
          </a:p>
          <a:p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011329" y="1998134"/>
            <a:ext cx="5438101" cy="3767328"/>
          </a:xfrm>
        </p:spPr>
        <p:txBody>
          <a:bodyPr>
            <a:normAutofit/>
          </a:bodyPr>
          <a:lstStyle/>
          <a:p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3200" dirty="0"/>
              <a:t> </a:t>
            </a:r>
            <a:r>
              <a:rPr lang="en-US" sz="4400" dirty="0"/>
              <a:t>Brooke Kusch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400" dirty="0"/>
              <a:t> Susan Malena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400" dirty="0"/>
              <a:t> Trina Renfrow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400" dirty="0"/>
              <a:t> Carrie Snyder-Renfro</a:t>
            </a:r>
          </a:p>
          <a:p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59687616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Bodoni MT" panose="02070603080606020203" pitchFamily="18" charset="0"/>
              </a:rPr>
              <a:t>20 YEARS OF OATFCS 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0621" y="2011680"/>
            <a:ext cx="9149760" cy="376618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4400" dirty="0"/>
              <a:t>Mary Beth  Carver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400" dirty="0"/>
              <a:t>Lisa Cookson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400" dirty="0"/>
              <a:t>Cheryl </a:t>
            </a:r>
            <a:r>
              <a:rPr lang="en-US" sz="4400" dirty="0" err="1"/>
              <a:t>Flippin</a:t>
            </a:r>
            <a:endParaRPr lang="en-US" sz="44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4400" dirty="0"/>
              <a:t>Brenda </a:t>
            </a:r>
            <a:r>
              <a:rPr lang="en-US" sz="4400" dirty="0" err="1"/>
              <a:t>Ostercamp</a:t>
            </a:r>
            <a:endParaRPr lang="en-US" sz="4400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4400" dirty="0"/>
              <a:t>Laura Wallace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1065732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Bodoni MT" panose="02070603080606020203" pitchFamily="18" charset="0"/>
              </a:rPr>
              <a:t>25 YEARS OF OATFCS 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63501" y="2011680"/>
            <a:ext cx="6895652" cy="3766185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chemeClr val="tx1"/>
                </a:solidFill>
              </a:rPr>
              <a:t>Tammie Conaway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chemeClr val="tx1"/>
                </a:solidFill>
              </a:rPr>
              <a:t>Lori Shepherd</a:t>
            </a:r>
          </a:p>
          <a:p>
            <a:pPr>
              <a:buFont typeface="Courier New" panose="02070309020205020404" pitchFamily="49" charset="0"/>
              <a:buChar char="o"/>
            </a:pPr>
            <a:r>
              <a:rPr lang="en-US" sz="4800" dirty="0">
                <a:solidFill>
                  <a:schemeClr val="tx1"/>
                </a:solidFill>
              </a:rPr>
              <a:t>Donna Victor</a:t>
            </a:r>
          </a:p>
          <a:p>
            <a:pPr>
              <a:buFont typeface="Courier New" panose="02070309020205020404" pitchFamily="49" charset="0"/>
              <a:buChar char="o"/>
            </a:pPr>
            <a:endParaRPr lang="en-US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2006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Bodoni MT" panose="02070603080606020203" pitchFamily="18" charset="0"/>
              </a:rPr>
              <a:t>30 YEARS OF OATFCS 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388198"/>
            <a:ext cx="10753725" cy="3389667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algn="ctr"/>
            <a:r>
              <a:rPr lang="en-US" sz="8800" dirty="0"/>
              <a:t>Sherri Hall</a:t>
            </a:r>
          </a:p>
          <a:p>
            <a:pPr marL="0" indent="0">
              <a:buNone/>
            </a:pP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297506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erra — Positive chain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730" y="866437"/>
            <a:ext cx="11442844" cy="439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764820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Bodoni MT" panose="02070603080606020203" pitchFamily="18" charset="0"/>
              </a:rPr>
              <a:t>40 YEARS OF OATFCS 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786231"/>
            <a:ext cx="10753725" cy="2635623"/>
          </a:xfrm>
        </p:spPr>
        <p:txBody>
          <a:bodyPr>
            <a:normAutofit/>
          </a:bodyPr>
          <a:lstStyle/>
          <a:p>
            <a:pPr algn="ctr"/>
            <a:r>
              <a:rPr lang="en-US" sz="8800" dirty="0"/>
              <a:t>Sherrie</a:t>
            </a:r>
            <a:r>
              <a:rPr lang="en-US" sz="8000" dirty="0"/>
              <a:t> Haub</a:t>
            </a:r>
          </a:p>
        </p:txBody>
      </p:sp>
    </p:spTree>
    <p:extLst>
      <p:ext uri="{BB962C8B-B14F-4D97-AF65-F5344CB8AC3E}">
        <p14:creationId xmlns:p14="http://schemas.microsoft.com/office/powerpoint/2010/main" val="12132094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Bodoni MT" panose="02070603080606020203" pitchFamily="18" charset="0"/>
              </a:rPr>
              <a:t>50 YEARS OF OATFCS 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861534"/>
            <a:ext cx="10753725" cy="2916331"/>
          </a:xfrm>
        </p:spPr>
        <p:txBody>
          <a:bodyPr>
            <a:normAutofit/>
          </a:bodyPr>
          <a:lstStyle/>
          <a:p>
            <a:pPr algn="ctr"/>
            <a:r>
              <a:rPr lang="en-US" sz="9600" dirty="0"/>
              <a:t>Nancy Nelson</a:t>
            </a:r>
          </a:p>
        </p:txBody>
      </p:sp>
    </p:spTree>
    <p:extLst>
      <p:ext uri="{BB962C8B-B14F-4D97-AF65-F5344CB8AC3E}">
        <p14:creationId xmlns:p14="http://schemas.microsoft.com/office/powerpoint/2010/main" val="41840774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Bodoni MT" panose="02070603080606020203" pitchFamily="18" charset="0"/>
              </a:rPr>
              <a:t>55 YEARS OF OATFCS MEMBERSHIP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656" y="2818504"/>
            <a:ext cx="10753725" cy="2959361"/>
          </a:xfrm>
        </p:spPr>
        <p:txBody>
          <a:bodyPr>
            <a:normAutofit/>
          </a:bodyPr>
          <a:lstStyle/>
          <a:p>
            <a:pPr algn="ctr"/>
            <a:r>
              <a:rPr lang="en-US" sz="9600" dirty="0"/>
              <a:t>Brenda Brixey</a:t>
            </a:r>
          </a:p>
        </p:txBody>
      </p:sp>
    </p:spTree>
    <p:extLst>
      <p:ext uri="{BB962C8B-B14F-4D97-AF65-F5344CB8AC3E}">
        <p14:creationId xmlns:p14="http://schemas.microsoft.com/office/powerpoint/2010/main" val="398333429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5709" y="2102423"/>
            <a:ext cx="10772775" cy="1658198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chemeClr val="tx1"/>
                </a:solidFill>
              </a:rPr>
              <a:t>Congratulations!!</a:t>
            </a:r>
          </a:p>
        </p:txBody>
      </p:sp>
    </p:spTree>
    <p:extLst>
      <p:ext uri="{BB962C8B-B14F-4D97-AF65-F5344CB8AC3E}">
        <p14:creationId xmlns:p14="http://schemas.microsoft.com/office/powerpoint/2010/main" val="97477538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0444" y="1635163"/>
            <a:ext cx="10753725" cy="3270324"/>
          </a:xfrm>
        </p:spPr>
        <p:txBody>
          <a:bodyPr>
            <a:normAutofit/>
          </a:bodyPr>
          <a:lstStyle/>
          <a:p>
            <a:pPr algn="ctr"/>
            <a:r>
              <a:rPr lang="en-US" sz="9600" b="1" dirty="0"/>
              <a:t>DISTRICT </a:t>
            </a:r>
          </a:p>
          <a:p>
            <a:pPr algn="ctr"/>
            <a:r>
              <a:rPr lang="en-US" sz="9600" b="1" dirty="0"/>
              <a:t>PICTURES</a:t>
            </a:r>
          </a:p>
          <a:p>
            <a:pPr algn="ctr"/>
            <a:endParaRPr lang="en-US" sz="9600" b="1" dirty="0"/>
          </a:p>
        </p:txBody>
      </p:sp>
    </p:spTree>
    <p:extLst>
      <p:ext uri="{BB962C8B-B14F-4D97-AF65-F5344CB8AC3E}">
        <p14:creationId xmlns:p14="http://schemas.microsoft.com/office/powerpoint/2010/main" val="24007423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87000" r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D46186C8-8AF5-4258-A684-57CF33F52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5869" y="0"/>
            <a:ext cx="9624061" cy="6857999"/>
          </a:xfrm>
        </p:spPr>
        <p:txBody>
          <a:bodyPr>
            <a:normAutofit/>
          </a:bodyPr>
          <a:lstStyle/>
          <a:p>
            <a:pPr algn="ctr"/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FCS </a:t>
            </a:r>
            <a:br>
              <a:rPr lang="en-US" sz="96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</a:br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State </a:t>
            </a:r>
            <a:br>
              <a:rPr lang="en-US" sz="96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</a:br>
            <a:r>
              <a:rPr lang="en-US" sz="9600" dirty="0">
                <a:solidFill>
                  <a:schemeClr val="accent1">
                    <a:lumMod val="75000"/>
                  </a:schemeClr>
                </a:solidFill>
                <a:latin typeface="Impact" panose="020B0806030902050204" pitchFamily="34" charset="0"/>
              </a:rPr>
              <a:t>Staff</a:t>
            </a:r>
          </a:p>
        </p:txBody>
      </p:sp>
    </p:spTree>
    <p:extLst>
      <p:ext uri="{BB962C8B-B14F-4D97-AF65-F5344CB8AC3E}">
        <p14:creationId xmlns:p14="http://schemas.microsoft.com/office/powerpoint/2010/main" val="42131228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719" y="1891049"/>
            <a:ext cx="3409950" cy="4546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24" b="19010"/>
          <a:stretch/>
        </p:blipFill>
        <p:spPr>
          <a:xfrm>
            <a:off x="6948539" y="505715"/>
            <a:ext cx="3725071" cy="4247260"/>
          </a:xfrm>
          <a:prstGeom prst="rect">
            <a:avLst/>
          </a:prstGeom>
          <a:ln w="44450">
            <a:noFill/>
          </a:ln>
        </p:spPr>
      </p:pic>
      <p:sp>
        <p:nvSpPr>
          <p:cNvPr id="11" name="Rectangle 10"/>
          <p:cNvSpPr/>
          <p:nvPr/>
        </p:nvSpPr>
        <p:spPr>
          <a:xfrm>
            <a:off x="181490" y="238124"/>
            <a:ext cx="579440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u="sng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Teena Friend</a:t>
            </a:r>
          </a:p>
          <a:p>
            <a:pPr algn="ctr"/>
            <a:r>
              <a:rPr lang="en-US" sz="4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North Program Specialist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917077" y="4991099"/>
            <a:ext cx="57879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u="sng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Joann Carter</a:t>
            </a:r>
          </a:p>
          <a:p>
            <a:pPr algn="ctr"/>
            <a:r>
              <a:rPr lang="en-US" sz="44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South Program Specialist</a:t>
            </a:r>
            <a:endParaRPr lang="en-US" sz="44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8977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2"/>
          <a:stretch/>
        </p:blipFill>
        <p:spPr>
          <a:xfrm>
            <a:off x="1361633" y="117545"/>
            <a:ext cx="3917796" cy="4995875"/>
          </a:xfrm>
          <a:prstGeom prst="rect">
            <a:avLst/>
          </a:prstGeom>
          <a:noFill/>
          <a:ln w="44450">
            <a:noFill/>
          </a:ln>
        </p:spPr>
      </p:pic>
      <p:sp>
        <p:nvSpPr>
          <p:cNvPr id="8" name="Rectangle 7"/>
          <p:cNvSpPr/>
          <p:nvPr/>
        </p:nvSpPr>
        <p:spPr>
          <a:xfrm>
            <a:off x="300307" y="5147513"/>
            <a:ext cx="6135910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u="sng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Jeanette Blevins</a:t>
            </a:r>
          </a:p>
          <a:p>
            <a:pPr algn="ctr"/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Northeast Program Specialist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962093" y="117546"/>
            <a:ext cx="6131102" cy="138499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u="sng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Christina Spurgin</a:t>
            </a:r>
          </a:p>
          <a:p>
            <a:pPr algn="ctr"/>
            <a:r>
              <a:rPr lang="en-US" sz="4000" b="1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Southeast Program Specialist</a:t>
            </a:r>
            <a:endParaRPr lang="en-US" sz="4000" b="1" cap="none" spc="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8F5603F-627A-BEF0-77E1-37A3C665A086}"/>
              </a:ext>
            </a:extLst>
          </p:cNvPr>
          <p:cNvSpPr txBox="1"/>
          <p:nvPr/>
        </p:nvSpPr>
        <p:spPr>
          <a:xfrm>
            <a:off x="5284409" y="2532743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dirty="0"/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F8A67117-D625-460C-7F88-47A7045579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7113209" y="1502541"/>
            <a:ext cx="3102563" cy="4819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035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5482"/>
          <a:stretch/>
        </p:blipFill>
        <p:spPr>
          <a:xfrm>
            <a:off x="707866" y="2087245"/>
            <a:ext cx="4127024" cy="4538682"/>
          </a:xfrm>
          <a:prstGeom prst="rect">
            <a:avLst/>
          </a:prstGeom>
          <a:ln w="44450"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7411" y="126322"/>
            <a:ext cx="3789791" cy="5053055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76869" y="98127"/>
            <a:ext cx="4401654" cy="187743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u="sng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Mary Jane Grayson</a:t>
            </a:r>
          </a:p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Instructional Coach</a:t>
            </a:r>
          </a:p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FCS Program Specialist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883023" y="5179377"/>
            <a:ext cx="459856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u="sng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Brittani Phillips</a:t>
            </a:r>
          </a:p>
          <a:p>
            <a:pPr algn="ctr"/>
            <a:r>
              <a:rPr lang="en-US" sz="4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FCCLA State Adviser</a:t>
            </a:r>
            <a:endParaRPr lang="en-US" sz="44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367859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5000"/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42899"/>
            <a:ext cx="3093244" cy="4124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0581" y="342899"/>
            <a:ext cx="3150394" cy="42005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600" y="342899"/>
            <a:ext cx="3367087" cy="404483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97044" y="4467224"/>
            <a:ext cx="280756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u="sng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Rose Mangold</a:t>
            </a:r>
          </a:p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FCS </a:t>
            </a:r>
          </a:p>
          <a:p>
            <a:pPr algn="ctr"/>
            <a:r>
              <a:rPr lang="en-US" sz="36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Administrative</a:t>
            </a:r>
          </a:p>
          <a:p>
            <a:pPr algn="ctr"/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Assistant</a:t>
            </a:r>
            <a:endParaRPr lang="en-US" sz="3600" b="1" cap="none" spc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80680" y="4590334"/>
            <a:ext cx="3290196" cy="206210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u="sng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Ashli Hall</a:t>
            </a:r>
          </a:p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FCS </a:t>
            </a:r>
            <a:r>
              <a: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Administrative</a:t>
            </a:r>
          </a:p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Assistant and</a:t>
            </a:r>
          </a:p>
          <a:p>
            <a:pPr algn="ctr"/>
            <a:r>
              <a: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FCCLA Bookkeeper</a:t>
            </a:r>
          </a:p>
        </p:txBody>
      </p:sp>
      <p:sp>
        <p:nvSpPr>
          <p:cNvPr id="7" name="Rectangle 6"/>
          <p:cNvSpPr/>
          <p:nvPr/>
        </p:nvSpPr>
        <p:spPr>
          <a:xfrm>
            <a:off x="8651097" y="4836555"/>
            <a:ext cx="3286092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u="sng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Malynn Broomfield</a:t>
            </a:r>
          </a:p>
          <a:p>
            <a:pPr algn="ctr"/>
            <a:r>
              <a:rPr lang="en-US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FCS </a:t>
            </a:r>
          </a:p>
          <a:p>
            <a:pPr algn="ctr"/>
            <a:r>
              <a:rPr lang="en-US" sz="3200" b="1" cap="none" spc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Student Intern</a:t>
            </a:r>
          </a:p>
        </p:txBody>
      </p:sp>
    </p:spTree>
    <p:extLst>
      <p:ext uri="{BB962C8B-B14F-4D97-AF65-F5344CB8AC3E}">
        <p14:creationId xmlns:p14="http://schemas.microsoft.com/office/powerpoint/2010/main" val="3736977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theme/theme1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c0175d40-5756-4482-923d-4f81b4f61f8e" xsi:nil="true"/>
    <_ip_UnifiedCompliancePolicyUIAction xmlns="http://schemas.microsoft.com/sharepoint/v3" xsi:nil="true"/>
    <_ip_UnifiedCompliancePolicyProperties xmlns="http://schemas.microsoft.com/sharepoint/v3" xsi:nil="true"/>
    <_activity xmlns="c0175d40-5756-4482-923d-4f81b4f61f8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0C2DA609EF2B2419E824A52CE151980" ma:contentTypeVersion="17" ma:contentTypeDescription="Create a new document." ma:contentTypeScope="" ma:versionID="1f6227f79cc68cf00eb49b4970e4a484">
  <xsd:schema xmlns:xsd="http://www.w3.org/2001/XMLSchema" xmlns:xs="http://www.w3.org/2001/XMLSchema" xmlns:p="http://schemas.microsoft.com/office/2006/metadata/properties" xmlns:ns1="http://schemas.microsoft.com/sharepoint/v3" xmlns:ns3="bdc32801-864b-493b-96db-7ea36ca23694" xmlns:ns4="c0175d40-5756-4482-923d-4f81b4f61f8e" targetNamespace="http://schemas.microsoft.com/office/2006/metadata/properties" ma:root="true" ma:fieldsID="d64ed9a7761340b3fec1bd357892f9d7" ns1:_="" ns3:_="" ns4:_="">
    <xsd:import namespace="http://schemas.microsoft.com/sharepoint/v3"/>
    <xsd:import namespace="bdc32801-864b-493b-96db-7ea36ca23694"/>
    <xsd:import namespace="c0175d40-5756-4482-923d-4f81b4f61f8e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DateTaken" minOccurs="0"/>
                <xsd:element ref="ns1:_ip_UnifiedCompliancePolicyProperties" minOccurs="0"/>
                <xsd:element ref="ns1:_ip_UnifiedCompliancePolicyUIAction" minOccurs="0"/>
                <xsd:element ref="ns4:MediaServiceOCR" minOccurs="0"/>
                <xsd:element ref="ns4:MediaServiceEventHashCode" minOccurs="0"/>
                <xsd:element ref="ns4:MediaServiceGenerationTime" minOccurs="0"/>
                <xsd:element ref="ns4:MediaServiceLocation" minOccurs="0"/>
                <xsd:element ref="ns4:MediaServiceAutoKeyPoints" minOccurs="0"/>
                <xsd:element ref="ns4:MediaServiceKeyPoints" minOccurs="0"/>
                <xsd:element ref="ns4:MediaLengthInSeconds" minOccurs="0"/>
                <xsd:element ref="ns4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description="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description="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c32801-864b-493b-96db-7ea36ca23694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175d40-5756-4482-923d-4f81b4f61f8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7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4" nillable="true" ma:displayName="_activity" ma:hidden="true" ma:internalName="_activity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11AEF4D-E1F1-46B8-8C58-B490BFDD64A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C13C901-7F07-466C-BBFB-37B66ED1F691}">
  <ds:schemaRefs>
    <ds:schemaRef ds:uri="http://schemas.microsoft.com/office/2006/metadata/properties"/>
    <ds:schemaRef ds:uri="http://www.w3.org/2000/xmlns/"/>
    <ds:schemaRef ds:uri="c0175d40-5756-4482-923d-4f81b4f61f8e"/>
    <ds:schemaRef ds:uri="http://www.w3.org/2001/XMLSchema-instance"/>
    <ds:schemaRef ds:uri="http://schemas.microsoft.com/sharepoint/v3"/>
  </ds:schemaRefs>
</ds:datastoreItem>
</file>

<file path=customXml/itemProps3.xml><?xml version="1.0" encoding="utf-8"?>
<ds:datastoreItem xmlns:ds="http://schemas.openxmlformats.org/officeDocument/2006/customXml" ds:itemID="{96624E55-D9FA-492D-9708-FC32E2508DBF}">
  <ds:schemaRefs>
    <ds:schemaRef ds:uri="http://schemas.microsoft.com/office/2006/metadata/contentType"/>
    <ds:schemaRef ds:uri="http://schemas.microsoft.com/office/2006/metadata/properties/metaAttributes"/>
    <ds:schemaRef ds:uri="http://www.w3.org/2000/xmlns/"/>
    <ds:schemaRef ds:uri="http://www.w3.org/2001/XMLSchema"/>
    <ds:schemaRef ds:uri="http://schemas.microsoft.com/sharepoint/v3"/>
    <ds:schemaRef ds:uri="bdc32801-864b-493b-96db-7ea36ca23694"/>
    <ds:schemaRef ds:uri="c0175d40-5756-4482-923d-4f81b4f61f8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Metropolitan design</Template>
  <TotalTime>0</TotalTime>
  <Words>557</Words>
  <Application>Microsoft Office PowerPoint</Application>
  <PresentationFormat>Widescreen</PresentationFormat>
  <Paragraphs>190</Paragraphs>
  <Slides>44</Slides>
  <Notes>0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5" baseType="lpstr">
      <vt:lpstr>Metropolitan</vt:lpstr>
      <vt:lpstr>PowerPoint Presentation</vt:lpstr>
      <vt:lpstr>PowerPoint Presentation</vt:lpstr>
      <vt:lpstr>PowerPoint Presentation</vt:lpstr>
      <vt:lpstr>PowerPoint Presentation</vt:lpstr>
      <vt:lpstr>FCS  State  Staff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2023 OATFCS AWARDS</vt:lpstr>
      <vt:lpstr>5 YEARS OF OATFCS MEMBERSHIP</vt:lpstr>
      <vt:lpstr>10 YEARS OATFACS MEMBERSHIP</vt:lpstr>
      <vt:lpstr>15 YEARS OF OATFCS MEMBERSHIP</vt:lpstr>
      <vt:lpstr>20 YEARS OF OATFCS MEMBERSHIP</vt:lpstr>
      <vt:lpstr>25 YEARS OF OATFCS MEMBERSHIP</vt:lpstr>
      <vt:lpstr>30 YEARS OF OATFCS MEMBERSHIP</vt:lpstr>
      <vt:lpstr>40 YEARS OF OATFCS MEMBERSHIP</vt:lpstr>
      <vt:lpstr>50 YEARS OF OATFCS MEMBERSHIP</vt:lpstr>
      <vt:lpstr>55 YEARS OF OATFCS MEMBERSHIP</vt:lpstr>
      <vt:lpstr>Congratulations!!</vt:lpstr>
      <vt:lpstr>PowerPoint Presentation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Holly Hanan</cp:lastModifiedBy>
  <cp:revision>2</cp:revision>
  <dcterms:created xsi:type="dcterms:W3CDTF">2023-07-24T15:51:05Z</dcterms:created>
  <dcterms:modified xsi:type="dcterms:W3CDTF">2023-08-02T04:01:18Z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0x01010070C2DA609EF2B2419E824A52CE151980</vt:lpwstr>
  </property>
</Properties>
</file>