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40" r:id="rId4"/>
  </p:sldMasterIdLst>
  <p:notesMasterIdLst>
    <p:notesMasterId r:id="rId60"/>
  </p:notesMasterIdLst>
  <p:sldIdLst>
    <p:sldId id="260" r:id="rId5"/>
    <p:sldId id="307" r:id="rId6"/>
    <p:sldId id="287" r:id="rId7"/>
    <p:sldId id="285" r:id="rId8"/>
    <p:sldId id="265" r:id="rId9"/>
    <p:sldId id="259" r:id="rId10"/>
    <p:sldId id="261" r:id="rId11"/>
    <p:sldId id="262" r:id="rId12"/>
    <p:sldId id="263" r:id="rId13"/>
    <p:sldId id="264" r:id="rId14"/>
    <p:sldId id="267" r:id="rId15"/>
    <p:sldId id="266" r:id="rId16"/>
    <p:sldId id="284" r:id="rId17"/>
    <p:sldId id="279" r:id="rId18"/>
    <p:sldId id="270" r:id="rId19"/>
    <p:sldId id="278" r:id="rId20"/>
    <p:sldId id="271" r:id="rId21"/>
    <p:sldId id="272" r:id="rId22"/>
    <p:sldId id="275" r:id="rId23"/>
    <p:sldId id="277" r:id="rId24"/>
    <p:sldId id="281" r:id="rId25"/>
    <p:sldId id="282" r:id="rId26"/>
    <p:sldId id="280" r:id="rId27"/>
    <p:sldId id="276" r:id="rId28"/>
    <p:sldId id="274" r:id="rId29"/>
    <p:sldId id="273" r:id="rId30"/>
    <p:sldId id="305" r:id="rId31"/>
    <p:sldId id="311" r:id="rId32"/>
    <p:sldId id="312" r:id="rId33"/>
    <p:sldId id="313" r:id="rId34"/>
    <p:sldId id="314" r:id="rId35"/>
    <p:sldId id="315" r:id="rId36"/>
    <p:sldId id="318" r:id="rId37"/>
    <p:sldId id="316" r:id="rId38"/>
    <p:sldId id="310" r:id="rId39"/>
    <p:sldId id="317" r:id="rId40"/>
    <p:sldId id="319" r:id="rId41"/>
    <p:sldId id="320" r:id="rId42"/>
    <p:sldId id="306" r:id="rId43"/>
    <p:sldId id="289" r:id="rId44"/>
    <p:sldId id="290" r:id="rId45"/>
    <p:sldId id="283" r:id="rId46"/>
    <p:sldId id="292" r:id="rId47"/>
    <p:sldId id="294" r:id="rId48"/>
    <p:sldId id="295" r:id="rId49"/>
    <p:sldId id="296" r:id="rId50"/>
    <p:sldId id="297" r:id="rId51"/>
    <p:sldId id="298" r:id="rId52"/>
    <p:sldId id="299" r:id="rId53"/>
    <p:sldId id="308" r:id="rId54"/>
    <p:sldId id="300" r:id="rId55"/>
    <p:sldId id="301" r:id="rId56"/>
    <p:sldId id="303" r:id="rId57"/>
    <p:sldId id="309" r:id="rId58"/>
    <p:sldId id="304"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FF"/>
    <a:srgbClr val="D9D9D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FB8ACF-9A4B-4EA8-9026-4B4CBB9EE7FE}" v="378" dt="2024-07-30T19:16:52.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34" autoAdjust="0"/>
  </p:normalViewPr>
  <p:slideViewPr>
    <p:cSldViewPr snapToGrid="0">
      <p:cViewPr varScale="1">
        <p:scale>
          <a:sx n="82" d="100"/>
          <a:sy n="82" d="100"/>
        </p:scale>
        <p:origin x="149" y="77"/>
      </p:cViewPr>
      <p:guideLst/>
    </p:cSldViewPr>
  </p:slid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18A437-91FB-4FB3-8FC2-9F674E6A454F}"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37A20-946F-4FE9-9157-769BA906E7B5}" type="slidenum">
              <a:rPr lang="en-US" smtClean="0"/>
              <a:t>‹#›</a:t>
            </a:fld>
            <a:endParaRPr lang="en-US" dirty="0"/>
          </a:p>
        </p:txBody>
      </p:sp>
    </p:spTree>
    <p:extLst>
      <p:ext uri="{BB962C8B-B14F-4D97-AF65-F5344CB8AC3E}">
        <p14:creationId xmlns:p14="http://schemas.microsoft.com/office/powerpoint/2010/main" val="18606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19745A9D-2034-43A0-8CC4-56A06FE630E6}" type="datetime1">
              <a:rPr lang="en-US" smtClean="0"/>
              <a:t>7/30/2024</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CFF6F-0C74-4A13-B58B-0388B11F7BDF}" type="datetime1">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F47B6B-C82D-452C-9AF5-AE113117096C}" type="datetime1">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4BADD5-4D46-4D60-8999-54D1907EC62B}" type="datetime1">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A8AF52-A35B-49D6-9AAE-59CF99BF4750}" type="datetime1">
              <a:rPr lang="en-US" smtClean="0"/>
              <a:t>7/30/2024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1FB979-2F5C-40FA-A13F-B6A00A8AA685}" type="datetime1">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DA4F0F-ADD7-41EA-8DC2-2E2A3502B34E}" type="datetime1">
              <a:rPr lang="en-US" smtClean="0"/>
              <a:t>7/30/2024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CAA22-1073-4951-A48E-333A90A082F4}" type="datetime1">
              <a:rPr lang="en-US" smtClean="0"/>
              <a:t>7/30/2024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11681-0DF0-4920-8B35-57C3BE1FE277}" type="datetime1">
              <a:rPr lang="en-US" smtClean="0"/>
              <a:t>7/30/2024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08602C64-F8A6-4C16-A190-2317293DBE5C}" type="datetime1">
              <a:rPr lang="en-US" smtClean="0"/>
              <a:t>7/30/2024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F90C348E-FFE0-4E6D-ADF6-D74F6D9755A2}" type="datetime1">
              <a:rPr lang="en-US" smtClean="0"/>
              <a:t>7/30/2024</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EF20994C-E75A-463D-B1FB-9A4B00C17887}" type="datetime1">
              <a:rPr lang="en-US" smtClean="0"/>
              <a:t>7/30/2024</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emf"/></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fb.watch/m1hRpNhqS_/"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fif"/><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FE50961-0F1B-484C-85BC-4BD16B9FF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2E432BE-5B0D-44E9-8E24-37DD769DE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68" y="244105"/>
            <a:ext cx="11595796" cy="4516009"/>
          </a:xfrm>
          <a:prstGeom prst="rect">
            <a:avLst/>
          </a:prstGeom>
        </p:spPr>
      </p:pic>
      <p:sp>
        <p:nvSpPr>
          <p:cNvPr id="8" name="Rectangle 7"/>
          <p:cNvSpPr/>
          <p:nvPr/>
        </p:nvSpPr>
        <p:spPr>
          <a:xfrm>
            <a:off x="4103979" y="5301226"/>
            <a:ext cx="3984039" cy="1015663"/>
          </a:xfrm>
          <a:prstGeom prst="rect">
            <a:avLst/>
          </a:prstGeom>
        </p:spPr>
        <p:txBody>
          <a:bodyPr wrap="none">
            <a:spAutoFit/>
          </a:bodyPr>
          <a:lstStyle/>
          <a:p>
            <a:pPr algn="ctr"/>
            <a:r>
              <a:rPr lang="en-US" sz="6000" b="1" dirty="0">
                <a:ln w="0"/>
                <a:effectLst>
                  <a:outerShdw blurRad="38100" dist="19050" dir="2700000" algn="tl" rotWithShape="0">
                    <a:schemeClr val="dk1">
                      <a:alpha val="40000"/>
                    </a:schemeClr>
                  </a:outerShdw>
                </a:effectLst>
              </a:rPr>
              <a:t>August 2024</a:t>
            </a:r>
          </a:p>
        </p:txBody>
      </p:sp>
    </p:spTree>
    <p:extLst>
      <p:ext uri="{BB962C8B-B14F-4D97-AF65-F5344CB8AC3E}">
        <p14:creationId xmlns:p14="http://schemas.microsoft.com/office/powerpoint/2010/main" val="313034757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865" y="669290"/>
            <a:ext cx="3524249" cy="4698999"/>
          </a:xfrm>
          <a:prstGeom prst="rect">
            <a:avLst/>
          </a:prstGeom>
        </p:spPr>
      </p:pic>
      <p:sp>
        <p:nvSpPr>
          <p:cNvPr id="3" name="Rectangle 2"/>
          <p:cNvSpPr/>
          <p:nvPr/>
        </p:nvSpPr>
        <p:spPr>
          <a:xfrm>
            <a:off x="1179808" y="2613659"/>
            <a:ext cx="5547031" cy="1446550"/>
          </a:xfrm>
          <a:prstGeom prst="rect">
            <a:avLst/>
          </a:prstGeom>
          <a:noFill/>
        </p:spPr>
        <p:txBody>
          <a:bodyPr wrap="none" lIns="91440" tIns="45720" rIns="91440" bIns="45720">
            <a:spAutoFit/>
          </a:bodyPr>
          <a:lstStyle/>
          <a:p>
            <a:pPr algn="ctr"/>
            <a:r>
              <a:rPr lang="en-US" sz="4400" b="1" cap="none" spc="0" dirty="0">
                <a:ln w="0"/>
                <a:solidFill>
                  <a:schemeClr val="bg1"/>
                </a:solidFill>
                <a:effectLst>
                  <a:outerShdw blurRad="38100" dist="19050" dir="2700000" algn="tl" rotWithShape="0">
                    <a:schemeClr val="dk1">
                      <a:alpha val="40000"/>
                    </a:schemeClr>
                  </a:outerShdw>
                </a:effectLst>
              </a:rPr>
              <a:t>Holly Hanan</a:t>
            </a:r>
          </a:p>
          <a:p>
            <a:pPr algn="ctr"/>
            <a:r>
              <a:rPr lang="en-US" sz="4400" b="1" dirty="0">
                <a:ln w="0"/>
                <a:solidFill>
                  <a:schemeClr val="bg1"/>
                </a:solidFill>
                <a:effectLst>
                  <a:outerShdw blurRad="38100" dist="19050" dir="2700000" algn="tl" rotWithShape="0">
                    <a:schemeClr val="dk1">
                      <a:alpha val="40000"/>
                    </a:schemeClr>
                  </a:outerShdw>
                </a:effectLst>
              </a:rPr>
              <a:t>State Program Manager</a:t>
            </a:r>
            <a:endParaRPr lang="en-US" sz="44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14443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015120" y="114300"/>
            <a:ext cx="7956024" cy="1569660"/>
          </a:xfrm>
          <a:prstGeom prst="rect">
            <a:avLst/>
          </a:prstGeom>
          <a:noFill/>
        </p:spPr>
        <p:txBody>
          <a:bodyPr wrap="none" lIns="91440" tIns="45720" rIns="91440" bIns="45720">
            <a:spAutoFit/>
          </a:bodyPr>
          <a:lstStyle/>
          <a:p>
            <a:pPr algn="ctr"/>
            <a:r>
              <a:rPr lang="en-US" sz="9600" b="1" dirty="0">
                <a:ln w="9525">
                  <a:solidFill>
                    <a:schemeClr val="bg1"/>
                  </a:solidFill>
                  <a:prstDash val="solid"/>
                </a:ln>
                <a:effectLst>
                  <a:outerShdw blurRad="12700" dist="38100" dir="2700000" algn="tl" rotWithShape="0">
                    <a:schemeClr val="bg1">
                      <a:lumMod val="50000"/>
                    </a:schemeClr>
                  </a:outerShdw>
                </a:effectLst>
                <a:latin typeface="Britannic Bold" panose="020B0903060703020204" pitchFamily="34" charset="0"/>
              </a:rPr>
              <a:t>FCS Programs</a:t>
            </a:r>
            <a:endParaRPr lang="en-US" sz="9600" b="1" cap="none" spc="0" dirty="0">
              <a:ln w="9525">
                <a:solidFill>
                  <a:schemeClr val="bg1"/>
                </a:solidFill>
                <a:prstDash val="solid"/>
              </a:ln>
              <a:effectLst>
                <a:outerShdw blurRad="12700" dist="38100" dir="2700000" algn="tl" rotWithShape="0">
                  <a:schemeClr val="bg1">
                    <a:lumMod val="50000"/>
                  </a:schemeClr>
                </a:outerShdw>
              </a:effectLst>
              <a:latin typeface="Britannic Bold" panose="020B0903060703020204" pitchFamily="34" charset="0"/>
            </a:endParaRPr>
          </a:p>
        </p:txBody>
      </p:sp>
      <p:sp>
        <p:nvSpPr>
          <p:cNvPr id="3" name="Rectangle 2"/>
          <p:cNvSpPr/>
          <p:nvPr/>
        </p:nvSpPr>
        <p:spPr>
          <a:xfrm>
            <a:off x="1827568" y="2578715"/>
            <a:ext cx="8331127" cy="2800767"/>
          </a:xfrm>
          <a:prstGeom prst="rect">
            <a:avLst/>
          </a:prstGeom>
          <a:noFill/>
        </p:spPr>
        <p:txBody>
          <a:bodyPr wrap="none" lIns="91440" tIns="45720" rIns="91440" bIns="45720">
            <a:spAutoFit/>
          </a:bodyPr>
          <a:lstStyle/>
          <a:p>
            <a:pPr algn="ctr"/>
            <a:r>
              <a:rPr lang="en-US" sz="8800" b="1" cap="none" spc="0" dirty="0">
                <a:ln w="0"/>
                <a:solidFill>
                  <a:schemeClr val="tx1"/>
                </a:solidFill>
                <a:effectLst>
                  <a:outerShdw blurRad="38100" dist="19050" dir="2700000" algn="tl" rotWithShape="0">
                    <a:schemeClr val="dk1">
                      <a:alpha val="40000"/>
                    </a:schemeClr>
                  </a:outerShdw>
                </a:effectLst>
              </a:rPr>
              <a:t>K12 programs		385</a:t>
            </a:r>
          </a:p>
          <a:p>
            <a:pPr algn="ctr"/>
            <a:r>
              <a:rPr lang="en-US" sz="8800" b="1" dirty="0">
                <a:ln w="0"/>
                <a:effectLst>
                  <a:outerShdw blurRad="38100" dist="19050" dir="2700000" algn="tl" rotWithShape="0">
                    <a:schemeClr val="dk1">
                      <a:alpha val="40000"/>
                    </a:schemeClr>
                  </a:outerShdw>
                </a:effectLst>
              </a:rPr>
              <a:t>Tech Center	   	52</a:t>
            </a:r>
            <a:endParaRPr lang="en-US" sz="88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6892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3280855" y="251459"/>
            <a:ext cx="6103175" cy="1043941"/>
          </a:xfrm>
          <a:prstGeom prst="rect">
            <a:avLst/>
          </a:prstGeom>
          <a:noFill/>
        </p:spPr>
        <p:txBody>
          <a:bodyPr wrap="none" lIns="91440" tIns="45720" rIns="91440" bIns="45720">
            <a:prstTxWarp prst="textPlain">
              <a:avLst/>
            </a:prstTxWarp>
            <a:spAutoFit/>
          </a:bodyPr>
          <a:lstStyle/>
          <a:p>
            <a:pPr algn="ctr"/>
            <a:r>
              <a:rPr lang="en-US" sz="5400" b="1" dirty="0">
                <a:ln w="0"/>
                <a:solidFill>
                  <a:schemeClr val="accent1">
                    <a:lumMod val="75000"/>
                  </a:schemeClr>
                </a:solidFill>
                <a:effectLst>
                  <a:outerShdw blurRad="38100" dist="19050" dir="2700000" algn="tl" rotWithShape="0">
                    <a:schemeClr val="dk1">
                      <a:alpha val="40000"/>
                    </a:schemeClr>
                  </a:outerShdw>
                </a:effectLst>
                <a:latin typeface="Arial Black" panose="020B0A04020102020204" pitchFamily="34" charset="0"/>
              </a:rPr>
              <a:t>NEW PROGRAMS</a:t>
            </a:r>
            <a:endParaRPr lang="en-US" sz="5400" b="1" cap="none" spc="0" dirty="0">
              <a:ln w="0"/>
              <a:solidFill>
                <a:schemeClr val="accent1">
                  <a:lumMod val="75000"/>
                </a:schemeClr>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5" name="TextBox 4"/>
          <p:cNvSpPr txBox="1"/>
          <p:nvPr/>
        </p:nvSpPr>
        <p:spPr>
          <a:xfrm>
            <a:off x="1691640" y="1432560"/>
            <a:ext cx="6499860" cy="2677656"/>
          </a:xfrm>
          <a:prstGeom prst="rect">
            <a:avLst/>
          </a:prstGeom>
          <a:noFill/>
          <a:ln w="19050">
            <a:solidFill>
              <a:schemeClr val="tx2"/>
            </a:solidFill>
          </a:ln>
        </p:spPr>
        <p:txBody>
          <a:bodyPr wrap="square" rtlCol="0">
            <a:spAutoFit/>
          </a:bodyPr>
          <a:lstStyle/>
          <a:p>
            <a:pPr marL="285750" indent="-285750">
              <a:buFont typeface="Arial" panose="020B0604020202020204" pitchFamily="34" charset="0"/>
              <a:buChar char="•"/>
            </a:pPr>
            <a:r>
              <a:rPr lang="en-US" sz="2800" b="1" dirty="0"/>
              <a:t>Choctaw-Nicoma Park Middle School</a:t>
            </a:r>
          </a:p>
          <a:p>
            <a:pPr marL="285750" indent="-285750">
              <a:buFont typeface="Arial" panose="020B0604020202020204" pitchFamily="34" charset="0"/>
              <a:buChar char="•"/>
            </a:pPr>
            <a:r>
              <a:rPr lang="en-US" sz="2800" b="1" dirty="0"/>
              <a:t>Collinsville Middle School</a:t>
            </a:r>
          </a:p>
          <a:p>
            <a:pPr marL="285750" indent="-285750">
              <a:buFont typeface="Arial" panose="020B0604020202020204" pitchFamily="34" charset="0"/>
              <a:buChar char="•"/>
            </a:pPr>
            <a:r>
              <a:rPr lang="en-US" sz="2800" b="1" dirty="0"/>
              <a:t>Hominy High School</a:t>
            </a:r>
          </a:p>
          <a:p>
            <a:pPr marL="285750" indent="-285750">
              <a:buFont typeface="Arial" panose="020B0604020202020204" pitchFamily="34" charset="0"/>
              <a:buChar char="•"/>
            </a:pPr>
            <a:r>
              <a:rPr lang="en-US" sz="2800" b="1" dirty="0"/>
              <a:t>Mustang Middle School</a:t>
            </a:r>
          </a:p>
          <a:p>
            <a:pPr marL="285750" indent="-285750">
              <a:buFont typeface="Arial" panose="020B0604020202020204" pitchFamily="34" charset="0"/>
              <a:buChar char="•"/>
            </a:pPr>
            <a:r>
              <a:rPr lang="en-US" sz="2800" b="1" dirty="0"/>
              <a:t>Mustang Central Middle School</a:t>
            </a:r>
          </a:p>
          <a:p>
            <a:pPr marL="285750" indent="-285750">
              <a:buFont typeface="Arial" panose="020B0604020202020204" pitchFamily="34" charset="0"/>
              <a:buChar char="•"/>
            </a:pPr>
            <a:r>
              <a:rPr lang="en-US" sz="2800" b="1" dirty="0"/>
              <a:t>Mustang North Middle School</a:t>
            </a:r>
          </a:p>
        </p:txBody>
      </p:sp>
      <p:sp>
        <p:nvSpPr>
          <p:cNvPr id="6" name="Rectangle 5"/>
          <p:cNvSpPr/>
          <p:nvPr/>
        </p:nvSpPr>
        <p:spPr>
          <a:xfrm rot="16200000">
            <a:off x="272021" y="1928850"/>
            <a:ext cx="1915909" cy="923330"/>
          </a:xfrm>
          <a:prstGeom prst="rect">
            <a:avLst/>
          </a:prstGeom>
          <a:noFill/>
        </p:spPr>
        <p:txBody>
          <a:bodyPr wrap="none" lIns="91440" tIns="45720" rIns="91440" bIns="45720">
            <a:spAutoFit/>
          </a:bodyPr>
          <a:lstStyle/>
          <a:p>
            <a:pPr algn="ctr"/>
            <a:r>
              <a:rPr lang="en-US" sz="5400" b="1" cap="none" spc="0" dirty="0">
                <a:ln w="0"/>
                <a:solidFill>
                  <a:schemeClr val="accent1">
                    <a:lumMod val="75000"/>
                  </a:schemeClr>
                </a:solidFill>
                <a:effectLst>
                  <a:outerShdw blurRad="38100" dist="25400" dir="5400000" algn="ctr" rotWithShape="0">
                    <a:srgbClr val="6E747A">
                      <a:alpha val="43000"/>
                    </a:srgbClr>
                  </a:outerShdw>
                </a:effectLst>
                <a:latin typeface="Arial Black" panose="020B0A04020102020204" pitchFamily="34" charset="0"/>
              </a:rPr>
              <a:t>K-12</a:t>
            </a:r>
          </a:p>
        </p:txBody>
      </p:sp>
      <p:sp>
        <p:nvSpPr>
          <p:cNvPr id="7" name="TextBox 6"/>
          <p:cNvSpPr txBox="1"/>
          <p:nvPr/>
        </p:nvSpPr>
        <p:spPr>
          <a:xfrm>
            <a:off x="2819400" y="5347871"/>
            <a:ext cx="8582025" cy="954107"/>
          </a:xfrm>
          <a:prstGeom prst="rect">
            <a:avLst/>
          </a:prstGeom>
          <a:noFill/>
          <a:ln w="19050">
            <a:solidFill>
              <a:schemeClr val="tx2"/>
            </a:solidFill>
          </a:ln>
        </p:spPr>
        <p:txBody>
          <a:bodyPr wrap="square" rtlCol="0">
            <a:spAutoFit/>
          </a:bodyPr>
          <a:lstStyle/>
          <a:p>
            <a:pPr marL="285750" indent="-285750">
              <a:buFont typeface="Arial" panose="020B0604020202020204" pitchFamily="34" charset="0"/>
              <a:buChar char="•"/>
            </a:pPr>
            <a:r>
              <a:rPr lang="en-US" sz="2800" dirty="0"/>
              <a:t>Meridian Tech- Early Care &amp; Education/Teacher Prep</a:t>
            </a:r>
          </a:p>
          <a:p>
            <a:pPr marL="285750" indent="-285750">
              <a:buFont typeface="Arial" panose="020B0604020202020204" pitchFamily="34" charset="0"/>
              <a:buChar char="•"/>
            </a:pPr>
            <a:endParaRPr lang="en-US" sz="2800" dirty="0"/>
          </a:p>
        </p:txBody>
      </p:sp>
      <p:sp>
        <p:nvSpPr>
          <p:cNvPr id="8" name="Rectangle 7"/>
          <p:cNvSpPr/>
          <p:nvPr/>
        </p:nvSpPr>
        <p:spPr>
          <a:xfrm>
            <a:off x="2819400" y="4424541"/>
            <a:ext cx="6184198" cy="923330"/>
          </a:xfrm>
          <a:prstGeom prst="rect">
            <a:avLst/>
          </a:prstGeom>
          <a:noFill/>
        </p:spPr>
        <p:txBody>
          <a:bodyPr wrap="square" lIns="91440" tIns="45720" rIns="91440" bIns="45720">
            <a:spAutoFit/>
          </a:bodyPr>
          <a:lstStyle/>
          <a:p>
            <a:pPr algn="ctr"/>
            <a:r>
              <a:rPr lang="en-US" sz="5400" b="1" cap="none" spc="0" dirty="0">
                <a:ln w="0"/>
                <a:solidFill>
                  <a:schemeClr val="accent1">
                    <a:lumMod val="75000"/>
                  </a:schemeClr>
                </a:solidFill>
                <a:effectLst>
                  <a:outerShdw blurRad="38100" dist="25400" dir="5400000" algn="ctr" rotWithShape="0">
                    <a:srgbClr val="6E747A">
                      <a:alpha val="43000"/>
                    </a:srgbClr>
                  </a:outerShdw>
                </a:effectLst>
                <a:latin typeface="Arial Black" panose="020B0A04020102020204" pitchFamily="34" charset="0"/>
              </a:rPr>
              <a:t>Tech Center</a:t>
            </a:r>
          </a:p>
        </p:txBody>
      </p:sp>
    </p:spTree>
    <p:extLst>
      <p:ext uri="{BB962C8B-B14F-4D97-AF65-F5344CB8AC3E}">
        <p14:creationId xmlns:p14="http://schemas.microsoft.com/office/powerpoint/2010/main" val="315897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edge">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801708" y="212705"/>
            <a:ext cx="8840049" cy="1569660"/>
          </a:xfrm>
          <a:prstGeom prst="rect">
            <a:avLst/>
          </a:prstGeom>
          <a:noFill/>
          <a:ln w="88900" cmpd="thinThick">
            <a:solidFill>
              <a:schemeClr val="accent1">
                <a:lumMod val="75000"/>
              </a:schemeClr>
            </a:solidFill>
          </a:ln>
        </p:spPr>
        <p:txBody>
          <a:bodyPr wrap="non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FCS Job Openings</a:t>
            </a:r>
          </a:p>
        </p:txBody>
      </p:sp>
      <p:sp>
        <p:nvSpPr>
          <p:cNvPr id="3" name="TextBox 2">
            <a:extLst>
              <a:ext uri="{FF2B5EF4-FFF2-40B4-BE49-F238E27FC236}">
                <a16:creationId xmlns:a16="http://schemas.microsoft.com/office/drawing/2014/main" id="{26606372-27AC-C1F5-C9F4-F988E3141EED}"/>
              </a:ext>
            </a:extLst>
          </p:cNvPr>
          <p:cNvSpPr txBox="1"/>
          <p:nvPr/>
        </p:nvSpPr>
        <p:spPr>
          <a:xfrm>
            <a:off x="1801708" y="2752725"/>
            <a:ext cx="9304442" cy="1938992"/>
          </a:xfrm>
          <a:prstGeom prst="rect">
            <a:avLst/>
          </a:prstGeom>
          <a:noFill/>
        </p:spPr>
        <p:txBody>
          <a:bodyPr wrap="square" rtlCol="0">
            <a:spAutoFit/>
          </a:bodyPr>
          <a:lstStyle/>
          <a:p>
            <a:pPr marL="285750" indent="-285750">
              <a:buFont typeface="Arial" panose="020B0604020202020204" pitchFamily="34" charset="0"/>
              <a:buChar char="•"/>
            </a:pPr>
            <a:r>
              <a:rPr lang="en-US" sz="4000" dirty="0"/>
              <a:t>Gans High School</a:t>
            </a:r>
          </a:p>
          <a:p>
            <a:pPr marL="285750" indent="-285750">
              <a:buFont typeface="Arial" panose="020B0604020202020204" pitchFamily="34" charset="0"/>
              <a:buChar char="•"/>
            </a:pPr>
            <a:r>
              <a:rPr lang="en-US" sz="4000" dirty="0"/>
              <a:t>Putnam City- Mayfield MS</a:t>
            </a:r>
          </a:p>
          <a:p>
            <a:pPr marL="285750" indent="-285750">
              <a:buFont typeface="Arial" panose="020B0604020202020204" pitchFamily="34" charset="0"/>
              <a:buChar char="•"/>
            </a:pPr>
            <a:r>
              <a:rPr lang="en-US" sz="4000" dirty="0"/>
              <a:t>Moore High School</a:t>
            </a:r>
          </a:p>
        </p:txBody>
      </p:sp>
    </p:spTree>
    <p:extLst>
      <p:ext uri="{BB962C8B-B14F-4D97-AF65-F5344CB8AC3E}">
        <p14:creationId xmlns:p14="http://schemas.microsoft.com/office/powerpoint/2010/main" val="64379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Rectangle 1"/>
          <p:cNvSpPr/>
          <p:nvPr/>
        </p:nvSpPr>
        <p:spPr>
          <a:xfrm>
            <a:off x="443255" y="669303"/>
            <a:ext cx="11329576" cy="4893647"/>
          </a:xfrm>
          <a:prstGeom prst="rect">
            <a:avLst/>
          </a:prstGeom>
          <a:noFill/>
        </p:spPr>
        <p:txBody>
          <a:bodyPr wrap="none" lIns="91440" tIns="45720" rIns="91440" bIns="45720">
            <a:spAutoFit/>
          </a:bodyPr>
          <a:lstStyle/>
          <a:p>
            <a:pPr algn="ctr"/>
            <a:r>
              <a:rPr lang="en-US" sz="7200" b="1" cap="none" spc="0" dirty="0">
                <a:ln w="0"/>
                <a:solidFill>
                  <a:schemeClr val="bg1"/>
                </a:solidFill>
                <a:effectLst>
                  <a:outerShdw blurRad="38100" dist="19050" dir="2700000" algn="tl" rotWithShape="0">
                    <a:schemeClr val="dk1">
                      <a:alpha val="40000"/>
                    </a:schemeClr>
                  </a:outerShdw>
                </a:effectLst>
              </a:rPr>
              <a:t>ALL </a:t>
            </a:r>
            <a:r>
              <a:rPr lang="en-US" sz="7200" b="1" dirty="0">
                <a:ln w="0"/>
                <a:solidFill>
                  <a:schemeClr val="bg1"/>
                </a:solidFill>
                <a:effectLst>
                  <a:outerShdw blurRad="38100" dist="19050" dir="2700000" algn="tl" rotWithShape="0">
                    <a:schemeClr val="dk1">
                      <a:alpha val="40000"/>
                    </a:schemeClr>
                  </a:outerShdw>
                </a:effectLst>
              </a:rPr>
              <a:t>approved K12</a:t>
            </a:r>
          </a:p>
          <a:p>
            <a:pPr algn="ctr"/>
            <a:r>
              <a:rPr lang="en-US" sz="7200" b="1" cap="none" spc="0" dirty="0">
                <a:ln w="0"/>
                <a:solidFill>
                  <a:schemeClr val="bg1"/>
                </a:solidFill>
                <a:effectLst>
                  <a:outerShdw blurRad="38100" dist="19050" dir="2700000" algn="tl" rotWithShape="0">
                    <a:schemeClr val="dk1">
                      <a:alpha val="40000"/>
                    </a:schemeClr>
                  </a:outerShdw>
                </a:effectLst>
              </a:rPr>
              <a:t>Family and Consumer Sciences</a:t>
            </a:r>
          </a:p>
          <a:p>
            <a:pPr algn="ctr"/>
            <a:r>
              <a:rPr lang="en-US" sz="7200" b="1" dirty="0">
                <a:ln w="0"/>
                <a:solidFill>
                  <a:schemeClr val="bg1"/>
                </a:solidFill>
                <a:effectLst>
                  <a:outerShdw blurRad="38100" dist="19050" dir="2700000" algn="tl" rotWithShape="0">
                    <a:schemeClr val="dk1">
                      <a:alpha val="40000"/>
                    </a:schemeClr>
                  </a:outerShdw>
                </a:effectLst>
              </a:rPr>
              <a:t>programs are </a:t>
            </a:r>
          </a:p>
          <a:p>
            <a:pPr algn="ctr"/>
            <a:r>
              <a:rPr lang="en-US" sz="9600" b="1" dirty="0">
                <a:ln w="0"/>
                <a:solidFill>
                  <a:srgbClr val="FF0000"/>
                </a:solidFill>
                <a:effectLst>
                  <a:outerShdw blurRad="38100" dist="19050" dir="2700000" algn="tl" rotWithShape="0">
                    <a:schemeClr val="dk1">
                      <a:alpha val="40000"/>
                    </a:schemeClr>
                  </a:outerShdw>
                </a:effectLst>
              </a:rPr>
              <a:t>FUNDED</a:t>
            </a:r>
            <a:endParaRPr lang="en-US" sz="96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6389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nodeType="withEffect">
                                  <p:stCondLst>
                                    <p:cond delay="0"/>
                                  </p:stCondLst>
                                  <p:childTnLst>
                                    <p:animClr clrSpc="rgb" dir="cw">
                                      <p:cBhvr override="childStyle">
                                        <p:cTn id="6" dur="2000" fill="hold"/>
                                        <p:tgtEl>
                                          <p:spTgt spid="2">
                                            <p:txEl>
                                              <p:pRg st="3" end="3"/>
                                            </p:txEl>
                                          </p:spTgt>
                                        </p:tgtEl>
                                        <p:attrNameLst>
                                          <p:attrName>style.color</p:attrName>
                                        </p:attrNameLst>
                                      </p:cBhvr>
                                      <p:to>
                                        <a:srgbClr val="FF0000"/>
                                      </p:to>
                                    </p:animClr>
                                    <p:animClr clrSpc="rgb" dir="cw">
                                      <p:cBhvr>
                                        <p:cTn id="7" dur="2000" fill="hold"/>
                                        <p:tgtEl>
                                          <p:spTgt spid="2">
                                            <p:txEl>
                                              <p:pRg st="3" end="3"/>
                                            </p:txEl>
                                          </p:spTgt>
                                        </p:tgtEl>
                                        <p:attrNameLst>
                                          <p:attrName>fillcolor</p:attrName>
                                        </p:attrNameLst>
                                      </p:cBhvr>
                                      <p:to>
                                        <a:srgbClr val="FF0000"/>
                                      </p:to>
                                    </p:animClr>
                                    <p:set>
                                      <p:cBhvr>
                                        <p:cTn id="8" dur="2000" fill="hold"/>
                                        <p:tgtEl>
                                          <p:spTgt spid="2">
                                            <p:txEl>
                                              <p:pRg st="3" end="3"/>
                                            </p:txEl>
                                          </p:spTgt>
                                        </p:tgtEl>
                                        <p:attrNameLst>
                                          <p:attrName>fill.type</p:attrName>
                                        </p:attrNameLst>
                                      </p:cBhvr>
                                      <p:to>
                                        <p:strVal val="solid"/>
                                      </p:to>
                                    </p:set>
                                    <p:anim to="1.5" calcmode="lin" valueType="num">
                                      <p:cBhvr override="childStyle">
                                        <p:cTn id="9" dur="2000" fill="hold"/>
                                        <p:tgtEl>
                                          <p:spTgt spid="2">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aining Money GIFs - 50 Animated Images of Money From The Sk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6687"/>
            <a:ext cx="11682848" cy="657701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02338" y="309860"/>
            <a:ext cx="9941722" cy="5863144"/>
          </a:xfrm>
          <a:prstGeom prst="rect">
            <a:avLst/>
          </a:prstGeom>
          <a:noFill/>
        </p:spPr>
        <p:txBody>
          <a:bodyPr wrap="square" lIns="91440" tIns="45720" rIns="91440" bIns="45720">
            <a:spAutoFit/>
          </a:bodyPr>
          <a:lstStyle/>
          <a:p>
            <a:pPr algn="ctr"/>
            <a:r>
              <a:rPr lang="en-US" sz="12500" b="0" cap="none" spc="0" dirty="0">
                <a:ln w="34925">
                  <a:solidFill>
                    <a:schemeClr val="tx2"/>
                  </a:solidFill>
                </a:ln>
                <a:solidFill>
                  <a:srgbClr val="FFFF00"/>
                </a:solidFill>
                <a:effectLst>
                  <a:outerShdw blurRad="38100" dist="19050" dir="2700000" algn="tl" rotWithShape="0">
                    <a:schemeClr val="dk1">
                      <a:alpha val="40000"/>
                    </a:schemeClr>
                  </a:outerShdw>
                </a:effectLst>
                <a:latin typeface="Arial Black" panose="020B0A04020102020204" pitchFamily="34" charset="0"/>
              </a:rPr>
              <a:t>Program Assistance</a:t>
            </a:r>
          </a:p>
          <a:p>
            <a:pPr algn="ctr"/>
            <a:r>
              <a:rPr lang="en-US" sz="12500" dirty="0">
                <a:ln w="34925">
                  <a:solidFill>
                    <a:schemeClr val="tx2"/>
                  </a:solidFill>
                </a:ln>
                <a:solidFill>
                  <a:srgbClr val="FFFF00"/>
                </a:solidFill>
                <a:effectLst>
                  <a:outerShdw blurRad="38100" dist="19050" dir="2700000" algn="tl" rotWithShape="0">
                    <a:schemeClr val="dk1">
                      <a:alpha val="40000"/>
                    </a:schemeClr>
                  </a:outerShdw>
                </a:effectLst>
                <a:latin typeface="Arial Black" panose="020B0A04020102020204" pitchFamily="34" charset="0"/>
              </a:rPr>
              <a:t>$8000</a:t>
            </a:r>
            <a:endParaRPr lang="en-US" sz="12500" b="0" cap="none" spc="0" dirty="0">
              <a:ln w="34925">
                <a:solidFill>
                  <a:schemeClr val="tx2"/>
                </a:solidFill>
              </a:ln>
              <a:solidFill>
                <a:srgbClr val="FFFF00"/>
              </a:solidFill>
              <a:effectLst>
                <a:outerShdw blurRad="38100" dist="19050" dir="2700000" algn="tl" rotWithShape="0">
                  <a:schemeClr val="dk1">
                    <a:alpha val="40000"/>
                  </a:schemeClr>
                </a:outerShdw>
              </a:effectLst>
              <a:latin typeface="Arial Black" panose="020B0A04020102020204" pitchFamily="34" charset="0"/>
            </a:endParaRPr>
          </a:p>
        </p:txBody>
      </p:sp>
    </p:spTree>
    <p:extLst>
      <p:ext uri="{BB962C8B-B14F-4D97-AF65-F5344CB8AC3E}">
        <p14:creationId xmlns:p14="http://schemas.microsoft.com/office/powerpoint/2010/main" val="42173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2">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2000"/>
                                        <p:tgtEl>
                                          <p:spTgt spid="2">
                                            <p:txEl>
                                              <p:pRg st="1" end="1"/>
                                            </p:txEl>
                                          </p:spTgt>
                                        </p:tgtEl>
                                      </p:cBhvr>
                                    </p:animEffect>
                                    <p:anim calcmode="lin" valueType="num">
                                      <p:cBhvr>
                                        <p:cTn id="14" dur="2000" fill="hold"/>
                                        <p:tgtEl>
                                          <p:spTgt spid="2">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2">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445770" y="829925"/>
            <a:ext cx="11167110" cy="4970591"/>
          </a:xfrm>
          <a:prstGeom prst="rect">
            <a:avLst/>
          </a:prstGeom>
          <a:noFill/>
        </p:spPr>
        <p:txBody>
          <a:bodyPr wrap="squar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Salary Stipend </a:t>
            </a:r>
            <a:r>
              <a:rPr lang="en-US" sz="9600" dirty="0">
                <a:ln w="0"/>
                <a:effectLst>
                  <a:outerShdw blurRad="38100" dist="19050" dir="2700000" algn="tl" rotWithShape="0">
                    <a:schemeClr val="dk1">
                      <a:alpha val="40000"/>
                    </a:schemeClr>
                  </a:outerShdw>
                </a:effectLst>
              </a:rPr>
              <a:t>remains </a:t>
            </a:r>
          </a:p>
          <a:p>
            <a:pPr algn="ctr"/>
            <a:r>
              <a:rPr lang="en-US" sz="12500" b="1" dirty="0">
                <a:ln w="0"/>
                <a:solidFill>
                  <a:srgbClr val="FFFF00"/>
                </a:solidFill>
                <a:effectLst>
                  <a:outerShdw blurRad="38100" dist="19050" dir="2700000" algn="tl" rotWithShape="0">
                    <a:schemeClr val="dk1">
                      <a:alpha val="40000"/>
                    </a:schemeClr>
                  </a:outerShdw>
                </a:effectLst>
              </a:rPr>
              <a:t>$2,200</a:t>
            </a:r>
            <a:endParaRPr lang="en-US" sz="12500" b="1"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249528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801983" y="432554"/>
            <a:ext cx="7225055" cy="923330"/>
          </a:xfrm>
          <a:prstGeom prst="rect">
            <a:avLst/>
          </a:prstGeom>
          <a:ln w="38100">
            <a:solidFill>
              <a:schemeClr val="accent1">
                <a:lumMod val="75000"/>
              </a:schemeClr>
            </a:solidFill>
          </a:ln>
        </p:spPr>
        <p:txBody>
          <a:bodyPr wrap="none">
            <a:spAutoFit/>
          </a:bodyPr>
          <a:lstStyle/>
          <a:p>
            <a:r>
              <a:rPr lang="en-US" sz="5400" b="1" dirty="0">
                <a:latin typeface="Arial" panose="020B0604020202020204" pitchFamily="34" charset="0"/>
                <a:cs typeface="Arial" panose="020B0604020202020204" pitchFamily="34" charset="0"/>
              </a:rPr>
              <a:t>Using 412/314 money</a:t>
            </a:r>
            <a:endParaRPr lang="en-US" sz="5400" dirty="0">
              <a:latin typeface="Arial" panose="020B0604020202020204" pitchFamily="34" charset="0"/>
              <a:cs typeface="Arial" panose="020B0604020202020204" pitchFamily="34" charset="0"/>
            </a:endParaRPr>
          </a:p>
        </p:txBody>
      </p:sp>
      <p:sp>
        <p:nvSpPr>
          <p:cNvPr id="3" name="Rectangle 2"/>
          <p:cNvSpPr/>
          <p:nvPr/>
        </p:nvSpPr>
        <p:spPr>
          <a:xfrm>
            <a:off x="502920" y="1915775"/>
            <a:ext cx="10984230" cy="3139321"/>
          </a:xfrm>
          <a:prstGeom prst="rect">
            <a:avLst/>
          </a:prstGeom>
        </p:spPr>
        <p:txBody>
          <a:bodyPr wrap="square">
            <a:spAutoFit/>
          </a:bodyPr>
          <a:lstStyle/>
          <a:p>
            <a:pPr marL="857250" indent="-857250">
              <a:buFont typeface="Arial" panose="020B0604020202020204" pitchFamily="34" charset="0"/>
              <a:buChar char="•"/>
            </a:pPr>
            <a:r>
              <a:rPr lang="en-US" sz="6600" dirty="0"/>
              <a:t>Equipment</a:t>
            </a:r>
          </a:p>
          <a:p>
            <a:pPr marL="857250" indent="-857250">
              <a:buFont typeface="Arial" panose="020B0604020202020204" pitchFamily="34" charset="0"/>
              <a:buChar char="•"/>
            </a:pPr>
            <a:r>
              <a:rPr lang="en-US" sz="6600" dirty="0"/>
              <a:t>Instructional Deliver/Supplies</a:t>
            </a:r>
          </a:p>
          <a:p>
            <a:pPr marL="857250" indent="-857250">
              <a:buFont typeface="Arial" panose="020B0604020202020204" pitchFamily="34" charset="0"/>
              <a:buChar char="•"/>
            </a:pPr>
            <a:r>
              <a:rPr lang="en-US" sz="6600" dirty="0"/>
              <a:t>Professional Development</a:t>
            </a:r>
          </a:p>
        </p:txBody>
      </p:sp>
    </p:spTree>
    <p:extLst>
      <p:ext uri="{BB962C8B-B14F-4D97-AF65-F5344CB8AC3E}">
        <p14:creationId xmlns:p14="http://schemas.microsoft.com/office/powerpoint/2010/main" val="240722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 y="1564124"/>
            <a:ext cx="11601449" cy="4647426"/>
          </a:xfrm>
          <a:prstGeom prst="rect">
            <a:avLst/>
          </a:prstGeom>
        </p:spPr>
        <p:txBody>
          <a:bodyPr wrap="square">
            <a:spAutoFit/>
          </a:bodyPr>
          <a:lstStyle/>
          <a:p>
            <a:r>
              <a:rPr lang="en-US" sz="5400" b="1" u="sng" dirty="0">
                <a:solidFill>
                  <a:srgbClr val="FF0000"/>
                </a:solidFill>
              </a:rPr>
              <a:t>FCCLA</a:t>
            </a:r>
          </a:p>
          <a:p>
            <a:endParaRPr lang="en-US" sz="3200" b="1" u="sng" dirty="0">
              <a:solidFill>
                <a:srgbClr val="FF0000"/>
              </a:solidFill>
            </a:endParaRPr>
          </a:p>
          <a:p>
            <a:pPr marL="857250" indent="-857250">
              <a:buFont typeface="Arial" panose="020B0604020202020204" pitchFamily="34" charset="0"/>
              <a:buChar char="•"/>
            </a:pPr>
            <a:r>
              <a:rPr lang="en-US" sz="5400" dirty="0"/>
              <a:t>Affiliation= </a:t>
            </a:r>
            <a:r>
              <a:rPr lang="en-US" sz="5400" b="1" dirty="0">
                <a:solidFill>
                  <a:srgbClr val="FF0000"/>
                </a:solidFill>
              </a:rPr>
              <a:t>$900/chapter</a:t>
            </a:r>
          </a:p>
          <a:p>
            <a:endParaRPr lang="en-US" sz="5400" b="1" dirty="0">
              <a:solidFill>
                <a:srgbClr val="FF0000"/>
              </a:solidFill>
            </a:endParaRPr>
          </a:p>
          <a:p>
            <a:pPr marL="857250" indent="-857250">
              <a:buFont typeface="Arial" panose="020B0604020202020204" pitchFamily="34" charset="0"/>
              <a:buChar char="•"/>
            </a:pPr>
            <a:r>
              <a:rPr lang="en-US" sz="4800" dirty="0"/>
              <a:t>Official dress/convention dress/chef attire=</a:t>
            </a:r>
          </a:p>
          <a:p>
            <a:r>
              <a:rPr lang="en-US" sz="5400" dirty="0"/>
              <a:t>                         </a:t>
            </a:r>
            <a:r>
              <a:rPr lang="en-US" sz="5400" b="1" dirty="0">
                <a:solidFill>
                  <a:srgbClr val="FF0000"/>
                </a:solidFill>
              </a:rPr>
              <a:t>$300/chapter</a:t>
            </a:r>
          </a:p>
        </p:txBody>
      </p:sp>
      <p:sp>
        <p:nvSpPr>
          <p:cNvPr id="4" name="Rectangle 3"/>
          <p:cNvSpPr/>
          <p:nvPr/>
        </p:nvSpPr>
        <p:spPr>
          <a:xfrm>
            <a:off x="801983" y="432554"/>
            <a:ext cx="7225055" cy="923330"/>
          </a:xfrm>
          <a:prstGeom prst="rect">
            <a:avLst/>
          </a:prstGeom>
          <a:ln w="38100">
            <a:solidFill>
              <a:schemeClr val="accent1">
                <a:lumMod val="75000"/>
              </a:schemeClr>
            </a:solidFill>
          </a:ln>
        </p:spPr>
        <p:txBody>
          <a:bodyPr wrap="none">
            <a:spAutoFit/>
          </a:bodyPr>
          <a:lstStyle/>
          <a:p>
            <a:r>
              <a:rPr lang="en-US" sz="5400" b="1" dirty="0">
                <a:latin typeface="Arial" panose="020B0604020202020204" pitchFamily="34" charset="0"/>
                <a:cs typeface="Arial" panose="020B0604020202020204" pitchFamily="34" charset="0"/>
              </a:rPr>
              <a:t>Using 412/314 money</a:t>
            </a:r>
            <a:endParaRPr lang="en-US" sz="5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21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513" y="276951"/>
            <a:ext cx="9163851" cy="923330"/>
          </a:xfrm>
          <a:prstGeom prst="rect">
            <a:avLst/>
          </a:prstGeom>
          <a:solidFill>
            <a:srgbClr val="7030A0">
              <a:alpha val="75000"/>
            </a:srgbClr>
          </a:solidFill>
          <a:ln w="25400">
            <a:solidFill>
              <a:schemeClr val="tx1"/>
            </a:solidFill>
          </a:ln>
        </p:spPr>
        <p:txBody>
          <a:bodyPr wrap="square" lIns="91440" tIns="45720" rIns="91440" bIns="45720">
            <a:spAutoFit/>
          </a:bodyPr>
          <a:lstStyle/>
          <a:p>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New Teacher Academy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932" y="276951"/>
            <a:ext cx="1990555" cy="5238302"/>
          </a:xfrm>
          <a:prstGeom prst="rect">
            <a:avLst/>
          </a:prstGeom>
          <a:ln w="25400">
            <a:solidFill>
              <a:schemeClr val="tx1"/>
            </a:solidFill>
          </a:ln>
        </p:spPr>
      </p:pic>
      <p:sp>
        <p:nvSpPr>
          <p:cNvPr id="12" name="Cloud 11"/>
          <p:cNvSpPr/>
          <p:nvPr/>
        </p:nvSpPr>
        <p:spPr>
          <a:xfrm>
            <a:off x="7200900" y="104775"/>
            <a:ext cx="2123574" cy="1298623"/>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rPr>
              <a:t>68</a:t>
            </a:r>
          </a:p>
        </p:txBody>
      </p:sp>
      <p:pic>
        <p:nvPicPr>
          <p:cNvPr id="5" name="Picture 4" descr="A group of women sitting at a table in front of a projector screen&#10;&#10;Description automatically generated with medium confidence">
            <a:extLst>
              <a:ext uri="{FF2B5EF4-FFF2-40B4-BE49-F238E27FC236}">
                <a16:creationId xmlns:a16="http://schemas.microsoft.com/office/drawing/2014/main" id="{F0945E45-0B7D-2FCA-F9EE-BB7CF8A5C109}"/>
              </a:ext>
            </a:extLst>
          </p:cNvPr>
          <p:cNvPicPr>
            <a:picLocks noChangeAspect="1"/>
          </p:cNvPicPr>
          <p:nvPr/>
        </p:nvPicPr>
        <p:blipFill>
          <a:blip r:embed="rId3"/>
          <a:stretch>
            <a:fillRect/>
          </a:stretch>
        </p:blipFill>
        <p:spPr>
          <a:xfrm>
            <a:off x="7807240" y="1575574"/>
            <a:ext cx="1702124" cy="2264780"/>
          </a:xfrm>
          <a:prstGeom prst="rect">
            <a:avLst/>
          </a:prstGeom>
        </p:spPr>
      </p:pic>
      <p:pic>
        <p:nvPicPr>
          <p:cNvPr id="7" name="Picture 6" descr="A group of people sitting at tables&#10;&#10;Description automatically generated with low confidence">
            <a:extLst>
              <a:ext uri="{FF2B5EF4-FFF2-40B4-BE49-F238E27FC236}">
                <a16:creationId xmlns:a16="http://schemas.microsoft.com/office/drawing/2014/main" id="{906078A7-CA18-954D-F428-8352376233AB}"/>
              </a:ext>
            </a:extLst>
          </p:cNvPr>
          <p:cNvPicPr>
            <a:picLocks noChangeAspect="1"/>
          </p:cNvPicPr>
          <p:nvPr/>
        </p:nvPicPr>
        <p:blipFill>
          <a:blip r:embed="rId4"/>
          <a:stretch>
            <a:fillRect/>
          </a:stretch>
        </p:blipFill>
        <p:spPr>
          <a:xfrm>
            <a:off x="2680757" y="1430013"/>
            <a:ext cx="4709087" cy="3539173"/>
          </a:xfrm>
          <a:prstGeom prst="rect">
            <a:avLst/>
          </a:prstGeom>
        </p:spPr>
      </p:pic>
      <p:pic>
        <p:nvPicPr>
          <p:cNvPr id="14" name="Picture 13" descr="A group of people sitting at tables&#10;&#10;Description automatically generated with low confidence">
            <a:extLst>
              <a:ext uri="{FF2B5EF4-FFF2-40B4-BE49-F238E27FC236}">
                <a16:creationId xmlns:a16="http://schemas.microsoft.com/office/drawing/2014/main" id="{D1424BED-3DC5-1256-9B7E-15EF16C1B80B}"/>
              </a:ext>
            </a:extLst>
          </p:cNvPr>
          <p:cNvPicPr>
            <a:picLocks noChangeAspect="1"/>
          </p:cNvPicPr>
          <p:nvPr/>
        </p:nvPicPr>
        <p:blipFill>
          <a:blip r:embed="rId5"/>
          <a:stretch>
            <a:fillRect/>
          </a:stretch>
        </p:blipFill>
        <p:spPr>
          <a:xfrm>
            <a:off x="3226540" y="4769762"/>
            <a:ext cx="1466088" cy="1950720"/>
          </a:xfrm>
          <a:prstGeom prst="rect">
            <a:avLst/>
          </a:prstGeom>
        </p:spPr>
      </p:pic>
      <p:pic>
        <p:nvPicPr>
          <p:cNvPr id="16" name="Picture 15" descr="A group of people sitting at a table&#10;&#10;Description automatically generated with medium confidence">
            <a:extLst>
              <a:ext uri="{FF2B5EF4-FFF2-40B4-BE49-F238E27FC236}">
                <a16:creationId xmlns:a16="http://schemas.microsoft.com/office/drawing/2014/main" id="{34B6BC87-FF86-D327-2456-028EA80011CD}"/>
              </a:ext>
            </a:extLst>
          </p:cNvPr>
          <p:cNvPicPr>
            <a:picLocks noChangeAspect="1"/>
          </p:cNvPicPr>
          <p:nvPr/>
        </p:nvPicPr>
        <p:blipFill rotWithShape="1">
          <a:blip r:embed="rId6"/>
          <a:srcRect b="19846"/>
          <a:stretch/>
        </p:blipFill>
        <p:spPr>
          <a:xfrm>
            <a:off x="7044517" y="4012530"/>
            <a:ext cx="2464847" cy="2628746"/>
          </a:xfrm>
          <a:prstGeom prst="rect">
            <a:avLst/>
          </a:prstGeom>
        </p:spPr>
      </p:pic>
      <p:pic>
        <p:nvPicPr>
          <p:cNvPr id="18" name="Picture 17" descr="A group of people sitting at a table with a projector screen&#10;&#10;Description automatically generated with medium confidence">
            <a:extLst>
              <a:ext uri="{FF2B5EF4-FFF2-40B4-BE49-F238E27FC236}">
                <a16:creationId xmlns:a16="http://schemas.microsoft.com/office/drawing/2014/main" id="{0E9FC292-27AF-4513-AD1B-3F1C03EA4BD1}"/>
              </a:ext>
            </a:extLst>
          </p:cNvPr>
          <p:cNvPicPr>
            <a:picLocks noChangeAspect="1"/>
          </p:cNvPicPr>
          <p:nvPr/>
        </p:nvPicPr>
        <p:blipFill>
          <a:blip r:embed="rId7"/>
          <a:stretch>
            <a:fillRect/>
          </a:stretch>
        </p:blipFill>
        <p:spPr>
          <a:xfrm>
            <a:off x="597868" y="3976975"/>
            <a:ext cx="1938618" cy="2579450"/>
          </a:xfrm>
          <a:prstGeom prst="rect">
            <a:avLst/>
          </a:prstGeom>
        </p:spPr>
      </p:pic>
      <p:pic>
        <p:nvPicPr>
          <p:cNvPr id="34" name="Picture 33" descr="A couple of women dancing&#10;&#10;Description automatically generated with low confidence">
            <a:extLst>
              <a:ext uri="{FF2B5EF4-FFF2-40B4-BE49-F238E27FC236}">
                <a16:creationId xmlns:a16="http://schemas.microsoft.com/office/drawing/2014/main" id="{0ACDDF1C-4212-A1B6-5C6F-23F2DF6F0760}"/>
              </a:ext>
            </a:extLst>
          </p:cNvPr>
          <p:cNvPicPr>
            <a:picLocks noChangeAspect="1"/>
          </p:cNvPicPr>
          <p:nvPr/>
        </p:nvPicPr>
        <p:blipFill rotWithShape="1">
          <a:blip r:embed="rId8"/>
          <a:srcRect t="24844" r="21948"/>
          <a:stretch/>
        </p:blipFill>
        <p:spPr>
          <a:xfrm>
            <a:off x="525869" y="1545650"/>
            <a:ext cx="1704147" cy="2183350"/>
          </a:xfrm>
          <a:prstGeom prst="rect">
            <a:avLst/>
          </a:prstGeom>
        </p:spPr>
      </p:pic>
    </p:spTree>
    <p:extLst>
      <p:ext uri="{BB962C8B-B14F-4D97-AF65-F5344CB8AC3E}">
        <p14:creationId xmlns:p14="http://schemas.microsoft.com/office/powerpoint/2010/main" val="311318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C7699994-F930-4BD1-804C-3E97736C3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F05E3040-CB0E-4155-9346-CDC038759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0056B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What is FCS? - American Association of Family and Consumer Sciences">
            <a:extLst>
              <a:ext uri="{FF2B5EF4-FFF2-40B4-BE49-F238E27FC236}">
                <a16:creationId xmlns:a16="http://schemas.microsoft.com/office/drawing/2014/main" id="{110984F6-2649-D5F4-6F48-4C8CF9FE1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5" r="7922"/>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53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447555" y="392577"/>
            <a:ext cx="5738302" cy="923330"/>
          </a:xfrm>
          <a:prstGeom prst="rect">
            <a:avLst/>
          </a:prstGeom>
          <a:noFill/>
          <a:ln w="57150">
            <a:solidFill>
              <a:schemeClr val="bg2">
                <a:lumMod val="50000"/>
              </a:schemeClr>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Lottery Grants</a:t>
            </a:r>
          </a:p>
        </p:txBody>
      </p:sp>
      <p:sp>
        <p:nvSpPr>
          <p:cNvPr id="3" name="TextBox 2"/>
          <p:cNvSpPr txBox="1"/>
          <p:nvPr/>
        </p:nvSpPr>
        <p:spPr>
          <a:xfrm>
            <a:off x="1456422" y="1413711"/>
            <a:ext cx="10362198" cy="4893647"/>
          </a:xfrm>
          <a:prstGeom prst="rect">
            <a:avLst/>
          </a:prstGeom>
          <a:noFill/>
        </p:spPr>
        <p:txBody>
          <a:bodyPr wrap="square" rtlCol="0">
            <a:spAutoFit/>
          </a:bodyPr>
          <a:lstStyle/>
          <a:p>
            <a:r>
              <a:rPr lang="en-US" sz="4400" b="1" dirty="0"/>
              <a:t>Congratulations to this year’s recipients</a:t>
            </a:r>
          </a:p>
          <a:p>
            <a:endParaRPr lang="en-US" sz="4400" b="1" dirty="0"/>
          </a:p>
          <a:p>
            <a:r>
              <a:rPr lang="en-US" sz="4400" b="1" dirty="0"/>
              <a:t>Spend your money ASAP</a:t>
            </a:r>
          </a:p>
          <a:p>
            <a:pPr marL="285750" indent="-285750">
              <a:buFont typeface="Arial" panose="020B0604020202020204" pitchFamily="34" charset="0"/>
              <a:buChar char="•"/>
            </a:pPr>
            <a:r>
              <a:rPr lang="en-US" sz="4400" b="1" dirty="0"/>
              <a:t>Preferably Fall semester</a:t>
            </a:r>
          </a:p>
          <a:p>
            <a:pPr marL="285750" indent="-285750">
              <a:buFont typeface="Arial" panose="020B0604020202020204" pitchFamily="34" charset="0"/>
              <a:buChar char="•"/>
            </a:pPr>
            <a:endParaRPr lang="en-US" sz="4400" b="1" dirty="0"/>
          </a:p>
          <a:p>
            <a:r>
              <a:rPr lang="en-US" sz="4400" b="1" dirty="0"/>
              <a:t>Send reimbursements in</a:t>
            </a:r>
          </a:p>
          <a:p>
            <a:r>
              <a:rPr lang="en-US" sz="4400" b="1" dirty="0"/>
              <a:t>Deadline:  </a:t>
            </a:r>
            <a:r>
              <a:rPr lang="en-US" sz="4400" b="1" dirty="0">
                <a:solidFill>
                  <a:srgbClr val="FF0000"/>
                </a:solidFill>
                <a:latin typeface="Amasis MT Pro Black" panose="02040A04050005020304" pitchFamily="18" charset="0"/>
              </a:rPr>
              <a:t>February 1, 2025</a:t>
            </a:r>
          </a:p>
        </p:txBody>
      </p:sp>
    </p:spTree>
    <p:extLst>
      <p:ext uri="{BB962C8B-B14F-4D97-AF65-F5344CB8AC3E}">
        <p14:creationId xmlns:p14="http://schemas.microsoft.com/office/powerpoint/2010/main" val="126728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1200150" y="1678424"/>
            <a:ext cx="10394060" cy="4955203"/>
          </a:xfrm>
          <a:prstGeom prst="rect">
            <a:avLst/>
          </a:prstGeom>
        </p:spPr>
        <p:txBody>
          <a:bodyPr wrap="square">
            <a:spAutoFit/>
          </a:bodyPr>
          <a:lstStyle/>
          <a:p>
            <a:pPr marL="457200" indent="-457200">
              <a:buFont typeface="Arial" panose="020B0604020202020204" pitchFamily="34" charset="0"/>
              <a:buChar char="•"/>
            </a:pPr>
            <a:r>
              <a:rPr lang="en-US" sz="4000" b="1" dirty="0"/>
              <a:t>Continue to send weekly-  Tuesday morning</a:t>
            </a:r>
          </a:p>
          <a:p>
            <a:pPr marL="457200" indent="-457200">
              <a:buFont typeface="Arial" panose="020B0604020202020204" pitchFamily="34" charset="0"/>
              <a:buChar char="•"/>
            </a:pPr>
            <a:endParaRPr lang="en-US" sz="4000" b="1" dirty="0"/>
          </a:p>
          <a:p>
            <a:pPr marL="457200" indent="-457200">
              <a:buFont typeface="Arial" panose="020B0604020202020204" pitchFamily="34" charset="0"/>
              <a:buChar char="•"/>
            </a:pPr>
            <a:r>
              <a:rPr lang="en-US" sz="4000" b="1" dirty="0"/>
              <a:t>Information for all- to reduce the number of emails we send</a:t>
            </a:r>
          </a:p>
          <a:p>
            <a:endParaRPr lang="en-US" sz="4000" b="1" dirty="0"/>
          </a:p>
          <a:p>
            <a:pPr marL="457200" indent="-457200">
              <a:buFont typeface="Arial" panose="020B0604020202020204" pitchFamily="34" charset="0"/>
              <a:buChar char="•"/>
            </a:pPr>
            <a:r>
              <a:rPr lang="en-US" sz="4000" b="1" dirty="0"/>
              <a:t>If you don’t receive it- email your Program Specialist and ask to be added to the list</a:t>
            </a:r>
          </a:p>
          <a:p>
            <a:pPr marL="285750" indent="-285750">
              <a:buFont typeface="Arial" panose="020B0604020202020204" pitchFamily="34" charset="0"/>
              <a:buChar char="•"/>
            </a:pPr>
            <a:endParaRPr lang="en-US" dirty="0"/>
          </a:p>
          <a:p>
            <a:endParaRPr lang="en-US" dirty="0"/>
          </a:p>
        </p:txBody>
      </p:sp>
      <p:sp>
        <p:nvSpPr>
          <p:cNvPr id="3" name="Rectangle 2"/>
          <p:cNvSpPr/>
          <p:nvPr/>
        </p:nvSpPr>
        <p:spPr>
          <a:xfrm>
            <a:off x="2891216" y="235565"/>
            <a:ext cx="5787162" cy="1107996"/>
          </a:xfrm>
          <a:prstGeom prst="rect">
            <a:avLst/>
          </a:prstGeom>
          <a:solidFill>
            <a:schemeClr val="bg2"/>
          </a:solidFill>
        </p:spPr>
        <p:txBody>
          <a:bodyPr wrap="none" lIns="91440" tIns="45720" rIns="91440" bIns="45720">
            <a:spAutoFit/>
          </a:bodyPr>
          <a:lstStyle/>
          <a:p>
            <a:r>
              <a:rPr lang="en-US" sz="6600" b="1" dirty="0">
                <a:latin typeface="Berlin Sans FB Demi" panose="020E0802020502020306" pitchFamily="34" charset="0"/>
              </a:rPr>
              <a:t>FCS Newsletter</a:t>
            </a:r>
          </a:p>
        </p:txBody>
      </p:sp>
    </p:spTree>
    <p:extLst>
      <p:ext uri="{BB962C8B-B14F-4D97-AF65-F5344CB8AC3E}">
        <p14:creationId xmlns:p14="http://schemas.microsoft.com/office/powerpoint/2010/main" val="4207537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655320" y="335072"/>
            <a:ext cx="10881360" cy="5539978"/>
          </a:xfrm>
          <a:prstGeom prst="rect">
            <a:avLst/>
          </a:prstGeom>
        </p:spPr>
        <p:txBody>
          <a:bodyPr wrap="square">
            <a:spAutoFit/>
          </a:bodyPr>
          <a:lstStyle/>
          <a:p>
            <a:pPr algn="ctr"/>
            <a:r>
              <a:rPr lang="en-US" sz="6000" b="1" u="sng" dirty="0"/>
              <a:t>Fall PI meetings </a:t>
            </a:r>
            <a:r>
              <a:rPr lang="en-US" sz="6000" b="1" dirty="0"/>
              <a:t>will be held </a:t>
            </a:r>
          </a:p>
          <a:p>
            <a:pPr algn="ctr"/>
            <a:r>
              <a:rPr lang="en-US" sz="6000" b="1" dirty="0"/>
              <a:t>during </a:t>
            </a:r>
            <a:r>
              <a:rPr lang="en-US" sz="6000" b="1" u="sng" dirty="0"/>
              <a:t>LEAD Conference</a:t>
            </a:r>
          </a:p>
          <a:p>
            <a:pPr algn="ctr"/>
            <a:endParaRPr lang="en-US" sz="6000" b="1" u="sng" dirty="0"/>
          </a:p>
          <a:p>
            <a:pPr algn="ctr"/>
            <a:r>
              <a:rPr lang="en-US" sz="6000" b="1" i="1" dirty="0">
                <a:highlight>
                  <a:srgbClr val="FF00FF"/>
                </a:highlight>
              </a:rPr>
              <a:t>Attendance required.</a:t>
            </a:r>
          </a:p>
          <a:p>
            <a:pPr algn="ctr"/>
            <a:endParaRPr lang="en-US" sz="6000" b="1" i="1" dirty="0">
              <a:highlight>
                <a:srgbClr val="FF00FF"/>
              </a:highlight>
            </a:endParaRPr>
          </a:p>
          <a:p>
            <a:pPr algn="ctr"/>
            <a:r>
              <a:rPr lang="en-US" sz="5400" b="1" dirty="0"/>
              <a:t>Be sure to register your students ASAP</a:t>
            </a:r>
          </a:p>
        </p:txBody>
      </p:sp>
    </p:spTree>
    <p:extLst>
      <p:ext uri="{BB962C8B-B14F-4D97-AF65-F5344CB8AC3E}">
        <p14:creationId xmlns:p14="http://schemas.microsoft.com/office/powerpoint/2010/main" val="89959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8895" y="2290167"/>
            <a:ext cx="4363106" cy="4363106"/>
          </a:xfrm>
          <a:prstGeom prst="rect">
            <a:avLst/>
          </a:prstGeom>
        </p:spPr>
      </p:pic>
      <p:pic>
        <p:nvPicPr>
          <p:cNvPr id="3" name="Picture 2"/>
          <p:cNvPicPr>
            <a:picLocks noChangeAspect="1"/>
          </p:cNvPicPr>
          <p:nvPr/>
        </p:nvPicPr>
        <p:blipFill>
          <a:blip r:embed="rId3"/>
          <a:stretch>
            <a:fillRect/>
          </a:stretch>
        </p:blipFill>
        <p:spPr>
          <a:xfrm>
            <a:off x="8915689" y="845165"/>
            <a:ext cx="2833716" cy="2922270"/>
          </a:xfrm>
          <a:prstGeom prst="rect">
            <a:avLst/>
          </a:prstGeom>
        </p:spPr>
      </p:pic>
      <p:pic>
        <p:nvPicPr>
          <p:cNvPr id="4" name="Picture 3"/>
          <p:cNvPicPr>
            <a:picLocks noChangeAspect="1"/>
          </p:cNvPicPr>
          <p:nvPr/>
        </p:nvPicPr>
        <p:blipFill>
          <a:blip r:embed="rId4"/>
          <a:stretch>
            <a:fillRect/>
          </a:stretch>
        </p:blipFill>
        <p:spPr>
          <a:xfrm>
            <a:off x="6126228" y="383500"/>
            <a:ext cx="2690495" cy="1706783"/>
          </a:xfrm>
          <a:prstGeom prst="rect">
            <a:avLst/>
          </a:prstGeom>
        </p:spPr>
      </p:pic>
      <p:pic>
        <p:nvPicPr>
          <p:cNvPr id="5" name="Picture 4"/>
          <p:cNvPicPr>
            <a:picLocks noChangeAspect="1"/>
          </p:cNvPicPr>
          <p:nvPr/>
        </p:nvPicPr>
        <p:blipFill>
          <a:blip r:embed="rId5"/>
          <a:stretch>
            <a:fillRect/>
          </a:stretch>
        </p:blipFill>
        <p:spPr>
          <a:xfrm>
            <a:off x="7515225" y="4354366"/>
            <a:ext cx="4100830" cy="2160734"/>
          </a:xfrm>
          <a:prstGeom prst="rect">
            <a:avLst/>
          </a:prstGeom>
        </p:spPr>
      </p:pic>
      <p:pic>
        <p:nvPicPr>
          <p:cNvPr id="6" name="Picture 5"/>
          <p:cNvPicPr>
            <a:picLocks noChangeAspect="1"/>
          </p:cNvPicPr>
          <p:nvPr/>
        </p:nvPicPr>
        <p:blipFill>
          <a:blip r:embed="rId6"/>
          <a:stretch>
            <a:fillRect/>
          </a:stretch>
        </p:blipFill>
        <p:spPr>
          <a:xfrm>
            <a:off x="5019675" y="2178855"/>
            <a:ext cx="3685123" cy="2459819"/>
          </a:xfrm>
          <a:prstGeom prst="rect">
            <a:avLst/>
          </a:prstGeom>
        </p:spPr>
      </p:pic>
      <p:sp>
        <p:nvSpPr>
          <p:cNvPr id="7" name="Rectangle 6"/>
          <p:cNvSpPr/>
          <p:nvPr/>
        </p:nvSpPr>
        <p:spPr>
          <a:xfrm>
            <a:off x="219583" y="383500"/>
            <a:ext cx="5807680" cy="2585323"/>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Elephant" panose="02020904090505020303" pitchFamily="18" charset="0"/>
              </a:rPr>
              <a:t>Say YES to FCS</a:t>
            </a:r>
          </a:p>
          <a:p>
            <a:pPr algn="ctr"/>
            <a:r>
              <a:rPr lang="en-US" sz="5400" b="1" dirty="0">
                <a:ln w="0"/>
                <a:effectLst>
                  <a:outerShdw blurRad="38100" dist="19050" dir="2700000" algn="tl" rotWithShape="0">
                    <a:schemeClr val="dk1">
                      <a:alpha val="40000"/>
                    </a:schemeClr>
                  </a:outerShdw>
                </a:effectLst>
                <a:latin typeface="Elephant" panose="02020904090505020303" pitchFamily="18" charset="0"/>
              </a:rPr>
              <a:t>Oct 23</a:t>
            </a:r>
          </a:p>
          <a:p>
            <a:pPr algn="ctr"/>
            <a:endParaRPr lang="en-US" sz="5400" b="1" cap="none" spc="0" dirty="0">
              <a:ln w="0"/>
              <a:solidFill>
                <a:schemeClr val="tx1"/>
              </a:solidFill>
              <a:effectLst>
                <a:outerShdw blurRad="38100" dist="19050" dir="2700000" algn="tl" rotWithShape="0">
                  <a:schemeClr val="dk1">
                    <a:alpha val="40000"/>
                  </a:schemeClr>
                </a:outerShdw>
              </a:effectLst>
              <a:latin typeface="Elephant" panose="02020904090505020303" pitchFamily="18" charset="0"/>
            </a:endParaRPr>
          </a:p>
        </p:txBody>
      </p:sp>
      <p:sp>
        <p:nvSpPr>
          <p:cNvPr id="8" name="TextBox 7"/>
          <p:cNvSpPr txBox="1"/>
          <p:nvPr/>
        </p:nvSpPr>
        <p:spPr>
          <a:xfrm>
            <a:off x="4848225" y="4852093"/>
            <a:ext cx="2219325" cy="1569660"/>
          </a:xfrm>
          <a:prstGeom prst="rect">
            <a:avLst/>
          </a:prstGeom>
          <a:solidFill>
            <a:schemeClr val="tx2">
              <a:lumMod val="50000"/>
              <a:lumOff val="50000"/>
            </a:schemeClr>
          </a:solidFill>
        </p:spPr>
        <p:txBody>
          <a:bodyPr wrap="square" rtlCol="0">
            <a:spAutoFit/>
          </a:bodyPr>
          <a:lstStyle/>
          <a:p>
            <a:pPr algn="ctr"/>
            <a:r>
              <a:rPr lang="en-US" sz="3200" b="1" dirty="0"/>
              <a:t>Registration opens Sept.1</a:t>
            </a:r>
          </a:p>
        </p:txBody>
      </p:sp>
    </p:spTree>
    <p:extLst>
      <p:ext uri="{BB962C8B-B14F-4D97-AF65-F5344CB8AC3E}">
        <p14:creationId xmlns:p14="http://schemas.microsoft.com/office/powerpoint/2010/main" val="3321339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tter calendar for February 2025. The week begins on Sunday. Time, planning and schedule concept. Flat design. Removable calendar for the month. Vector">
            <a:extLst>
              <a:ext uri="{FF2B5EF4-FFF2-40B4-BE49-F238E27FC236}">
                <a16:creationId xmlns:a16="http://schemas.microsoft.com/office/drawing/2014/main" id="{356026D8-A67F-D505-C5DF-5DDA0511E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47863"/>
            <a:ext cx="6837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4067" y="281940"/>
            <a:ext cx="3138221" cy="1938992"/>
          </a:xfrm>
          <a:prstGeom prst="rect">
            <a:avLst/>
          </a:prstGeom>
          <a:noFill/>
          <a:ln w="73025" cmpd="sng">
            <a:solidFill>
              <a:schemeClr val="tx1"/>
            </a:solidFill>
            <a:extLst>
              <a:ext uri="{C807C97D-BFC1-408E-A445-0C87EB9F89A2}">
                <ask:lineSketchStyleProps xmlns:ask="http://schemas.microsoft.com/office/drawing/2018/sketchyshapes" sd="1219033472">
                  <a:custGeom>
                    <a:avLst/>
                    <a:gdLst>
                      <a:gd name="connsiteX0" fmla="*/ 0 w 3138221"/>
                      <a:gd name="connsiteY0" fmla="*/ 0 h 1938992"/>
                      <a:gd name="connsiteX1" fmla="*/ 491655 w 3138221"/>
                      <a:gd name="connsiteY1" fmla="*/ 0 h 1938992"/>
                      <a:gd name="connsiteX2" fmla="*/ 920545 w 3138221"/>
                      <a:gd name="connsiteY2" fmla="*/ 0 h 1938992"/>
                      <a:gd name="connsiteX3" fmla="*/ 1506346 w 3138221"/>
                      <a:gd name="connsiteY3" fmla="*/ 0 h 1938992"/>
                      <a:gd name="connsiteX4" fmla="*/ 1998001 w 3138221"/>
                      <a:gd name="connsiteY4" fmla="*/ 0 h 1938992"/>
                      <a:gd name="connsiteX5" fmla="*/ 2489655 w 3138221"/>
                      <a:gd name="connsiteY5" fmla="*/ 0 h 1938992"/>
                      <a:gd name="connsiteX6" fmla="*/ 3138221 w 3138221"/>
                      <a:gd name="connsiteY6" fmla="*/ 0 h 1938992"/>
                      <a:gd name="connsiteX7" fmla="*/ 3138221 w 3138221"/>
                      <a:gd name="connsiteY7" fmla="*/ 445968 h 1938992"/>
                      <a:gd name="connsiteX8" fmla="*/ 3138221 w 3138221"/>
                      <a:gd name="connsiteY8" fmla="*/ 930716 h 1938992"/>
                      <a:gd name="connsiteX9" fmla="*/ 3138221 w 3138221"/>
                      <a:gd name="connsiteY9" fmla="*/ 1376684 h 1938992"/>
                      <a:gd name="connsiteX10" fmla="*/ 3138221 w 3138221"/>
                      <a:gd name="connsiteY10" fmla="*/ 1938992 h 1938992"/>
                      <a:gd name="connsiteX11" fmla="*/ 2615184 w 3138221"/>
                      <a:gd name="connsiteY11" fmla="*/ 1938992 h 1938992"/>
                      <a:gd name="connsiteX12" fmla="*/ 2123530 w 3138221"/>
                      <a:gd name="connsiteY12" fmla="*/ 1938992 h 1938992"/>
                      <a:gd name="connsiteX13" fmla="*/ 1537728 w 3138221"/>
                      <a:gd name="connsiteY13" fmla="*/ 1938992 h 1938992"/>
                      <a:gd name="connsiteX14" fmla="*/ 951927 w 3138221"/>
                      <a:gd name="connsiteY14" fmla="*/ 1938992 h 1938992"/>
                      <a:gd name="connsiteX15" fmla="*/ 491655 w 3138221"/>
                      <a:gd name="connsiteY15" fmla="*/ 1938992 h 1938992"/>
                      <a:gd name="connsiteX16" fmla="*/ 0 w 3138221"/>
                      <a:gd name="connsiteY16" fmla="*/ 1938992 h 1938992"/>
                      <a:gd name="connsiteX17" fmla="*/ 0 w 3138221"/>
                      <a:gd name="connsiteY17" fmla="*/ 1415464 h 1938992"/>
                      <a:gd name="connsiteX18" fmla="*/ 0 w 3138221"/>
                      <a:gd name="connsiteY18" fmla="*/ 988886 h 1938992"/>
                      <a:gd name="connsiteX19" fmla="*/ 0 w 3138221"/>
                      <a:gd name="connsiteY19" fmla="*/ 542918 h 1938992"/>
                      <a:gd name="connsiteX20" fmla="*/ 0 w 3138221"/>
                      <a:gd name="connsiteY20" fmla="*/ 0 h 193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38221" h="1938992" extrusionOk="0">
                        <a:moveTo>
                          <a:pt x="0" y="0"/>
                        </a:moveTo>
                        <a:cubicBezTo>
                          <a:pt x="165624" y="-48719"/>
                          <a:pt x="249270" y="18790"/>
                          <a:pt x="491655" y="0"/>
                        </a:cubicBezTo>
                        <a:cubicBezTo>
                          <a:pt x="734041" y="-18790"/>
                          <a:pt x="824475" y="43654"/>
                          <a:pt x="920545" y="0"/>
                        </a:cubicBezTo>
                        <a:cubicBezTo>
                          <a:pt x="1016615" y="-43654"/>
                          <a:pt x="1222123" y="9306"/>
                          <a:pt x="1506346" y="0"/>
                        </a:cubicBezTo>
                        <a:cubicBezTo>
                          <a:pt x="1790569" y="-9306"/>
                          <a:pt x="1842007" y="11066"/>
                          <a:pt x="1998001" y="0"/>
                        </a:cubicBezTo>
                        <a:cubicBezTo>
                          <a:pt x="2153995" y="-11066"/>
                          <a:pt x="2350735" y="5271"/>
                          <a:pt x="2489655" y="0"/>
                        </a:cubicBezTo>
                        <a:cubicBezTo>
                          <a:pt x="2628575" y="-5271"/>
                          <a:pt x="2837293" y="57980"/>
                          <a:pt x="3138221" y="0"/>
                        </a:cubicBezTo>
                        <a:cubicBezTo>
                          <a:pt x="3172598" y="157305"/>
                          <a:pt x="3085518" y="332925"/>
                          <a:pt x="3138221" y="445968"/>
                        </a:cubicBezTo>
                        <a:cubicBezTo>
                          <a:pt x="3190924" y="559011"/>
                          <a:pt x="3101798" y="831605"/>
                          <a:pt x="3138221" y="930716"/>
                        </a:cubicBezTo>
                        <a:cubicBezTo>
                          <a:pt x="3174644" y="1029827"/>
                          <a:pt x="3113339" y="1285802"/>
                          <a:pt x="3138221" y="1376684"/>
                        </a:cubicBezTo>
                        <a:cubicBezTo>
                          <a:pt x="3163103" y="1467566"/>
                          <a:pt x="3078470" y="1796650"/>
                          <a:pt x="3138221" y="1938992"/>
                        </a:cubicBezTo>
                        <a:cubicBezTo>
                          <a:pt x="2964157" y="1964418"/>
                          <a:pt x="2824012" y="1878977"/>
                          <a:pt x="2615184" y="1938992"/>
                        </a:cubicBezTo>
                        <a:cubicBezTo>
                          <a:pt x="2406356" y="1999007"/>
                          <a:pt x="2225112" y="1914712"/>
                          <a:pt x="2123530" y="1938992"/>
                        </a:cubicBezTo>
                        <a:cubicBezTo>
                          <a:pt x="2021948" y="1963272"/>
                          <a:pt x="1753744" y="1935956"/>
                          <a:pt x="1537728" y="1938992"/>
                        </a:cubicBezTo>
                        <a:cubicBezTo>
                          <a:pt x="1321712" y="1942028"/>
                          <a:pt x="1177793" y="1886973"/>
                          <a:pt x="951927" y="1938992"/>
                        </a:cubicBezTo>
                        <a:cubicBezTo>
                          <a:pt x="726061" y="1991011"/>
                          <a:pt x="647920" y="1889269"/>
                          <a:pt x="491655" y="1938992"/>
                        </a:cubicBezTo>
                        <a:cubicBezTo>
                          <a:pt x="335390" y="1988715"/>
                          <a:pt x="235370" y="1912762"/>
                          <a:pt x="0" y="1938992"/>
                        </a:cubicBezTo>
                        <a:cubicBezTo>
                          <a:pt x="-7226" y="1698688"/>
                          <a:pt x="28155" y="1646530"/>
                          <a:pt x="0" y="1415464"/>
                        </a:cubicBezTo>
                        <a:cubicBezTo>
                          <a:pt x="-28155" y="1184398"/>
                          <a:pt x="18626" y="1144013"/>
                          <a:pt x="0" y="988886"/>
                        </a:cubicBezTo>
                        <a:cubicBezTo>
                          <a:pt x="-18626" y="833759"/>
                          <a:pt x="21163" y="680216"/>
                          <a:pt x="0" y="542918"/>
                        </a:cubicBezTo>
                        <a:cubicBezTo>
                          <a:pt x="-21163" y="405620"/>
                          <a:pt x="54225" y="140040"/>
                          <a:pt x="0" y="0"/>
                        </a:cubicBezTo>
                        <a:close/>
                      </a:path>
                    </a:pathLst>
                  </a:custGeom>
                  <ask:type>
                    <ask:lineSketchNone/>
                  </ask:type>
                </ask:lineSketchStyleProps>
              </a:ext>
            </a:extLst>
          </a:ln>
        </p:spPr>
        <p:txBody>
          <a:bodyPr wrap="square" lIns="91440" tIns="45720" rIns="91440" bIns="45720">
            <a:spAutoFit/>
          </a:bodyPr>
          <a:lstStyle/>
          <a:p>
            <a:pPr algn="ctr"/>
            <a:r>
              <a:rPr lang="en-US" sz="4000" b="1"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FCS Day at the Capitol</a:t>
            </a:r>
          </a:p>
        </p:txBody>
      </p:sp>
      <p:sp>
        <p:nvSpPr>
          <p:cNvPr id="7" name="Oval 6"/>
          <p:cNvSpPr/>
          <p:nvPr/>
        </p:nvSpPr>
        <p:spPr>
          <a:xfrm>
            <a:off x="6019526" y="5395273"/>
            <a:ext cx="1331732" cy="1122848"/>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81056" y="4852748"/>
            <a:ext cx="4162288" cy="1323439"/>
          </a:xfrm>
          <a:prstGeom prst="rect">
            <a:avLst/>
          </a:prstGeom>
          <a:noFill/>
        </p:spPr>
        <p:txBody>
          <a:bodyPr wrap="square" rtlCol="0">
            <a:spAutoFit/>
          </a:bodyPr>
          <a:lstStyle/>
          <a:p>
            <a:pPr algn="ctr"/>
            <a:r>
              <a:rPr lang="en-US" sz="4000" b="1" dirty="0"/>
              <a:t>Registration will open </a:t>
            </a:r>
            <a:r>
              <a:rPr lang="en-US" sz="4000" b="1" u="sng" dirty="0"/>
              <a:t>January </a:t>
            </a:r>
            <a:r>
              <a:rPr lang="en-US" sz="4000" b="1" u="sng" dirty="0">
                <a:highlight>
                  <a:srgbClr val="FF00FF"/>
                </a:highlight>
              </a:rPr>
              <a:t>??</a:t>
            </a:r>
            <a:r>
              <a:rPr lang="en-US" sz="4000" b="1" u="sng" dirty="0"/>
              <a:t> </a:t>
            </a:r>
          </a:p>
        </p:txBody>
      </p:sp>
      <p:sp>
        <p:nvSpPr>
          <p:cNvPr id="8" name="Arrow: Right 7">
            <a:extLst>
              <a:ext uri="{FF2B5EF4-FFF2-40B4-BE49-F238E27FC236}">
                <a16:creationId xmlns:a16="http://schemas.microsoft.com/office/drawing/2014/main" id="{80D5C39C-0467-202B-2CF4-E7112CB87C2F}"/>
              </a:ext>
            </a:extLst>
          </p:cNvPr>
          <p:cNvSpPr/>
          <p:nvPr/>
        </p:nvSpPr>
        <p:spPr>
          <a:xfrm rot="2701160">
            <a:off x="2233370" y="3372960"/>
            <a:ext cx="3922348" cy="92259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93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2/3*#ppt_w"/>
                                          </p:val>
                                        </p:tav>
                                        <p:tav tm="100000">
                                          <p:val>
                                            <p:strVal val="#ppt_w"/>
                                          </p:val>
                                        </p:tav>
                                      </p:tavLst>
                                    </p:anim>
                                    <p:anim calcmode="lin" valueType="num">
                                      <p:cBhvr>
                                        <p:cTn id="8" dur="500" fill="hold"/>
                                        <p:tgtEl>
                                          <p:spTgt spid="7"/>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0676" y="1426845"/>
            <a:ext cx="6381667" cy="3840480"/>
          </a:xfrm>
          <a:prstGeom prst="rect">
            <a:avLst/>
          </a:prstGeom>
        </p:spPr>
      </p:pic>
      <p:pic>
        <p:nvPicPr>
          <p:cNvPr id="3" name="Picture 2"/>
          <p:cNvPicPr>
            <a:picLocks noChangeAspect="1"/>
          </p:cNvPicPr>
          <p:nvPr/>
        </p:nvPicPr>
        <p:blipFill rotWithShape="1">
          <a:blip r:embed="rId3"/>
          <a:srcRect t="21451"/>
          <a:stretch/>
        </p:blipFill>
        <p:spPr>
          <a:xfrm>
            <a:off x="461441" y="2960370"/>
            <a:ext cx="4562967" cy="2994660"/>
          </a:xfrm>
          <a:prstGeom prst="rect">
            <a:avLst/>
          </a:prstGeom>
        </p:spPr>
      </p:pic>
      <p:pic>
        <p:nvPicPr>
          <p:cNvPr id="3074" name="Picture 2" descr="AC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59" y="1238567"/>
            <a:ext cx="4276086" cy="118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74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Rectangle 1"/>
          <p:cNvSpPr/>
          <p:nvPr/>
        </p:nvSpPr>
        <p:spPr>
          <a:xfrm>
            <a:off x="279562" y="471887"/>
            <a:ext cx="11662410" cy="1661993"/>
          </a:xfrm>
          <a:prstGeom prst="rect">
            <a:avLst/>
          </a:prstGeom>
        </p:spPr>
        <p:txBody>
          <a:bodyPr wrap="square">
            <a:spAutoFit/>
          </a:bodyPr>
          <a:lstStyle/>
          <a:p>
            <a:pPr marL="742950" lvl="1" indent="-285750">
              <a:buFont typeface="Wingdings" panose="05000000000000000000" pitchFamily="2" charset="2"/>
              <a:buChar char="ü"/>
            </a:pPr>
            <a:r>
              <a:rPr lang="en-US" sz="3400" b="1" dirty="0"/>
              <a:t>OATFCS Involvement Form:  </a:t>
            </a:r>
            <a:r>
              <a:rPr lang="en-US" sz="3400" dirty="0"/>
              <a:t>Committees- Nominating/Awards, Public Information, Membership, Scholarship  </a:t>
            </a:r>
          </a:p>
          <a:p>
            <a:pPr lvl="1"/>
            <a:r>
              <a:rPr lang="en-US" sz="3400" dirty="0"/>
              <a:t>   (During Region meetings)</a:t>
            </a:r>
          </a:p>
        </p:txBody>
      </p:sp>
      <p:sp>
        <p:nvSpPr>
          <p:cNvPr id="3" name="TextBox 2"/>
          <p:cNvSpPr txBox="1"/>
          <p:nvPr/>
        </p:nvSpPr>
        <p:spPr>
          <a:xfrm>
            <a:off x="1549531" y="2408806"/>
            <a:ext cx="8412615" cy="4031873"/>
          </a:xfrm>
          <a:prstGeom prst="rect">
            <a:avLst/>
          </a:prstGeom>
          <a:noFill/>
        </p:spPr>
        <p:txBody>
          <a:bodyPr wrap="square" rtlCol="0">
            <a:spAutoFit/>
          </a:bodyPr>
          <a:lstStyle/>
          <a:p>
            <a:pPr marL="285750" indent="-285750">
              <a:buFont typeface="Wingdings" panose="05000000000000000000" pitchFamily="2" charset="2"/>
              <a:buChar char="ü"/>
            </a:pPr>
            <a:r>
              <a:rPr lang="en-US" sz="3200" dirty="0"/>
              <a:t>Get your community involved in your program </a:t>
            </a:r>
          </a:p>
          <a:p>
            <a:pPr marL="742950" lvl="1" indent="-285750">
              <a:buFont typeface="Wingdings" panose="05000000000000000000" pitchFamily="2" charset="2"/>
              <a:buChar char="ü"/>
            </a:pPr>
            <a:r>
              <a:rPr lang="en-US" sz="3200" dirty="0"/>
              <a:t>Guest speakers</a:t>
            </a:r>
          </a:p>
          <a:p>
            <a:pPr marL="742950" lvl="1" indent="-285750">
              <a:buFont typeface="Wingdings" panose="05000000000000000000" pitchFamily="2" charset="2"/>
              <a:buChar char="ü"/>
            </a:pPr>
            <a:r>
              <a:rPr lang="en-US" sz="3200" dirty="0"/>
              <a:t>Advisory committee</a:t>
            </a:r>
          </a:p>
          <a:p>
            <a:pPr marL="742950" lvl="1" indent="-285750">
              <a:buFont typeface="Wingdings" panose="05000000000000000000" pitchFamily="2" charset="2"/>
              <a:buChar char="ü"/>
            </a:pPr>
            <a:r>
              <a:rPr lang="en-US" sz="3200" dirty="0"/>
              <a:t>Volunteers</a:t>
            </a:r>
          </a:p>
          <a:p>
            <a:pPr marL="742950" lvl="1" indent="-285750">
              <a:buFont typeface="Wingdings" panose="05000000000000000000" pitchFamily="2" charset="2"/>
              <a:buChar char="ü"/>
            </a:pPr>
            <a:r>
              <a:rPr lang="en-US" sz="3200" dirty="0"/>
              <a:t>STAR Event evaluators</a:t>
            </a:r>
          </a:p>
          <a:p>
            <a:pPr marL="742950" lvl="1" indent="-285750">
              <a:buFont typeface="Wingdings" panose="05000000000000000000" pitchFamily="2" charset="2"/>
              <a:buChar char="ü"/>
            </a:pPr>
            <a:r>
              <a:rPr lang="en-US" sz="3200" dirty="0"/>
              <a:t>Mentors</a:t>
            </a:r>
          </a:p>
          <a:p>
            <a:pPr marL="742950" lvl="1" indent="-285750">
              <a:buFont typeface="Wingdings" panose="05000000000000000000" pitchFamily="2" charset="2"/>
              <a:buChar char="ü"/>
            </a:pPr>
            <a:r>
              <a:rPr lang="en-US" sz="3200" dirty="0"/>
              <a:t>Internships</a:t>
            </a:r>
          </a:p>
          <a:p>
            <a:pPr marL="742950" lvl="1" indent="-285750">
              <a:buFont typeface="Wingdings" panose="05000000000000000000" pitchFamily="2" charset="2"/>
              <a:buChar char="ü"/>
            </a:pPr>
            <a:r>
              <a:rPr lang="en-US" sz="3200" dirty="0"/>
              <a:t>Etc.</a:t>
            </a:r>
          </a:p>
        </p:txBody>
      </p:sp>
    </p:spTree>
    <p:extLst>
      <p:ext uri="{BB962C8B-B14F-4D97-AF65-F5344CB8AC3E}">
        <p14:creationId xmlns:p14="http://schemas.microsoft.com/office/powerpoint/2010/main" val="31181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CF39B-5C82-FF60-2CC6-352F20652DAC}"/>
              </a:ext>
            </a:extLst>
          </p:cNvPr>
          <p:cNvSpPr/>
          <p:nvPr/>
        </p:nvSpPr>
        <p:spPr>
          <a:xfrm>
            <a:off x="1510946" y="84176"/>
            <a:ext cx="87595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New Graduation Requirements</a:t>
            </a:r>
          </a:p>
        </p:txBody>
      </p:sp>
      <p:sp>
        <p:nvSpPr>
          <p:cNvPr id="3" name="TextBox 2">
            <a:extLst>
              <a:ext uri="{FF2B5EF4-FFF2-40B4-BE49-F238E27FC236}">
                <a16:creationId xmlns:a16="http://schemas.microsoft.com/office/drawing/2014/main" id="{D881A224-C69C-F22B-9E37-FEB4E4F37A95}"/>
              </a:ext>
            </a:extLst>
          </p:cNvPr>
          <p:cNvSpPr txBox="1"/>
          <p:nvPr/>
        </p:nvSpPr>
        <p:spPr>
          <a:xfrm>
            <a:off x="434870" y="2068851"/>
            <a:ext cx="9720469" cy="769441"/>
          </a:xfrm>
          <a:prstGeom prst="rect">
            <a:avLst/>
          </a:prstGeom>
          <a:noFill/>
        </p:spPr>
        <p:txBody>
          <a:bodyPr wrap="square" lIns="91440" tIns="45720" rIns="91440" bIns="45720" rtlCol="0" anchor="t">
            <a:spAutoFit/>
          </a:bodyPr>
          <a:lstStyle/>
          <a:p>
            <a:r>
              <a:rPr lang="en-US" sz="4400" b="1" dirty="0">
                <a:solidFill>
                  <a:srgbClr val="0066A8"/>
                </a:solidFill>
                <a:latin typeface="Calibri" panose="020F0502020204030204"/>
                <a:ea typeface="+mj-ea"/>
                <a:cs typeface="+mj-cs"/>
              </a:rPr>
              <a:t>Goal</a:t>
            </a:r>
            <a:endParaRPr lang="en-US" dirty="0"/>
          </a:p>
        </p:txBody>
      </p:sp>
      <p:sp>
        <p:nvSpPr>
          <p:cNvPr id="4" name="TextBox 3">
            <a:extLst>
              <a:ext uri="{FF2B5EF4-FFF2-40B4-BE49-F238E27FC236}">
                <a16:creationId xmlns:a16="http://schemas.microsoft.com/office/drawing/2014/main" id="{03CA3DA9-218C-7F93-0B6E-6B89789BC4F5}"/>
              </a:ext>
            </a:extLst>
          </p:cNvPr>
          <p:cNvSpPr txBox="1"/>
          <p:nvPr/>
        </p:nvSpPr>
        <p:spPr>
          <a:xfrm>
            <a:off x="506582" y="3016189"/>
            <a:ext cx="11029545" cy="3508653"/>
          </a:xfrm>
          <a:prstGeom prst="rect">
            <a:avLst/>
          </a:prstGeom>
          <a:noFill/>
        </p:spPr>
        <p:txBody>
          <a:bodyPr wrap="square" lIns="91440" tIns="45720" rIns="91440" bIns="45720" rtlCol="0" anchor="t">
            <a:spAutoFit/>
          </a:bodyPr>
          <a:lstStyle/>
          <a:p>
            <a:r>
              <a:rPr lang="en-US" sz="3600" b="1" dirty="0">
                <a:latin typeface="Aptos Display"/>
              </a:rPr>
              <a:t>Every student finding their pathway to career success!</a:t>
            </a:r>
            <a:r>
              <a:rPr lang="en-US" sz="3600" dirty="0">
                <a:latin typeface="Aptos Display"/>
              </a:rPr>
              <a:t> </a:t>
            </a:r>
            <a:endParaRPr lang="en-US" sz="3600" dirty="0">
              <a:latin typeface="Aptos Display"/>
              <a:cs typeface="Calibri"/>
            </a:endParaRPr>
          </a:p>
          <a:p>
            <a:endParaRPr lang="en-US" sz="2400" dirty="0">
              <a:cs typeface="Calibri"/>
            </a:endParaRPr>
          </a:p>
          <a:p>
            <a:r>
              <a:rPr lang="en-US" sz="2400" dirty="0"/>
              <a:t>What does that mean??</a:t>
            </a:r>
            <a:endParaRPr lang="en-US" sz="2400" dirty="0">
              <a:cs typeface="Calibri"/>
            </a:endParaRPr>
          </a:p>
          <a:p>
            <a:pPr marL="342900" indent="-342900">
              <a:buFont typeface="Wingdings"/>
              <a:buChar char="ü"/>
            </a:pPr>
            <a:endParaRPr lang="en-US" sz="2400" dirty="0">
              <a:cs typeface="Calibri"/>
            </a:endParaRPr>
          </a:p>
          <a:p>
            <a:pPr marL="342900" indent="-342900">
              <a:buFont typeface="Wingdings,Sans-Serif"/>
              <a:buChar char="ü"/>
            </a:pPr>
            <a:r>
              <a:rPr lang="en-US" sz="2400" dirty="0">
                <a:cs typeface="Calibri"/>
              </a:rPr>
              <a:t>Flexible attainment of educational requirements in secondary education.</a:t>
            </a:r>
          </a:p>
          <a:p>
            <a:pPr marL="342900" indent="-342900">
              <a:buFont typeface="Wingdings,Sans-Serif"/>
              <a:buChar char="ü"/>
            </a:pPr>
            <a:r>
              <a:rPr lang="en-US" sz="2400" dirty="0">
                <a:cs typeface="Calibri"/>
              </a:rPr>
              <a:t>Integrating career focused courses and programs into secondary educational careers.</a:t>
            </a:r>
          </a:p>
          <a:p>
            <a:pPr marL="342900" indent="-342900">
              <a:buFont typeface="Wingdings,Sans-Serif"/>
              <a:buChar char="ü"/>
            </a:pPr>
            <a:r>
              <a:rPr lang="en-US" sz="2400" dirty="0">
                <a:cs typeface="Calibri"/>
              </a:rPr>
              <a:t>A focus on educational training and work-based learning experience to highlight postsecondary opportunities.</a:t>
            </a:r>
            <a:endParaRPr lang="en-US" sz="2400" dirty="0"/>
          </a:p>
          <a:p>
            <a:pPr marL="285750" indent="-285750">
              <a:buFont typeface="Wingdings"/>
              <a:buChar char="§"/>
            </a:pPr>
            <a:endParaRPr lang="en-US" dirty="0">
              <a:cs typeface="Calibri" panose="020F0502020204030204"/>
            </a:endParaRPr>
          </a:p>
        </p:txBody>
      </p:sp>
    </p:spTree>
    <p:extLst>
      <p:ext uri="{BB962C8B-B14F-4D97-AF65-F5344CB8AC3E}">
        <p14:creationId xmlns:p14="http://schemas.microsoft.com/office/powerpoint/2010/main" val="618583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F58A-5D11-FD86-46D7-90396B3FA69D}"/>
              </a:ext>
            </a:extLst>
          </p:cNvPr>
          <p:cNvSpPr txBox="1">
            <a:spLocks/>
          </p:cNvSpPr>
          <p:nvPr/>
        </p:nvSpPr>
        <p:spPr>
          <a:xfrm>
            <a:off x="721528" y="631864"/>
            <a:ext cx="10515600" cy="944564"/>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dirty="0"/>
              <a:t>Timeline</a:t>
            </a:r>
          </a:p>
        </p:txBody>
      </p:sp>
      <p:sp>
        <p:nvSpPr>
          <p:cNvPr id="3" name="TextBox 2">
            <a:extLst>
              <a:ext uri="{FF2B5EF4-FFF2-40B4-BE49-F238E27FC236}">
                <a16:creationId xmlns:a16="http://schemas.microsoft.com/office/drawing/2014/main" id="{AB0E75E2-6462-1C08-3382-233C11F3E050}"/>
              </a:ext>
            </a:extLst>
          </p:cNvPr>
          <p:cNvSpPr txBox="1"/>
          <p:nvPr/>
        </p:nvSpPr>
        <p:spPr>
          <a:xfrm>
            <a:off x="721528" y="1708990"/>
            <a:ext cx="10950554" cy="5016758"/>
          </a:xfrm>
          <a:prstGeom prst="rect">
            <a:avLst/>
          </a:prstGeom>
          <a:noFill/>
        </p:spPr>
        <p:txBody>
          <a:bodyPr wrap="square" lIns="91440" tIns="45720" rIns="91440" bIns="45720" rtlCol="0" anchor="t">
            <a:spAutoFit/>
          </a:bodyPr>
          <a:lstStyle/>
          <a:p>
            <a:r>
              <a:rPr lang="en-US" sz="2400" b="1" dirty="0"/>
              <a:t>Optional this year for schools or students (HB2672/conference bill)</a:t>
            </a:r>
            <a:endParaRPr lang="en-US" sz="2400" dirty="0">
              <a:cs typeface="Calibri"/>
            </a:endParaRPr>
          </a:p>
          <a:p>
            <a:endParaRPr lang="en-US" sz="1600" dirty="0">
              <a:cs typeface="Calibri"/>
            </a:endParaRPr>
          </a:p>
          <a:p>
            <a:r>
              <a:rPr lang="en-US" sz="2000" dirty="0"/>
              <a:t>"Beginning with the 2024-2025 school year, students whose parent or legal guardian approve modification of the existing graduation track as outlined in subsections B and C of this section, subject to school approval, may complete a minimum of twenty-three (23) curriculum units or sets of competencies at the secondary level."</a:t>
            </a:r>
            <a:endParaRPr lang="en-US" sz="2000" dirty="0">
              <a:cs typeface="Calibri" panose="020F0502020204030204"/>
            </a:endParaRPr>
          </a:p>
          <a:p>
            <a:endParaRPr lang="en-US" sz="1200" b="1" dirty="0">
              <a:cs typeface="Calibri"/>
            </a:endParaRPr>
          </a:p>
          <a:p>
            <a:endParaRPr lang="en-US" sz="1200" b="1" dirty="0">
              <a:cs typeface="Calibri"/>
            </a:endParaRPr>
          </a:p>
          <a:p>
            <a:r>
              <a:rPr lang="en-US" sz="2400" b="1" dirty="0"/>
              <a:t>Mandatory in 2025-2026 school year for students enrolled in the 8</a:t>
            </a:r>
            <a:r>
              <a:rPr lang="en-US" sz="2400" b="1" baseline="30000" dirty="0"/>
              <a:t>th</a:t>
            </a:r>
            <a:r>
              <a:rPr lang="en-US" sz="2400" b="1" dirty="0"/>
              <a:t> grade (HB3278)</a:t>
            </a:r>
            <a:endParaRPr lang="en-US" sz="2400" b="1" dirty="0">
              <a:cs typeface="Calibri"/>
            </a:endParaRPr>
          </a:p>
          <a:p>
            <a:endParaRPr lang="en-US" sz="1600" dirty="0">
              <a:cs typeface="Calibri" panose="020F0502020204030204"/>
            </a:endParaRPr>
          </a:p>
          <a:p>
            <a:r>
              <a:rPr lang="en-US" sz="2000" dirty="0">
                <a:ea typeface="+mn-lt"/>
                <a:cs typeface="+mn-lt"/>
              </a:rPr>
              <a:t>"Beginning with students entering the eighth grade in the 2025-2026 school year, in order to graduate from a public high school accredited by the State Board of Education with a standard diploma, students shall complete a minimum of the following twenty-three (23) curriculum units or sets of competencies at the secondary level."</a:t>
            </a:r>
            <a:endParaRPr lang="en-US" sz="2000" dirty="0">
              <a:cs typeface="Calibri"/>
            </a:endParaRPr>
          </a:p>
          <a:p>
            <a:endParaRPr lang="en-US" sz="2000" dirty="0">
              <a:cs typeface="Calibri"/>
            </a:endParaRPr>
          </a:p>
          <a:p>
            <a:endParaRPr lang="en-US" b="1" dirty="0">
              <a:cs typeface="Calibri"/>
            </a:endParaRPr>
          </a:p>
          <a:p>
            <a:endParaRPr lang="en-US" b="1" dirty="0">
              <a:cs typeface="Calibri"/>
            </a:endParaRPr>
          </a:p>
        </p:txBody>
      </p:sp>
    </p:spTree>
    <p:extLst>
      <p:ext uri="{BB962C8B-B14F-4D97-AF65-F5344CB8AC3E}">
        <p14:creationId xmlns:p14="http://schemas.microsoft.com/office/powerpoint/2010/main" val="1465909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0F2FE-3A34-65B7-54AF-14405E81F1EB}"/>
              </a:ext>
            </a:extLst>
          </p:cNvPr>
          <p:cNvSpPr txBox="1">
            <a:spLocks/>
          </p:cNvSpPr>
          <p:nvPr/>
        </p:nvSpPr>
        <p:spPr>
          <a:xfrm>
            <a:off x="492052" y="855820"/>
            <a:ext cx="10226748"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t>HB 2672 Language</a:t>
            </a:r>
            <a:endParaRPr lang="en-US" dirty="0"/>
          </a:p>
        </p:txBody>
      </p:sp>
      <p:sp>
        <p:nvSpPr>
          <p:cNvPr id="3" name="TextBox 2">
            <a:extLst>
              <a:ext uri="{FF2B5EF4-FFF2-40B4-BE49-F238E27FC236}">
                <a16:creationId xmlns:a16="http://schemas.microsoft.com/office/drawing/2014/main" id="{32843553-85BE-CADD-FB28-00B77F222C5E}"/>
              </a:ext>
            </a:extLst>
          </p:cNvPr>
          <p:cNvSpPr txBox="1"/>
          <p:nvPr/>
        </p:nvSpPr>
        <p:spPr>
          <a:xfrm>
            <a:off x="492052" y="2563704"/>
            <a:ext cx="1120789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Beginning with the 2024-2025 school year, </a:t>
            </a:r>
            <a:r>
              <a:rPr lang="en-US" sz="2400" u="sng" dirty="0">
                <a:ea typeface="+mn-lt"/>
                <a:cs typeface="+mn-lt"/>
              </a:rPr>
              <a:t>students whose parent or legal guardian approve modification of the existing graduation track as outlined in subsections B and C of this section, subject to school approval, may complete a minimum of twenty-three (23) curriculum units or sets of competencies at the secondary level as listed below;</a:t>
            </a:r>
            <a:r>
              <a:rPr lang="en-US" sz="2400" dirty="0">
                <a:ea typeface="+mn-lt"/>
                <a:cs typeface="+mn-lt"/>
              </a:rPr>
              <a:t> and students entering the eighth grade in the 2025- 2026 school year, in order to graduate from a public high school accredited by the State Board of Education with a standard diploma, students shall complete a minimum of the following twenty-three (23) curriculum units or sets of competencies at the secondary level.</a:t>
            </a:r>
            <a:endParaRPr lang="en-US" sz="2400" dirty="0"/>
          </a:p>
        </p:txBody>
      </p:sp>
    </p:spTree>
    <p:extLst>
      <p:ext uri="{BB962C8B-B14F-4D97-AF65-F5344CB8AC3E}">
        <p14:creationId xmlns:p14="http://schemas.microsoft.com/office/powerpoint/2010/main" val="251475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tro Pop Theme Pack | Life Scribe Media | WorshipHouse Media">
            <a:extLst>
              <a:ext uri="{FF2B5EF4-FFF2-40B4-BE49-F238E27FC236}">
                <a16:creationId xmlns:a16="http://schemas.microsoft.com/office/drawing/2014/main" id="{BFA2158D-498D-33D0-19B2-07933152F0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200" b="78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854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01C8-D422-77C1-55C0-C4FC75ECA864}"/>
              </a:ext>
            </a:extLst>
          </p:cNvPr>
          <p:cNvSpPr txBox="1">
            <a:spLocks/>
          </p:cNvSpPr>
          <p:nvPr/>
        </p:nvSpPr>
        <p:spPr>
          <a:xfrm>
            <a:off x="1225734" y="1077117"/>
            <a:ext cx="10455129"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HB 2672 Language Continued</a:t>
            </a:r>
            <a:endParaRPr lang="en-US" dirty="0"/>
          </a:p>
        </p:txBody>
      </p:sp>
      <p:sp>
        <p:nvSpPr>
          <p:cNvPr id="3" name="TextBox 2">
            <a:extLst>
              <a:ext uri="{FF2B5EF4-FFF2-40B4-BE49-F238E27FC236}">
                <a16:creationId xmlns:a16="http://schemas.microsoft.com/office/drawing/2014/main" id="{ABEFE175-D5AC-A974-FEBF-75CD6504BB02}"/>
              </a:ext>
            </a:extLst>
          </p:cNvPr>
          <p:cNvSpPr txBox="1"/>
          <p:nvPr/>
        </p:nvSpPr>
        <p:spPr>
          <a:xfrm>
            <a:off x="1158622" y="2402680"/>
            <a:ext cx="928661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 school district shall determine the specific description of the locally approved math and science-based application courses allowed pursuant to paragraphs 2 and 3 of subsection D of this section. Formal notification with the specific course description shall be </a:t>
            </a:r>
            <a:r>
              <a:rPr lang="en-US" sz="2400" i="1" dirty="0"/>
              <a:t>provided </a:t>
            </a:r>
            <a:r>
              <a:rPr lang="en-US" sz="2400" dirty="0"/>
              <a:t>to the State Department of Education prior to July 1 of each school year. The notification shall include what courses will be coded as locally approved math and science-based application courses for the ensuing school year. </a:t>
            </a:r>
            <a:endParaRPr lang="en-US" sz="2400" dirty="0">
              <a:cs typeface="Calibri"/>
            </a:endParaRPr>
          </a:p>
        </p:txBody>
      </p:sp>
    </p:spTree>
    <p:extLst>
      <p:ext uri="{BB962C8B-B14F-4D97-AF65-F5344CB8AC3E}">
        <p14:creationId xmlns:p14="http://schemas.microsoft.com/office/powerpoint/2010/main" val="2598771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2E80-B25E-ADF1-D48F-1E1C00F43D87}"/>
              </a:ext>
            </a:extLst>
          </p:cNvPr>
          <p:cNvSpPr txBox="1">
            <a:spLocks/>
          </p:cNvSpPr>
          <p:nvPr/>
        </p:nvSpPr>
        <p:spPr>
          <a:xfrm>
            <a:off x="772837" y="287409"/>
            <a:ext cx="11130708" cy="1353105"/>
          </a:xfrm>
          <a:prstGeom prst="rect">
            <a:avLst/>
          </a:prstGeom>
        </p:spPr>
        <p:txBody>
          <a:bodyP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600">
                <a:ea typeface="+mn-lt"/>
                <a:cs typeface="+mn-lt"/>
              </a:rPr>
              <a:t>23 Units or Sets of Competencies are Required to </a:t>
            </a:r>
            <a:br>
              <a:rPr lang="en-US" sz="3600">
                <a:ea typeface="+mn-lt"/>
                <a:cs typeface="+mn-lt"/>
              </a:rPr>
            </a:br>
            <a:r>
              <a:rPr lang="en-US" sz="3600">
                <a:ea typeface="+mn-lt"/>
                <a:cs typeface="+mn-lt"/>
              </a:rPr>
              <a:t>meet State Graduation Requirements:</a:t>
            </a:r>
            <a:endParaRPr lang="en-US" sz="3600" dirty="0">
              <a:cs typeface="Calibri"/>
            </a:endParaRPr>
          </a:p>
        </p:txBody>
      </p:sp>
      <p:sp>
        <p:nvSpPr>
          <p:cNvPr id="3" name="TextBox 2">
            <a:extLst>
              <a:ext uri="{FF2B5EF4-FFF2-40B4-BE49-F238E27FC236}">
                <a16:creationId xmlns:a16="http://schemas.microsoft.com/office/drawing/2014/main" id="{1223CD33-1809-851E-B64A-25754E107928}"/>
              </a:ext>
            </a:extLst>
          </p:cNvPr>
          <p:cNvSpPr txBox="1"/>
          <p:nvPr/>
        </p:nvSpPr>
        <p:spPr>
          <a:xfrm>
            <a:off x="2444308" y="1806013"/>
            <a:ext cx="775937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(4) English</a:t>
            </a:r>
          </a:p>
          <a:p>
            <a:r>
              <a:rPr lang="en-US" sz="3200" dirty="0">
                <a:cs typeface="Calibri"/>
              </a:rPr>
              <a:t>(4) Mathematics</a:t>
            </a:r>
          </a:p>
          <a:p>
            <a:r>
              <a:rPr lang="en-US" sz="3200" dirty="0">
                <a:cs typeface="Calibri"/>
              </a:rPr>
              <a:t>(3) Laboratory Science</a:t>
            </a:r>
          </a:p>
          <a:p>
            <a:r>
              <a:rPr lang="en-US" sz="3200" dirty="0">
                <a:cs typeface="Calibri"/>
              </a:rPr>
              <a:t>(3) History &amp; Citizenship</a:t>
            </a:r>
          </a:p>
          <a:p>
            <a:r>
              <a:rPr lang="en-US" sz="3200" dirty="0">
                <a:cs typeface="Calibri"/>
              </a:rPr>
              <a:t>(6) Pathway Courses</a:t>
            </a:r>
          </a:p>
          <a:p>
            <a:r>
              <a:rPr lang="en-US" sz="3200" dirty="0">
                <a:cs typeface="Calibri"/>
              </a:rPr>
              <a:t>(3) Approved by Local School Board</a:t>
            </a:r>
          </a:p>
        </p:txBody>
      </p:sp>
    </p:spTree>
    <p:extLst>
      <p:ext uri="{BB962C8B-B14F-4D97-AF65-F5344CB8AC3E}">
        <p14:creationId xmlns:p14="http://schemas.microsoft.com/office/powerpoint/2010/main" val="745461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54B3-F2B2-8340-472B-09219B65496A}"/>
              </a:ext>
            </a:extLst>
          </p:cNvPr>
          <p:cNvSpPr txBox="1">
            <a:spLocks/>
          </p:cNvSpPr>
          <p:nvPr/>
        </p:nvSpPr>
        <p:spPr>
          <a:xfrm>
            <a:off x="613505" y="120283"/>
            <a:ext cx="10515600"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English </a:t>
            </a:r>
            <a:r>
              <a:rPr lang="en-US" sz="2000">
                <a:cs typeface="Calibri"/>
              </a:rPr>
              <a:t>(no change)</a:t>
            </a:r>
            <a:endParaRPr lang="en-US" dirty="0"/>
          </a:p>
        </p:txBody>
      </p:sp>
      <p:sp>
        <p:nvSpPr>
          <p:cNvPr id="3" name="TextBox 2">
            <a:extLst>
              <a:ext uri="{FF2B5EF4-FFF2-40B4-BE49-F238E27FC236}">
                <a16:creationId xmlns:a16="http://schemas.microsoft.com/office/drawing/2014/main" id="{636C4AC2-6138-E15A-0C13-CFF281314BA9}"/>
              </a:ext>
            </a:extLst>
          </p:cNvPr>
          <p:cNvSpPr txBox="1"/>
          <p:nvPr/>
        </p:nvSpPr>
        <p:spPr>
          <a:xfrm>
            <a:off x="672228" y="1538125"/>
            <a:ext cx="10726615"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Four units or sets of competencies of English to include:</a:t>
            </a:r>
            <a:endParaRPr lang="en-US" sz="2800" dirty="0">
              <a:cs typeface="Calibri" panose="020F0502020204030204"/>
            </a:endParaRPr>
          </a:p>
          <a:p>
            <a:endParaRPr lang="en-US" sz="2800" dirty="0">
              <a:ea typeface="+mn-lt"/>
              <a:cs typeface="+mn-lt"/>
            </a:endParaRPr>
          </a:p>
          <a:p>
            <a:pPr marL="742950" lvl="1" indent="-285750">
              <a:buFont typeface="Wingdings"/>
              <a:buChar char="ü"/>
            </a:pPr>
            <a:r>
              <a:rPr lang="en-US" sz="2800" dirty="0">
                <a:ea typeface="+mn-lt"/>
                <a:cs typeface="+mn-lt"/>
              </a:rPr>
              <a:t>Grammar</a:t>
            </a:r>
          </a:p>
          <a:p>
            <a:pPr marL="742950" lvl="1" indent="-285750">
              <a:buFont typeface="Wingdings"/>
              <a:buChar char="ü"/>
            </a:pPr>
            <a:r>
              <a:rPr lang="en-US" sz="2800" dirty="0">
                <a:ea typeface="+mn-lt"/>
                <a:cs typeface="+mn-lt"/>
              </a:rPr>
              <a:t>Composition</a:t>
            </a:r>
          </a:p>
          <a:p>
            <a:pPr marL="742950" lvl="1" indent="-285750">
              <a:buFont typeface="Wingdings"/>
              <a:buChar char="ü"/>
            </a:pPr>
            <a:r>
              <a:rPr lang="en-US" sz="2800" dirty="0">
                <a:ea typeface="+mn-lt"/>
                <a:cs typeface="+mn-lt"/>
              </a:rPr>
              <a:t>Literature</a:t>
            </a:r>
          </a:p>
          <a:p>
            <a:pPr marL="742950" lvl="1" indent="-285750">
              <a:buFont typeface="Wingdings"/>
              <a:buChar char="ü"/>
            </a:pPr>
            <a:r>
              <a:rPr lang="en-US" sz="2800" dirty="0">
                <a:ea typeface="+mn-lt"/>
                <a:cs typeface="+mn-lt"/>
              </a:rPr>
              <a:t>or any English course approved for college admission requirements</a:t>
            </a:r>
            <a:endParaRPr lang="en-US" sz="2800" dirty="0">
              <a:cs typeface="Calibri" panose="020F0502020204030204"/>
            </a:endParaRPr>
          </a:p>
        </p:txBody>
      </p:sp>
    </p:spTree>
    <p:extLst>
      <p:ext uri="{BB962C8B-B14F-4D97-AF65-F5344CB8AC3E}">
        <p14:creationId xmlns:p14="http://schemas.microsoft.com/office/powerpoint/2010/main" val="2973032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21E0-707B-89B4-DC88-2052896B8AFA}"/>
              </a:ext>
            </a:extLst>
          </p:cNvPr>
          <p:cNvSpPr txBox="1">
            <a:spLocks/>
          </p:cNvSpPr>
          <p:nvPr/>
        </p:nvSpPr>
        <p:spPr>
          <a:xfrm>
            <a:off x="453711" y="511385"/>
            <a:ext cx="10515600"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Mathematics </a:t>
            </a:r>
            <a:r>
              <a:rPr lang="en-US" sz="2000">
                <a:cs typeface="Calibri"/>
              </a:rPr>
              <a:t>(can begin in 8th grade)</a:t>
            </a:r>
            <a:endParaRPr lang="en-US" dirty="0"/>
          </a:p>
        </p:txBody>
      </p:sp>
      <p:sp>
        <p:nvSpPr>
          <p:cNvPr id="3" name="TextBox 2">
            <a:extLst>
              <a:ext uri="{FF2B5EF4-FFF2-40B4-BE49-F238E27FC236}">
                <a16:creationId xmlns:a16="http://schemas.microsoft.com/office/drawing/2014/main" id="{9576418F-FCF3-6EBE-2D06-0B1885C5DA82}"/>
              </a:ext>
            </a:extLst>
          </p:cNvPr>
          <p:cNvSpPr txBox="1"/>
          <p:nvPr/>
        </p:nvSpPr>
        <p:spPr>
          <a:xfrm>
            <a:off x="453711" y="1564065"/>
            <a:ext cx="956239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mn-lt"/>
                <a:cs typeface="+mn-lt"/>
              </a:rPr>
              <a:t>Four units or sets of competencies of mathematics, two of which shall be:</a:t>
            </a:r>
            <a:endParaRPr lang="en-US" dirty="0"/>
          </a:p>
          <a:p>
            <a:pPr marL="800100" lvl="1" indent="-342900">
              <a:buFont typeface="Wingdings"/>
              <a:buChar char="ü"/>
            </a:pPr>
            <a:r>
              <a:rPr lang="en-US" sz="2400" dirty="0">
                <a:ea typeface="+mn-lt"/>
                <a:cs typeface="+mn-lt"/>
              </a:rPr>
              <a:t> Algebra I </a:t>
            </a:r>
            <a:endParaRPr lang="en-US" dirty="0">
              <a:ea typeface="+mn-lt"/>
              <a:cs typeface="+mn-lt"/>
            </a:endParaRPr>
          </a:p>
          <a:p>
            <a:pPr marL="800100" lvl="1" indent="-342900">
              <a:buFont typeface="Wingdings"/>
              <a:buChar char="ü"/>
            </a:pPr>
            <a:r>
              <a:rPr lang="en-US" sz="2400" dirty="0">
                <a:ea typeface="+mn-lt"/>
                <a:cs typeface="+mn-lt"/>
              </a:rPr>
              <a:t>and either Algebra II or Geometry.</a:t>
            </a:r>
            <a:endParaRPr lang="en-US" dirty="0">
              <a:cs typeface="Calibri" panose="020F0502020204030204"/>
            </a:endParaRPr>
          </a:p>
          <a:p>
            <a:pPr lvl="1"/>
            <a:endParaRPr lang="en-US" sz="2400" dirty="0">
              <a:ea typeface="+mn-lt"/>
              <a:cs typeface="+mn-lt"/>
            </a:endParaRPr>
          </a:p>
          <a:p>
            <a:pPr marL="285750" indent="-285750">
              <a:buFont typeface="Arial"/>
              <a:buChar char="•"/>
            </a:pPr>
            <a:r>
              <a:rPr lang="en-US" sz="2400" dirty="0">
                <a:ea typeface="+mn-lt"/>
                <a:cs typeface="+mn-lt"/>
              </a:rPr>
              <a:t>The other two units may include:</a:t>
            </a:r>
            <a:endParaRPr lang="en-US" sz="2400" dirty="0">
              <a:cs typeface="Calibri" panose="020F0502020204030204"/>
            </a:endParaRPr>
          </a:p>
        </p:txBody>
      </p:sp>
      <p:sp>
        <p:nvSpPr>
          <p:cNvPr id="4" name="TextBox 3">
            <a:extLst>
              <a:ext uri="{FF2B5EF4-FFF2-40B4-BE49-F238E27FC236}">
                <a16:creationId xmlns:a16="http://schemas.microsoft.com/office/drawing/2014/main" id="{2D64F4B0-5B27-49D1-26A1-8BA5EAB80750}"/>
              </a:ext>
            </a:extLst>
          </p:cNvPr>
          <p:cNvSpPr txBox="1"/>
          <p:nvPr/>
        </p:nvSpPr>
        <p:spPr>
          <a:xfrm>
            <a:off x="185615" y="3498501"/>
            <a:ext cx="573453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028950" lvl="6" indent="-285750">
              <a:buFont typeface="Wingdings,Sans-Serif"/>
              <a:buChar char="ü"/>
            </a:pPr>
            <a:r>
              <a:rPr lang="en-US" sz="2400" dirty="0">
                <a:cs typeface="Calibri"/>
              </a:rPr>
              <a:t>Algebra II                   </a:t>
            </a:r>
          </a:p>
          <a:p>
            <a:pPr marL="3028950" lvl="6" indent="-285750">
              <a:buFont typeface="Wingdings,Sans-Serif"/>
              <a:buChar char="ü"/>
            </a:pPr>
            <a:r>
              <a:rPr lang="en-US" sz="2400" dirty="0">
                <a:cs typeface="Calibri"/>
              </a:rPr>
              <a:t>Geometry</a:t>
            </a:r>
          </a:p>
          <a:p>
            <a:pPr marL="3028950" lvl="6" indent="-285750">
              <a:buFont typeface="Wingdings,Sans-Serif"/>
              <a:buChar char="ü"/>
            </a:pPr>
            <a:r>
              <a:rPr lang="en-US" sz="2400" dirty="0">
                <a:cs typeface="Calibri"/>
              </a:rPr>
              <a:t>Trigonometry</a:t>
            </a:r>
          </a:p>
          <a:p>
            <a:pPr marL="3028950" lvl="6" indent="-285750">
              <a:buFont typeface="Wingdings,Sans-Serif"/>
              <a:buChar char="ü"/>
            </a:pPr>
            <a:r>
              <a:rPr lang="en-US" sz="2400" dirty="0">
                <a:cs typeface="Calibri"/>
              </a:rPr>
              <a:t>Math Analysis</a:t>
            </a:r>
          </a:p>
          <a:p>
            <a:pPr marL="3028950" lvl="6" indent="-285750">
              <a:buFont typeface="Wingdings,Sans-Serif"/>
              <a:buChar char="ü"/>
            </a:pPr>
            <a:r>
              <a:rPr lang="en-US" sz="2400" dirty="0">
                <a:cs typeface="Calibri"/>
              </a:rPr>
              <a:t>Calculus</a:t>
            </a:r>
          </a:p>
          <a:p>
            <a:pPr marL="3028950" lvl="6" indent="-285750">
              <a:buFont typeface="Wingdings,Sans-Serif"/>
              <a:buChar char="ü"/>
            </a:pPr>
            <a:r>
              <a:rPr lang="en-US" sz="2400" dirty="0">
                <a:cs typeface="Calibri"/>
              </a:rPr>
              <a:t>Statistics</a:t>
            </a:r>
          </a:p>
          <a:p>
            <a:pPr marL="3028950" lvl="6" indent="-285750">
              <a:buFont typeface="Wingdings,Sans-Serif"/>
              <a:buChar char="ü"/>
            </a:pPr>
            <a:r>
              <a:rPr lang="en-US" sz="2400" dirty="0">
                <a:cs typeface="Calibri"/>
              </a:rPr>
              <a:t>Math of Finance</a:t>
            </a:r>
          </a:p>
          <a:p>
            <a:pPr marL="3028950" lvl="6" indent="-285750">
              <a:buFont typeface="Wingdings,Sans-Serif"/>
              <a:buChar char="ü"/>
            </a:pPr>
            <a:endParaRPr lang="en-US" sz="2400" dirty="0">
              <a:cs typeface="Calibri"/>
            </a:endParaRPr>
          </a:p>
        </p:txBody>
      </p:sp>
      <p:sp>
        <p:nvSpPr>
          <p:cNvPr id="5" name="TextBox 4">
            <a:extLst>
              <a:ext uri="{FF2B5EF4-FFF2-40B4-BE49-F238E27FC236}">
                <a16:creationId xmlns:a16="http://schemas.microsoft.com/office/drawing/2014/main" id="{C27FAE01-8E93-8308-6D27-ED003DF25298}"/>
              </a:ext>
            </a:extLst>
          </p:cNvPr>
          <p:cNvSpPr txBox="1"/>
          <p:nvPr/>
        </p:nvSpPr>
        <p:spPr>
          <a:xfrm>
            <a:off x="2794000" y="3029579"/>
            <a:ext cx="9290535"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6"/>
            <a:endParaRPr lang="en-US" sz="2400" dirty="0">
              <a:cs typeface="Calibri"/>
            </a:endParaRPr>
          </a:p>
          <a:p>
            <a:pPr marL="3028950" lvl="6" indent="-285750">
              <a:buFont typeface="Wingdings,Sans-Serif"/>
              <a:buChar char="ü"/>
            </a:pPr>
            <a:r>
              <a:rPr lang="en-US" sz="2400" dirty="0">
                <a:cs typeface="Calibri"/>
              </a:rPr>
              <a:t>Computer Science</a:t>
            </a:r>
          </a:p>
          <a:p>
            <a:pPr marL="3028950" lvl="6" indent="-285750">
              <a:buFont typeface="Wingdings,Sans-Serif"/>
              <a:buChar char="ü"/>
            </a:pPr>
            <a:r>
              <a:rPr lang="en-US" sz="2400" dirty="0">
                <a:cs typeface="Calibri"/>
              </a:rPr>
              <a:t>College courses approved for dual credit</a:t>
            </a:r>
          </a:p>
          <a:p>
            <a:pPr marL="3028950" lvl="6" indent="-285750">
              <a:buFont typeface="Wingdings,Sans-Serif"/>
              <a:buChar char="ü"/>
            </a:pPr>
            <a:r>
              <a:rPr lang="en-US" sz="2400" dirty="0">
                <a:cs typeface="Calibri"/>
              </a:rPr>
              <a:t>Approved full-time postsecondary career and technology program</a:t>
            </a:r>
          </a:p>
          <a:p>
            <a:pPr marL="3028950" lvl="6" indent="-285750">
              <a:buFont typeface="Wingdings,Sans-Serif"/>
              <a:buChar char="ü"/>
            </a:pPr>
            <a:r>
              <a:rPr lang="en-US" sz="2400" dirty="0">
                <a:cs typeface="Calibri"/>
              </a:rPr>
              <a:t>Locally approved math-based application course</a:t>
            </a:r>
          </a:p>
          <a:p>
            <a:pPr marL="3028950" lvl="6" indent="-285750">
              <a:buFont typeface="Wingdings,Sans-Serif"/>
              <a:buChar char="ü"/>
            </a:pPr>
            <a:r>
              <a:rPr lang="en-US" sz="2400" dirty="0">
                <a:cs typeface="Calibri"/>
              </a:rPr>
              <a:t>or any mathematics course with content and/or rigor above Algebra I</a:t>
            </a:r>
            <a:endParaRPr lang="en-US" sz="2400" dirty="0"/>
          </a:p>
        </p:txBody>
      </p:sp>
    </p:spTree>
    <p:extLst>
      <p:ext uri="{BB962C8B-B14F-4D97-AF65-F5344CB8AC3E}">
        <p14:creationId xmlns:p14="http://schemas.microsoft.com/office/powerpoint/2010/main" val="1559905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01681-2C5E-C009-32AA-B2A5681B1D7B}"/>
              </a:ext>
            </a:extLst>
          </p:cNvPr>
          <p:cNvSpPr txBox="1">
            <a:spLocks/>
          </p:cNvSpPr>
          <p:nvPr/>
        </p:nvSpPr>
        <p:spPr>
          <a:xfrm>
            <a:off x="507442" y="679336"/>
            <a:ext cx="10515600" cy="908278"/>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Laboratory Science</a:t>
            </a:r>
            <a:r>
              <a:rPr lang="en-US" sz="2000">
                <a:cs typeface="Calibri"/>
              </a:rPr>
              <a:t> (same language as the CORE path)</a:t>
            </a:r>
            <a:endParaRPr lang="en-US" dirty="0"/>
          </a:p>
        </p:txBody>
      </p:sp>
      <p:sp>
        <p:nvSpPr>
          <p:cNvPr id="3" name="TextBox 2">
            <a:extLst>
              <a:ext uri="{FF2B5EF4-FFF2-40B4-BE49-F238E27FC236}">
                <a16:creationId xmlns:a16="http://schemas.microsoft.com/office/drawing/2014/main" id="{24443A78-1DE5-0B9D-AAED-715CFBD99571}"/>
              </a:ext>
            </a:extLst>
          </p:cNvPr>
          <p:cNvSpPr txBox="1"/>
          <p:nvPr/>
        </p:nvSpPr>
        <p:spPr>
          <a:xfrm>
            <a:off x="272143" y="1583513"/>
            <a:ext cx="1164771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mn-lt"/>
                <a:cs typeface="+mn-lt"/>
              </a:rPr>
              <a:t>Three units or sets of competencies of laboratory science approved for college admission requirements including one unit or set of competencies of life science meeting the standards for Biology I; one unit or set of competencies of physical science meeting the standards for Physical Science, Chemistry, or Physics</a:t>
            </a:r>
          </a:p>
          <a:p>
            <a:pPr marL="285750" indent="-285750">
              <a:buFont typeface="Arial"/>
              <a:buChar char="•"/>
            </a:pPr>
            <a:r>
              <a:rPr lang="en-US" sz="2400" dirty="0">
                <a:ea typeface="+mn-lt"/>
                <a:cs typeface="+mn-lt"/>
              </a:rPr>
              <a:t>and one unit or set of competencies from the domains of:</a:t>
            </a:r>
          </a:p>
          <a:p>
            <a:pPr marL="3086100" lvl="6" indent="-342900">
              <a:buFont typeface="Wingdings"/>
              <a:buChar char="ü"/>
            </a:pPr>
            <a:r>
              <a:rPr lang="en-US" sz="2400" dirty="0">
                <a:ea typeface="+mn-lt"/>
                <a:cs typeface="+mn-lt"/>
              </a:rPr>
              <a:t>physical science</a:t>
            </a:r>
          </a:p>
          <a:p>
            <a:pPr marL="3086100" lvl="6" indent="-342900">
              <a:buFont typeface="Wingdings"/>
              <a:buChar char="ü"/>
            </a:pPr>
            <a:r>
              <a:rPr lang="en-US" sz="2400" dirty="0">
                <a:ea typeface="+mn-lt"/>
                <a:cs typeface="+mn-lt"/>
              </a:rPr>
              <a:t>life science</a:t>
            </a:r>
          </a:p>
          <a:p>
            <a:pPr marL="3086100" lvl="6" indent="-342900">
              <a:buFont typeface="Wingdings"/>
              <a:buChar char="ü"/>
            </a:pPr>
            <a:r>
              <a:rPr lang="en-US" sz="2400" dirty="0">
                <a:ea typeface="+mn-lt"/>
                <a:cs typeface="+mn-lt"/>
              </a:rPr>
              <a:t>or earth and space science</a:t>
            </a:r>
          </a:p>
          <a:p>
            <a:pPr marL="3086100" lvl="6" indent="-342900">
              <a:buFont typeface="Wingdings"/>
              <a:buChar char="ü"/>
            </a:pPr>
            <a:r>
              <a:rPr lang="en-US" sz="2400" dirty="0">
                <a:ea typeface="+mn-lt"/>
                <a:cs typeface="+mn-lt"/>
              </a:rPr>
              <a:t>or approved fulltime postsecondary career and technology program or locally approved science-based application course</a:t>
            </a:r>
          </a:p>
          <a:p>
            <a:pPr marL="3086100" lvl="6" indent="-342900">
              <a:buFont typeface="Wingdings"/>
              <a:buChar char="ü"/>
            </a:pPr>
            <a:r>
              <a:rPr lang="en-US" sz="2400" dirty="0">
                <a:ea typeface="+mn-lt"/>
                <a:cs typeface="+mn-lt"/>
              </a:rPr>
              <a:t>or any science course with content and/or rigor above Biology I or Physical Science</a:t>
            </a:r>
            <a:endParaRPr lang="en-US" sz="2400" dirty="0">
              <a:cs typeface="Calibri" panose="020F0502020204030204"/>
            </a:endParaRPr>
          </a:p>
        </p:txBody>
      </p:sp>
    </p:spTree>
    <p:extLst>
      <p:ext uri="{BB962C8B-B14F-4D97-AF65-F5344CB8AC3E}">
        <p14:creationId xmlns:p14="http://schemas.microsoft.com/office/powerpoint/2010/main" val="1048995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A6687-5D50-41FF-9453-1F648C288FB7}"/>
              </a:ext>
            </a:extLst>
          </p:cNvPr>
          <p:cNvSpPr txBox="1">
            <a:spLocks/>
          </p:cNvSpPr>
          <p:nvPr/>
        </p:nvSpPr>
        <p:spPr>
          <a:xfrm>
            <a:off x="914400" y="302003"/>
            <a:ext cx="10268125" cy="4435063"/>
          </a:xfrm>
          <a:prstGeom prst="rect">
            <a:avLst/>
          </a:prstGeom>
        </p:spPr>
        <p:txBody>
          <a:bodyP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sz="3600">
                <a:solidFill>
                  <a:schemeClr val="tx1"/>
                </a:solidFill>
                <a:cs typeface="Calibri"/>
              </a:rPr>
              <a:t>Anything not specifically listed in the bill or not having content and/or rigor above Algebra I, for math, must be approved by the local school board.</a:t>
            </a:r>
            <a:br>
              <a:rPr lang="en-US" sz="3600">
                <a:solidFill>
                  <a:schemeClr val="tx1"/>
                </a:solidFill>
                <a:cs typeface="Calibri"/>
              </a:rPr>
            </a:br>
            <a:br>
              <a:rPr lang="en-US" sz="3600">
                <a:solidFill>
                  <a:schemeClr val="tx1"/>
                </a:solidFill>
                <a:cs typeface="Calibri"/>
              </a:rPr>
            </a:br>
            <a:br>
              <a:rPr lang="en-US" sz="3600">
                <a:solidFill>
                  <a:schemeClr val="tx1"/>
                </a:solidFill>
                <a:cs typeface="Calibri"/>
              </a:rPr>
            </a:br>
            <a:r>
              <a:rPr lang="en-US" sz="3600">
                <a:solidFill>
                  <a:schemeClr val="tx1"/>
                </a:solidFill>
                <a:cs typeface="Calibri"/>
              </a:rPr>
              <a:t>Anything not specifically listed in the bill or not having content and/or rigor above Physical Science or Biology I, </a:t>
            </a:r>
            <a:br>
              <a:rPr lang="en-US" sz="3600">
                <a:solidFill>
                  <a:schemeClr val="tx1"/>
                </a:solidFill>
                <a:cs typeface="Calibri"/>
              </a:rPr>
            </a:br>
            <a:r>
              <a:rPr lang="en-US" sz="3600">
                <a:solidFill>
                  <a:schemeClr val="tx1"/>
                </a:solidFill>
                <a:cs typeface="Calibri"/>
              </a:rPr>
              <a:t>for science, must be approved by the local school board.</a:t>
            </a:r>
            <a:endParaRPr lang="en-US" sz="3600" dirty="0">
              <a:solidFill>
                <a:schemeClr val="tx1"/>
              </a:solidFill>
            </a:endParaRPr>
          </a:p>
        </p:txBody>
      </p:sp>
    </p:spTree>
    <p:extLst>
      <p:ext uri="{BB962C8B-B14F-4D97-AF65-F5344CB8AC3E}">
        <p14:creationId xmlns:p14="http://schemas.microsoft.com/office/powerpoint/2010/main" val="4134280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0EA5-C01C-A651-0999-18B6D6A5A76E}"/>
              </a:ext>
            </a:extLst>
          </p:cNvPr>
          <p:cNvSpPr txBox="1">
            <a:spLocks/>
          </p:cNvSpPr>
          <p:nvPr/>
        </p:nvSpPr>
        <p:spPr>
          <a:xfrm>
            <a:off x="568729" y="641654"/>
            <a:ext cx="10515600"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History and Citizenship </a:t>
            </a:r>
            <a:r>
              <a:rPr lang="en-US" sz="2000">
                <a:cs typeface="Calibri"/>
              </a:rPr>
              <a:t>(no change)</a:t>
            </a:r>
            <a:endParaRPr lang="en-US" dirty="0"/>
          </a:p>
        </p:txBody>
      </p:sp>
      <p:sp>
        <p:nvSpPr>
          <p:cNvPr id="3" name="TextBox 2">
            <a:extLst>
              <a:ext uri="{FF2B5EF4-FFF2-40B4-BE49-F238E27FC236}">
                <a16:creationId xmlns:a16="http://schemas.microsoft.com/office/drawing/2014/main" id="{46CA02DA-8223-090B-9722-817F4B2CA287}"/>
              </a:ext>
            </a:extLst>
          </p:cNvPr>
          <p:cNvSpPr txBox="1"/>
          <p:nvPr/>
        </p:nvSpPr>
        <p:spPr>
          <a:xfrm>
            <a:off x="707451" y="1761451"/>
            <a:ext cx="11000153"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ea typeface="+mn-lt"/>
                <a:cs typeface="+mn-lt"/>
              </a:rPr>
              <a:t>Three units or sets of competencies of history and citizenship skills including:</a:t>
            </a:r>
            <a:endParaRPr lang="en-US" dirty="0"/>
          </a:p>
          <a:p>
            <a:pPr marL="1257300" lvl="2" indent="-342900">
              <a:buFont typeface="Wingdings"/>
              <a:buChar char="ü"/>
            </a:pPr>
            <a:r>
              <a:rPr lang="en-US" sz="2400" dirty="0">
                <a:ea typeface="+mn-lt"/>
                <a:cs typeface="+mn-lt"/>
              </a:rPr>
              <a:t> One unit of American History</a:t>
            </a:r>
            <a:endParaRPr lang="en-US" dirty="0">
              <a:ea typeface="+mn-lt"/>
              <a:cs typeface="+mn-lt"/>
            </a:endParaRPr>
          </a:p>
          <a:p>
            <a:pPr marL="1257300" lvl="2" indent="-342900">
              <a:buFont typeface="Wingdings"/>
              <a:buChar char="ü"/>
            </a:pPr>
            <a:r>
              <a:rPr lang="en-US" sz="2400" dirty="0">
                <a:ea typeface="+mn-lt"/>
                <a:cs typeface="+mn-lt"/>
              </a:rPr>
              <a:t>1/2 unit of Oklahoma History</a:t>
            </a:r>
            <a:endParaRPr lang="en-US" dirty="0">
              <a:ea typeface="+mn-lt"/>
              <a:cs typeface="+mn-lt"/>
            </a:endParaRPr>
          </a:p>
          <a:p>
            <a:pPr marL="1257300" lvl="2" indent="-342900">
              <a:buFont typeface="Wingdings"/>
              <a:buChar char="ü"/>
            </a:pPr>
            <a:r>
              <a:rPr lang="en-US" sz="2400" dirty="0">
                <a:ea typeface="+mn-lt"/>
                <a:cs typeface="+mn-lt"/>
              </a:rPr>
              <a:t>1/2 unit of United States Government</a:t>
            </a:r>
            <a:endParaRPr lang="en-US" dirty="0">
              <a:ea typeface="+mn-lt"/>
              <a:cs typeface="+mn-lt"/>
            </a:endParaRPr>
          </a:p>
          <a:p>
            <a:pPr marL="400050" lvl="2" indent="-342900">
              <a:buFont typeface="Arial"/>
              <a:buChar char="•"/>
            </a:pPr>
            <a:r>
              <a:rPr lang="en-US" sz="2400" dirty="0">
                <a:ea typeface="+mn-lt"/>
                <a:cs typeface="+mn-lt"/>
              </a:rPr>
              <a:t>and one unit from the subjects of:</a:t>
            </a:r>
            <a:endParaRPr lang="en-US" dirty="0">
              <a:cs typeface="Calibri" panose="020F0502020204030204"/>
            </a:endParaRPr>
          </a:p>
          <a:p>
            <a:pPr marL="285750" indent="-285750">
              <a:buFont typeface="Arial"/>
              <a:buChar char="•"/>
            </a:pPr>
            <a:endParaRPr lang="en-US" dirty="0">
              <a:cs typeface="Calibri" panose="020F0502020204030204"/>
            </a:endParaRPr>
          </a:p>
        </p:txBody>
      </p:sp>
      <p:sp>
        <p:nvSpPr>
          <p:cNvPr id="4" name="TextBox 3">
            <a:extLst>
              <a:ext uri="{FF2B5EF4-FFF2-40B4-BE49-F238E27FC236}">
                <a16:creationId xmlns:a16="http://schemas.microsoft.com/office/drawing/2014/main" id="{B3D03853-61A4-ED69-8142-CAE51E510B47}"/>
              </a:ext>
            </a:extLst>
          </p:cNvPr>
          <p:cNvSpPr txBox="1"/>
          <p:nvPr/>
        </p:nvSpPr>
        <p:spPr>
          <a:xfrm>
            <a:off x="2885990" y="3685990"/>
            <a:ext cx="8528538"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ü"/>
            </a:pPr>
            <a:r>
              <a:rPr lang="en-US" sz="2400" dirty="0">
                <a:cs typeface="Calibri" panose="020F0502020204030204"/>
              </a:rPr>
              <a:t>History</a:t>
            </a:r>
          </a:p>
          <a:p>
            <a:pPr marL="285750" indent="-285750">
              <a:buFont typeface="Wingdings"/>
              <a:buChar char="ü"/>
            </a:pPr>
            <a:r>
              <a:rPr lang="en-US" sz="2400" dirty="0">
                <a:cs typeface="Calibri" panose="020F0502020204030204"/>
              </a:rPr>
              <a:t>Government</a:t>
            </a:r>
          </a:p>
          <a:p>
            <a:pPr marL="285750" indent="-285750">
              <a:buFont typeface="Wingdings"/>
              <a:buChar char="ü"/>
            </a:pPr>
            <a:r>
              <a:rPr lang="en-US" sz="2400" dirty="0">
                <a:cs typeface="Calibri" panose="020F0502020204030204"/>
              </a:rPr>
              <a:t>Geography</a:t>
            </a:r>
          </a:p>
          <a:p>
            <a:pPr marL="285750" indent="-285750">
              <a:buFont typeface="Wingdings"/>
              <a:buChar char="ü"/>
            </a:pPr>
            <a:r>
              <a:rPr lang="en-US" sz="2400" dirty="0">
                <a:cs typeface="Calibri" panose="020F0502020204030204"/>
              </a:rPr>
              <a:t>Economics</a:t>
            </a:r>
          </a:p>
          <a:p>
            <a:pPr marL="285750" indent="-285750">
              <a:buFont typeface="Wingdings"/>
              <a:buChar char="ü"/>
            </a:pPr>
            <a:r>
              <a:rPr lang="en-US" sz="2400" dirty="0">
                <a:cs typeface="Calibri" panose="020F0502020204030204"/>
              </a:rPr>
              <a:t>Civics</a:t>
            </a:r>
          </a:p>
          <a:p>
            <a:pPr marL="285750" indent="-285750">
              <a:buFont typeface="Wingdings"/>
              <a:buChar char="ü"/>
            </a:pPr>
            <a:r>
              <a:rPr lang="en-US" sz="2400" dirty="0">
                <a:cs typeface="Calibri" panose="020F0502020204030204"/>
              </a:rPr>
              <a:t>or non-western culture and approved for college admission requirements</a:t>
            </a:r>
          </a:p>
        </p:txBody>
      </p:sp>
    </p:spTree>
    <p:extLst>
      <p:ext uri="{BB962C8B-B14F-4D97-AF65-F5344CB8AC3E}">
        <p14:creationId xmlns:p14="http://schemas.microsoft.com/office/powerpoint/2010/main" val="2425875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A19DA-B5AA-A7B8-9007-3ADF076383C5}"/>
              </a:ext>
            </a:extLst>
          </p:cNvPr>
          <p:cNvSpPr txBox="1">
            <a:spLocks/>
          </p:cNvSpPr>
          <p:nvPr/>
        </p:nvSpPr>
        <p:spPr>
          <a:xfrm>
            <a:off x="399900" y="764268"/>
            <a:ext cx="10515600"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Pathway Units</a:t>
            </a:r>
            <a:endParaRPr lang="en-US" dirty="0"/>
          </a:p>
        </p:txBody>
      </p:sp>
      <p:sp>
        <p:nvSpPr>
          <p:cNvPr id="3" name="TextBox 2">
            <a:extLst>
              <a:ext uri="{FF2B5EF4-FFF2-40B4-BE49-F238E27FC236}">
                <a16:creationId xmlns:a16="http://schemas.microsoft.com/office/drawing/2014/main" id="{42883754-D87A-94F5-EFBC-FA9EE0C042BD}"/>
              </a:ext>
            </a:extLst>
          </p:cNvPr>
          <p:cNvSpPr txBox="1"/>
          <p:nvPr/>
        </p:nvSpPr>
        <p:spPr>
          <a:xfrm>
            <a:off x="597238" y="1825450"/>
            <a:ext cx="1011115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a:cs typeface="Calibri" panose="020F0502020204030204"/>
              </a:rPr>
              <a:t>Six pathway units or sets of competencies approved at the discretion of the school district board of education which align with each student's Individual Career and Academic Plan (ICAP) and may include, but are not limited to,</a:t>
            </a:r>
          </a:p>
          <a:p>
            <a:pPr marL="742950" indent="-285750">
              <a:buFont typeface="Wingdings"/>
              <a:buChar char="ü"/>
            </a:pPr>
            <a:r>
              <a:rPr lang="en-US">
                <a:ea typeface="+mn-lt"/>
                <a:cs typeface="+mn-lt"/>
              </a:rPr>
              <a:t>any additional units or sets of competencies as provided in paragraphs 1 through 4 of this subsection (slide 6-9)</a:t>
            </a:r>
          </a:p>
          <a:p>
            <a:pPr marL="742950" indent="-285750">
              <a:buFont typeface="Wingdings"/>
              <a:buChar char="ü"/>
            </a:pPr>
            <a:r>
              <a:rPr lang="en-US">
                <a:cs typeface="Calibri" panose="020F0502020204030204"/>
              </a:rPr>
              <a:t>World or non-English language</a:t>
            </a:r>
          </a:p>
          <a:p>
            <a:pPr marL="742950" indent="-285750">
              <a:buFont typeface="Wingdings"/>
              <a:buChar char="ü"/>
            </a:pPr>
            <a:r>
              <a:rPr lang="en-US">
                <a:cs typeface="Calibri" panose="020F0502020204030204"/>
              </a:rPr>
              <a:t>Computer technology</a:t>
            </a:r>
          </a:p>
          <a:p>
            <a:pPr marL="742950" indent="-285750">
              <a:buFont typeface="Wingdings"/>
              <a:buChar char="ü"/>
            </a:pPr>
            <a:r>
              <a:rPr lang="en-US">
                <a:cs typeface="Calibri" panose="020F0502020204030204"/>
              </a:rPr>
              <a:t>Junior Reserve Officers' Training Corps (JROTC)</a:t>
            </a:r>
          </a:p>
          <a:p>
            <a:pPr marL="742950" indent="-285750">
              <a:buFont typeface="Wingdings"/>
              <a:buChar char="ü"/>
            </a:pPr>
            <a:r>
              <a:rPr lang="en-US">
                <a:cs typeface="Calibri" panose="020F0502020204030204"/>
              </a:rPr>
              <a:t>Internship or apprenticeship programs</a:t>
            </a:r>
          </a:p>
          <a:p>
            <a:pPr marL="742950" indent="-285750">
              <a:buFont typeface="Wingdings"/>
              <a:buChar char="ü"/>
            </a:pPr>
            <a:r>
              <a:rPr lang="en-US">
                <a:cs typeface="Calibri" panose="020F0502020204030204"/>
              </a:rPr>
              <a:t>Career and technology education courses</a:t>
            </a:r>
          </a:p>
          <a:p>
            <a:pPr marL="742950" indent="-285750">
              <a:buFont typeface="Wingdings"/>
              <a:buChar char="ü"/>
            </a:pPr>
            <a:r>
              <a:rPr lang="en-US">
                <a:cs typeface="Calibri" panose="020F0502020204030204"/>
              </a:rPr>
              <a:t>Concurrently enrolled courses</a:t>
            </a:r>
          </a:p>
          <a:p>
            <a:pPr marL="742950" indent="-285750">
              <a:buFont typeface="Wingdings"/>
              <a:buChar char="ü"/>
            </a:pPr>
            <a:r>
              <a:rPr lang="en-US">
                <a:cs typeface="Calibri" panose="020F0502020204030204"/>
              </a:rPr>
              <a:t>Advanced placement courses</a:t>
            </a:r>
          </a:p>
          <a:p>
            <a:pPr marL="742950" indent="-285750">
              <a:buFont typeface="Wingdings"/>
              <a:buChar char="ü"/>
            </a:pPr>
            <a:r>
              <a:rPr lang="en-US">
                <a:cs typeface="Calibri" panose="020F0502020204030204"/>
              </a:rPr>
              <a:t>International Baccalaureate courses approved for college admission requirements, </a:t>
            </a:r>
          </a:p>
          <a:p>
            <a:pPr marL="742950" indent="-285750">
              <a:buFont typeface="Wingdings"/>
              <a:buChar char="ü"/>
            </a:pPr>
            <a:r>
              <a:rPr lang="en-US">
                <a:cs typeface="Calibri" panose="020F0502020204030204"/>
              </a:rPr>
              <a:t>Music, art, drama, speech, dance, media arts, or other approved courses</a:t>
            </a:r>
          </a:p>
          <a:p>
            <a:pPr marL="742950" indent="-285750">
              <a:buFont typeface="Wingdings"/>
              <a:buChar char="ü"/>
            </a:pPr>
            <a:endParaRPr lang="en-US">
              <a:cs typeface="Calibri" panose="020F0502020204030204"/>
            </a:endParaRPr>
          </a:p>
        </p:txBody>
      </p:sp>
    </p:spTree>
    <p:extLst>
      <p:ext uri="{BB962C8B-B14F-4D97-AF65-F5344CB8AC3E}">
        <p14:creationId xmlns:p14="http://schemas.microsoft.com/office/powerpoint/2010/main" val="2438392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0AC50-7A74-8106-6D28-C8EB79DA6B47}"/>
              </a:ext>
            </a:extLst>
          </p:cNvPr>
          <p:cNvSpPr txBox="1">
            <a:spLocks/>
          </p:cNvSpPr>
          <p:nvPr/>
        </p:nvSpPr>
        <p:spPr>
          <a:xfrm>
            <a:off x="856224" y="1386667"/>
            <a:ext cx="10515600" cy="1325563"/>
          </a:xfrm>
          <a:prstGeom prst="rect">
            <a:avLst/>
          </a:prstGeom>
        </p:spPr>
        <p:txBody>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cs typeface="Calibri"/>
              </a:rPr>
              <a:t>Approved by Local School Board</a:t>
            </a:r>
            <a:endParaRPr lang="en-US" dirty="0"/>
          </a:p>
        </p:txBody>
      </p:sp>
      <p:sp>
        <p:nvSpPr>
          <p:cNvPr id="3" name="TextBox 2">
            <a:extLst>
              <a:ext uri="{FF2B5EF4-FFF2-40B4-BE49-F238E27FC236}">
                <a16:creationId xmlns:a16="http://schemas.microsoft.com/office/drawing/2014/main" id="{86A85158-8BA0-BFA8-9708-CAFDB9B2A819}"/>
              </a:ext>
            </a:extLst>
          </p:cNvPr>
          <p:cNvSpPr txBox="1"/>
          <p:nvPr/>
        </p:nvSpPr>
        <p:spPr>
          <a:xfrm>
            <a:off x="1415024" y="2711619"/>
            <a:ext cx="956407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rPr>
              <a:t>Three units or sets of competencies of elective courses approved by the school district board of education</a:t>
            </a:r>
            <a:endParaRPr lang="en-US" sz="2800" dirty="0">
              <a:cs typeface="Calibri" panose="020F0502020204030204"/>
            </a:endParaRPr>
          </a:p>
        </p:txBody>
      </p:sp>
    </p:spTree>
    <p:extLst>
      <p:ext uri="{BB962C8B-B14F-4D97-AF65-F5344CB8AC3E}">
        <p14:creationId xmlns:p14="http://schemas.microsoft.com/office/powerpoint/2010/main" val="36388900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29B6A9-B396-5174-F743-BF3745DE028B}"/>
              </a:ext>
            </a:extLst>
          </p:cNvPr>
          <p:cNvSpPr/>
          <p:nvPr/>
        </p:nvSpPr>
        <p:spPr>
          <a:xfrm>
            <a:off x="3096632" y="416579"/>
            <a:ext cx="5833905"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Technol</a:t>
            </a:r>
            <a:r>
              <a:rPr lang="en-US" sz="5400" dirty="0">
                <a:ln w="0"/>
                <a:effectLst>
                  <a:outerShdw blurRad="38100" dist="19050" dir="2700000" algn="tl" rotWithShape="0">
                    <a:schemeClr val="dk1">
                      <a:alpha val="40000"/>
                    </a:schemeClr>
                  </a:outerShdw>
                </a:effectLst>
              </a:rPr>
              <a:t>ogy Center</a:t>
            </a:r>
          </a:p>
          <a:p>
            <a:pPr algn="ctr"/>
            <a:r>
              <a:rPr lang="en-US" sz="5400" b="0" u="sng" cap="none" spc="0" dirty="0">
                <a:ln w="0"/>
                <a:solidFill>
                  <a:schemeClr val="tx1"/>
                </a:solidFill>
                <a:effectLst>
                  <a:outerShdw blurRad="38100" dist="19050" dir="2700000" algn="tl" rotWithShape="0">
                    <a:schemeClr val="dk1">
                      <a:alpha val="40000"/>
                    </a:schemeClr>
                  </a:outerShdw>
                </a:effectLst>
              </a:rPr>
              <a:t>Program Framework</a:t>
            </a:r>
          </a:p>
        </p:txBody>
      </p:sp>
      <p:sp>
        <p:nvSpPr>
          <p:cNvPr id="3" name="Rectangle 2">
            <a:extLst>
              <a:ext uri="{FF2B5EF4-FFF2-40B4-BE49-F238E27FC236}">
                <a16:creationId xmlns:a16="http://schemas.microsoft.com/office/drawing/2014/main" id="{598B61D7-F70F-3BA2-EDF2-C24D7282687F}"/>
              </a:ext>
            </a:extLst>
          </p:cNvPr>
          <p:cNvSpPr/>
          <p:nvPr/>
        </p:nvSpPr>
        <p:spPr>
          <a:xfrm>
            <a:off x="1184057" y="2967335"/>
            <a:ext cx="9823907" cy="2585323"/>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Committee meetings will be set up</a:t>
            </a:r>
          </a:p>
          <a:p>
            <a:pPr algn="ctr"/>
            <a:r>
              <a:rPr lang="en-US" sz="5400" dirty="0">
                <a:ln w="0"/>
                <a:effectLst>
                  <a:outerShdw blurRad="38100" dist="19050" dir="2700000" algn="tl" rotWithShape="0">
                    <a:schemeClr val="dk1">
                      <a:alpha val="40000"/>
                    </a:schemeClr>
                  </a:outerShdw>
                </a:effectLst>
              </a:rPr>
              <a:t>to help determine the </a:t>
            </a:r>
          </a:p>
          <a:p>
            <a:pPr algn="ctr"/>
            <a:r>
              <a:rPr lang="en-US" sz="5400" dirty="0">
                <a:ln w="0"/>
                <a:effectLst>
                  <a:outerShdw blurRad="38100" dist="19050" dir="2700000" algn="tl" rotWithShape="0">
                    <a:schemeClr val="dk1">
                      <a:alpha val="40000"/>
                    </a:schemeClr>
                  </a:outerShdw>
                </a:effectLst>
              </a:rPr>
              <a:t>program framework for FY26</a:t>
            </a:r>
          </a:p>
        </p:txBody>
      </p:sp>
    </p:spTree>
    <p:extLst>
      <p:ext uri="{BB962C8B-B14F-4D97-AF65-F5344CB8AC3E}">
        <p14:creationId xmlns:p14="http://schemas.microsoft.com/office/powerpoint/2010/main" val="122463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996CBB6-8D24-4FA5-A518-D9D878A40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141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EE8857F7-F05F-4317-9D97-F35571819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Welcome Back Banners: Great Year Banner">
            <a:extLst>
              <a:ext uri="{FF2B5EF4-FFF2-40B4-BE49-F238E27FC236}">
                <a16:creationId xmlns:a16="http://schemas.microsoft.com/office/drawing/2014/main" id="{55566A68-C8FB-41F8-AEB2-9038193461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7958" y="804333"/>
            <a:ext cx="10538254" cy="526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64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5122" name="Picture 2" descr="Oklahoma Summit on the App Store">
            <a:extLst>
              <a:ext uri="{FF2B5EF4-FFF2-40B4-BE49-F238E27FC236}">
                <a16:creationId xmlns:a16="http://schemas.microsoft.com/office/drawing/2014/main" id="{63205B0A-0A38-00BF-FE39-E5C576B475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9" t="21270" r="6558" b="26032"/>
          <a:stretch/>
        </p:blipFill>
        <p:spPr bwMode="auto">
          <a:xfrm>
            <a:off x="6379029" y="1262743"/>
            <a:ext cx="4408714" cy="361405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B04A3B-D356-6E78-D0F0-C397B44B14DE}"/>
              </a:ext>
            </a:extLst>
          </p:cNvPr>
          <p:cNvSpPr txBox="1"/>
          <p:nvPr/>
        </p:nvSpPr>
        <p:spPr>
          <a:xfrm>
            <a:off x="1404257" y="2024742"/>
            <a:ext cx="3483428" cy="2215991"/>
          </a:xfrm>
          <a:prstGeom prst="rect">
            <a:avLst/>
          </a:prstGeom>
          <a:noFill/>
        </p:spPr>
        <p:txBody>
          <a:bodyPr wrap="square" rtlCol="0">
            <a:spAutoFit/>
          </a:bodyPr>
          <a:lstStyle/>
          <a:p>
            <a:pPr algn="ctr"/>
            <a:r>
              <a:rPr lang="en-US" sz="4000" b="1" dirty="0">
                <a:solidFill>
                  <a:schemeClr val="bg1"/>
                </a:solidFill>
              </a:rPr>
              <a:t>Download the app to see the agenda</a:t>
            </a:r>
          </a:p>
          <a:p>
            <a:endParaRPr lang="en-US" dirty="0"/>
          </a:p>
        </p:txBody>
      </p:sp>
    </p:spTree>
    <p:extLst>
      <p:ext uri="{BB962C8B-B14F-4D97-AF65-F5344CB8AC3E}">
        <p14:creationId xmlns:p14="http://schemas.microsoft.com/office/powerpoint/2010/main" val="2914264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985">
              <a:schemeClr val="accent1">
                <a:lumMod val="20000"/>
                <a:lumOff val="80000"/>
              </a:schemeClr>
            </a:gs>
            <a:gs pos="0">
              <a:schemeClr val="accent1">
                <a:lumMod val="0"/>
                <a:lumOff val="100000"/>
              </a:schemeClr>
            </a:gs>
            <a:gs pos="35000">
              <a:schemeClr val="tx2">
                <a:lumMod val="25000"/>
                <a:lumOff val="75000"/>
              </a:schemeClr>
            </a:gs>
            <a:gs pos="100000">
              <a:schemeClr val="accent1">
                <a:lumMod val="1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ctangle 1"/>
          <p:cNvSpPr/>
          <p:nvPr/>
        </p:nvSpPr>
        <p:spPr>
          <a:xfrm>
            <a:off x="1499244" y="527804"/>
            <a:ext cx="8613255" cy="5632311"/>
          </a:xfrm>
          <a:prstGeom prst="rect">
            <a:avLst/>
          </a:prstGeom>
        </p:spPr>
        <p:txBody>
          <a:bodyPr wrap="none">
            <a:spAutoFit/>
          </a:bodyPr>
          <a:lstStyle/>
          <a:p>
            <a:pPr algn="ctr"/>
            <a:r>
              <a:rPr lang="en-US" sz="8800" u="sng" dirty="0">
                <a:latin typeface="Britannic Bold" panose="020B0903060703020204" pitchFamily="34" charset="0"/>
              </a:rPr>
              <a:t>Verification form</a:t>
            </a:r>
          </a:p>
          <a:p>
            <a:pPr algn="ctr"/>
            <a:endParaRPr lang="en-US" sz="3200" dirty="0">
              <a:latin typeface="Britannic Bold" panose="020B0903060703020204" pitchFamily="34" charset="0"/>
            </a:endParaRPr>
          </a:p>
          <a:p>
            <a:pPr algn="ctr"/>
            <a:r>
              <a:rPr lang="en-US" sz="8000" dirty="0">
                <a:latin typeface="Britannic Bold" panose="020B0903060703020204" pitchFamily="34" charset="0"/>
              </a:rPr>
              <a:t>QR code </a:t>
            </a:r>
          </a:p>
          <a:p>
            <a:pPr algn="ctr"/>
            <a:r>
              <a:rPr lang="en-US" sz="8000" dirty="0">
                <a:latin typeface="Britannic Bold" panose="020B0903060703020204" pitchFamily="34" charset="0"/>
              </a:rPr>
              <a:t>during </a:t>
            </a:r>
          </a:p>
          <a:p>
            <a:pPr algn="ctr"/>
            <a:r>
              <a:rPr lang="en-US" sz="8000" dirty="0">
                <a:latin typeface="Britannic Bold" panose="020B0903060703020204" pitchFamily="34" charset="0"/>
              </a:rPr>
              <a:t>Region meetings</a:t>
            </a:r>
          </a:p>
        </p:txBody>
      </p:sp>
    </p:spTree>
    <p:extLst>
      <p:ext uri="{BB962C8B-B14F-4D97-AF65-F5344CB8AC3E}">
        <p14:creationId xmlns:p14="http://schemas.microsoft.com/office/powerpoint/2010/main" val="862207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7002" y="5895191"/>
            <a:ext cx="1688951" cy="400110"/>
          </a:xfrm>
          <a:prstGeom prst="rect">
            <a:avLst/>
          </a:prstGeom>
        </p:spPr>
        <p:txBody>
          <a:bodyPr wrap="square">
            <a:spAutoFit/>
          </a:bodyPr>
          <a:lstStyle/>
          <a:p>
            <a:r>
              <a:rPr lang="en-US" sz="2000" dirty="0">
                <a:hlinkClick r:id="rId2"/>
              </a:rPr>
              <a:t>Back to School</a:t>
            </a:r>
            <a:endParaRPr lang="en-US" sz="2000" dirty="0"/>
          </a:p>
        </p:txBody>
      </p:sp>
      <p:pic>
        <p:nvPicPr>
          <p:cNvPr id="5122" name="Picture 2" descr="IEC Hamilton on Twitter: &quot;Many of you in #HamOnt are heading back to school  today. While it may look or be delivered differently than we are used to,  we know it's go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761" y="257156"/>
            <a:ext cx="10287000" cy="5391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199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209" y="108286"/>
            <a:ext cx="8274591" cy="4979640"/>
          </a:xfrm>
          <a:prstGeom prst="rect">
            <a:avLst/>
          </a:prstGeom>
        </p:spPr>
      </p:pic>
      <p:sp>
        <p:nvSpPr>
          <p:cNvPr id="3" name="Rectangle 2"/>
          <p:cNvSpPr/>
          <p:nvPr/>
        </p:nvSpPr>
        <p:spPr>
          <a:xfrm>
            <a:off x="4031953" y="4699883"/>
            <a:ext cx="3815276" cy="1569660"/>
          </a:xfrm>
          <a:prstGeom prst="rect">
            <a:avLst/>
          </a:prstGeom>
          <a:noFill/>
        </p:spPr>
        <p:txBody>
          <a:bodyPr wrap="none" lIns="91440" tIns="45720" rIns="91440" bIns="45720">
            <a:spAutoFit/>
          </a:bodyPr>
          <a:lstStyle/>
          <a:p>
            <a:pPr algn="ctr"/>
            <a:r>
              <a:rPr lang="en-US" sz="9600" b="0" cap="none" spc="0" dirty="0">
                <a:ln w="0"/>
                <a:solidFill>
                  <a:schemeClr val="tx1"/>
                </a:solidFill>
                <a:effectLst>
                  <a:outerShdw blurRad="38100" dist="19050" dir="2700000" algn="tl" rotWithShape="0">
                    <a:schemeClr val="dk1">
                      <a:alpha val="40000"/>
                    </a:schemeClr>
                  </a:outerShdw>
                </a:effectLst>
              </a:rPr>
              <a:t>Awards</a:t>
            </a:r>
          </a:p>
        </p:txBody>
      </p:sp>
    </p:spTree>
    <p:extLst>
      <p:ext uri="{BB962C8B-B14F-4D97-AF65-F5344CB8AC3E}">
        <p14:creationId xmlns:p14="http://schemas.microsoft.com/office/powerpoint/2010/main" val="1685821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32528" y="43057"/>
            <a:ext cx="10772775" cy="1658198"/>
          </a:xfrm>
        </p:spPr>
        <p:txBody>
          <a:bodyPr>
            <a:normAutofit/>
          </a:bodyPr>
          <a:lstStyle/>
          <a:p>
            <a:pPr algn="ctr"/>
            <a:r>
              <a:rPr lang="en-US" sz="4800" dirty="0">
                <a:solidFill>
                  <a:schemeClr val="tx1"/>
                </a:solidFill>
                <a:latin typeface="Bodoni MT" panose="02070603080606020203" pitchFamily="18" charset="0"/>
              </a:rPr>
              <a:t>5 YEARS OF OATFCS MEMBERSHIP</a:t>
            </a:r>
          </a:p>
        </p:txBody>
      </p:sp>
      <p:sp>
        <p:nvSpPr>
          <p:cNvPr id="5" name="Content Placeholder 4"/>
          <p:cNvSpPr>
            <a:spLocks noGrp="1"/>
          </p:cNvSpPr>
          <p:nvPr>
            <p:ph sz="half" idx="1"/>
          </p:nvPr>
        </p:nvSpPr>
        <p:spPr>
          <a:xfrm>
            <a:off x="732528" y="1534737"/>
            <a:ext cx="4663440" cy="4475434"/>
          </a:xfrm>
        </p:spPr>
        <p:txBody>
          <a:bodyPr>
            <a:noAutofit/>
          </a:bodyPr>
          <a:lstStyle/>
          <a:p>
            <a:pPr>
              <a:buFont typeface="Courier New" panose="02070309020205020404" pitchFamily="49" charset="0"/>
              <a:buChar char="o"/>
            </a:pPr>
            <a:r>
              <a:rPr lang="en-US" sz="3600" dirty="0"/>
              <a:t> </a:t>
            </a:r>
            <a:r>
              <a:rPr lang="en-US" sz="4400" dirty="0"/>
              <a:t>Lisa Bryan</a:t>
            </a:r>
          </a:p>
          <a:p>
            <a:pPr>
              <a:buFont typeface="Courier New" panose="02070309020205020404" pitchFamily="49" charset="0"/>
              <a:buChar char="o"/>
            </a:pPr>
            <a:r>
              <a:rPr lang="en-US" sz="4400" dirty="0"/>
              <a:t> Seth Day</a:t>
            </a:r>
          </a:p>
          <a:p>
            <a:pPr>
              <a:buFont typeface="Courier New" panose="02070309020205020404" pitchFamily="49" charset="0"/>
              <a:buChar char="o"/>
            </a:pPr>
            <a:r>
              <a:rPr lang="en-US" sz="4400" dirty="0"/>
              <a:t> Mary Dushane</a:t>
            </a:r>
          </a:p>
          <a:p>
            <a:pPr>
              <a:buFont typeface="Courier New" panose="02070309020205020404" pitchFamily="49" charset="0"/>
              <a:buChar char="o"/>
            </a:pPr>
            <a:r>
              <a:rPr lang="en-US" sz="4400" dirty="0"/>
              <a:t> Jennifer Falkner</a:t>
            </a:r>
          </a:p>
          <a:p>
            <a:pPr>
              <a:buFont typeface="Courier New" panose="02070309020205020404" pitchFamily="49" charset="0"/>
              <a:buChar char="o"/>
            </a:pPr>
            <a:r>
              <a:rPr lang="en-US" sz="4400" dirty="0"/>
              <a:t> Rebecca Green</a:t>
            </a:r>
          </a:p>
          <a:p>
            <a:pPr>
              <a:buFont typeface="Courier New" panose="02070309020205020404" pitchFamily="49" charset="0"/>
              <a:buChar char="o"/>
            </a:pPr>
            <a:r>
              <a:rPr lang="en-US" sz="4400" dirty="0"/>
              <a:t> Jessica Maker</a:t>
            </a:r>
          </a:p>
          <a:p>
            <a:pPr>
              <a:buFont typeface="Courier New" panose="02070309020205020404" pitchFamily="49" charset="0"/>
              <a:buChar char="o"/>
            </a:pPr>
            <a:r>
              <a:rPr lang="en-US" sz="4400" dirty="0"/>
              <a:t> Janelle Pease</a:t>
            </a:r>
          </a:p>
        </p:txBody>
      </p:sp>
      <p:sp>
        <p:nvSpPr>
          <p:cNvPr id="6" name="Content Placeholder 5"/>
          <p:cNvSpPr>
            <a:spLocks noGrp="1"/>
          </p:cNvSpPr>
          <p:nvPr>
            <p:ph sz="half" idx="2"/>
          </p:nvPr>
        </p:nvSpPr>
        <p:spPr>
          <a:xfrm>
            <a:off x="6118915" y="1534737"/>
            <a:ext cx="5386388" cy="4899930"/>
          </a:xfrm>
        </p:spPr>
        <p:txBody>
          <a:bodyPr>
            <a:normAutofit/>
          </a:bodyPr>
          <a:lstStyle/>
          <a:p>
            <a:pPr>
              <a:buFont typeface="Courier New" panose="02070309020205020404" pitchFamily="49" charset="0"/>
              <a:buChar char="o"/>
            </a:pPr>
            <a:r>
              <a:rPr lang="en-US" sz="3600" dirty="0"/>
              <a:t> </a:t>
            </a:r>
            <a:r>
              <a:rPr lang="en-US" sz="4400" dirty="0"/>
              <a:t>Dawnnie Ross</a:t>
            </a:r>
          </a:p>
          <a:p>
            <a:pPr>
              <a:buFont typeface="Courier New" panose="02070309020205020404" pitchFamily="49" charset="0"/>
              <a:buChar char="o"/>
            </a:pPr>
            <a:r>
              <a:rPr lang="en-US" sz="4400" dirty="0"/>
              <a:t> Bambi Slimp</a:t>
            </a:r>
          </a:p>
          <a:p>
            <a:pPr>
              <a:buFont typeface="Courier New" panose="02070309020205020404" pitchFamily="49" charset="0"/>
              <a:buChar char="o"/>
            </a:pPr>
            <a:r>
              <a:rPr lang="en-US" sz="4400" dirty="0"/>
              <a:t> Rusty Stafford</a:t>
            </a:r>
          </a:p>
          <a:p>
            <a:pPr>
              <a:buFont typeface="Courier New" panose="02070309020205020404" pitchFamily="49" charset="0"/>
              <a:buChar char="o"/>
            </a:pPr>
            <a:r>
              <a:rPr lang="en-US" sz="4400" dirty="0"/>
              <a:t> Julie Star-Southern</a:t>
            </a:r>
          </a:p>
          <a:p>
            <a:pPr>
              <a:buFont typeface="Courier New" panose="02070309020205020404" pitchFamily="49" charset="0"/>
              <a:buChar char="o"/>
            </a:pPr>
            <a:r>
              <a:rPr lang="en-US" sz="4400" dirty="0"/>
              <a:t> Whitney Strother</a:t>
            </a:r>
          </a:p>
          <a:p>
            <a:pPr>
              <a:buFont typeface="Courier New" panose="02070309020205020404" pitchFamily="49" charset="0"/>
              <a:buChar char="o"/>
            </a:pPr>
            <a:r>
              <a:rPr lang="en-US" sz="4400" dirty="0"/>
              <a:t> Dana Stroud</a:t>
            </a:r>
          </a:p>
        </p:txBody>
      </p:sp>
    </p:spTree>
    <p:extLst>
      <p:ext uri="{BB962C8B-B14F-4D97-AF65-F5344CB8AC3E}">
        <p14:creationId xmlns:p14="http://schemas.microsoft.com/office/powerpoint/2010/main" val="2914023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400" dirty="0">
                <a:solidFill>
                  <a:schemeClr val="tx1"/>
                </a:solidFill>
                <a:latin typeface="Bodoni MT" panose="02070603080606020203" pitchFamily="18" charset="0"/>
              </a:rPr>
              <a:t>10 YEARS OATFACS MEMBERSHIP</a:t>
            </a:r>
          </a:p>
        </p:txBody>
      </p:sp>
      <p:sp>
        <p:nvSpPr>
          <p:cNvPr id="6" name="Content Placeholder 5"/>
          <p:cNvSpPr>
            <a:spLocks noGrp="1"/>
          </p:cNvSpPr>
          <p:nvPr>
            <p:ph sz="half" idx="1"/>
          </p:nvPr>
        </p:nvSpPr>
        <p:spPr>
          <a:xfrm>
            <a:off x="3401567" y="2016421"/>
            <a:ext cx="5725499" cy="4342045"/>
          </a:xfrm>
        </p:spPr>
        <p:txBody>
          <a:bodyPr>
            <a:normAutofit fontScale="92500" lnSpcReduction="20000"/>
          </a:bodyPr>
          <a:lstStyle/>
          <a:p>
            <a:endParaRPr lang="en-US" dirty="0"/>
          </a:p>
          <a:p>
            <a:pPr>
              <a:buFont typeface="Courier New" panose="02070309020205020404" pitchFamily="49" charset="0"/>
              <a:buChar char="o"/>
            </a:pPr>
            <a:r>
              <a:rPr lang="en-US" sz="3200" dirty="0"/>
              <a:t> </a:t>
            </a:r>
            <a:r>
              <a:rPr lang="en-US" sz="5200" dirty="0"/>
              <a:t>Lori </a:t>
            </a:r>
            <a:r>
              <a:rPr lang="en-US" sz="5200" dirty="0" err="1"/>
              <a:t>Criner</a:t>
            </a:r>
            <a:endParaRPr lang="en-US" sz="5200" dirty="0"/>
          </a:p>
          <a:p>
            <a:pPr>
              <a:buFont typeface="Courier New" panose="02070309020205020404" pitchFamily="49" charset="0"/>
              <a:buChar char="o"/>
            </a:pPr>
            <a:r>
              <a:rPr lang="en-US" sz="5200" dirty="0"/>
              <a:t> Kristi Lindley</a:t>
            </a:r>
          </a:p>
          <a:p>
            <a:pPr>
              <a:buFont typeface="Courier New" panose="02070309020205020404" pitchFamily="49" charset="0"/>
              <a:buChar char="o"/>
            </a:pPr>
            <a:r>
              <a:rPr lang="en-US" sz="5200" dirty="0"/>
              <a:t> Rikki Manous</a:t>
            </a:r>
          </a:p>
          <a:p>
            <a:pPr>
              <a:buFont typeface="Courier New" panose="02070309020205020404" pitchFamily="49" charset="0"/>
              <a:buChar char="o"/>
            </a:pPr>
            <a:r>
              <a:rPr lang="en-US" sz="5200" dirty="0"/>
              <a:t> Tonya Quinby</a:t>
            </a:r>
          </a:p>
          <a:p>
            <a:pPr>
              <a:buFont typeface="Courier New" panose="02070309020205020404" pitchFamily="49" charset="0"/>
              <a:buChar char="o"/>
            </a:pPr>
            <a:r>
              <a:rPr lang="en-US" sz="5200" dirty="0"/>
              <a:t> Jennifer </a:t>
            </a:r>
            <a:r>
              <a:rPr lang="en-US" sz="5200" dirty="0" err="1"/>
              <a:t>Savala</a:t>
            </a:r>
            <a:endParaRPr lang="en-US" sz="5200" dirty="0"/>
          </a:p>
          <a:p>
            <a:pPr>
              <a:buFont typeface="Courier New" panose="02070309020205020404" pitchFamily="49" charset="0"/>
              <a:buChar char="o"/>
            </a:pPr>
            <a:r>
              <a:rPr lang="en-US" sz="5200" dirty="0"/>
              <a:t> Ashley West</a:t>
            </a:r>
          </a:p>
          <a:p>
            <a:pPr marL="0" indent="0">
              <a:buNone/>
            </a:pPr>
            <a:endParaRPr lang="en-US" sz="2400" dirty="0"/>
          </a:p>
        </p:txBody>
      </p:sp>
    </p:spTree>
    <p:extLst>
      <p:ext uri="{BB962C8B-B14F-4D97-AF65-F5344CB8AC3E}">
        <p14:creationId xmlns:p14="http://schemas.microsoft.com/office/powerpoint/2010/main" val="688375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15 YEARS OF OATFCS MEMBERSHIP</a:t>
            </a:r>
          </a:p>
        </p:txBody>
      </p:sp>
      <p:sp>
        <p:nvSpPr>
          <p:cNvPr id="6" name="Content Placeholder 5"/>
          <p:cNvSpPr>
            <a:spLocks noGrp="1"/>
          </p:cNvSpPr>
          <p:nvPr>
            <p:ph sz="half" idx="1"/>
          </p:nvPr>
        </p:nvSpPr>
        <p:spPr>
          <a:xfrm>
            <a:off x="676655" y="1998133"/>
            <a:ext cx="5080677" cy="4360333"/>
          </a:xfrm>
        </p:spPr>
        <p:txBody>
          <a:bodyPr>
            <a:normAutofit/>
          </a:bodyPr>
          <a:lstStyle/>
          <a:p>
            <a:endParaRPr lang="en-US" dirty="0"/>
          </a:p>
          <a:p>
            <a:pPr>
              <a:buFont typeface="Courier New" panose="02070309020205020404" pitchFamily="49" charset="0"/>
              <a:buChar char="o"/>
            </a:pPr>
            <a:r>
              <a:rPr lang="en-US" sz="3200" dirty="0"/>
              <a:t>  </a:t>
            </a:r>
            <a:r>
              <a:rPr lang="en-US" sz="4800" dirty="0"/>
              <a:t>Kate Beck</a:t>
            </a:r>
          </a:p>
          <a:p>
            <a:pPr>
              <a:buFont typeface="Courier New" panose="02070309020205020404" pitchFamily="49" charset="0"/>
              <a:buChar char="o"/>
            </a:pPr>
            <a:r>
              <a:rPr lang="en-US" sz="4800" dirty="0"/>
              <a:t> Jolene Bryant</a:t>
            </a:r>
          </a:p>
          <a:p>
            <a:pPr>
              <a:buFont typeface="Courier New" panose="02070309020205020404" pitchFamily="49" charset="0"/>
              <a:buChar char="o"/>
            </a:pPr>
            <a:r>
              <a:rPr lang="en-US" sz="4800" dirty="0"/>
              <a:t> Tara Burkhead</a:t>
            </a:r>
          </a:p>
          <a:p>
            <a:pPr>
              <a:buFont typeface="Courier New" panose="02070309020205020404" pitchFamily="49" charset="0"/>
              <a:buChar char="o"/>
            </a:pPr>
            <a:r>
              <a:rPr lang="en-US" sz="4800" dirty="0"/>
              <a:t> Sandy Combs</a:t>
            </a:r>
          </a:p>
          <a:p>
            <a:endParaRPr lang="en-US" dirty="0"/>
          </a:p>
        </p:txBody>
      </p:sp>
      <p:sp>
        <p:nvSpPr>
          <p:cNvPr id="7" name="Content Placeholder 6"/>
          <p:cNvSpPr>
            <a:spLocks noGrp="1"/>
          </p:cNvSpPr>
          <p:nvPr>
            <p:ph sz="half" idx="2"/>
          </p:nvPr>
        </p:nvSpPr>
        <p:spPr>
          <a:xfrm>
            <a:off x="6011329" y="1998134"/>
            <a:ext cx="5438101" cy="3767328"/>
          </a:xfrm>
        </p:spPr>
        <p:txBody>
          <a:bodyPr>
            <a:normAutofit/>
          </a:bodyPr>
          <a:lstStyle/>
          <a:p>
            <a:endParaRPr lang="en-US" dirty="0"/>
          </a:p>
          <a:p>
            <a:pPr>
              <a:buFont typeface="Courier New" panose="02070309020205020404" pitchFamily="49" charset="0"/>
              <a:buChar char="o"/>
            </a:pPr>
            <a:r>
              <a:rPr lang="en-US" sz="3200" dirty="0"/>
              <a:t>  </a:t>
            </a:r>
            <a:r>
              <a:rPr lang="en-US" sz="4800" dirty="0"/>
              <a:t>Lisa Danker</a:t>
            </a:r>
          </a:p>
          <a:p>
            <a:pPr>
              <a:buFont typeface="Courier New" panose="02070309020205020404" pitchFamily="49" charset="0"/>
              <a:buChar char="o"/>
            </a:pPr>
            <a:r>
              <a:rPr lang="en-US" sz="4800" dirty="0"/>
              <a:t> Janelle Hammer</a:t>
            </a:r>
          </a:p>
          <a:p>
            <a:pPr>
              <a:buFont typeface="Courier New" panose="02070309020205020404" pitchFamily="49" charset="0"/>
              <a:buChar char="o"/>
            </a:pPr>
            <a:r>
              <a:rPr lang="en-US" sz="4800" dirty="0"/>
              <a:t> Teresa Widick</a:t>
            </a:r>
          </a:p>
          <a:p>
            <a:endParaRPr lang="en-US" sz="4400" dirty="0"/>
          </a:p>
        </p:txBody>
      </p:sp>
    </p:spTree>
    <p:extLst>
      <p:ext uri="{BB962C8B-B14F-4D97-AF65-F5344CB8AC3E}">
        <p14:creationId xmlns:p14="http://schemas.microsoft.com/office/powerpoint/2010/main" val="1596876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20 YEARS OF OATFCS MEMBERSHIP</a:t>
            </a:r>
          </a:p>
        </p:txBody>
      </p:sp>
      <p:sp>
        <p:nvSpPr>
          <p:cNvPr id="3" name="Content Placeholder 2"/>
          <p:cNvSpPr>
            <a:spLocks noGrp="1"/>
          </p:cNvSpPr>
          <p:nvPr>
            <p:ph idx="1"/>
          </p:nvPr>
        </p:nvSpPr>
        <p:spPr>
          <a:xfrm>
            <a:off x="2982761" y="1827784"/>
            <a:ext cx="6121699" cy="4700016"/>
          </a:xfrm>
        </p:spPr>
        <p:txBody>
          <a:bodyPr>
            <a:normAutofit fontScale="85000" lnSpcReduction="20000"/>
          </a:bodyPr>
          <a:lstStyle/>
          <a:p>
            <a:pPr marL="0" indent="0">
              <a:buNone/>
            </a:pPr>
            <a:endParaRPr lang="en-US" dirty="0"/>
          </a:p>
          <a:p>
            <a:pPr>
              <a:buFont typeface="Courier New" panose="02070309020205020404" pitchFamily="49" charset="0"/>
              <a:buChar char="o"/>
            </a:pPr>
            <a:r>
              <a:rPr lang="en-US" sz="4400" dirty="0"/>
              <a:t> </a:t>
            </a:r>
            <a:r>
              <a:rPr lang="en-US" sz="5200" dirty="0"/>
              <a:t>Erica Carey</a:t>
            </a:r>
          </a:p>
          <a:p>
            <a:pPr>
              <a:buFont typeface="Courier New" panose="02070309020205020404" pitchFamily="49" charset="0"/>
              <a:buChar char="o"/>
            </a:pPr>
            <a:r>
              <a:rPr lang="en-US" sz="5200" dirty="0"/>
              <a:t> Jeanine Clark</a:t>
            </a:r>
          </a:p>
          <a:p>
            <a:pPr>
              <a:buFont typeface="Courier New" panose="02070309020205020404" pitchFamily="49" charset="0"/>
              <a:buChar char="o"/>
            </a:pPr>
            <a:r>
              <a:rPr lang="en-US" sz="5200" dirty="0"/>
              <a:t> Cindy Franks</a:t>
            </a:r>
          </a:p>
          <a:p>
            <a:pPr>
              <a:buFont typeface="Courier New" panose="02070309020205020404" pitchFamily="49" charset="0"/>
              <a:buChar char="o"/>
            </a:pPr>
            <a:r>
              <a:rPr lang="en-US" sz="5200" dirty="0"/>
              <a:t> David Gardner</a:t>
            </a:r>
          </a:p>
          <a:p>
            <a:pPr>
              <a:buFont typeface="Courier New" panose="02070309020205020404" pitchFamily="49" charset="0"/>
              <a:buChar char="o"/>
            </a:pPr>
            <a:r>
              <a:rPr lang="en-US" sz="5200" dirty="0"/>
              <a:t> Allison Garner</a:t>
            </a:r>
          </a:p>
          <a:p>
            <a:pPr>
              <a:buFont typeface="Courier New" panose="02070309020205020404" pitchFamily="49" charset="0"/>
              <a:buChar char="o"/>
            </a:pPr>
            <a:r>
              <a:rPr lang="en-US" sz="5200" dirty="0"/>
              <a:t> Keri Laxton</a:t>
            </a:r>
          </a:p>
          <a:p>
            <a:pPr>
              <a:buFont typeface="Courier New" panose="02070309020205020404" pitchFamily="49" charset="0"/>
              <a:buChar char="o"/>
            </a:pPr>
            <a:r>
              <a:rPr lang="en-US" sz="5200" dirty="0"/>
              <a:t> Christina Spurgin</a:t>
            </a:r>
          </a:p>
          <a:p>
            <a:endParaRPr lang="en-US" sz="2400" dirty="0"/>
          </a:p>
        </p:txBody>
      </p:sp>
    </p:spTree>
    <p:extLst>
      <p:ext uri="{BB962C8B-B14F-4D97-AF65-F5344CB8AC3E}">
        <p14:creationId xmlns:p14="http://schemas.microsoft.com/office/powerpoint/2010/main" val="39106573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25 YEARS OF OATFCS MEMBERSHIP</a:t>
            </a:r>
          </a:p>
        </p:txBody>
      </p:sp>
      <p:sp>
        <p:nvSpPr>
          <p:cNvPr id="3" name="Content Placeholder 2"/>
          <p:cNvSpPr>
            <a:spLocks noGrp="1"/>
          </p:cNvSpPr>
          <p:nvPr>
            <p:ph idx="1"/>
          </p:nvPr>
        </p:nvSpPr>
        <p:spPr>
          <a:xfrm>
            <a:off x="3176733" y="1512147"/>
            <a:ext cx="4961427" cy="4846320"/>
          </a:xfrm>
        </p:spPr>
        <p:txBody>
          <a:bodyPr>
            <a:normAutofit lnSpcReduction="10000"/>
          </a:bodyPr>
          <a:lstStyle/>
          <a:p>
            <a:pPr marL="0" indent="0">
              <a:buNone/>
            </a:pPr>
            <a:endParaRPr lang="en-US" dirty="0"/>
          </a:p>
          <a:p>
            <a:pPr>
              <a:buFont typeface="Courier New" panose="02070309020205020404" pitchFamily="49" charset="0"/>
              <a:buChar char="o"/>
            </a:pPr>
            <a:r>
              <a:rPr lang="en-US" sz="4800" dirty="0">
                <a:solidFill>
                  <a:schemeClr val="tx1"/>
                </a:solidFill>
              </a:rPr>
              <a:t> Regina Barton</a:t>
            </a:r>
          </a:p>
          <a:p>
            <a:pPr>
              <a:buFont typeface="Courier New" panose="02070309020205020404" pitchFamily="49" charset="0"/>
              <a:buChar char="o"/>
            </a:pPr>
            <a:r>
              <a:rPr lang="en-US" sz="4800" dirty="0">
                <a:solidFill>
                  <a:schemeClr val="tx1"/>
                </a:solidFill>
              </a:rPr>
              <a:t> Joann Carter</a:t>
            </a:r>
          </a:p>
          <a:p>
            <a:pPr>
              <a:buFont typeface="Courier New" panose="02070309020205020404" pitchFamily="49" charset="0"/>
              <a:buChar char="o"/>
            </a:pPr>
            <a:r>
              <a:rPr lang="en-US" sz="4800" dirty="0">
                <a:solidFill>
                  <a:schemeClr val="tx1"/>
                </a:solidFill>
              </a:rPr>
              <a:t> Tina Clawson</a:t>
            </a:r>
          </a:p>
          <a:p>
            <a:pPr>
              <a:buFont typeface="Courier New" panose="02070309020205020404" pitchFamily="49" charset="0"/>
              <a:buChar char="o"/>
            </a:pPr>
            <a:r>
              <a:rPr lang="en-US" sz="4800" dirty="0">
                <a:solidFill>
                  <a:schemeClr val="tx1"/>
                </a:solidFill>
              </a:rPr>
              <a:t> Shelly Crawford</a:t>
            </a:r>
          </a:p>
          <a:p>
            <a:pPr>
              <a:buFont typeface="Courier New" panose="02070309020205020404" pitchFamily="49" charset="0"/>
              <a:buChar char="o"/>
            </a:pPr>
            <a:r>
              <a:rPr lang="en-US" sz="4800" dirty="0">
                <a:solidFill>
                  <a:schemeClr val="tx1"/>
                </a:solidFill>
              </a:rPr>
              <a:t> Kari </a:t>
            </a:r>
            <a:r>
              <a:rPr lang="en-US" sz="4800" dirty="0" err="1">
                <a:solidFill>
                  <a:schemeClr val="tx1"/>
                </a:solidFill>
              </a:rPr>
              <a:t>Lollis-Daggs</a:t>
            </a:r>
            <a:endParaRPr lang="en-US" sz="4800" dirty="0">
              <a:solidFill>
                <a:schemeClr val="tx1"/>
              </a:solidFill>
            </a:endParaRPr>
          </a:p>
          <a:p>
            <a:pPr>
              <a:buFont typeface="Courier New" panose="02070309020205020404" pitchFamily="49" charset="0"/>
              <a:buChar char="o"/>
            </a:pPr>
            <a:r>
              <a:rPr lang="en-US" sz="4800" dirty="0">
                <a:solidFill>
                  <a:schemeClr val="tx1"/>
                </a:solidFill>
              </a:rPr>
              <a:t>Randa Pirrong</a:t>
            </a:r>
          </a:p>
          <a:p>
            <a:pPr>
              <a:buFont typeface="Courier New" panose="02070309020205020404" pitchFamily="49" charset="0"/>
              <a:buChar char="o"/>
            </a:pPr>
            <a:endParaRPr lang="en-US" sz="4000" dirty="0">
              <a:solidFill>
                <a:schemeClr val="tx1"/>
              </a:solidFill>
            </a:endParaRPr>
          </a:p>
        </p:txBody>
      </p:sp>
    </p:spTree>
    <p:extLst>
      <p:ext uri="{BB962C8B-B14F-4D97-AF65-F5344CB8AC3E}">
        <p14:creationId xmlns:p14="http://schemas.microsoft.com/office/powerpoint/2010/main" val="5112006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30 YEARS OF OATFCS MEMBERSHIP</a:t>
            </a:r>
          </a:p>
        </p:txBody>
      </p:sp>
      <p:sp>
        <p:nvSpPr>
          <p:cNvPr id="3" name="Content Placeholder 2"/>
          <p:cNvSpPr>
            <a:spLocks noGrp="1"/>
          </p:cNvSpPr>
          <p:nvPr>
            <p:ph idx="1"/>
          </p:nvPr>
        </p:nvSpPr>
        <p:spPr>
          <a:xfrm>
            <a:off x="676656" y="2388198"/>
            <a:ext cx="10753725" cy="3389667"/>
          </a:xfrm>
        </p:spPr>
        <p:txBody>
          <a:bodyPr/>
          <a:lstStyle/>
          <a:p>
            <a:pPr marL="0" indent="0">
              <a:buNone/>
            </a:pPr>
            <a:endParaRPr lang="en-US" dirty="0"/>
          </a:p>
          <a:p>
            <a:pPr algn="ctr"/>
            <a:r>
              <a:rPr lang="en-US" sz="8800" dirty="0"/>
              <a:t>Leigh Anne Bradberry</a:t>
            </a:r>
          </a:p>
          <a:p>
            <a:pPr marL="0" indent="0">
              <a:buNone/>
            </a:pPr>
            <a:endParaRPr lang="en-US" sz="3000" dirty="0"/>
          </a:p>
        </p:txBody>
      </p:sp>
    </p:spTree>
    <p:extLst>
      <p:ext uri="{BB962C8B-B14F-4D97-AF65-F5344CB8AC3E}">
        <p14:creationId xmlns:p14="http://schemas.microsoft.com/office/powerpoint/2010/main" val="229750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7000" r="-8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6186C8-8AF5-4258-A684-57CF33F52F72}"/>
              </a:ext>
            </a:extLst>
          </p:cNvPr>
          <p:cNvSpPr>
            <a:spLocks noGrp="1"/>
          </p:cNvSpPr>
          <p:nvPr>
            <p:ph type="title"/>
          </p:nvPr>
        </p:nvSpPr>
        <p:spPr>
          <a:xfrm>
            <a:off x="1245869" y="0"/>
            <a:ext cx="9624061" cy="6857999"/>
          </a:xfrm>
        </p:spPr>
        <p:txBody>
          <a:bodyPr>
            <a:normAutofit/>
          </a:bodyPr>
          <a:lstStyle/>
          <a:p>
            <a:pPr algn="ctr"/>
            <a:r>
              <a:rPr lang="en-US" sz="9600" dirty="0">
                <a:solidFill>
                  <a:schemeClr val="accent1">
                    <a:lumMod val="75000"/>
                  </a:schemeClr>
                </a:solidFill>
                <a:latin typeface="Impact" panose="020B0806030902050204" pitchFamily="34" charset="0"/>
              </a:rPr>
              <a:t>FCS </a:t>
            </a:r>
            <a:br>
              <a:rPr lang="en-US" sz="9600" dirty="0">
                <a:solidFill>
                  <a:schemeClr val="accent1">
                    <a:lumMod val="75000"/>
                  </a:schemeClr>
                </a:solidFill>
                <a:latin typeface="Impact" panose="020B0806030902050204" pitchFamily="34" charset="0"/>
              </a:rPr>
            </a:br>
            <a:r>
              <a:rPr lang="en-US" sz="9600" dirty="0">
                <a:solidFill>
                  <a:schemeClr val="accent1">
                    <a:lumMod val="75000"/>
                  </a:schemeClr>
                </a:solidFill>
                <a:latin typeface="Impact" panose="020B0806030902050204" pitchFamily="34" charset="0"/>
              </a:rPr>
              <a:t>State </a:t>
            </a:r>
            <a:br>
              <a:rPr lang="en-US" sz="9600" dirty="0">
                <a:solidFill>
                  <a:schemeClr val="accent1">
                    <a:lumMod val="75000"/>
                  </a:schemeClr>
                </a:solidFill>
                <a:latin typeface="Impact" panose="020B0806030902050204" pitchFamily="34" charset="0"/>
              </a:rPr>
            </a:br>
            <a:r>
              <a:rPr lang="en-US" sz="9600" dirty="0">
                <a:solidFill>
                  <a:schemeClr val="accent1">
                    <a:lumMod val="75000"/>
                  </a:schemeClr>
                </a:solidFill>
                <a:latin typeface="Impact" panose="020B0806030902050204" pitchFamily="34" charset="0"/>
              </a:rPr>
              <a:t>Staff</a:t>
            </a:r>
          </a:p>
        </p:txBody>
      </p:sp>
    </p:spTree>
    <p:extLst>
      <p:ext uri="{BB962C8B-B14F-4D97-AF65-F5344CB8AC3E}">
        <p14:creationId xmlns:p14="http://schemas.microsoft.com/office/powerpoint/2010/main" val="42131228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35 YEARS OF OATFCS MEMBERSHIP</a:t>
            </a:r>
          </a:p>
        </p:txBody>
      </p:sp>
      <p:sp>
        <p:nvSpPr>
          <p:cNvPr id="3" name="Content Placeholder 2"/>
          <p:cNvSpPr>
            <a:spLocks noGrp="1"/>
          </p:cNvSpPr>
          <p:nvPr>
            <p:ph idx="1"/>
          </p:nvPr>
        </p:nvSpPr>
        <p:spPr>
          <a:xfrm>
            <a:off x="3038560" y="1734166"/>
            <a:ext cx="6114880" cy="3389667"/>
          </a:xfrm>
        </p:spPr>
        <p:txBody>
          <a:bodyPr>
            <a:normAutofit lnSpcReduction="10000"/>
          </a:bodyPr>
          <a:lstStyle/>
          <a:p>
            <a:pPr marL="0" indent="0">
              <a:buNone/>
            </a:pPr>
            <a:endParaRPr lang="en-US" dirty="0"/>
          </a:p>
          <a:p>
            <a:pPr marL="0" indent="0">
              <a:buNone/>
            </a:pPr>
            <a:r>
              <a:rPr lang="en-US" sz="3000" dirty="0"/>
              <a:t> </a:t>
            </a:r>
            <a:r>
              <a:rPr lang="en-US" sz="7200" dirty="0"/>
              <a:t>Ginger Seibold</a:t>
            </a:r>
          </a:p>
          <a:p>
            <a:pPr marL="0" indent="0">
              <a:buNone/>
            </a:pPr>
            <a:r>
              <a:rPr lang="en-US" sz="7200" dirty="0"/>
              <a:t> Cynthia Snider</a:t>
            </a:r>
          </a:p>
          <a:p>
            <a:pPr marL="0" indent="0">
              <a:buNone/>
            </a:pPr>
            <a:r>
              <a:rPr lang="en-US" sz="7200" dirty="0"/>
              <a:t> Regina Wylie</a:t>
            </a:r>
          </a:p>
        </p:txBody>
      </p:sp>
    </p:spTree>
    <p:extLst>
      <p:ext uri="{BB962C8B-B14F-4D97-AF65-F5344CB8AC3E}">
        <p14:creationId xmlns:p14="http://schemas.microsoft.com/office/powerpoint/2010/main" val="21287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hidden"/>
                                      </p:to>
                                    </p:set>
                                  </p:childTnLst>
                                </p:cTn>
                              </p:par>
                              <p:par>
                                <p:cTn id="14" presetID="5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hidden"/>
                                      </p:to>
                                    </p:set>
                                  </p:childTnLst>
                                </p:cTn>
                              </p:par>
                              <p:par>
                                <p:cTn id="27" presetID="53"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40 YEARS OF OATFCS MEMBERSHIP</a:t>
            </a:r>
          </a:p>
        </p:txBody>
      </p:sp>
      <p:sp>
        <p:nvSpPr>
          <p:cNvPr id="3" name="Content Placeholder 2"/>
          <p:cNvSpPr>
            <a:spLocks noGrp="1"/>
          </p:cNvSpPr>
          <p:nvPr>
            <p:ph idx="1"/>
          </p:nvPr>
        </p:nvSpPr>
        <p:spPr>
          <a:xfrm>
            <a:off x="676656" y="2786231"/>
            <a:ext cx="10753725" cy="2635623"/>
          </a:xfrm>
        </p:spPr>
        <p:txBody>
          <a:bodyPr>
            <a:normAutofit/>
          </a:bodyPr>
          <a:lstStyle/>
          <a:p>
            <a:pPr algn="ctr"/>
            <a:r>
              <a:rPr lang="en-US" sz="8800" dirty="0"/>
              <a:t>Vickie Schmidt</a:t>
            </a:r>
            <a:endParaRPr lang="en-US" sz="8000" dirty="0"/>
          </a:p>
        </p:txBody>
      </p:sp>
    </p:spTree>
    <p:extLst>
      <p:ext uri="{BB962C8B-B14F-4D97-AF65-F5344CB8AC3E}">
        <p14:creationId xmlns:p14="http://schemas.microsoft.com/office/powerpoint/2010/main" val="12132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Bodoni MT" panose="02070603080606020203" pitchFamily="18" charset="0"/>
              </a:rPr>
              <a:t>50 YEARS OF OATFCS MEMBERSHIP</a:t>
            </a:r>
          </a:p>
        </p:txBody>
      </p:sp>
      <p:sp>
        <p:nvSpPr>
          <p:cNvPr id="3" name="Content Placeholder 2"/>
          <p:cNvSpPr>
            <a:spLocks noGrp="1"/>
          </p:cNvSpPr>
          <p:nvPr>
            <p:ph idx="1"/>
          </p:nvPr>
        </p:nvSpPr>
        <p:spPr>
          <a:xfrm>
            <a:off x="676656" y="2861534"/>
            <a:ext cx="10753725" cy="2916331"/>
          </a:xfrm>
        </p:spPr>
        <p:txBody>
          <a:bodyPr>
            <a:normAutofit/>
          </a:bodyPr>
          <a:lstStyle/>
          <a:p>
            <a:pPr algn="ctr"/>
            <a:r>
              <a:rPr lang="en-US" sz="9600" dirty="0"/>
              <a:t>Carolyn Cotton</a:t>
            </a:r>
          </a:p>
        </p:txBody>
      </p:sp>
    </p:spTree>
    <p:extLst>
      <p:ext uri="{BB962C8B-B14F-4D97-AF65-F5344CB8AC3E}">
        <p14:creationId xmlns:p14="http://schemas.microsoft.com/office/powerpoint/2010/main" val="418407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5709" y="2102423"/>
            <a:ext cx="10772775" cy="1658198"/>
          </a:xfrm>
        </p:spPr>
        <p:txBody>
          <a:bodyPr>
            <a:normAutofit/>
          </a:bodyPr>
          <a:lstStyle/>
          <a:p>
            <a:pPr algn="ctr"/>
            <a:r>
              <a:rPr lang="en-US" sz="9600" dirty="0">
                <a:solidFill>
                  <a:schemeClr val="tx1"/>
                </a:solidFill>
              </a:rPr>
              <a:t>Congratulations!!</a:t>
            </a:r>
          </a:p>
        </p:txBody>
      </p:sp>
    </p:spTree>
    <p:extLst>
      <p:ext uri="{BB962C8B-B14F-4D97-AF65-F5344CB8AC3E}">
        <p14:creationId xmlns:p14="http://schemas.microsoft.com/office/powerpoint/2010/main" val="974775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24B1-6514-6275-0CFF-ECC8DC02B040}"/>
              </a:ext>
            </a:extLst>
          </p:cNvPr>
          <p:cNvSpPr>
            <a:spLocks noGrp="1"/>
          </p:cNvSpPr>
          <p:nvPr>
            <p:ph type="title"/>
          </p:nvPr>
        </p:nvSpPr>
        <p:spPr/>
        <p:txBody>
          <a:bodyPr/>
          <a:lstStyle/>
          <a:p>
            <a:r>
              <a:rPr lang="en-US" b="1" dirty="0">
                <a:solidFill>
                  <a:srgbClr val="FF0000"/>
                </a:solidFill>
              </a:rPr>
              <a:t>Following District Pictures</a:t>
            </a:r>
          </a:p>
        </p:txBody>
      </p:sp>
      <p:sp>
        <p:nvSpPr>
          <p:cNvPr id="3" name="Content Placeholder 2">
            <a:extLst>
              <a:ext uri="{FF2B5EF4-FFF2-40B4-BE49-F238E27FC236}">
                <a16:creationId xmlns:a16="http://schemas.microsoft.com/office/drawing/2014/main" id="{745D68B3-7473-00EF-3E4F-F4FD3B23A134}"/>
              </a:ext>
            </a:extLst>
          </p:cNvPr>
          <p:cNvSpPr>
            <a:spLocks noGrp="1"/>
          </p:cNvSpPr>
          <p:nvPr>
            <p:ph idx="1"/>
          </p:nvPr>
        </p:nvSpPr>
        <p:spPr>
          <a:xfrm>
            <a:off x="676656" y="2011680"/>
            <a:ext cx="10753725" cy="3362753"/>
          </a:xfrm>
        </p:spPr>
        <p:txBody>
          <a:bodyPr>
            <a:normAutofit/>
          </a:bodyPr>
          <a:lstStyle/>
          <a:p>
            <a:r>
              <a:rPr lang="en-US" sz="4000" dirty="0"/>
              <a:t>Culinary Arts will go to </a:t>
            </a:r>
            <a:r>
              <a:rPr lang="en-US" sz="4000" dirty="0" err="1"/>
              <a:t>OneGas</a:t>
            </a:r>
            <a:r>
              <a:rPr lang="en-US" sz="4000" dirty="0"/>
              <a:t> Eat Space  </a:t>
            </a:r>
          </a:p>
          <a:p>
            <a:pPr lvl="5"/>
            <a:r>
              <a:rPr lang="en-US" sz="3400" dirty="0"/>
              <a:t>Jessica Maker </a:t>
            </a:r>
          </a:p>
          <a:p>
            <a:endParaRPr lang="en-US" sz="4000" dirty="0"/>
          </a:p>
          <a:p>
            <a:r>
              <a:rPr lang="en-US" sz="4000" dirty="0"/>
              <a:t>Early Care and Education and Teacher Prep  </a:t>
            </a:r>
          </a:p>
          <a:p>
            <a:pPr lvl="4"/>
            <a:r>
              <a:rPr lang="en-US" sz="3400" dirty="0"/>
              <a:t>Teena Friend and Christina Spurgin</a:t>
            </a:r>
          </a:p>
        </p:txBody>
      </p:sp>
    </p:spTree>
    <p:extLst>
      <p:ext uri="{BB962C8B-B14F-4D97-AF65-F5344CB8AC3E}">
        <p14:creationId xmlns:p14="http://schemas.microsoft.com/office/powerpoint/2010/main" val="1319332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9137" y="568363"/>
            <a:ext cx="10753725" cy="2860637"/>
          </a:xfrm>
        </p:spPr>
        <p:txBody>
          <a:bodyPr>
            <a:normAutofit/>
          </a:bodyPr>
          <a:lstStyle/>
          <a:p>
            <a:pPr algn="ctr"/>
            <a:r>
              <a:rPr lang="en-US" sz="9600" b="1" dirty="0"/>
              <a:t>DISTRICT </a:t>
            </a:r>
          </a:p>
          <a:p>
            <a:pPr algn="ctr"/>
            <a:r>
              <a:rPr lang="en-US" sz="9600" b="1" dirty="0"/>
              <a:t>PICTURES</a:t>
            </a:r>
          </a:p>
          <a:p>
            <a:pPr algn="ctr"/>
            <a:endParaRPr lang="en-US" sz="9600" b="1" dirty="0"/>
          </a:p>
        </p:txBody>
      </p:sp>
      <p:sp>
        <p:nvSpPr>
          <p:cNvPr id="2" name="TextBox 1">
            <a:extLst>
              <a:ext uri="{FF2B5EF4-FFF2-40B4-BE49-F238E27FC236}">
                <a16:creationId xmlns:a16="http://schemas.microsoft.com/office/drawing/2014/main" id="{B7B3AD5E-F441-EAF7-E72B-D52AC0F5D052}"/>
              </a:ext>
            </a:extLst>
          </p:cNvPr>
          <p:cNvSpPr txBox="1"/>
          <p:nvPr/>
        </p:nvSpPr>
        <p:spPr>
          <a:xfrm>
            <a:off x="2099732" y="4267200"/>
            <a:ext cx="7552267" cy="1846659"/>
          </a:xfrm>
          <a:prstGeom prst="rect">
            <a:avLst/>
          </a:prstGeom>
          <a:noFill/>
        </p:spPr>
        <p:txBody>
          <a:bodyPr wrap="square" rtlCol="0">
            <a:spAutoFit/>
          </a:bodyPr>
          <a:lstStyle/>
          <a:p>
            <a:pPr algn="ctr"/>
            <a:r>
              <a:rPr lang="en-US" sz="4800" b="1" dirty="0"/>
              <a:t>Line up in your district </a:t>
            </a:r>
          </a:p>
          <a:p>
            <a:pPr algn="ctr"/>
            <a:r>
              <a:rPr lang="en-US" sz="4800" b="1" dirty="0"/>
              <a:t>Tallest to Shortest</a:t>
            </a:r>
          </a:p>
          <a:p>
            <a:endParaRPr lang="en-US" dirty="0"/>
          </a:p>
        </p:txBody>
      </p:sp>
    </p:spTree>
    <p:extLst>
      <p:ext uri="{BB962C8B-B14F-4D97-AF65-F5344CB8AC3E}">
        <p14:creationId xmlns:p14="http://schemas.microsoft.com/office/powerpoint/2010/main" val="240074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3719" y="1891049"/>
            <a:ext cx="3409950" cy="4546600"/>
          </a:xfrm>
          <a:prstGeom prst="rect">
            <a:avLst/>
          </a:prstGeom>
        </p:spPr>
      </p:pic>
      <p:pic>
        <p:nvPicPr>
          <p:cNvPr id="7" name="Picture 6"/>
          <p:cNvPicPr>
            <a:picLocks noChangeAspect="1"/>
          </p:cNvPicPr>
          <p:nvPr/>
        </p:nvPicPr>
        <p:blipFill rotWithShape="1">
          <a:blip r:embed="rId4"/>
          <a:srcRect t="11988" b="5774"/>
          <a:stretch/>
        </p:blipFill>
        <p:spPr>
          <a:xfrm>
            <a:off x="6652208" y="420351"/>
            <a:ext cx="4166073" cy="4229099"/>
          </a:xfrm>
          <a:prstGeom prst="rect">
            <a:avLst/>
          </a:prstGeom>
          <a:ln w="44450">
            <a:noFill/>
          </a:ln>
        </p:spPr>
      </p:pic>
      <p:sp>
        <p:nvSpPr>
          <p:cNvPr id="11" name="Rectangle 10"/>
          <p:cNvSpPr/>
          <p:nvPr/>
        </p:nvSpPr>
        <p:spPr>
          <a:xfrm>
            <a:off x="181490" y="238124"/>
            <a:ext cx="5794408" cy="1446550"/>
          </a:xfrm>
          <a:prstGeom prst="rect">
            <a:avLst/>
          </a:prstGeom>
          <a:noFill/>
        </p:spPr>
        <p:txBody>
          <a:bodyPr wrap="none" lIns="91440" tIns="45720" rIns="91440" bIns="45720">
            <a:spAutoFit/>
          </a:bodyPr>
          <a:lstStyle/>
          <a:p>
            <a:pPr algn="ctr"/>
            <a:r>
              <a:rPr lang="en-US" sz="4400" b="1" u="sng" cap="none" spc="0" dirty="0">
                <a:ln w="0"/>
                <a:solidFill>
                  <a:schemeClr val="bg1"/>
                </a:solidFill>
                <a:effectLst>
                  <a:outerShdw blurRad="38100" dist="19050" dir="2700000" algn="tl" rotWithShape="0">
                    <a:schemeClr val="dk1">
                      <a:alpha val="40000"/>
                    </a:schemeClr>
                  </a:outerShdw>
                </a:effectLst>
              </a:rPr>
              <a:t>Teena Friend</a:t>
            </a:r>
          </a:p>
          <a:p>
            <a:pPr algn="ctr"/>
            <a:r>
              <a:rPr lang="en-US" sz="4400" b="1" dirty="0">
                <a:ln w="0"/>
                <a:solidFill>
                  <a:schemeClr val="bg1"/>
                </a:solidFill>
                <a:effectLst>
                  <a:outerShdw blurRad="38100" dist="19050" dir="2700000" algn="tl" rotWithShape="0">
                    <a:schemeClr val="dk1">
                      <a:alpha val="40000"/>
                    </a:schemeClr>
                  </a:outerShdw>
                </a:effectLst>
              </a:rPr>
              <a:t>North Program Specialist</a:t>
            </a:r>
            <a:endParaRPr lang="en-US" sz="4400" b="1" cap="none" spc="0" dirty="0">
              <a:ln w="0"/>
              <a:solidFill>
                <a:schemeClr val="bg1"/>
              </a:solidFill>
              <a:effectLst>
                <a:outerShdw blurRad="38100" dist="19050" dir="2700000" algn="tl" rotWithShape="0">
                  <a:schemeClr val="dk1">
                    <a:alpha val="40000"/>
                  </a:schemeClr>
                </a:outerShdw>
              </a:effectLst>
            </a:endParaRPr>
          </a:p>
        </p:txBody>
      </p:sp>
      <p:sp>
        <p:nvSpPr>
          <p:cNvPr id="12" name="Rectangle 11"/>
          <p:cNvSpPr/>
          <p:nvPr/>
        </p:nvSpPr>
        <p:spPr>
          <a:xfrm>
            <a:off x="5917077" y="4991099"/>
            <a:ext cx="5787996" cy="1446550"/>
          </a:xfrm>
          <a:prstGeom prst="rect">
            <a:avLst/>
          </a:prstGeom>
          <a:noFill/>
        </p:spPr>
        <p:txBody>
          <a:bodyPr wrap="none" lIns="91440" tIns="45720" rIns="91440" bIns="45720">
            <a:spAutoFit/>
          </a:bodyPr>
          <a:lstStyle/>
          <a:p>
            <a:pPr algn="ctr"/>
            <a:r>
              <a:rPr lang="en-US" sz="4400" b="1" u="sng" cap="none" spc="0" dirty="0">
                <a:ln w="0"/>
                <a:solidFill>
                  <a:schemeClr val="bg1"/>
                </a:solidFill>
                <a:effectLst>
                  <a:outerShdw blurRad="38100" dist="19050" dir="2700000" algn="tl" rotWithShape="0">
                    <a:schemeClr val="dk1">
                      <a:alpha val="40000"/>
                    </a:schemeClr>
                  </a:outerShdw>
                </a:effectLst>
              </a:rPr>
              <a:t>Jessica Maker</a:t>
            </a:r>
          </a:p>
          <a:p>
            <a:pPr algn="ctr"/>
            <a:r>
              <a:rPr lang="en-US" sz="4400" b="1" dirty="0">
                <a:ln w="0"/>
                <a:solidFill>
                  <a:schemeClr val="bg1"/>
                </a:solidFill>
                <a:effectLst>
                  <a:outerShdw blurRad="38100" dist="19050" dir="2700000" algn="tl" rotWithShape="0">
                    <a:schemeClr val="dk1">
                      <a:alpha val="40000"/>
                    </a:schemeClr>
                  </a:outerShdw>
                </a:effectLst>
              </a:rPr>
              <a:t>South Program Specialist</a:t>
            </a:r>
            <a:endParaRPr lang="en-US" sz="44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8977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5920" t="-682" r="29676" b="682"/>
          <a:stretch/>
        </p:blipFill>
        <p:spPr>
          <a:xfrm>
            <a:off x="1307224" y="576316"/>
            <a:ext cx="3659351" cy="4666312"/>
          </a:xfrm>
          <a:prstGeom prst="rect">
            <a:avLst/>
          </a:prstGeom>
          <a:noFill/>
          <a:ln w="44450">
            <a:noFill/>
          </a:ln>
        </p:spPr>
      </p:pic>
      <p:sp>
        <p:nvSpPr>
          <p:cNvPr id="8" name="Rectangle 7"/>
          <p:cNvSpPr/>
          <p:nvPr/>
        </p:nvSpPr>
        <p:spPr>
          <a:xfrm>
            <a:off x="300307" y="5147513"/>
            <a:ext cx="6135910" cy="1384995"/>
          </a:xfrm>
          <a:prstGeom prst="rect">
            <a:avLst/>
          </a:prstGeom>
          <a:noFill/>
        </p:spPr>
        <p:txBody>
          <a:bodyPr wrap="none" lIns="91440" tIns="45720" rIns="91440" bIns="45720">
            <a:spAutoFit/>
          </a:bodyPr>
          <a:lstStyle/>
          <a:p>
            <a:pPr algn="ctr"/>
            <a:r>
              <a:rPr lang="en-US" sz="4400" b="1" u="sng" cap="none" spc="0" dirty="0">
                <a:ln w="0"/>
                <a:solidFill>
                  <a:schemeClr val="bg1"/>
                </a:solidFill>
                <a:effectLst>
                  <a:outerShdw blurRad="38100" dist="19050" dir="2700000" algn="tl" rotWithShape="0">
                    <a:schemeClr val="dk1">
                      <a:alpha val="40000"/>
                    </a:schemeClr>
                  </a:outerShdw>
                </a:effectLst>
              </a:rPr>
              <a:t>Jessi Beebe</a:t>
            </a:r>
          </a:p>
          <a:p>
            <a:pPr algn="ctr"/>
            <a:r>
              <a:rPr lang="en-US" sz="4000" b="1" dirty="0">
                <a:ln w="0"/>
                <a:solidFill>
                  <a:schemeClr val="bg1"/>
                </a:solidFill>
                <a:effectLst>
                  <a:outerShdw blurRad="38100" dist="19050" dir="2700000" algn="tl" rotWithShape="0">
                    <a:schemeClr val="dk1">
                      <a:alpha val="40000"/>
                    </a:schemeClr>
                  </a:outerShdw>
                </a:effectLst>
              </a:rPr>
              <a:t>Northeast Program Specialist</a:t>
            </a:r>
            <a:endParaRPr lang="en-US" sz="4000" b="1" cap="none" spc="0" dirty="0">
              <a:ln w="0"/>
              <a:solidFill>
                <a:schemeClr val="bg1"/>
              </a:solidFill>
              <a:effectLst>
                <a:outerShdw blurRad="38100" dist="19050" dir="2700000" algn="tl" rotWithShape="0">
                  <a:schemeClr val="dk1">
                    <a:alpha val="40000"/>
                  </a:schemeClr>
                </a:outerShdw>
              </a:effectLst>
            </a:endParaRPr>
          </a:p>
        </p:txBody>
      </p:sp>
      <p:sp>
        <p:nvSpPr>
          <p:cNvPr id="9" name="Rectangle 8"/>
          <p:cNvSpPr/>
          <p:nvPr/>
        </p:nvSpPr>
        <p:spPr>
          <a:xfrm>
            <a:off x="5962093" y="117546"/>
            <a:ext cx="6131102" cy="1384995"/>
          </a:xfrm>
          <a:prstGeom prst="rect">
            <a:avLst/>
          </a:prstGeom>
          <a:noFill/>
        </p:spPr>
        <p:txBody>
          <a:bodyPr wrap="none" lIns="91440" tIns="45720" rIns="91440" bIns="45720">
            <a:spAutoFit/>
          </a:bodyPr>
          <a:lstStyle/>
          <a:p>
            <a:pPr algn="ctr"/>
            <a:r>
              <a:rPr lang="en-US" sz="4400" b="1" u="sng" cap="none" spc="0" dirty="0">
                <a:ln w="0"/>
                <a:solidFill>
                  <a:schemeClr val="bg1"/>
                </a:solidFill>
                <a:effectLst>
                  <a:outerShdw blurRad="38100" dist="19050" dir="2700000" algn="tl" rotWithShape="0">
                    <a:schemeClr val="dk1">
                      <a:alpha val="40000"/>
                    </a:schemeClr>
                  </a:outerShdw>
                </a:effectLst>
              </a:rPr>
              <a:t>Christina Spurgin</a:t>
            </a:r>
          </a:p>
          <a:p>
            <a:pPr algn="ctr"/>
            <a:r>
              <a:rPr lang="en-US" sz="4000" b="1" dirty="0">
                <a:ln w="0"/>
                <a:solidFill>
                  <a:schemeClr val="bg1"/>
                </a:solidFill>
                <a:effectLst>
                  <a:outerShdw blurRad="38100" dist="19050" dir="2700000" algn="tl" rotWithShape="0">
                    <a:schemeClr val="dk1">
                      <a:alpha val="40000"/>
                    </a:schemeClr>
                  </a:outerShdw>
                </a:effectLst>
              </a:rPr>
              <a:t>Southeast Program Specialist</a:t>
            </a:r>
            <a:endParaRPr lang="en-US" sz="4000" b="1" cap="none" spc="0" dirty="0">
              <a:ln w="0"/>
              <a:solidFill>
                <a:schemeClr val="bg1"/>
              </a:solidFill>
              <a:effectLst>
                <a:outerShdw blurRad="38100" dist="19050" dir="2700000" algn="tl" rotWithShape="0">
                  <a:schemeClr val="dk1">
                    <a:alpha val="40000"/>
                  </a:schemeClr>
                </a:outerShdw>
              </a:effectLst>
            </a:endParaRPr>
          </a:p>
        </p:txBody>
      </p:sp>
      <p:pic>
        <p:nvPicPr>
          <p:cNvPr id="4" name="Picture 5">
            <a:extLst>
              <a:ext uri="{FF2B5EF4-FFF2-40B4-BE49-F238E27FC236}">
                <a16:creationId xmlns:a16="http://schemas.microsoft.com/office/drawing/2014/main" id="{F8A67117-D625-460C-7F88-47A70455794E}"/>
              </a:ext>
            </a:extLst>
          </p:cNvPr>
          <p:cNvPicPr>
            <a:picLocks noChangeAspect="1"/>
          </p:cNvPicPr>
          <p:nvPr/>
        </p:nvPicPr>
        <p:blipFill rotWithShape="1">
          <a:blip r:embed="rId4"/>
          <a:srcRect l="1336" t="7002" r="1336" b="11537"/>
          <a:stretch/>
        </p:blipFill>
        <p:spPr>
          <a:xfrm>
            <a:off x="7431043" y="1502541"/>
            <a:ext cx="3821260" cy="4835388"/>
          </a:xfrm>
          <a:prstGeom prst="rect">
            <a:avLst/>
          </a:prstGeom>
        </p:spPr>
      </p:pic>
    </p:spTree>
    <p:extLst>
      <p:ext uri="{BB962C8B-B14F-4D97-AF65-F5344CB8AC3E}">
        <p14:creationId xmlns:p14="http://schemas.microsoft.com/office/powerpoint/2010/main" val="355603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036" y="126322"/>
            <a:ext cx="3789791" cy="5053055"/>
          </a:xfrm>
          <a:prstGeom prst="rect">
            <a:avLst/>
          </a:prstGeom>
        </p:spPr>
      </p:pic>
      <p:sp>
        <p:nvSpPr>
          <p:cNvPr id="7" name="Rectangle 6"/>
          <p:cNvSpPr/>
          <p:nvPr/>
        </p:nvSpPr>
        <p:spPr>
          <a:xfrm>
            <a:off x="3501647" y="5179377"/>
            <a:ext cx="4598568" cy="1446550"/>
          </a:xfrm>
          <a:prstGeom prst="rect">
            <a:avLst/>
          </a:prstGeom>
          <a:noFill/>
        </p:spPr>
        <p:txBody>
          <a:bodyPr wrap="none" lIns="91440" tIns="45720" rIns="91440" bIns="45720">
            <a:spAutoFit/>
          </a:bodyPr>
          <a:lstStyle/>
          <a:p>
            <a:pPr algn="ctr"/>
            <a:r>
              <a:rPr lang="en-US" sz="4400" b="1" u="sng" cap="none" spc="0" dirty="0">
                <a:ln w="0"/>
                <a:effectLst>
                  <a:outerShdw blurRad="38100" dist="19050" dir="2700000" algn="tl" rotWithShape="0">
                    <a:schemeClr val="dk1">
                      <a:alpha val="40000"/>
                    </a:schemeClr>
                  </a:outerShdw>
                </a:effectLst>
              </a:rPr>
              <a:t>Brittani Phillips</a:t>
            </a:r>
          </a:p>
          <a:p>
            <a:pPr algn="ctr"/>
            <a:r>
              <a:rPr lang="en-US" sz="4400" b="1" dirty="0">
                <a:ln w="0"/>
                <a:effectLst>
                  <a:outerShdw blurRad="38100" dist="19050" dir="2700000" algn="tl" rotWithShape="0">
                    <a:schemeClr val="dk1">
                      <a:alpha val="40000"/>
                    </a:schemeClr>
                  </a:outerShdw>
                </a:effectLst>
              </a:rPr>
              <a:t>FCCLA State Adviser</a:t>
            </a:r>
            <a:endParaRPr lang="en-US" sz="4400" b="1"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678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14000" r="-1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342899"/>
            <a:ext cx="3093244" cy="41243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0581" y="342899"/>
            <a:ext cx="3150394" cy="42005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342899"/>
            <a:ext cx="3367087" cy="4044830"/>
          </a:xfrm>
          <a:prstGeom prst="rect">
            <a:avLst/>
          </a:prstGeom>
        </p:spPr>
      </p:pic>
      <p:sp>
        <p:nvSpPr>
          <p:cNvPr id="5" name="Rectangle 4"/>
          <p:cNvSpPr/>
          <p:nvPr/>
        </p:nvSpPr>
        <p:spPr>
          <a:xfrm>
            <a:off x="797044" y="4467224"/>
            <a:ext cx="2807564" cy="2308324"/>
          </a:xfrm>
          <a:prstGeom prst="rect">
            <a:avLst/>
          </a:prstGeom>
          <a:noFill/>
        </p:spPr>
        <p:txBody>
          <a:bodyPr wrap="none" lIns="91440" tIns="45720" rIns="91440" bIns="45720">
            <a:spAutoFit/>
          </a:bodyPr>
          <a:lstStyle/>
          <a:p>
            <a:pPr algn="ctr"/>
            <a:r>
              <a:rPr lang="en-US" sz="3600" b="1" u="sng" cap="none" spc="0" dirty="0">
                <a:ln w="0"/>
                <a:effectLst>
                  <a:outerShdw blurRad="38100" dist="19050" dir="2700000" algn="tl" rotWithShape="0">
                    <a:schemeClr val="dk1">
                      <a:alpha val="40000"/>
                    </a:schemeClr>
                  </a:outerShdw>
                </a:effectLst>
              </a:rPr>
              <a:t>Rose Mangold</a:t>
            </a:r>
          </a:p>
          <a:p>
            <a:pPr algn="ctr"/>
            <a:r>
              <a:rPr lang="en-US" sz="3600" b="1" dirty="0">
                <a:ln w="0"/>
                <a:effectLst>
                  <a:outerShdw blurRad="38100" dist="19050" dir="2700000" algn="tl" rotWithShape="0">
                    <a:schemeClr val="dk1">
                      <a:alpha val="40000"/>
                    </a:schemeClr>
                  </a:outerShdw>
                </a:effectLst>
              </a:rPr>
              <a:t>FCS </a:t>
            </a:r>
          </a:p>
          <a:p>
            <a:pPr algn="ctr"/>
            <a:r>
              <a:rPr lang="en-US" sz="3600" b="1" cap="none" spc="0" dirty="0">
                <a:ln w="0"/>
                <a:effectLst>
                  <a:outerShdw blurRad="38100" dist="19050" dir="2700000" algn="tl" rotWithShape="0">
                    <a:schemeClr val="dk1">
                      <a:alpha val="40000"/>
                    </a:schemeClr>
                  </a:outerShdw>
                </a:effectLst>
              </a:rPr>
              <a:t>Administrative</a:t>
            </a:r>
          </a:p>
          <a:p>
            <a:pPr algn="ctr"/>
            <a:r>
              <a:rPr lang="en-US" sz="3600" b="1" dirty="0">
                <a:ln w="0"/>
                <a:effectLst>
                  <a:outerShdw blurRad="38100" dist="19050" dir="2700000" algn="tl" rotWithShape="0">
                    <a:schemeClr val="dk1">
                      <a:alpha val="40000"/>
                    </a:schemeClr>
                  </a:outerShdw>
                </a:effectLst>
              </a:rPr>
              <a:t>Assistant</a:t>
            </a:r>
            <a:endParaRPr lang="en-US" sz="3600" b="1" cap="none" spc="0" dirty="0">
              <a:ln w="0"/>
              <a:effectLst>
                <a:outerShdw blurRad="38100" dist="19050" dir="2700000" algn="tl" rotWithShape="0">
                  <a:schemeClr val="dk1">
                    <a:alpha val="40000"/>
                  </a:schemeClr>
                </a:outerShdw>
              </a:effectLst>
            </a:endParaRPr>
          </a:p>
        </p:txBody>
      </p:sp>
      <p:sp>
        <p:nvSpPr>
          <p:cNvPr id="6" name="Rectangle 5"/>
          <p:cNvSpPr/>
          <p:nvPr/>
        </p:nvSpPr>
        <p:spPr>
          <a:xfrm>
            <a:off x="4580680" y="4590334"/>
            <a:ext cx="3290196" cy="2062103"/>
          </a:xfrm>
          <a:prstGeom prst="rect">
            <a:avLst/>
          </a:prstGeom>
          <a:noFill/>
        </p:spPr>
        <p:txBody>
          <a:bodyPr wrap="none" lIns="91440" tIns="45720" rIns="91440" bIns="45720">
            <a:spAutoFit/>
          </a:bodyPr>
          <a:lstStyle/>
          <a:p>
            <a:pPr algn="ctr"/>
            <a:r>
              <a:rPr lang="en-US" sz="3200" b="1" u="sng" cap="none" spc="0" dirty="0">
                <a:ln w="0"/>
                <a:effectLst>
                  <a:outerShdw blurRad="38100" dist="19050" dir="2700000" algn="tl" rotWithShape="0">
                    <a:schemeClr val="dk1">
                      <a:alpha val="40000"/>
                    </a:schemeClr>
                  </a:outerShdw>
                </a:effectLst>
              </a:rPr>
              <a:t>Ashli Hall</a:t>
            </a:r>
          </a:p>
          <a:p>
            <a:pPr algn="ctr"/>
            <a:r>
              <a:rPr lang="en-US" sz="3200" b="1" dirty="0">
                <a:ln w="0"/>
                <a:effectLst>
                  <a:outerShdw blurRad="38100" dist="19050" dir="2700000" algn="tl" rotWithShape="0">
                    <a:schemeClr val="dk1">
                      <a:alpha val="40000"/>
                    </a:schemeClr>
                  </a:outerShdw>
                </a:effectLst>
              </a:rPr>
              <a:t>FCS </a:t>
            </a:r>
            <a:r>
              <a:rPr lang="en-US" sz="3200" b="1" cap="none" spc="0" dirty="0">
                <a:ln w="0"/>
                <a:effectLst>
                  <a:outerShdw blurRad="38100" dist="19050" dir="2700000" algn="tl" rotWithShape="0">
                    <a:schemeClr val="dk1">
                      <a:alpha val="40000"/>
                    </a:schemeClr>
                  </a:outerShdw>
                </a:effectLst>
              </a:rPr>
              <a:t>Administrative</a:t>
            </a:r>
          </a:p>
          <a:p>
            <a:pPr algn="ctr"/>
            <a:r>
              <a:rPr lang="en-US" sz="3200" b="1" dirty="0">
                <a:ln w="0"/>
                <a:effectLst>
                  <a:outerShdw blurRad="38100" dist="19050" dir="2700000" algn="tl" rotWithShape="0">
                    <a:schemeClr val="dk1">
                      <a:alpha val="40000"/>
                    </a:schemeClr>
                  </a:outerShdw>
                </a:effectLst>
              </a:rPr>
              <a:t>Assistant and</a:t>
            </a:r>
          </a:p>
          <a:p>
            <a:pPr algn="ctr"/>
            <a:r>
              <a:rPr lang="en-US" sz="3200" b="1" cap="none" spc="0" dirty="0">
                <a:ln w="0"/>
                <a:effectLst>
                  <a:outerShdw blurRad="38100" dist="19050" dir="2700000" algn="tl" rotWithShape="0">
                    <a:schemeClr val="dk1">
                      <a:alpha val="40000"/>
                    </a:schemeClr>
                  </a:outerShdw>
                </a:effectLst>
              </a:rPr>
              <a:t>FCCLA Bookkeeper</a:t>
            </a:r>
          </a:p>
        </p:txBody>
      </p:sp>
      <p:sp>
        <p:nvSpPr>
          <p:cNvPr id="7" name="Rectangle 6"/>
          <p:cNvSpPr/>
          <p:nvPr/>
        </p:nvSpPr>
        <p:spPr>
          <a:xfrm>
            <a:off x="8651097" y="4836555"/>
            <a:ext cx="3286092" cy="1569660"/>
          </a:xfrm>
          <a:prstGeom prst="rect">
            <a:avLst/>
          </a:prstGeom>
          <a:noFill/>
        </p:spPr>
        <p:txBody>
          <a:bodyPr wrap="none" lIns="91440" tIns="45720" rIns="91440" bIns="45720">
            <a:spAutoFit/>
          </a:bodyPr>
          <a:lstStyle/>
          <a:p>
            <a:pPr algn="ctr"/>
            <a:r>
              <a:rPr lang="en-US" sz="3200" b="1" u="sng" cap="none" spc="0" dirty="0">
                <a:ln w="0"/>
                <a:effectLst>
                  <a:outerShdw blurRad="38100" dist="19050" dir="2700000" algn="tl" rotWithShape="0">
                    <a:schemeClr val="dk1">
                      <a:alpha val="40000"/>
                    </a:schemeClr>
                  </a:outerShdw>
                </a:effectLst>
              </a:rPr>
              <a:t>Malynn Broomfield</a:t>
            </a:r>
          </a:p>
          <a:p>
            <a:pPr algn="ctr"/>
            <a:r>
              <a:rPr lang="en-US" sz="3200" b="1" dirty="0">
                <a:ln w="0"/>
                <a:effectLst>
                  <a:outerShdw blurRad="38100" dist="19050" dir="2700000" algn="tl" rotWithShape="0">
                    <a:schemeClr val="dk1">
                      <a:alpha val="40000"/>
                    </a:schemeClr>
                  </a:outerShdw>
                </a:effectLst>
              </a:rPr>
              <a:t>FCS </a:t>
            </a:r>
          </a:p>
          <a:p>
            <a:pPr algn="ctr"/>
            <a:r>
              <a:rPr lang="en-US" sz="3200" b="1" cap="none" spc="0" dirty="0">
                <a:ln w="0"/>
                <a:effectLst>
                  <a:outerShdw blurRad="38100" dist="19050" dir="2700000" algn="tl" rotWithShape="0">
                    <a:schemeClr val="dk1">
                      <a:alpha val="40000"/>
                    </a:schemeClr>
                  </a:outerShdw>
                </a:effectLst>
              </a:rPr>
              <a:t>Student Intern</a:t>
            </a:r>
          </a:p>
        </p:txBody>
      </p:sp>
    </p:spTree>
    <p:extLst>
      <p:ext uri="{BB962C8B-B14F-4D97-AF65-F5344CB8AC3E}">
        <p14:creationId xmlns:p14="http://schemas.microsoft.com/office/powerpoint/2010/main" val="373697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0175d40-5756-4482-923d-4f81b4f61f8e" xsi:nil="true"/>
    <_ip_UnifiedCompliancePolicyUIAction xmlns="http://schemas.microsoft.com/sharepoint/v3" xsi:nil="true"/>
    <_ip_UnifiedCompliancePolicyProperties xmlns="http://schemas.microsoft.com/sharepoint/v3" xsi:nil="true"/>
    <_activity xmlns="c0175d40-5756-4482-923d-4f81b4f61f8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C2DA609EF2B2419E824A52CE151980" ma:contentTypeVersion="17" ma:contentTypeDescription="Create a new document." ma:contentTypeScope="" ma:versionID="1f6227f79cc68cf00eb49b4970e4a484">
  <xsd:schema xmlns:xsd="http://www.w3.org/2001/XMLSchema" xmlns:xs="http://www.w3.org/2001/XMLSchema" xmlns:p="http://schemas.microsoft.com/office/2006/metadata/properties" xmlns:ns1="http://schemas.microsoft.com/sharepoint/v3" xmlns:ns3="bdc32801-864b-493b-96db-7ea36ca23694" xmlns:ns4="c0175d40-5756-4482-923d-4f81b4f61f8e" targetNamespace="http://schemas.microsoft.com/office/2006/metadata/properties" ma:root="true" ma:fieldsID="d64ed9a7761340b3fec1bd357892f9d7" ns1:_="" ns3:_="" ns4:_="">
    <xsd:import namespace="http://schemas.microsoft.com/sharepoint/v3"/>
    <xsd:import namespace="bdc32801-864b-493b-96db-7ea36ca23694"/>
    <xsd:import namespace="c0175d40-5756-4482-923d-4f81b4f61f8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c32801-864b-493b-96db-7ea36ca236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75d40-5756-4482-923d-4f81b4f61f8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11AEF4D-E1F1-46B8-8C58-B490BFDD64A4}">
  <ds:schemaRefs>
    <ds:schemaRef ds:uri="http://schemas.microsoft.com/sharepoint/v3/contenttype/forms"/>
  </ds:schemaRefs>
</ds:datastoreItem>
</file>

<file path=customXml/itemProps2.xml><?xml version="1.0" encoding="utf-8"?>
<ds:datastoreItem xmlns:ds="http://schemas.openxmlformats.org/officeDocument/2006/customXml" ds:itemID="{9C13C901-7F07-466C-BBFB-37B66ED1F691}">
  <ds:schemaRefs>
    <ds:schemaRef ds:uri="http://schemas.microsoft.com/office/2006/metadata/properties"/>
    <ds:schemaRef ds:uri="http://www.w3.org/2000/xmlns/"/>
    <ds:schemaRef ds:uri="c0175d40-5756-4482-923d-4f81b4f61f8e"/>
    <ds:schemaRef ds:uri="http://www.w3.org/2001/XMLSchema-instance"/>
    <ds:schemaRef ds:uri="http://schemas.microsoft.com/sharepoint/v3"/>
    <ds:schemaRef ds:uri="http://schemas.microsoft.com/office/infopath/2007/PartnerControls"/>
  </ds:schemaRefs>
</ds:datastoreItem>
</file>

<file path=customXml/itemProps3.xml><?xml version="1.0" encoding="utf-8"?>
<ds:datastoreItem xmlns:ds="http://schemas.openxmlformats.org/officeDocument/2006/customXml" ds:itemID="{96624E55-D9FA-492D-9708-FC32E2508D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bdc32801-864b-493b-96db-7ea36ca23694"/>
    <ds:schemaRef ds:uri="c0175d40-5756-4482-923d-4f81b4f61f8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Metropolitan design</Template>
  <TotalTime>0</TotalTime>
  <Words>1500</Words>
  <Application>Microsoft Office PowerPoint</Application>
  <PresentationFormat>Widescreen</PresentationFormat>
  <Paragraphs>274</Paragraphs>
  <Slides>55</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55</vt:i4>
      </vt:variant>
    </vt:vector>
  </HeadingPairs>
  <TitlesOfParts>
    <vt:vector size="71" baseType="lpstr">
      <vt:lpstr>Amasis MT Pro Black</vt:lpstr>
      <vt:lpstr>Aptos Display</vt:lpstr>
      <vt:lpstr>Arial</vt:lpstr>
      <vt:lpstr>Arial Black</vt:lpstr>
      <vt:lpstr>Arial,Sans-Serif</vt:lpstr>
      <vt:lpstr>Berlin Sans FB Demi</vt:lpstr>
      <vt:lpstr>Bodoni MT</vt:lpstr>
      <vt:lpstr>Britannic Bold</vt:lpstr>
      <vt:lpstr>Calibri</vt:lpstr>
      <vt:lpstr>Calibri Light</vt:lpstr>
      <vt:lpstr>Courier New</vt:lpstr>
      <vt:lpstr>Elephant</vt:lpstr>
      <vt:lpstr>Impact</vt:lpstr>
      <vt:lpstr>Wingdings</vt:lpstr>
      <vt:lpstr>Wingdings,Sans-Serif</vt:lpstr>
      <vt:lpstr>Metropolitan</vt:lpstr>
      <vt:lpstr>PowerPoint Presentation</vt:lpstr>
      <vt:lpstr>PowerPoint Presentation</vt:lpstr>
      <vt:lpstr>PowerPoint Presentation</vt:lpstr>
      <vt:lpstr>PowerPoint Presentation</vt:lpstr>
      <vt:lpstr>FCS  State  Staff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YEARS OF OATFCS MEMBERSHIP</vt:lpstr>
      <vt:lpstr>10 YEARS OATFACS MEMBERSHIP</vt:lpstr>
      <vt:lpstr>15 YEARS OF OATFCS MEMBERSHIP</vt:lpstr>
      <vt:lpstr>20 YEARS OF OATFCS MEMBERSHIP</vt:lpstr>
      <vt:lpstr>25 YEARS OF OATFCS MEMBERSHIP</vt:lpstr>
      <vt:lpstr>30 YEARS OF OATFCS MEMBERSHIP</vt:lpstr>
      <vt:lpstr>35 YEARS OF OATFCS MEMBERSHIP</vt:lpstr>
      <vt:lpstr>40 YEARS OF OATFCS MEMBERSHIP</vt:lpstr>
      <vt:lpstr>50 YEARS OF OATFCS MEMBERSHIP</vt:lpstr>
      <vt:lpstr>Congratulations!!</vt:lpstr>
      <vt:lpstr>Following District Pictures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2023-07-24T15:51:05Z</dcterms:created>
  <dcterms:modified xsi:type="dcterms:W3CDTF">2024-07-30T19:21:33Z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0x01010070C2DA609EF2B2419E824A52CE151980</vt:lpwstr>
  </property>
</Properties>
</file>