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8288000" cy="10287000"/>
  <p:notesSz cx="6858000" cy="9144000"/>
  <p:embeddedFontLst>
    <p:embeddedFont>
      <p:font typeface="Agrandir" panose="020B0604020202020204" charset="0"/>
      <p:regular r:id="rId51"/>
    </p:embeddedFont>
    <p:embeddedFont>
      <p:font typeface="Agrandir Bold" panose="020B0604020202020204" charset="0"/>
      <p:regular r:id="rId52"/>
    </p:embeddedFont>
    <p:embeddedFont>
      <p:font typeface="Agrandir Medium" panose="020B0604020202020204" charset="0"/>
      <p:regular r:id="rId53"/>
    </p:embeddedFont>
    <p:embeddedFont>
      <p:font typeface="Barlow SemiCondensed" panose="020B0604020202020204" charset="0"/>
      <p:regular r:id="rId54"/>
    </p:embeddedFont>
    <p:embeddedFont>
      <p:font typeface="Barlow SemiCondensed Bold" panose="020B0604020202020204" charset="0"/>
      <p:regular r:id="rId55"/>
    </p:embeddedFont>
    <p:embeddedFont>
      <p:font typeface="Barlow SemiCondensed Medium" panose="020B0604020202020204" charset="0"/>
      <p:regular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nva Sans" panose="020B0604020202020204" charset="0"/>
      <p:regular r:id="rId61"/>
    </p:embeddedFont>
    <p:embeddedFont>
      <p:font typeface="Canva Sans Bold" panose="020B0604020202020204" charset="0"/>
      <p:regular r:id="rId62"/>
    </p:embeddedFont>
    <p:embeddedFont>
      <p:font typeface="Dynamo Condensed Bold" panose="020B0604020202020204" charset="0"/>
      <p:regular r:id="rId63"/>
    </p:embeddedFont>
    <p:embeddedFont>
      <p:font typeface="Hibernate" panose="02000503000000000000" charset="0"/>
      <p:regular r:id="rId64"/>
    </p:embeddedFont>
    <p:embeddedFont>
      <p:font typeface="Montserrat" panose="00000500000000000000" pitchFamily="2" charset="0"/>
      <p:regular r:id="rId65"/>
      <p:bold r:id="rId66"/>
      <p:italic r:id="rId67"/>
      <p:boldItalic r:id="rId68"/>
    </p:embeddedFont>
    <p:embeddedFont>
      <p:font typeface="Montserrat Bold" panose="00000800000000000000" charset="0"/>
      <p:regular r:id="rId69"/>
    </p:embeddedFont>
    <p:embeddedFont>
      <p:font typeface="Montserrat Classic Bold" panose="020B0604020202020204" charset="0"/>
      <p:regular r:id="rId70"/>
    </p:embeddedFont>
    <p:embeddedFont>
      <p:font typeface="Montserrat Medium" panose="00000600000000000000" pitchFamily="2" charset="0"/>
      <p:regular r:id="rId71"/>
      <p: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3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5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2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 Beebe" userId="ba50731b-d308-4176-a6bc-568a8d38358c" providerId="ADAL" clId="{7B32BA00-35AE-4D2F-8192-CFF3F94CCD6B}"/>
    <pc:docChg chg="delSld">
      <pc:chgData name="Jessi Beebe" userId="ba50731b-d308-4176-a6bc-568a8d38358c" providerId="ADAL" clId="{7B32BA00-35AE-4D2F-8192-CFF3F94CCD6B}" dt="2024-08-05T18:43:28.796" v="0" actId="47"/>
      <pc:docMkLst>
        <pc:docMk/>
      </pc:docMkLst>
      <pc:sldChg chg="del">
        <pc:chgData name="Jessi Beebe" userId="ba50731b-d308-4176-a6bc-568a8d38358c" providerId="ADAL" clId="{7B32BA00-35AE-4D2F-8192-CFF3F94CCD6B}" dt="2024-08-05T18:43:28.796" v="0" actId="47"/>
        <pc:sldMkLst>
          <pc:docMk/>
          <pc:sldMk cId="0" sldId="30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Jessi.Beebe@careertech.ok.gov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klahoma.gov/careertech/educators/counseling-and-career-development/ok-career-guide/okcareerguide-training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klahoma.gov/careertech/educators/counseling-and-career-development/connect-2-business.html" TargetMode="External"/><Relationship Id="rId4" Type="http://schemas.openxmlformats.org/officeDocument/2006/relationships/hyperlink" Target="https://oklahoma.gov/careertech/educators/counseling-and-career-development/ok-career-guide/okcareerguide-resources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56.svg"/><Relationship Id="rId4" Type="http://schemas.openxmlformats.org/officeDocument/2006/relationships/image" Target="../media/image41.sv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7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jpeg"/><Relationship Id="rId2" Type="http://schemas.openxmlformats.org/officeDocument/2006/relationships/image" Target="../media/image63.png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5" Type="http://schemas.openxmlformats.org/officeDocument/2006/relationships/image" Target="../media/image7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0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632863" y="4598768"/>
            <a:ext cx="13022273" cy="1380354"/>
            <a:chOff x="0" y="0"/>
            <a:chExt cx="2990689" cy="31701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90689" cy="317012"/>
            </a:xfrm>
            <a:custGeom>
              <a:avLst/>
              <a:gdLst/>
              <a:ahLst/>
              <a:cxnLst/>
              <a:rect l="l" t="t" r="r" b="b"/>
              <a:pathLst>
                <a:path w="2990689" h="317012">
                  <a:moveTo>
                    <a:pt x="8918" y="0"/>
                  </a:moveTo>
                  <a:lnTo>
                    <a:pt x="2981772" y="0"/>
                  </a:lnTo>
                  <a:cubicBezTo>
                    <a:pt x="2986697" y="0"/>
                    <a:pt x="2990689" y="3993"/>
                    <a:pt x="2990689" y="8918"/>
                  </a:cubicBezTo>
                  <a:lnTo>
                    <a:pt x="2990689" y="308094"/>
                  </a:lnTo>
                  <a:cubicBezTo>
                    <a:pt x="2990689" y="313019"/>
                    <a:pt x="2986697" y="317012"/>
                    <a:pt x="2981772" y="317012"/>
                  </a:cubicBezTo>
                  <a:lnTo>
                    <a:pt x="8918" y="317012"/>
                  </a:lnTo>
                  <a:cubicBezTo>
                    <a:pt x="3993" y="317012"/>
                    <a:pt x="0" y="313019"/>
                    <a:pt x="0" y="308094"/>
                  </a:cubicBezTo>
                  <a:lnTo>
                    <a:pt x="0" y="8918"/>
                  </a:lnTo>
                  <a:cubicBezTo>
                    <a:pt x="0" y="3993"/>
                    <a:pt x="3993" y="0"/>
                    <a:pt x="8918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2990689" cy="326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842733" y="2674691"/>
            <a:ext cx="8602534" cy="84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9"/>
              </a:lnSpc>
            </a:pPr>
            <a:r>
              <a:rPr lang="en-US" sz="4373" spc="389">
                <a:solidFill>
                  <a:srgbClr val="40404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OKLAHOMA FCS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22129" y="3327969"/>
            <a:ext cx="12043743" cy="309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976"/>
              </a:lnSpc>
              <a:spcBef>
                <a:spcPct val="0"/>
              </a:spcBef>
            </a:pPr>
            <a:r>
              <a:rPr lang="en-US" sz="19065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NE REGION MEETING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86698" y="6239079"/>
            <a:ext cx="12245072" cy="843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29"/>
              </a:lnSpc>
            </a:pPr>
            <a:r>
              <a:rPr lang="en-US" sz="4373" spc="389">
                <a:solidFill>
                  <a:srgbClr val="40404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PLEASE SIT WITH YOUR DISTRICTS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4387425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34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708285" y="1028700"/>
            <a:ext cx="4871430" cy="4870875"/>
            <a:chOff x="0" y="0"/>
            <a:chExt cx="6350013" cy="6349289"/>
          </a:xfrm>
        </p:grpSpPr>
        <p:sp>
          <p:nvSpPr>
            <p:cNvPr id="6" name="Freeform 6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b="-3334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99908" y="1703854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BRIEANN LLOYD: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COLLINSVILLE 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79493" y="5932795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BRADLEY MUCK: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TULSA TECH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30821" y="8102618"/>
            <a:ext cx="2226358" cy="2037263"/>
            <a:chOff x="0" y="0"/>
            <a:chExt cx="888242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8242" cy="812800"/>
            </a:xfrm>
            <a:custGeom>
              <a:avLst/>
              <a:gdLst/>
              <a:ahLst/>
              <a:cxnLst/>
              <a:rect l="l" t="t" r="r" b="b"/>
              <a:pathLst>
                <a:path w="888242" h="812800">
                  <a:moveTo>
                    <a:pt x="104322" y="0"/>
                  </a:moveTo>
                  <a:lnTo>
                    <a:pt x="783921" y="0"/>
                  </a:lnTo>
                  <a:cubicBezTo>
                    <a:pt x="841536" y="0"/>
                    <a:pt x="888242" y="46706"/>
                    <a:pt x="888242" y="104322"/>
                  </a:cubicBezTo>
                  <a:lnTo>
                    <a:pt x="888242" y="708478"/>
                  </a:lnTo>
                  <a:cubicBezTo>
                    <a:pt x="888242" y="736146"/>
                    <a:pt x="877251" y="762681"/>
                    <a:pt x="857687" y="782245"/>
                  </a:cubicBezTo>
                  <a:cubicBezTo>
                    <a:pt x="838123" y="801809"/>
                    <a:pt x="811588" y="812800"/>
                    <a:pt x="783921" y="812800"/>
                  </a:cubicBezTo>
                  <a:lnTo>
                    <a:pt x="104322" y="812800"/>
                  </a:lnTo>
                  <a:cubicBezTo>
                    <a:pt x="76654" y="812800"/>
                    <a:pt x="50119" y="801809"/>
                    <a:pt x="30555" y="782245"/>
                  </a:cubicBezTo>
                  <a:cubicBezTo>
                    <a:pt x="10991" y="762681"/>
                    <a:pt x="0" y="736146"/>
                    <a:pt x="0" y="708478"/>
                  </a:cubicBezTo>
                  <a:lnTo>
                    <a:pt x="0" y="104322"/>
                  </a:lnTo>
                  <a:cubicBezTo>
                    <a:pt x="0" y="76654"/>
                    <a:pt x="10991" y="50119"/>
                    <a:pt x="30555" y="30555"/>
                  </a:cubicBezTo>
                  <a:cubicBezTo>
                    <a:pt x="50119" y="10991"/>
                    <a:pt x="76654" y="0"/>
                    <a:pt x="104322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14300"/>
              <a:ext cx="888242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NE1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699549" y="1703854"/>
            <a:ext cx="3261617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TARA HALL: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OWASSO HS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87870" y="1028700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51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99908" y="6135969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DEZARI PIERCE: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AFTON HS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28700" y="1028700"/>
            <a:ext cx="4871430" cy="4870875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b="-3351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6532418" y="4387425"/>
            <a:ext cx="4871430" cy="4870875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b="-33510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403627" y="2238080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AMIE VAUGHAN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KANSAS HS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59078" y="6135969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MICHELLE FORD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MIAMI HS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960846" y="214660"/>
            <a:ext cx="2366309" cy="2037263"/>
            <a:chOff x="0" y="0"/>
            <a:chExt cx="944078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4078" cy="812800"/>
            </a:xfrm>
            <a:custGeom>
              <a:avLst/>
              <a:gdLst/>
              <a:ahLst/>
              <a:cxnLst/>
              <a:rect l="l" t="t" r="r" b="b"/>
              <a:pathLst>
                <a:path w="944078" h="812800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NE2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464830" y="5185132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CINDY STANDIFIRD: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TULSA - NATHAN HALE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035" y="5462770"/>
            <a:ext cx="5129014" cy="342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TEACHER CHANGE: </a:t>
            </a:r>
          </a:p>
          <a:p>
            <a:pPr algn="ctr">
              <a:lnSpc>
                <a:spcPts val="8383"/>
              </a:lnSpc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DENISE BOWEN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LIBERTY HS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752028" y="7867804"/>
            <a:ext cx="2297036" cy="2037263"/>
            <a:chOff x="0" y="0"/>
            <a:chExt cx="916441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6441" cy="812800"/>
            </a:xfrm>
            <a:custGeom>
              <a:avLst/>
              <a:gdLst/>
              <a:ahLst/>
              <a:cxnLst/>
              <a:rect l="l" t="t" r="r" b="b"/>
              <a:pathLst>
                <a:path w="916441" h="812800">
                  <a:moveTo>
                    <a:pt x="101112" y="0"/>
                  </a:moveTo>
                  <a:lnTo>
                    <a:pt x="815329" y="0"/>
                  </a:lnTo>
                  <a:cubicBezTo>
                    <a:pt x="842145" y="0"/>
                    <a:pt x="867863" y="10653"/>
                    <a:pt x="886826" y="29615"/>
                  </a:cubicBezTo>
                  <a:cubicBezTo>
                    <a:pt x="905788" y="48577"/>
                    <a:pt x="916441" y="74295"/>
                    <a:pt x="916441" y="101112"/>
                  </a:cubicBezTo>
                  <a:lnTo>
                    <a:pt x="916441" y="711688"/>
                  </a:lnTo>
                  <a:cubicBezTo>
                    <a:pt x="916441" y="767531"/>
                    <a:pt x="871171" y="812800"/>
                    <a:pt x="815329" y="812800"/>
                  </a:cubicBezTo>
                  <a:lnTo>
                    <a:pt x="101112" y="812800"/>
                  </a:lnTo>
                  <a:cubicBezTo>
                    <a:pt x="45269" y="812800"/>
                    <a:pt x="0" y="767531"/>
                    <a:pt x="0" y="711688"/>
                  </a:cubicBezTo>
                  <a:lnTo>
                    <a:pt x="0" y="101112"/>
                  </a:lnTo>
                  <a:cubicBezTo>
                    <a:pt x="0" y="45269"/>
                    <a:pt x="45269" y="0"/>
                    <a:pt x="101112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14300"/>
              <a:ext cx="91644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4830" y="422593"/>
            <a:ext cx="4871430" cy="4870875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34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188914" y="5462770"/>
            <a:ext cx="5473008" cy="342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TEACHER CHANGE: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STACY YOUNGBLOOD BEGGS HS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510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7584775" y="8042943"/>
            <a:ext cx="2366309" cy="2037263"/>
            <a:chOff x="0" y="0"/>
            <a:chExt cx="944078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4078" cy="812800"/>
            </a:xfrm>
            <a:custGeom>
              <a:avLst/>
              <a:gdLst/>
              <a:ahLst/>
              <a:cxnLst/>
              <a:rect l="l" t="t" r="r" b="b"/>
              <a:pathLst>
                <a:path w="944078" h="812800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NE4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99908" y="6267015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BLAKE COWDEN: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OKAY HS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59078" y="6267015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JACKIE SEALS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PORTER HS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516661" y="1028700"/>
            <a:ext cx="4871430" cy="4870875"/>
            <a:chOff x="0" y="0"/>
            <a:chExt cx="6350013" cy="6349289"/>
          </a:xfrm>
        </p:grpSpPr>
        <p:sp>
          <p:nvSpPr>
            <p:cNvPr id="11" name="Freeform 11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4814" b="-47071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576092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LAUREN FORT: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MUSKOGEE HS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4387425"/>
            <a:ext cx="4871430" cy="4870875"/>
            <a:chOff x="0" y="0"/>
            <a:chExt cx="6350013" cy="6349289"/>
          </a:xfrm>
        </p:grpSpPr>
        <p:sp>
          <p:nvSpPr>
            <p:cNvPr id="5" name="Freeform 5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b="-3334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847731" y="2294687"/>
            <a:ext cx="4388173" cy="4387672"/>
            <a:chOff x="0" y="0"/>
            <a:chExt cx="6350013" cy="6349289"/>
          </a:xfrm>
        </p:grpSpPr>
        <p:sp>
          <p:nvSpPr>
            <p:cNvPr id="7" name="Freeform 7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7338" b="-2617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579493" y="6596634"/>
            <a:ext cx="5129014" cy="369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TEACHER CHANGE:</a:t>
            </a:r>
          </a:p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DIXIE SHOPE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HILLDALE  HS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868025" y="10068"/>
            <a:ext cx="2347585" cy="2037263"/>
            <a:chOff x="0" y="0"/>
            <a:chExt cx="93660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6608" cy="812800"/>
            </a:xfrm>
            <a:custGeom>
              <a:avLst/>
              <a:gdLst/>
              <a:ahLst/>
              <a:cxnLst/>
              <a:rect l="l" t="t" r="r" b="b"/>
              <a:pathLst>
                <a:path w="936608" h="812800">
                  <a:moveTo>
                    <a:pt x="98935" y="0"/>
                  </a:moveTo>
                  <a:lnTo>
                    <a:pt x="837673" y="0"/>
                  </a:lnTo>
                  <a:cubicBezTo>
                    <a:pt x="863912" y="0"/>
                    <a:pt x="889077" y="10423"/>
                    <a:pt x="907631" y="28977"/>
                  </a:cubicBezTo>
                  <a:cubicBezTo>
                    <a:pt x="926185" y="47531"/>
                    <a:pt x="936608" y="72696"/>
                    <a:pt x="936608" y="98935"/>
                  </a:cubicBezTo>
                  <a:lnTo>
                    <a:pt x="936608" y="713865"/>
                  </a:lnTo>
                  <a:cubicBezTo>
                    <a:pt x="936608" y="768505"/>
                    <a:pt x="892313" y="812800"/>
                    <a:pt x="837673" y="812800"/>
                  </a:cubicBezTo>
                  <a:lnTo>
                    <a:pt x="98935" y="812800"/>
                  </a:lnTo>
                  <a:cubicBezTo>
                    <a:pt x="44295" y="812800"/>
                    <a:pt x="0" y="768505"/>
                    <a:pt x="0" y="713865"/>
                  </a:cubicBezTo>
                  <a:lnTo>
                    <a:pt x="0" y="98935"/>
                  </a:lnTo>
                  <a:cubicBezTo>
                    <a:pt x="0" y="44295"/>
                    <a:pt x="44295" y="0"/>
                    <a:pt x="9893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14300"/>
              <a:ext cx="93660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NE5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394307" y="1695731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SHEILA UEHLIN: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TAHLEQUAH MS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394307" y="4507064"/>
            <a:ext cx="4871430" cy="4870875"/>
            <a:chOff x="0" y="0"/>
            <a:chExt cx="6350013" cy="6349289"/>
          </a:xfrm>
        </p:grpSpPr>
        <p:sp>
          <p:nvSpPr>
            <p:cNvPr id="14" name="Freeform 1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16629" b="-16629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68310" y="1646655"/>
            <a:ext cx="12751380" cy="6993690"/>
            <a:chOff x="0" y="0"/>
            <a:chExt cx="3358388" cy="1841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8388" cy="1841959"/>
            </a:xfrm>
            <a:custGeom>
              <a:avLst/>
              <a:gdLst/>
              <a:ahLst/>
              <a:cxnLst/>
              <a:rect l="l" t="t" r="r" b="b"/>
              <a:pathLst>
                <a:path w="3358388" h="1841959">
                  <a:moveTo>
                    <a:pt x="0" y="0"/>
                  </a:moveTo>
                  <a:lnTo>
                    <a:pt x="3358388" y="0"/>
                  </a:lnTo>
                  <a:lnTo>
                    <a:pt x="3358388" y="1841959"/>
                  </a:lnTo>
                  <a:lnTo>
                    <a:pt x="0" y="1841959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358388" cy="188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84966" y="4594208"/>
            <a:ext cx="10318068" cy="3406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There are still several jobs openings across the state. If you know someone who would like to teach FCS, send them to our job listings on ctYOU under the FCS/Bulletin Board/FCS Job Openings!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92608" y="2678274"/>
            <a:ext cx="10702784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JOB OPENINGS!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90872" y="3772299"/>
            <a:ext cx="6359590" cy="4741161"/>
            <a:chOff x="0" y="0"/>
            <a:chExt cx="1674954" cy="12487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4954" cy="1248701"/>
            </a:xfrm>
            <a:custGeom>
              <a:avLst/>
              <a:gdLst/>
              <a:ahLst/>
              <a:cxnLst/>
              <a:rect l="l" t="t" r="r" b="b"/>
              <a:pathLst>
                <a:path w="1674954" h="1248701">
                  <a:moveTo>
                    <a:pt x="62085" y="0"/>
                  </a:moveTo>
                  <a:lnTo>
                    <a:pt x="1612868" y="0"/>
                  </a:lnTo>
                  <a:cubicBezTo>
                    <a:pt x="1629334" y="0"/>
                    <a:pt x="1645126" y="6541"/>
                    <a:pt x="1656769" y="18184"/>
                  </a:cubicBezTo>
                  <a:cubicBezTo>
                    <a:pt x="1668413" y="29828"/>
                    <a:pt x="1674954" y="45619"/>
                    <a:pt x="1674954" y="62085"/>
                  </a:cubicBezTo>
                  <a:lnTo>
                    <a:pt x="1674954" y="1186615"/>
                  </a:lnTo>
                  <a:cubicBezTo>
                    <a:pt x="1674954" y="1220904"/>
                    <a:pt x="1647157" y="1248701"/>
                    <a:pt x="1612868" y="1248701"/>
                  </a:cubicBezTo>
                  <a:lnTo>
                    <a:pt x="62085" y="1248701"/>
                  </a:lnTo>
                  <a:cubicBezTo>
                    <a:pt x="45619" y="1248701"/>
                    <a:pt x="29828" y="1242160"/>
                    <a:pt x="18184" y="1230516"/>
                  </a:cubicBezTo>
                  <a:cubicBezTo>
                    <a:pt x="6541" y="1218873"/>
                    <a:pt x="0" y="1203082"/>
                    <a:pt x="0" y="1186615"/>
                  </a:cubicBezTo>
                  <a:lnTo>
                    <a:pt x="0" y="62085"/>
                  </a:lnTo>
                  <a:cubicBezTo>
                    <a:pt x="0" y="45619"/>
                    <a:pt x="6541" y="29828"/>
                    <a:pt x="18184" y="18184"/>
                  </a:cubicBezTo>
                  <a:cubicBezTo>
                    <a:pt x="29828" y="6541"/>
                    <a:pt x="45619" y="0"/>
                    <a:pt x="6208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1674954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36338" y="3772299"/>
            <a:ext cx="6056668" cy="4741161"/>
            <a:chOff x="0" y="0"/>
            <a:chExt cx="1595172" cy="12487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5172" cy="1248701"/>
            </a:xfrm>
            <a:custGeom>
              <a:avLst/>
              <a:gdLst/>
              <a:ahLst/>
              <a:cxnLst/>
              <a:rect l="l" t="t" r="r" b="b"/>
              <a:pathLst>
                <a:path w="1595172" h="1248701">
                  <a:moveTo>
                    <a:pt x="65191" y="0"/>
                  </a:moveTo>
                  <a:lnTo>
                    <a:pt x="1529981" y="0"/>
                  </a:lnTo>
                  <a:cubicBezTo>
                    <a:pt x="1565985" y="0"/>
                    <a:pt x="1595172" y="29187"/>
                    <a:pt x="1595172" y="65191"/>
                  </a:cubicBezTo>
                  <a:lnTo>
                    <a:pt x="1595172" y="1183510"/>
                  </a:lnTo>
                  <a:cubicBezTo>
                    <a:pt x="1595172" y="1219514"/>
                    <a:pt x="1565985" y="1248701"/>
                    <a:pt x="1529981" y="1248701"/>
                  </a:cubicBezTo>
                  <a:lnTo>
                    <a:pt x="65191" y="1248701"/>
                  </a:lnTo>
                  <a:cubicBezTo>
                    <a:pt x="29187" y="1248701"/>
                    <a:pt x="0" y="1219514"/>
                    <a:pt x="0" y="1183510"/>
                  </a:cubicBezTo>
                  <a:lnTo>
                    <a:pt x="0" y="65191"/>
                  </a:lnTo>
                  <a:cubicBezTo>
                    <a:pt x="0" y="29187"/>
                    <a:pt x="29187" y="0"/>
                    <a:pt x="65191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595172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29922" y="5114547"/>
            <a:ext cx="5481491" cy="292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8000</a:t>
            </a:r>
          </a:p>
        </p:txBody>
      </p:sp>
      <p:sp>
        <p:nvSpPr>
          <p:cNvPr id="10" name="Freeform 10"/>
          <p:cNvSpPr/>
          <p:nvPr/>
        </p:nvSpPr>
        <p:spPr>
          <a:xfrm>
            <a:off x="3395387" y="5269929"/>
            <a:ext cx="441931" cy="872951"/>
          </a:xfrm>
          <a:custGeom>
            <a:avLst/>
            <a:gdLst/>
            <a:ahLst/>
            <a:cxnLst/>
            <a:rect l="l" t="t" r="r" b="b"/>
            <a:pathLst>
              <a:path w="441931" h="872951">
                <a:moveTo>
                  <a:pt x="0" y="0"/>
                </a:moveTo>
                <a:lnTo>
                  <a:pt x="441932" y="0"/>
                </a:lnTo>
                <a:lnTo>
                  <a:pt x="441932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56883" y="1640190"/>
            <a:ext cx="14774235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720"/>
              </a:lnSpc>
              <a:spcBef>
                <a:spcPct val="0"/>
              </a:spcBef>
            </a:pPr>
            <a:r>
              <a:rPr lang="en-US" sz="12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FCS PROGRAM FUNDING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37319" y="4052190"/>
            <a:ext cx="3266698" cy="124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412 MONEY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68046" y="7348096"/>
            <a:ext cx="340524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FULL TIME PROGRAMS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56359" y="4052190"/>
            <a:ext cx="4530925" cy="124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19"/>
              </a:lnSpc>
              <a:spcBef>
                <a:spcPct val="0"/>
              </a:spcBef>
            </a:pPr>
            <a:r>
              <a:rPr lang="en-US" sz="7299" spc="233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SALARY STIPEND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1076" y="5114547"/>
            <a:ext cx="5481491" cy="2924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597"/>
              </a:lnSpc>
              <a:spcBef>
                <a:spcPct val="0"/>
              </a:spcBef>
            </a:pPr>
            <a:r>
              <a:rPr lang="en-US" sz="18013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2200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262050" y="7317105"/>
            <a:ext cx="3405244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spc="134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(411 MONEY)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928296" y="5295522"/>
            <a:ext cx="441931" cy="872951"/>
          </a:xfrm>
          <a:custGeom>
            <a:avLst/>
            <a:gdLst/>
            <a:ahLst/>
            <a:cxnLst/>
            <a:rect l="l" t="t" r="r" b="b"/>
            <a:pathLst>
              <a:path w="441931" h="872951">
                <a:moveTo>
                  <a:pt x="0" y="0"/>
                </a:moveTo>
                <a:lnTo>
                  <a:pt x="441931" y="0"/>
                </a:lnTo>
                <a:lnTo>
                  <a:pt x="441931" y="872951"/>
                </a:lnTo>
                <a:lnTo>
                  <a:pt x="0" y="872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5023" y="2500865"/>
            <a:ext cx="6981930" cy="2116379"/>
            <a:chOff x="0" y="0"/>
            <a:chExt cx="2785557" cy="844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Classroom Equipment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5023" y="4891918"/>
            <a:ext cx="6981930" cy="2116379"/>
            <a:chOff x="0" y="0"/>
            <a:chExt cx="2785557" cy="8443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Instructional Supplies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65023" y="7284522"/>
            <a:ext cx="6981930" cy="2116379"/>
            <a:chOff x="0" y="0"/>
            <a:chExt cx="2785557" cy="8443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85557" cy="844364"/>
            </a:xfrm>
            <a:custGeom>
              <a:avLst/>
              <a:gdLst/>
              <a:ahLst/>
              <a:cxnLst/>
              <a:rect l="l" t="t" r="r" b="b"/>
              <a:pathLst>
                <a:path w="2785557" h="844364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811099"/>
                  </a:lnTo>
                  <a:cubicBezTo>
                    <a:pt x="2785557" y="829471"/>
                    <a:pt x="2770664" y="844364"/>
                    <a:pt x="2752291" y="844364"/>
                  </a:cubicBezTo>
                  <a:lnTo>
                    <a:pt x="33266" y="844364"/>
                  </a:lnTo>
                  <a:cubicBezTo>
                    <a:pt x="14893" y="844364"/>
                    <a:pt x="0" y="829471"/>
                    <a:pt x="0" y="811099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04775"/>
              <a:ext cx="2785557" cy="739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91"/>
                </a:lnSpc>
              </a:pPr>
              <a:r>
                <a:rPr lang="en-US" sz="6399" spc="454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Professional Development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179294" y="477982"/>
            <a:ext cx="9929412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USING 412 MONEY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042348" y="2526204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0"/>
                </a:lnTo>
                <a:lnTo>
                  <a:pt x="0" y="2065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042348" y="2579997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Appliances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Sewing Machines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Laptops/Tablets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042348" y="4917257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1"/>
                </a:lnTo>
                <a:lnTo>
                  <a:pt x="0" y="20657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042348" y="4971051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Curriculum/Textbooks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Simulations/Real Care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Food Lab Ingredients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042348" y="7309861"/>
            <a:ext cx="6480629" cy="2065700"/>
          </a:xfrm>
          <a:custGeom>
            <a:avLst/>
            <a:gdLst/>
            <a:ahLst/>
            <a:cxnLst/>
            <a:rect l="l" t="t" r="r" b="b"/>
            <a:pathLst>
              <a:path w="6480629" h="2065700">
                <a:moveTo>
                  <a:pt x="0" y="0"/>
                </a:moveTo>
                <a:lnTo>
                  <a:pt x="6480629" y="0"/>
                </a:lnTo>
                <a:lnTo>
                  <a:pt x="6480629" y="2065700"/>
                </a:lnTo>
                <a:lnTo>
                  <a:pt x="0" y="20657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042348" y="7363654"/>
            <a:ext cx="6480629" cy="157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Chapter Adviser Summit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Vision Conference </a:t>
            </a:r>
          </a:p>
          <a:p>
            <a:pPr marL="650313" lvl="1" indent="-325156" algn="just">
              <a:lnSpc>
                <a:spcPts val="4216"/>
              </a:lnSpc>
              <a:buFont typeface="Arial"/>
              <a:buChar char="•"/>
            </a:pPr>
            <a:r>
              <a:rPr lang="en-US" sz="3012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May Workshops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14168" y="2524042"/>
            <a:ext cx="15459663" cy="3099156"/>
            <a:chOff x="0" y="0"/>
            <a:chExt cx="6167890" cy="1236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67890" cy="1236460"/>
            </a:xfrm>
            <a:custGeom>
              <a:avLst/>
              <a:gdLst/>
              <a:ahLst/>
              <a:cxnLst/>
              <a:rect l="l" t="t" r="r" b="b"/>
              <a:pathLst>
                <a:path w="6167890" h="1236460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21436"/>
                  </a:lnTo>
                  <a:cubicBezTo>
                    <a:pt x="6167890" y="1225421"/>
                    <a:pt x="6166307" y="1229242"/>
                    <a:pt x="6163490" y="1232059"/>
                  </a:cubicBezTo>
                  <a:cubicBezTo>
                    <a:pt x="6160672" y="1234877"/>
                    <a:pt x="6156851" y="1236460"/>
                    <a:pt x="6152866" y="1236460"/>
                  </a:cubicBezTo>
                  <a:lnTo>
                    <a:pt x="15023" y="1236460"/>
                  </a:lnTo>
                  <a:cubicBezTo>
                    <a:pt x="6726" y="1236460"/>
                    <a:pt x="0" y="1229733"/>
                    <a:pt x="0" y="1221436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6167890" cy="1160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$900 FCCLA AFFILIATION PER CHAPTER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14168" y="6089512"/>
            <a:ext cx="15459663" cy="3168788"/>
            <a:chOff x="0" y="0"/>
            <a:chExt cx="6167890" cy="12642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890" cy="1264241"/>
            </a:xfrm>
            <a:custGeom>
              <a:avLst/>
              <a:gdLst/>
              <a:ahLst/>
              <a:cxnLst/>
              <a:rect l="l" t="t" r="r" b="b"/>
              <a:pathLst>
                <a:path w="6167890" h="1264241">
                  <a:moveTo>
                    <a:pt x="15023" y="0"/>
                  </a:moveTo>
                  <a:lnTo>
                    <a:pt x="6152866" y="0"/>
                  </a:lnTo>
                  <a:cubicBezTo>
                    <a:pt x="6161163" y="0"/>
                    <a:pt x="6167890" y="6726"/>
                    <a:pt x="6167890" y="15023"/>
                  </a:cubicBezTo>
                  <a:lnTo>
                    <a:pt x="6167890" y="1249217"/>
                  </a:lnTo>
                  <a:cubicBezTo>
                    <a:pt x="6167890" y="1253202"/>
                    <a:pt x="6166307" y="1257023"/>
                    <a:pt x="6163490" y="1259840"/>
                  </a:cubicBezTo>
                  <a:cubicBezTo>
                    <a:pt x="6160672" y="1262658"/>
                    <a:pt x="6156851" y="1264241"/>
                    <a:pt x="6152866" y="1264241"/>
                  </a:cubicBezTo>
                  <a:lnTo>
                    <a:pt x="15023" y="1264241"/>
                  </a:lnTo>
                  <a:cubicBezTo>
                    <a:pt x="6726" y="1264241"/>
                    <a:pt x="0" y="1257514"/>
                    <a:pt x="0" y="1249217"/>
                  </a:cubicBezTo>
                  <a:lnTo>
                    <a:pt x="0" y="15023"/>
                  </a:lnTo>
                  <a:cubicBezTo>
                    <a:pt x="0" y="6726"/>
                    <a:pt x="6726" y="0"/>
                    <a:pt x="15023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6167890" cy="11880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944"/>
                </a:lnSpc>
              </a:pPr>
              <a:r>
                <a:rPr lang="en-US" sz="4800" spc="340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$300 OFFICIAL DRESS/CONFERENCE DRESS/CHEF ATTIRE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-1162250">
            <a:off x="638732" y="4034272"/>
            <a:ext cx="1896462" cy="2473647"/>
          </a:xfrm>
          <a:custGeom>
            <a:avLst/>
            <a:gdLst/>
            <a:ahLst/>
            <a:cxnLst/>
            <a:rect l="l" t="t" r="r" b="b"/>
            <a:pathLst>
              <a:path w="1896462" h="2473647">
                <a:moveTo>
                  <a:pt x="0" y="0"/>
                </a:moveTo>
                <a:lnTo>
                  <a:pt x="1896463" y="0"/>
                </a:lnTo>
                <a:lnTo>
                  <a:pt x="1896463" y="2473647"/>
                </a:lnTo>
                <a:lnTo>
                  <a:pt x="0" y="2473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1560" y="191560"/>
            <a:ext cx="16683745" cy="2332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64"/>
              </a:lnSpc>
              <a:spcBef>
                <a:spcPct val="0"/>
              </a:spcBef>
            </a:pPr>
            <a:r>
              <a:rPr lang="en-US" sz="14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ADDITIONAL EXPENDITURES FY25</a:t>
            </a:r>
          </a:p>
        </p:txBody>
      </p:sp>
      <p:sp>
        <p:nvSpPr>
          <p:cNvPr id="11" name="Freeform 11"/>
          <p:cNvSpPr/>
          <p:nvPr/>
        </p:nvSpPr>
        <p:spPr>
          <a:xfrm rot="1156786">
            <a:off x="15663510" y="7303754"/>
            <a:ext cx="1896462" cy="2473647"/>
          </a:xfrm>
          <a:custGeom>
            <a:avLst/>
            <a:gdLst/>
            <a:ahLst/>
            <a:cxnLst/>
            <a:rect l="l" t="t" r="r" b="b"/>
            <a:pathLst>
              <a:path w="1896462" h="2473647">
                <a:moveTo>
                  <a:pt x="0" y="0"/>
                </a:moveTo>
                <a:lnTo>
                  <a:pt x="1896462" y="0"/>
                </a:lnTo>
                <a:lnTo>
                  <a:pt x="1896462" y="2473646"/>
                </a:lnTo>
                <a:lnTo>
                  <a:pt x="0" y="247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0539" y="2595204"/>
            <a:ext cx="13646536" cy="6907899"/>
            <a:chOff x="0" y="0"/>
            <a:chExt cx="3594149" cy="1819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94149" cy="1819364"/>
            </a:xfrm>
            <a:custGeom>
              <a:avLst/>
              <a:gdLst/>
              <a:ahLst/>
              <a:cxnLst/>
              <a:rect l="l" t="t" r="r" b="b"/>
              <a:pathLst>
                <a:path w="3594149" h="1819364">
                  <a:moveTo>
                    <a:pt x="28933" y="0"/>
                  </a:moveTo>
                  <a:lnTo>
                    <a:pt x="3565216" y="0"/>
                  </a:lnTo>
                  <a:cubicBezTo>
                    <a:pt x="3572890" y="0"/>
                    <a:pt x="3580249" y="3048"/>
                    <a:pt x="3585675" y="8474"/>
                  </a:cubicBezTo>
                  <a:cubicBezTo>
                    <a:pt x="3591101" y="13900"/>
                    <a:pt x="3594149" y="21260"/>
                    <a:pt x="3594149" y="28933"/>
                  </a:cubicBezTo>
                  <a:lnTo>
                    <a:pt x="3594149" y="1790431"/>
                  </a:lnTo>
                  <a:cubicBezTo>
                    <a:pt x="3594149" y="1798105"/>
                    <a:pt x="3591101" y="1805464"/>
                    <a:pt x="3585675" y="1810890"/>
                  </a:cubicBezTo>
                  <a:cubicBezTo>
                    <a:pt x="3580249" y="1816316"/>
                    <a:pt x="3572890" y="1819364"/>
                    <a:pt x="3565216" y="1819364"/>
                  </a:cubicBezTo>
                  <a:lnTo>
                    <a:pt x="28933" y="1819364"/>
                  </a:lnTo>
                  <a:cubicBezTo>
                    <a:pt x="21260" y="1819364"/>
                    <a:pt x="13900" y="1816316"/>
                    <a:pt x="8474" y="1810890"/>
                  </a:cubicBezTo>
                  <a:cubicBezTo>
                    <a:pt x="3048" y="1805464"/>
                    <a:pt x="0" y="1798105"/>
                    <a:pt x="0" y="1790431"/>
                  </a:cubicBezTo>
                  <a:lnTo>
                    <a:pt x="0" y="28933"/>
                  </a:lnTo>
                  <a:cubicBezTo>
                    <a:pt x="0" y="21260"/>
                    <a:pt x="3048" y="13900"/>
                    <a:pt x="8474" y="8474"/>
                  </a:cubicBezTo>
                  <a:cubicBezTo>
                    <a:pt x="13900" y="3048"/>
                    <a:pt x="21260" y="0"/>
                    <a:pt x="28933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3594149" cy="18098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14591" y="6834162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23134" y="-425331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3"/>
                </a:lnTo>
                <a:lnTo>
                  <a:pt x="0" y="2404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-1246789"/>
            <a:ext cx="3669227" cy="4550979"/>
          </a:xfrm>
          <a:custGeom>
            <a:avLst/>
            <a:gdLst/>
            <a:ahLst/>
            <a:cxnLst/>
            <a:rect l="l" t="t" r="r" b="b"/>
            <a:pathLst>
              <a:path w="3669227" h="4550979">
                <a:moveTo>
                  <a:pt x="0" y="0"/>
                </a:moveTo>
                <a:lnTo>
                  <a:pt x="3669227" y="0"/>
                </a:lnTo>
                <a:lnTo>
                  <a:pt x="3669227" y="4550978"/>
                </a:lnTo>
                <a:lnTo>
                  <a:pt x="0" y="4550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48828" y="203817"/>
            <a:ext cx="7990345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CTYOU HELP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80018" y="1772267"/>
            <a:ext cx="972796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www.ctYOU.org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7073409" y="3135912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85396" y="2687464"/>
            <a:ext cx="13301491" cy="664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2" lvl="1" indent="-410211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Create an account (tip use a personal email)</a:t>
            </a:r>
          </a:p>
          <a:p>
            <a:pPr marL="820422" lvl="1" indent="-410211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It is okay if you are viewing items as a guest... you will have the password to anything that is locked. </a:t>
            </a:r>
          </a:p>
          <a:p>
            <a:pPr marL="820422" lvl="1" indent="-410211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Locate helpful resources like: </a:t>
            </a:r>
          </a:p>
          <a:p>
            <a:pPr marL="1640844" lvl="2" indent="-546948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Region/District info</a:t>
            </a:r>
          </a:p>
          <a:p>
            <a:pPr marL="1640844" lvl="2" indent="-546948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Course Resources</a:t>
            </a:r>
          </a:p>
          <a:p>
            <a:pPr marL="1640844" lvl="2" indent="-546948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FCCLA Information</a:t>
            </a:r>
          </a:p>
          <a:p>
            <a:pPr marL="1640844" lvl="2" indent="-546948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Safety Tests (Fc$2024) </a:t>
            </a:r>
          </a:p>
          <a:p>
            <a:pPr marL="1640844" lvl="2" indent="-546948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5 Year Comprehensive Evaluation Folders for your program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63194" y="1495863"/>
            <a:ext cx="7296106" cy="7295274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l="-22064" r="-2206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440526" y="1582015"/>
            <a:ext cx="7345741" cy="177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280"/>
              </a:lnSpc>
              <a:spcBef>
                <a:spcPct val="0"/>
              </a:spcBef>
            </a:pPr>
            <a:r>
              <a:rPr lang="en-US" sz="109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SPECIALIST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0526" y="3179148"/>
            <a:ext cx="7703474" cy="625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Contact Info: ​</a:t>
            </a:r>
          </a:p>
          <a:p>
            <a:pPr algn="l">
              <a:lnSpc>
                <a:spcPts val="4199"/>
              </a:lnSpc>
            </a:pPr>
            <a:r>
              <a:rPr lang="en-US" sz="2999" u="sng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 tooltip="mailto:Jessi.Beebe@careertech.ok.gov"/>
              </a:rPr>
              <a:t>Jessi.Beebe@careertech.ok.gov</a:t>
            </a:r>
            <a:r>
              <a:rPr lang="en-US" sz="29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405-743-5463</a:t>
            </a:r>
          </a:p>
          <a:p>
            <a:pPr algn="l">
              <a:lnSpc>
                <a:spcPts val="4199"/>
              </a:lnSpc>
            </a:pPr>
            <a:endParaRPr lang="en-US" sz="2999">
              <a:solidFill>
                <a:srgbClr val="4040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</a:t>
            </a:r>
            <a:r>
              <a:rPr lang="en-US" sz="2999" u="none" strike="noStrike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ersonal Info: ​</a:t>
            </a:r>
          </a:p>
          <a:p>
            <a:pPr marL="647697" lvl="1" indent="-323848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From Garber, OK (a proud product of Mrs. Nancy Nelson’s FCS Program) - TFD ​</a:t>
            </a:r>
          </a:p>
          <a:p>
            <a:pPr marL="647697" lvl="1" indent="-323848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OSU HDFS Alum, 2018 &amp; 2020​</a:t>
            </a:r>
          </a:p>
          <a:p>
            <a:pPr marL="647697" lvl="1" indent="-323848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Taught FCS in the North Region​</a:t>
            </a:r>
          </a:p>
          <a:p>
            <a:pPr marL="647697" lvl="1" indent="-323848" algn="l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u="none" strike="noStrike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Passionate volunteer &amp; mentor </a:t>
            </a:r>
          </a:p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endParaRPr lang="en-US" sz="2999" u="none" strike="noStrike">
              <a:solidFill>
                <a:srgbClr val="4040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0248" y="990582"/>
            <a:ext cx="9607505" cy="316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543"/>
              </a:lnSpc>
              <a:spcBef>
                <a:spcPct val="0"/>
              </a:spcBef>
            </a:pPr>
            <a:r>
              <a:rPr lang="en-US" sz="19498">
                <a:solidFill>
                  <a:srgbClr val="525252"/>
                </a:solidFill>
                <a:latin typeface="Hibernate"/>
                <a:ea typeface="Hibernate"/>
                <a:cs typeface="Hibernate"/>
                <a:sym typeface="Hibernate"/>
              </a:rPr>
              <a:t>FCS DIRECTORY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18704" y="3342513"/>
            <a:ext cx="8250591" cy="8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83"/>
              </a:lnSpc>
              <a:spcBef>
                <a:spcPct val="0"/>
              </a:spcBef>
            </a:pPr>
            <a:r>
              <a:rPr lang="en-US" sz="5599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located on ctYOU</a:t>
            </a:r>
          </a:p>
        </p:txBody>
      </p:sp>
      <p:sp>
        <p:nvSpPr>
          <p:cNvPr id="5" name="Freeform 5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33577" y="4871085"/>
            <a:ext cx="8250591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Will be under “FCS Regions” </a:t>
            </a:r>
          </a:p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Password Protected: Fc$2024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83067" y="6730365"/>
            <a:ext cx="12028144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(once the new directory is posted you may need to clear browser cookies to see it instead of the old directory)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494105" y="2668368"/>
            <a:ext cx="7490438" cy="3344079"/>
          </a:xfrm>
          <a:custGeom>
            <a:avLst/>
            <a:gdLst/>
            <a:ahLst/>
            <a:cxnLst/>
            <a:rect l="l" t="t" r="r" b="b"/>
            <a:pathLst>
              <a:path w="7490438" h="3344079">
                <a:moveTo>
                  <a:pt x="0" y="0"/>
                </a:moveTo>
                <a:lnTo>
                  <a:pt x="7490439" y="0"/>
                </a:lnTo>
                <a:lnTo>
                  <a:pt x="7490439" y="3344080"/>
                </a:lnTo>
                <a:lnTo>
                  <a:pt x="0" y="334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6236885"/>
            <a:ext cx="16039951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More information to come from Holly.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GRADUATION REQURIEMENT REFORM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6745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Utilize advisory board members/community guests speakers in classes and FCCLA meetings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 OK Career Guide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3" tooltip="https://oklahoma.gov/careertech/educators/counseling-and-career-development/ok-career-guide/okcareerguide-training.html"/>
              </a:rPr>
              <a:t>Training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4" tooltip="https://oklahoma.gov/careertech/educators/counseling-and-career-development/ok-career-guide/okcareerguide-resources.html"/>
              </a:rPr>
              <a:t>OK Career Guide Curriculum</a:t>
            </a:r>
          </a:p>
          <a:p>
            <a:pPr marL="2072640" lvl="2" indent="-690880" algn="l">
              <a:lnSpc>
                <a:spcPts val="6719"/>
              </a:lnSpc>
              <a:buFont typeface="Arial"/>
              <a:buChar char="⚬"/>
            </a:pPr>
            <a:r>
              <a:rPr lang="en-US" sz="4800" u="sng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  <a:hlinkClick r:id="rId5" tooltip="https://oklahoma.gov/careertech/educators/counseling-and-career-development/connect-2-business.html"/>
              </a:rPr>
              <a:t>Connect 2 Business</a:t>
            </a:r>
          </a:p>
          <a:p>
            <a:pPr marL="1036320" lvl="1" indent="-518160" algn="l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These integrations can be used to help students with their Individual Career Plan (ICAP)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CAREER INTEGRATION IN THE CLASSROOM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96783"/>
            <a:ext cx="16039951" cy="637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2" lvl="1" indent="-485776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Coupons were emailed to your school email address on July 10. Contact Rose Mangold if you did not receive them at rose.mangold@careertech.ok.gov </a:t>
            </a:r>
          </a:p>
          <a:p>
            <a:pPr algn="l">
              <a:lnSpc>
                <a:spcPts val="6300"/>
              </a:lnSpc>
            </a:pPr>
            <a:endParaRPr lang="en-US" sz="4500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71552" lvl="1" indent="-485776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Please have students write a thank you note to: 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Sarah Steely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PO Box 1567</a:t>
            </a:r>
          </a:p>
          <a:p>
            <a:pPr marL="1943103" lvl="2" indent="-647701" algn="l">
              <a:lnSpc>
                <a:spcPts val="6300"/>
              </a:lnSpc>
              <a:buFont typeface="Arial"/>
              <a:buChar char="⚬"/>
            </a:pPr>
            <a:r>
              <a:rPr lang="en-US" sz="45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Shawnee, OK 74802-1567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SHAWNEE MILLS</a:t>
            </a:r>
          </a:p>
        </p:txBody>
      </p:sp>
      <p:sp>
        <p:nvSpPr>
          <p:cNvPr id="8" name="Freeform 8"/>
          <p:cNvSpPr/>
          <p:nvPr/>
        </p:nvSpPr>
        <p:spPr>
          <a:xfrm>
            <a:off x="11852919" y="6634154"/>
            <a:ext cx="5406381" cy="3533927"/>
          </a:xfrm>
          <a:custGeom>
            <a:avLst/>
            <a:gdLst/>
            <a:ahLst/>
            <a:cxnLst/>
            <a:rect l="l" t="t" r="r" b="b"/>
            <a:pathLst>
              <a:path w="5406381" h="3533927">
                <a:moveTo>
                  <a:pt x="0" y="0"/>
                </a:moveTo>
                <a:lnTo>
                  <a:pt x="5406381" y="0"/>
                </a:lnTo>
                <a:lnTo>
                  <a:pt x="5406381" y="3533927"/>
                </a:lnTo>
                <a:lnTo>
                  <a:pt x="0" y="3533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24564" y="2051241"/>
            <a:ext cx="5038873" cy="3360889"/>
          </a:xfrm>
          <a:custGeom>
            <a:avLst/>
            <a:gdLst/>
            <a:ahLst/>
            <a:cxnLst/>
            <a:rect l="l" t="t" r="r" b="b"/>
            <a:pathLst>
              <a:path w="5038873" h="3360889">
                <a:moveTo>
                  <a:pt x="0" y="0"/>
                </a:moveTo>
                <a:lnTo>
                  <a:pt x="5038872" y="0"/>
                </a:lnTo>
                <a:lnTo>
                  <a:pt x="5038872" y="3360888"/>
                </a:lnTo>
                <a:lnTo>
                  <a:pt x="0" y="3360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5663561"/>
            <a:ext cx="16039951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Watch the newsletter for most up to date information on this grant opportunity.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OKLAHOMA PORK COUNCIL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345730" y="2051241"/>
            <a:ext cx="7596540" cy="3641002"/>
          </a:xfrm>
          <a:custGeom>
            <a:avLst/>
            <a:gdLst/>
            <a:ahLst/>
            <a:cxnLst/>
            <a:rect l="l" t="t" r="r" b="b"/>
            <a:pathLst>
              <a:path w="7596540" h="3641002">
                <a:moveTo>
                  <a:pt x="0" y="0"/>
                </a:moveTo>
                <a:lnTo>
                  <a:pt x="7596540" y="0"/>
                </a:lnTo>
                <a:lnTo>
                  <a:pt x="7596540" y="3641001"/>
                </a:lnTo>
                <a:lnTo>
                  <a:pt x="0" y="3641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19349" y="5663561"/>
            <a:ext cx="16039951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Watch the newsletter for most up to date information on this grant opportunity.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OKLAHOMA BEEF COUNCIL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340630" y="2051241"/>
            <a:ext cx="3606739" cy="3606739"/>
          </a:xfrm>
          <a:custGeom>
            <a:avLst/>
            <a:gdLst/>
            <a:ahLst/>
            <a:cxnLst/>
            <a:rect l="l" t="t" r="r" b="b"/>
            <a:pathLst>
              <a:path w="3606739" h="3606739">
                <a:moveTo>
                  <a:pt x="0" y="0"/>
                </a:moveTo>
                <a:lnTo>
                  <a:pt x="3606740" y="0"/>
                </a:lnTo>
                <a:lnTo>
                  <a:pt x="3606740" y="3606739"/>
                </a:lnTo>
                <a:lnTo>
                  <a:pt x="0" y="3606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4742" y="5945773"/>
            <a:ext cx="17258516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Students completing FCS Basics &amp; Human Growth &amp; Development should be taking the ODCTE 7101 Entry Level Child Care Traning (ELCCT) certification test. Those who pass can work at daycare centers.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CERTIFICATION TESTS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6791" y="8280082"/>
            <a:ext cx="16614418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***There is still a large push for certification tests for our students. PLEASE watch the newsletter for future updates on certification tests to give your students.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886757" y="5723407"/>
            <a:ext cx="20061513" cy="0"/>
          </a:xfrm>
          <a:prstGeom prst="line">
            <a:avLst/>
          </a:prstGeom>
          <a:ln w="28575" cap="flat">
            <a:solidFill>
              <a:srgbClr val="52525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6290057" y="5476699"/>
            <a:ext cx="502056" cy="502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310501" y="5408004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488900" y="5476699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47439" y="5476699"/>
            <a:ext cx="502056" cy="50205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027349" y="9061504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743547" y="876300"/>
            <a:ext cx="10800907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REPORTING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0366" y="6223357"/>
            <a:ext cx="1936202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Sept. 30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62182" y="6824956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Salary &amp; Teaching Report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035902" y="5476699"/>
            <a:ext cx="502056" cy="50205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648883" y="4675436"/>
            <a:ext cx="1276094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Oct. 1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7366883" y="5472378"/>
            <a:ext cx="502056" cy="50205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815187" y="4731774"/>
            <a:ext cx="1605449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Oct. 31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58867" y="6308129"/>
            <a:ext cx="1762122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Nov. 30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89173" y="4753007"/>
            <a:ext cx="1744713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Jan. 31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773177" y="6035905"/>
            <a:ext cx="1744713" cy="48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n-US" sz="36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 31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50644" y="3394983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Follow-Up Reports Open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81626" y="3227484"/>
            <a:ext cx="2472572" cy="131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Reports initial submission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03642" y="6852578"/>
            <a:ext cx="2472572" cy="8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 up Reports Due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325244" y="3248717"/>
            <a:ext cx="2472572" cy="131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Reports additional students added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544453" y="6712595"/>
            <a:ext cx="3700104" cy="22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CESI Final Reports Due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 yr Folders Updated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Advisory Committee Report</a:t>
            </a:r>
          </a:p>
          <a:p>
            <a:pPr algn="ctr">
              <a:lnSpc>
                <a:spcPts val="3587"/>
              </a:lnSpc>
            </a:pPr>
            <a:r>
              <a:rPr lang="en-US" sz="22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412/314 Reports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74212" y="1251062"/>
            <a:ext cx="13847855" cy="8813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Add your entire school day! Don’t forget your plan period and your lunch! 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If you have an ‘Other’ such as advisory or study hall please note it in the comments.​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DO NOT place students in an “OTHER” course; unless you are teaching a FCS-related course. If student numbers are listed in other, an explanation is needed describing what material is being taught.​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The ‘Contact Info’ section is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NOT YOU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 Use someone who can answer questions about your contract.​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 the salary section, if you put any amount in the other box you must put a comment itemizing that amount. 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Example: $1500 should be broken down to $1000 Student Council, $500 Sr. Class Sponsor. 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DO NOT INCLUDE THE FCS STIPEND $2200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.​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Break down of what goes in each category of the Salary Information:​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Base Salary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your base salary plus anything else FCS related i.e.: FCCLA stipend from school not the $2200​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Health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any type of Insurance i.e.: health, life, etc. Itemize in the comment section what amount is paid for each different insurance.​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Retirement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all school-paid retirements​</a:t>
            </a:r>
          </a:p>
          <a:p>
            <a:pPr marL="1079489" lvl="2" indent="-359830" algn="l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2499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Other</a:t>
            </a: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: extra duty pay other than FCCLA​</a:t>
            </a:r>
          </a:p>
          <a:p>
            <a:pPr marL="539745" lvl="1" indent="-269872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In the acknowledgment section note which pathways you teach.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068272" y="0"/>
            <a:ext cx="4513562" cy="10937142"/>
            <a:chOff x="0" y="0"/>
            <a:chExt cx="1188757" cy="28805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8757" cy="2880564"/>
            </a:xfrm>
            <a:custGeom>
              <a:avLst/>
              <a:gdLst/>
              <a:ahLst/>
              <a:cxnLst/>
              <a:rect l="l" t="t" r="r" b="b"/>
              <a:pathLst>
                <a:path w="1188757" h="2880564">
                  <a:moveTo>
                    <a:pt x="0" y="0"/>
                  </a:moveTo>
                  <a:lnTo>
                    <a:pt x="1188757" y="0"/>
                  </a:lnTo>
                  <a:lnTo>
                    <a:pt x="1188757" y="2880564"/>
                  </a:lnTo>
                  <a:lnTo>
                    <a:pt x="0" y="2880564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188757" cy="2956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95947" y="157543"/>
            <a:ext cx="13909533" cy="155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576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Hibernate"/>
                <a:ea typeface="Hibernate"/>
                <a:cs typeface="Hibernate"/>
                <a:sym typeface="Hibernate"/>
              </a:rPr>
              <a:t>SALARY &amp; TEACHING REPORT: DUE SEPT 30TH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08390" y="2366077"/>
            <a:ext cx="13071221" cy="642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396"/>
              </a:lnSpc>
            </a:pPr>
            <a:r>
              <a:rPr lang="en-US" sz="19065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PROGRAM VISITS, EVALUATIONS, &amp; ACCREDITATIONS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64757" y="1375613"/>
            <a:ext cx="7449753" cy="5946875"/>
          </a:xfrm>
          <a:custGeom>
            <a:avLst/>
            <a:gdLst/>
            <a:ahLst/>
            <a:cxnLst/>
            <a:rect l="l" t="t" r="r" b="b"/>
            <a:pathLst>
              <a:path w="7449753" h="5946875">
                <a:moveTo>
                  <a:pt x="0" y="0"/>
                </a:moveTo>
                <a:lnTo>
                  <a:pt x="7449753" y="0"/>
                </a:lnTo>
                <a:lnTo>
                  <a:pt x="7449753" y="5946874"/>
                </a:lnTo>
                <a:lnTo>
                  <a:pt x="0" y="59468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826" r="-160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85768" y="1361242"/>
            <a:ext cx="7564517" cy="7564517"/>
          </a:xfrm>
          <a:custGeom>
            <a:avLst/>
            <a:gdLst/>
            <a:ahLst/>
            <a:cxnLst/>
            <a:rect l="l" t="t" r="r" b="b"/>
            <a:pathLst>
              <a:path w="7564517" h="7564517">
                <a:moveTo>
                  <a:pt x="0" y="0"/>
                </a:moveTo>
                <a:lnTo>
                  <a:pt x="7564517" y="0"/>
                </a:lnTo>
                <a:lnTo>
                  <a:pt x="7564517" y="7564516"/>
                </a:lnTo>
                <a:lnTo>
                  <a:pt x="0" y="7564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64757" y="7255812"/>
            <a:ext cx="7449753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Portraits with my Pups! Rudy (Goldendoodle) &amp; Murphy (Mini Poodle)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54291" y="2459918"/>
            <a:ext cx="14647594" cy="5916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2" indent="0" algn="just">
              <a:lnSpc>
                <a:spcPts val="9379"/>
              </a:lnSpc>
              <a:spcBef>
                <a:spcPct val="0"/>
              </a:spcBef>
            </a:pPr>
            <a:r>
              <a:rPr lang="en-US" sz="6699" u="none" strike="noStrike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NE1: Nowata, OK Union, Oologah-Talala, Sequoyah HS </a:t>
            </a:r>
          </a:p>
          <a:p>
            <a:pPr marL="0" lvl="2" indent="0" algn="just">
              <a:lnSpc>
                <a:spcPts val="9379"/>
              </a:lnSpc>
              <a:spcBef>
                <a:spcPct val="0"/>
              </a:spcBef>
            </a:pPr>
            <a:r>
              <a:rPr lang="en-US" sz="6699" u="none" strike="noStrike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NE2: Colcord, Jay, Kansas</a:t>
            </a:r>
          </a:p>
          <a:p>
            <a:pPr marL="0" lvl="2" indent="0" algn="just">
              <a:lnSpc>
                <a:spcPts val="9379"/>
              </a:lnSpc>
              <a:spcBef>
                <a:spcPct val="0"/>
              </a:spcBef>
            </a:pPr>
            <a:r>
              <a:rPr lang="en-US" sz="6699" u="none" strike="noStrike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NE4: Okay</a:t>
            </a:r>
          </a:p>
          <a:p>
            <a:pPr marL="0" lvl="2" indent="0" algn="just">
              <a:lnSpc>
                <a:spcPts val="9379"/>
              </a:lnSpc>
              <a:spcBef>
                <a:spcPct val="0"/>
              </a:spcBef>
            </a:pPr>
            <a:r>
              <a:rPr lang="en-US" sz="6699" u="none" strike="noStrike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NE5: Hilldale, Sallisaw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COMPREHENSIVE PROGRAM EVALS (K12)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2143" y="8671490"/>
            <a:ext cx="13743714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CHECK YOUR EMAIL FOR DATE CONFIRMATION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745726"/>
            <a:ext cx="16039951" cy="3779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Tri-County </a:t>
            </a:r>
          </a:p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Green Country </a:t>
            </a:r>
          </a:p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Indian Capital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48509" y="556079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CAREERTECH ACCREDITATIONS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2143" y="7991882"/>
            <a:ext cx="13743714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DATES HAVE BEEN SCHEDULED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NEW TEACHER VISITS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54291" y="2507543"/>
            <a:ext cx="14647594" cy="602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NE1: Owasso 8th Grade Center, Chelsea, Oologah-Talala, Owasso HS, Collinsville MS, Tulsa Tech - Muck</a:t>
            </a:r>
          </a:p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NE2: Afton, Kansas, Miami</a:t>
            </a:r>
          </a:p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NE3: Tulsa - Nathan Hale HS</a:t>
            </a:r>
          </a:p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E4: Okay &amp; Porter</a:t>
            </a:r>
          </a:p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NE5: Muskogee, Tahlequah 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2143" y="8857361"/>
            <a:ext cx="13743714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CHECK YOUR EMAIL FOR DATE CONFIRMATION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737895"/>
            <a:ext cx="18288000" cy="8549105"/>
            <a:chOff x="0" y="0"/>
            <a:chExt cx="4816593" cy="22516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251616"/>
            </a:xfrm>
            <a:custGeom>
              <a:avLst/>
              <a:gdLst/>
              <a:ahLst/>
              <a:cxnLst/>
              <a:rect l="l" t="t" r="r" b="b"/>
              <a:pathLst>
                <a:path w="4816592" h="2251616">
                  <a:moveTo>
                    <a:pt x="0" y="0"/>
                  </a:moveTo>
                  <a:lnTo>
                    <a:pt x="4816592" y="0"/>
                  </a:lnTo>
                  <a:lnTo>
                    <a:pt x="4816592" y="2251616"/>
                  </a:lnTo>
                  <a:lnTo>
                    <a:pt x="0" y="2251616"/>
                  </a:ln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28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4024" y="2558683"/>
            <a:ext cx="16039951" cy="687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As needed, I may call and pop in!</a:t>
            </a:r>
          </a:p>
          <a:p>
            <a:pPr algn="ctr">
              <a:lnSpc>
                <a:spcPts val="9099"/>
              </a:lnSpc>
            </a:pPr>
            <a:endParaRPr lang="en-US" sz="6499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9099"/>
              </a:lnSpc>
            </a:pPr>
            <a:r>
              <a:rPr lang="en-US" sz="6499">
                <a:solidFill>
                  <a:srgbClr val="525252"/>
                </a:solidFill>
                <a:latin typeface="Montserrat"/>
                <a:ea typeface="Montserrat"/>
                <a:cs typeface="Montserrat"/>
                <a:sym typeface="Montserrat"/>
              </a:rPr>
              <a:t>I really want to know your programs so that I can best support and advocate for you ALL! </a:t>
            </a:r>
          </a:p>
          <a:p>
            <a:pPr algn="ctr">
              <a:lnSpc>
                <a:spcPts val="9099"/>
              </a:lnSpc>
            </a:pPr>
            <a:endParaRPr lang="en-US" sz="6499">
              <a:solidFill>
                <a:srgbClr val="5252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48509" y="621601"/>
            <a:ext cx="11990981" cy="1429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7"/>
              </a:lnSpc>
              <a:spcBef>
                <a:spcPct val="0"/>
              </a:spcBef>
            </a:pPr>
            <a:r>
              <a:rPr lang="en-US" sz="87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2ND YEAR AND MORE TEACHER VISITS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0248" y="1313208"/>
            <a:ext cx="9607505" cy="570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850"/>
              </a:lnSpc>
              <a:spcBef>
                <a:spcPct val="0"/>
              </a:spcBef>
            </a:pPr>
            <a:r>
              <a:rPr lang="en-US" sz="35000" u="none" strike="noStrike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95%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34798" y="924064"/>
            <a:ext cx="892904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are always willing to assist, although: </a:t>
            </a:r>
          </a:p>
        </p:txBody>
      </p:sp>
      <p:sp>
        <p:nvSpPr>
          <p:cNvPr id="5" name="Freeform 5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679476" y="5172075"/>
            <a:ext cx="892904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60"/>
              </a:lnSpc>
              <a:spcBef>
                <a:spcPct val="0"/>
              </a:spcBef>
            </a:pPr>
            <a:r>
              <a:rPr lang="en-US" sz="4000">
                <a:solidFill>
                  <a:srgbClr val="52525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 questions can be answered if you check: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283684" y="6590796"/>
            <a:ext cx="3000479" cy="3363497"/>
            <a:chOff x="0" y="0"/>
            <a:chExt cx="1113930" cy="1248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47308" y="7555122"/>
            <a:ext cx="2873231" cy="1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Newsletter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645222" y="6590796"/>
            <a:ext cx="3000479" cy="3363497"/>
            <a:chOff x="0" y="0"/>
            <a:chExt cx="1113930" cy="12487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891631" y="6942474"/>
            <a:ext cx="2507661" cy="1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Our Websites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003837" y="6590796"/>
            <a:ext cx="3000479" cy="3363497"/>
            <a:chOff x="0" y="0"/>
            <a:chExt cx="1113930" cy="12487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131592" y="0"/>
                  </a:moveTo>
                  <a:lnTo>
                    <a:pt x="982339" y="0"/>
                  </a:lnTo>
                  <a:cubicBezTo>
                    <a:pt x="1017239" y="0"/>
                    <a:pt x="1050710" y="13864"/>
                    <a:pt x="1075388" y="38542"/>
                  </a:cubicBezTo>
                  <a:cubicBezTo>
                    <a:pt x="1100066" y="63221"/>
                    <a:pt x="1113930" y="96691"/>
                    <a:pt x="1113930" y="131592"/>
                  </a:cubicBezTo>
                  <a:lnTo>
                    <a:pt x="1113930" y="1117109"/>
                  </a:lnTo>
                  <a:cubicBezTo>
                    <a:pt x="1113930" y="1152009"/>
                    <a:pt x="1100066" y="1185480"/>
                    <a:pt x="1075388" y="1210158"/>
                  </a:cubicBezTo>
                  <a:cubicBezTo>
                    <a:pt x="1050710" y="1234837"/>
                    <a:pt x="1017239" y="1248701"/>
                    <a:pt x="982339" y="1248701"/>
                  </a:cubicBezTo>
                  <a:lnTo>
                    <a:pt x="131592" y="1248701"/>
                  </a:lnTo>
                  <a:cubicBezTo>
                    <a:pt x="96691" y="1248701"/>
                    <a:pt x="63221" y="1234837"/>
                    <a:pt x="38542" y="1210158"/>
                  </a:cubicBezTo>
                  <a:cubicBezTo>
                    <a:pt x="13864" y="1185480"/>
                    <a:pt x="0" y="1152009"/>
                    <a:pt x="0" y="1117109"/>
                  </a:cubicBezTo>
                  <a:lnTo>
                    <a:pt x="0" y="131592"/>
                  </a:lnTo>
                  <a:cubicBezTo>
                    <a:pt x="0" y="96691"/>
                    <a:pt x="13864" y="63221"/>
                    <a:pt x="38542" y="38542"/>
                  </a:cubicBezTo>
                  <a:cubicBezTo>
                    <a:pt x="63221" y="13864"/>
                    <a:pt x="96691" y="0"/>
                    <a:pt x="131592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321977" y="7555122"/>
            <a:ext cx="2333581" cy="13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 spc="115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Your Email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695928" y="8636962"/>
            <a:ext cx="2949773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Oklahoma FCCLA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ctYOU.org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4972" y="1000706"/>
            <a:ext cx="14138057" cy="8285588"/>
          </a:xfrm>
          <a:custGeom>
            <a:avLst/>
            <a:gdLst/>
            <a:ahLst/>
            <a:cxnLst/>
            <a:rect l="l" t="t" r="r" b="b"/>
            <a:pathLst>
              <a:path w="14138057" h="8285588">
                <a:moveTo>
                  <a:pt x="0" y="0"/>
                </a:moveTo>
                <a:lnTo>
                  <a:pt x="14138056" y="0"/>
                </a:lnTo>
                <a:lnTo>
                  <a:pt x="14138056" y="8285588"/>
                </a:lnTo>
                <a:lnTo>
                  <a:pt x="0" y="82855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219" b="-135052"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7377" y="5982951"/>
            <a:ext cx="502056" cy="50205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3295" y="5063598"/>
            <a:ext cx="502056" cy="50205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57377" y="4078472"/>
            <a:ext cx="502056" cy="5020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7377" y="3156426"/>
            <a:ext cx="502056" cy="50205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027349" y="8292256"/>
            <a:ext cx="3020519" cy="2793980"/>
          </a:xfrm>
          <a:custGeom>
            <a:avLst/>
            <a:gdLst/>
            <a:ahLst/>
            <a:cxnLst/>
            <a:rect l="l" t="t" r="r" b="b"/>
            <a:pathLst>
              <a:path w="3020519" h="2793980">
                <a:moveTo>
                  <a:pt x="0" y="0"/>
                </a:moveTo>
                <a:lnTo>
                  <a:pt x="3020519" y="0"/>
                </a:lnTo>
                <a:lnTo>
                  <a:pt x="3020519" y="2793980"/>
                </a:lnTo>
                <a:lnTo>
                  <a:pt x="0" y="2793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523674">
            <a:off x="8496049" y="8597806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8747563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5" y="0"/>
                </a:lnTo>
                <a:lnTo>
                  <a:pt x="4283445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886757" y="-2855618"/>
            <a:ext cx="4468392" cy="4367853"/>
          </a:xfrm>
          <a:custGeom>
            <a:avLst/>
            <a:gdLst/>
            <a:ahLst/>
            <a:cxnLst/>
            <a:rect l="l" t="t" r="r" b="b"/>
            <a:pathLst>
              <a:path w="4468392" h="4367853">
                <a:moveTo>
                  <a:pt x="0" y="0"/>
                </a:moveTo>
                <a:lnTo>
                  <a:pt x="4468392" y="0"/>
                </a:lnTo>
                <a:lnTo>
                  <a:pt x="4468392" y="4367853"/>
                </a:lnTo>
                <a:lnTo>
                  <a:pt x="0" y="43678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18487" y="-1606223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00000">
            <a:off x="16027349" y="-1201274"/>
            <a:ext cx="4270056" cy="3746974"/>
          </a:xfrm>
          <a:custGeom>
            <a:avLst/>
            <a:gdLst/>
            <a:ahLst/>
            <a:cxnLst/>
            <a:rect l="l" t="t" r="r" b="b"/>
            <a:pathLst>
              <a:path w="4270056" h="3746974">
                <a:moveTo>
                  <a:pt x="0" y="0"/>
                </a:moveTo>
                <a:lnTo>
                  <a:pt x="4270055" y="0"/>
                </a:lnTo>
                <a:lnTo>
                  <a:pt x="4270055" y="3746974"/>
                </a:lnTo>
                <a:lnTo>
                  <a:pt x="0" y="374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349463" y="264780"/>
            <a:ext cx="11589073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24-25 OATFCS OFFICERS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59617" y="3223101"/>
            <a:ext cx="717603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President: Rita Hartwick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59617" y="4145147"/>
            <a:ext cx="7366037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Pres.-Elect: Mary Dushane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25535" y="5064500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Past President: Karin Davis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59617" y="5983853"/>
            <a:ext cx="7471971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Secretary: Jeanine Clark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157377" y="6841280"/>
            <a:ext cx="502056" cy="50205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959617" y="6842182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Treasurer: Mary Beth Carver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184224" y="7694860"/>
            <a:ext cx="502056" cy="502056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986464" y="7761535"/>
            <a:ext cx="8220518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Treas.-Elect: Jaylee Victory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479188" y="3223101"/>
            <a:ext cx="717603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N-VP: Dulayna Murray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445106" y="5064500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S-VP: Tina Clawson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479188" y="5983853"/>
            <a:ext cx="7471971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SE-VP: Keri Laxton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479188" y="6842182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Occ. VP: Kelly Brock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9678079" y="5982951"/>
            <a:ext cx="502056" cy="502056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643997" y="5063598"/>
            <a:ext cx="502056" cy="502056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678079" y="4078472"/>
            <a:ext cx="502056" cy="502056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  <a:ln cap="sq">
              <a:noFill/>
              <a:prstDash val="solid"/>
              <a:miter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678079" y="3156426"/>
            <a:ext cx="502056" cy="502056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678079" y="6841280"/>
            <a:ext cx="502056" cy="502056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10528297" y="4079373"/>
            <a:ext cx="7506053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NE-VP: Emily Colvin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9643997" y="7694860"/>
            <a:ext cx="502056" cy="502056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0445106" y="7694860"/>
            <a:ext cx="8568679" cy="56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52525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Div. Advisor: Holly Hanan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56883" y="1640190"/>
            <a:ext cx="14774235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720"/>
              </a:lnSpc>
              <a:spcBef>
                <a:spcPct val="0"/>
              </a:spcBef>
            </a:pPr>
            <a:r>
              <a:rPr lang="en-US" sz="12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GET INVOLVED WITH OATFCS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290872" y="3772299"/>
            <a:ext cx="4229454" cy="4741161"/>
            <a:chOff x="0" y="0"/>
            <a:chExt cx="1113930" cy="1248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760900" y="4000404"/>
            <a:ext cx="330466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OATFCS MEMBERSHIP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60900" y="5228847"/>
            <a:ext cx="3289398" cy="316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Will need OATFCS members to work on committees and legislative networks to improve FCS programs in Oklahoma.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029273" y="3772299"/>
            <a:ext cx="4229454" cy="4741161"/>
            <a:chOff x="0" y="0"/>
            <a:chExt cx="1113930" cy="12487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656510" y="4000404"/>
            <a:ext cx="2974980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 COMMITMENT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99301" y="5228847"/>
            <a:ext cx="3289398" cy="225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time commitment of serving with OATFCS is about 1-3 meetings a year.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763552" y="3772299"/>
            <a:ext cx="4229454" cy="4741161"/>
            <a:chOff x="0" y="0"/>
            <a:chExt cx="1113930" cy="1248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13930" cy="1248701"/>
            </a:xfrm>
            <a:custGeom>
              <a:avLst/>
              <a:gdLst/>
              <a:ahLst/>
              <a:cxnLst/>
              <a:rect l="l" t="t" r="r" b="b"/>
              <a:pathLst>
                <a:path w="1113930" h="1248701">
                  <a:moveTo>
                    <a:pt x="93354" y="0"/>
                  </a:moveTo>
                  <a:lnTo>
                    <a:pt x="1020576" y="0"/>
                  </a:lnTo>
                  <a:cubicBezTo>
                    <a:pt x="1072134" y="0"/>
                    <a:pt x="1113930" y="41796"/>
                    <a:pt x="1113930" y="93354"/>
                  </a:cubicBezTo>
                  <a:lnTo>
                    <a:pt x="1113930" y="1155346"/>
                  </a:lnTo>
                  <a:cubicBezTo>
                    <a:pt x="1113930" y="1206905"/>
                    <a:pt x="1072134" y="1248701"/>
                    <a:pt x="1020576" y="1248701"/>
                  </a:cubicBezTo>
                  <a:lnTo>
                    <a:pt x="93354" y="1248701"/>
                  </a:lnTo>
                  <a:cubicBezTo>
                    <a:pt x="41796" y="1248701"/>
                    <a:pt x="0" y="1206905"/>
                    <a:pt x="0" y="1155346"/>
                  </a:cubicBezTo>
                  <a:lnTo>
                    <a:pt x="0" y="93354"/>
                  </a:lnTo>
                  <a:cubicBezTo>
                    <a:pt x="0" y="41796"/>
                    <a:pt x="41796" y="0"/>
                    <a:pt x="93354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1113930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763552" y="4262341"/>
            <a:ext cx="4209881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spc="95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CORRESPONDENCE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33580" y="5228847"/>
            <a:ext cx="3289398" cy="179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2399" spc="76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Typically correspondence occurs via mail, email, or fax.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56883" y="8713485"/>
            <a:ext cx="14774235" cy="116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32"/>
              </a:lnSpc>
              <a:spcBef>
                <a:spcPct val="0"/>
              </a:spcBef>
            </a:pPr>
            <a:r>
              <a:rPr lang="en-US" sz="72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WILL NEED VOLUNTEERS FROM EACH REGION &amp; DISTRICT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65023" y="2104837"/>
            <a:ext cx="6981930" cy="1876819"/>
            <a:chOff x="0" y="0"/>
            <a:chExt cx="2785557" cy="748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5557" cy="748788"/>
            </a:xfrm>
            <a:custGeom>
              <a:avLst/>
              <a:gdLst/>
              <a:ahLst/>
              <a:cxnLst/>
              <a:rect l="l" t="t" r="r" b="b"/>
              <a:pathLst>
                <a:path w="2785557" h="748788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2785557" cy="663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68"/>
                </a:lnSpc>
              </a:pPr>
              <a:r>
                <a:rPr lang="en-US" sz="5600" spc="39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Membership Committee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5023" y="4153633"/>
            <a:ext cx="6981930" cy="1876819"/>
            <a:chOff x="0" y="0"/>
            <a:chExt cx="2785557" cy="7487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85557" cy="748788"/>
            </a:xfrm>
            <a:custGeom>
              <a:avLst/>
              <a:gdLst/>
              <a:ahLst/>
              <a:cxnLst/>
              <a:rect l="l" t="t" r="r" b="b"/>
              <a:pathLst>
                <a:path w="2785557" h="748788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15523"/>
                  </a:lnTo>
                  <a:cubicBezTo>
                    <a:pt x="2785557" y="733895"/>
                    <a:pt x="2770664" y="748788"/>
                    <a:pt x="2752291" y="748788"/>
                  </a:cubicBezTo>
                  <a:lnTo>
                    <a:pt x="33266" y="748788"/>
                  </a:lnTo>
                  <a:cubicBezTo>
                    <a:pt x="14893" y="748788"/>
                    <a:pt x="0" y="733895"/>
                    <a:pt x="0" y="715523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6200"/>
              <a:ext cx="2785557" cy="67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7"/>
                </a:lnSpc>
              </a:pPr>
              <a:r>
                <a:rPr lang="en-US" sz="4900" spc="34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Public Information Committee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65023" y="6201901"/>
            <a:ext cx="6981930" cy="1858976"/>
            <a:chOff x="0" y="0"/>
            <a:chExt cx="2785557" cy="7416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85557" cy="741669"/>
            </a:xfrm>
            <a:custGeom>
              <a:avLst/>
              <a:gdLst/>
              <a:ahLst/>
              <a:cxnLst/>
              <a:rect l="l" t="t" r="r" b="b"/>
              <a:pathLst>
                <a:path w="2785557" h="741669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08404"/>
                  </a:lnTo>
                  <a:cubicBezTo>
                    <a:pt x="2785557" y="726776"/>
                    <a:pt x="2770664" y="741669"/>
                    <a:pt x="2752291" y="741669"/>
                  </a:cubicBezTo>
                  <a:lnTo>
                    <a:pt x="33266" y="741669"/>
                  </a:lnTo>
                  <a:cubicBezTo>
                    <a:pt x="24443" y="741669"/>
                    <a:pt x="15982" y="738165"/>
                    <a:pt x="9743" y="731926"/>
                  </a:cubicBezTo>
                  <a:cubicBezTo>
                    <a:pt x="3505" y="725688"/>
                    <a:pt x="0" y="717226"/>
                    <a:pt x="0" y="70840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2785557" cy="655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768"/>
                </a:lnSpc>
              </a:pPr>
              <a:r>
                <a:rPr lang="en-US" sz="5600" spc="397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Scholarship Committee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204442" y="222590"/>
            <a:ext cx="11879116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THANK YOU FOR SERVING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10042348" y="2104837"/>
            <a:ext cx="5941095" cy="1893724"/>
          </a:xfrm>
          <a:custGeom>
            <a:avLst/>
            <a:gdLst/>
            <a:ahLst/>
            <a:cxnLst/>
            <a:rect l="l" t="t" r="r" b="b"/>
            <a:pathLst>
              <a:path w="5941095" h="1893724">
                <a:moveTo>
                  <a:pt x="0" y="0"/>
                </a:moveTo>
                <a:lnTo>
                  <a:pt x="5941095" y="0"/>
                </a:lnTo>
                <a:lnTo>
                  <a:pt x="5941095" y="1893724"/>
                </a:lnTo>
                <a:lnTo>
                  <a:pt x="0" y="189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937899" y="2151539"/>
            <a:ext cx="5446372" cy="116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7419" lvl="1" indent="-238709" algn="l">
              <a:lnSpc>
                <a:spcPts val="3095"/>
              </a:lnSpc>
              <a:buFont typeface="Arial"/>
              <a:buChar char="•"/>
            </a:pPr>
            <a:r>
              <a:rPr lang="en-US" sz="221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Work to increase membership in OATFACS</a:t>
            </a:r>
          </a:p>
          <a:p>
            <a:pPr marL="477419" lvl="1" indent="-238709" algn="l">
              <a:lnSpc>
                <a:spcPts val="3095"/>
              </a:lnSpc>
              <a:buFont typeface="Arial"/>
              <a:buChar char="•"/>
            </a:pPr>
            <a:r>
              <a:rPr lang="en-US" sz="221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maintains a communication network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134641" y="4205155"/>
            <a:ext cx="5726419" cy="1825296"/>
          </a:xfrm>
          <a:custGeom>
            <a:avLst/>
            <a:gdLst/>
            <a:ahLst/>
            <a:cxnLst/>
            <a:rect l="l" t="t" r="r" b="b"/>
            <a:pathLst>
              <a:path w="5726419" h="1825296">
                <a:moveTo>
                  <a:pt x="0" y="0"/>
                </a:moveTo>
                <a:lnTo>
                  <a:pt x="5726419" y="0"/>
                </a:lnTo>
                <a:lnTo>
                  <a:pt x="5726419" y="1825296"/>
                </a:lnTo>
                <a:lnTo>
                  <a:pt x="0" y="1825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042348" y="4314334"/>
            <a:ext cx="5203426" cy="149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168" lvl="1" indent="-230084" algn="l">
              <a:lnSpc>
                <a:spcPts val="2983"/>
              </a:lnSpc>
              <a:buFont typeface="Arial"/>
              <a:buChar char="•"/>
            </a:pPr>
            <a:r>
              <a:rPr lang="en-US" sz="213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Recognize teachers and programs making outstanding contribultions to FCS</a:t>
            </a:r>
          </a:p>
          <a:p>
            <a:pPr marL="460168" lvl="1" indent="-230084" algn="l">
              <a:lnSpc>
                <a:spcPts val="2983"/>
              </a:lnSpc>
              <a:buFont typeface="Arial"/>
              <a:buChar char="•"/>
            </a:pPr>
            <a:r>
              <a:rPr lang="en-US" sz="2131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promote curriculum showcase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134641" y="6240001"/>
            <a:ext cx="5736588" cy="1828537"/>
          </a:xfrm>
          <a:custGeom>
            <a:avLst/>
            <a:gdLst/>
            <a:ahLst/>
            <a:cxnLst/>
            <a:rect l="l" t="t" r="r" b="b"/>
            <a:pathLst>
              <a:path w="5736588" h="1828537">
                <a:moveTo>
                  <a:pt x="0" y="0"/>
                </a:moveTo>
                <a:lnTo>
                  <a:pt x="5736588" y="0"/>
                </a:lnTo>
                <a:lnTo>
                  <a:pt x="5736588" y="1828538"/>
                </a:lnTo>
                <a:lnTo>
                  <a:pt x="0" y="1828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134641" y="6290582"/>
            <a:ext cx="5258895" cy="116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575" lvl="1" indent="-241288" algn="l">
              <a:lnSpc>
                <a:spcPts val="3129"/>
              </a:lnSpc>
              <a:buFont typeface="Arial"/>
              <a:buChar char="•"/>
            </a:pPr>
            <a:r>
              <a:rPr lang="en-US" sz="2235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review applications of scholarships</a:t>
            </a:r>
          </a:p>
          <a:p>
            <a:pPr marL="482575" lvl="1" indent="-241288" algn="l">
              <a:lnSpc>
                <a:spcPts val="3129"/>
              </a:lnSpc>
              <a:buFont typeface="Arial"/>
              <a:buChar char="•"/>
            </a:pPr>
            <a:r>
              <a:rPr lang="en-US" sz="2235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determine scholarship recipients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65023" y="8232328"/>
            <a:ext cx="6981930" cy="1858976"/>
            <a:chOff x="0" y="0"/>
            <a:chExt cx="2785557" cy="7416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85557" cy="741669"/>
            </a:xfrm>
            <a:custGeom>
              <a:avLst/>
              <a:gdLst/>
              <a:ahLst/>
              <a:cxnLst/>
              <a:rect l="l" t="t" r="r" b="b"/>
              <a:pathLst>
                <a:path w="2785557" h="741669">
                  <a:moveTo>
                    <a:pt x="33266" y="0"/>
                  </a:moveTo>
                  <a:lnTo>
                    <a:pt x="2752291" y="0"/>
                  </a:lnTo>
                  <a:cubicBezTo>
                    <a:pt x="2761114" y="0"/>
                    <a:pt x="2769575" y="3505"/>
                    <a:pt x="2775814" y="9743"/>
                  </a:cubicBezTo>
                  <a:cubicBezTo>
                    <a:pt x="2782052" y="15982"/>
                    <a:pt x="2785557" y="24443"/>
                    <a:pt x="2785557" y="33266"/>
                  </a:cubicBezTo>
                  <a:lnTo>
                    <a:pt x="2785557" y="708404"/>
                  </a:lnTo>
                  <a:cubicBezTo>
                    <a:pt x="2785557" y="726776"/>
                    <a:pt x="2770664" y="741669"/>
                    <a:pt x="2752291" y="741669"/>
                  </a:cubicBezTo>
                  <a:lnTo>
                    <a:pt x="33266" y="741669"/>
                  </a:lnTo>
                  <a:cubicBezTo>
                    <a:pt x="24443" y="741669"/>
                    <a:pt x="15982" y="738165"/>
                    <a:pt x="9743" y="731926"/>
                  </a:cubicBezTo>
                  <a:cubicBezTo>
                    <a:pt x="3505" y="725688"/>
                    <a:pt x="0" y="717226"/>
                    <a:pt x="0" y="708404"/>
                  </a:cubicBezTo>
                  <a:lnTo>
                    <a:pt x="0" y="33266"/>
                  </a:lnTo>
                  <a:cubicBezTo>
                    <a:pt x="0" y="14893"/>
                    <a:pt x="14893" y="0"/>
                    <a:pt x="33266" y="0"/>
                  </a:cubicBezTo>
                  <a:close/>
                </a:path>
              </a:pathLst>
            </a:custGeom>
            <a:solidFill>
              <a:srgbClr val="FFE4B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66675"/>
              <a:ext cx="2785557" cy="674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38"/>
                </a:lnSpc>
              </a:pPr>
              <a:r>
                <a:rPr lang="en-US" sz="4600" spc="326">
                  <a:solidFill>
                    <a:srgbClr val="525252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Nominating/Awards Committee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124472" y="8278089"/>
            <a:ext cx="5736588" cy="1828537"/>
          </a:xfrm>
          <a:custGeom>
            <a:avLst/>
            <a:gdLst/>
            <a:ahLst/>
            <a:cxnLst/>
            <a:rect l="l" t="t" r="r" b="b"/>
            <a:pathLst>
              <a:path w="5736588" h="1828537">
                <a:moveTo>
                  <a:pt x="0" y="0"/>
                </a:moveTo>
                <a:lnTo>
                  <a:pt x="5736588" y="0"/>
                </a:lnTo>
                <a:lnTo>
                  <a:pt x="5736588" y="1828537"/>
                </a:lnTo>
                <a:lnTo>
                  <a:pt x="0" y="1828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0124472" y="8338195"/>
            <a:ext cx="5258895" cy="150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985" lvl="1" indent="-230492" algn="l">
              <a:lnSpc>
                <a:spcPts val="2989"/>
              </a:lnSpc>
              <a:buFont typeface="Arial"/>
              <a:buChar char="•"/>
            </a:pPr>
            <a:r>
              <a:rPr lang="en-US" sz="2135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Recruit applicants for the scholarship program.</a:t>
            </a:r>
          </a:p>
          <a:p>
            <a:pPr marL="460985" lvl="1" indent="-230492" algn="l">
              <a:lnSpc>
                <a:spcPts val="2989"/>
              </a:lnSpc>
              <a:buFont typeface="Arial"/>
              <a:buChar char="•"/>
            </a:pPr>
            <a:r>
              <a:rPr lang="en-US" sz="2135">
                <a:solidFill>
                  <a:srgbClr val="525252"/>
                </a:solidFill>
                <a:latin typeface="Canva Sans"/>
                <a:ea typeface="Canva Sans"/>
                <a:cs typeface="Canva Sans"/>
                <a:sym typeface="Canva Sans"/>
              </a:rPr>
              <a:t>Assist with hosting awards ceremony.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6517" y="2330047"/>
            <a:ext cx="16514967" cy="5626905"/>
          </a:xfrm>
          <a:custGeom>
            <a:avLst/>
            <a:gdLst/>
            <a:ahLst/>
            <a:cxnLst/>
            <a:rect l="l" t="t" r="r" b="b"/>
            <a:pathLst>
              <a:path w="16514967" h="5626905">
                <a:moveTo>
                  <a:pt x="0" y="0"/>
                </a:moveTo>
                <a:lnTo>
                  <a:pt x="16514966" y="0"/>
                </a:lnTo>
                <a:lnTo>
                  <a:pt x="16514966" y="5626906"/>
                </a:lnTo>
                <a:lnTo>
                  <a:pt x="0" y="5626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78586" y="1028700"/>
            <a:ext cx="4874272" cy="5459512"/>
          </a:xfrm>
          <a:custGeom>
            <a:avLst/>
            <a:gdLst/>
            <a:ahLst/>
            <a:cxnLst/>
            <a:rect l="l" t="t" r="r" b="b"/>
            <a:pathLst>
              <a:path w="4874272" h="5459512">
                <a:moveTo>
                  <a:pt x="0" y="0"/>
                </a:moveTo>
                <a:lnTo>
                  <a:pt x="4874273" y="0"/>
                </a:lnTo>
                <a:lnTo>
                  <a:pt x="4874273" y="5459512"/>
                </a:lnTo>
                <a:lnTo>
                  <a:pt x="0" y="5459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9040"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2710839" y="3914555"/>
            <a:ext cx="3847497" cy="6839994"/>
          </a:xfrm>
          <a:custGeom>
            <a:avLst/>
            <a:gdLst/>
            <a:ahLst/>
            <a:cxnLst/>
            <a:rect l="l" t="t" r="r" b="b"/>
            <a:pathLst>
              <a:path w="3847497" h="6839994">
                <a:moveTo>
                  <a:pt x="0" y="0"/>
                </a:moveTo>
                <a:lnTo>
                  <a:pt x="3847497" y="0"/>
                </a:lnTo>
                <a:lnTo>
                  <a:pt x="3847497" y="6839994"/>
                </a:lnTo>
                <a:lnTo>
                  <a:pt x="0" y="68399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737931" y="2648990"/>
            <a:ext cx="7005506" cy="7005506"/>
          </a:xfrm>
          <a:custGeom>
            <a:avLst/>
            <a:gdLst/>
            <a:ahLst/>
            <a:cxnLst/>
            <a:rect l="l" t="t" r="r" b="b"/>
            <a:pathLst>
              <a:path w="7005506" h="7005506">
                <a:moveTo>
                  <a:pt x="0" y="0"/>
                </a:moveTo>
                <a:lnTo>
                  <a:pt x="7005506" y="0"/>
                </a:lnTo>
                <a:lnTo>
                  <a:pt x="7005506" y="7005506"/>
                </a:lnTo>
                <a:lnTo>
                  <a:pt x="0" y="70055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913092" y="2082855"/>
            <a:ext cx="464467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My birthday spent with family @ Affair of the Heart and in Bricktown.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897383" y="1888591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48828" y="112507"/>
            <a:ext cx="7990345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2024-2025 SEC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7779" y="2264493"/>
            <a:ext cx="6124493" cy="775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Tessa Inman, Lindsay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First Vice President​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Davin Budy, Cherokee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Community Service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Jaden Taylor, Latta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Post Secondary Officer</a:t>
            </a: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Jackie Bennally, Great Plains Tech Center​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Officer Candidate​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Hannah Brake, Sallisaw HS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599">
              <a:solidFill>
                <a:srgbClr val="4040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971848" y="2264493"/>
            <a:ext cx="6124493" cy="789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Membership​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Chloe Clements, Idabel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Programs​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Kendall Stout, Stigler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Public Relations​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Snowy Rich, Gore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Vice President of Competitive Events​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Emily Faulkenberry, Marietta HS​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​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National Executive Council </a:t>
            </a:r>
          </a:p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404040"/>
                </a:solidFill>
                <a:latin typeface="Montserrat"/>
                <a:ea typeface="Montserrat"/>
                <a:cs typeface="Montserrat"/>
                <a:sym typeface="Montserrat"/>
              </a:rPr>
              <a:t>Brandon Weibel, Silo HS </a:t>
            </a:r>
          </a:p>
          <a:p>
            <a:pPr algn="l">
              <a:lnSpc>
                <a:spcPts val="3639"/>
              </a:lnSpc>
              <a:spcBef>
                <a:spcPct val="0"/>
              </a:spcBef>
            </a:pPr>
            <a:endParaRPr lang="en-US" sz="2599">
              <a:solidFill>
                <a:srgbClr val="4040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3316" y="8766152"/>
            <a:ext cx="345384" cy="34538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63954" y="5143500"/>
            <a:ext cx="345384" cy="34538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52525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77043" y="1776016"/>
            <a:ext cx="19331633" cy="8960802"/>
            <a:chOff x="0" y="0"/>
            <a:chExt cx="5091459" cy="23600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91459" cy="2360047"/>
            </a:xfrm>
            <a:custGeom>
              <a:avLst/>
              <a:gdLst/>
              <a:ahLst/>
              <a:cxnLst/>
              <a:rect l="l" t="t" r="r" b="b"/>
              <a:pathLst>
                <a:path w="5091459" h="2360047">
                  <a:moveTo>
                    <a:pt x="0" y="0"/>
                  </a:moveTo>
                  <a:lnTo>
                    <a:pt x="5091459" y="0"/>
                  </a:lnTo>
                  <a:lnTo>
                    <a:pt x="5091459" y="2360047"/>
                  </a:lnTo>
                  <a:lnTo>
                    <a:pt x="0" y="2360047"/>
                  </a:ln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91459" cy="239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980519" y="5143500"/>
            <a:ext cx="3996005" cy="1550450"/>
          </a:xfrm>
          <a:custGeom>
            <a:avLst/>
            <a:gdLst/>
            <a:ahLst/>
            <a:cxnLst/>
            <a:rect l="l" t="t" r="r" b="b"/>
            <a:pathLst>
              <a:path w="3996005" h="1550450">
                <a:moveTo>
                  <a:pt x="0" y="0"/>
                </a:moveTo>
                <a:lnTo>
                  <a:pt x="3996005" y="0"/>
                </a:lnTo>
                <a:lnTo>
                  <a:pt x="3996005" y="1550450"/>
                </a:lnTo>
                <a:lnTo>
                  <a:pt x="0" y="1550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14966" y="6616792"/>
            <a:ext cx="6058068" cy="2641508"/>
          </a:xfrm>
          <a:custGeom>
            <a:avLst/>
            <a:gdLst/>
            <a:ahLst/>
            <a:cxnLst/>
            <a:rect l="l" t="t" r="r" b="b"/>
            <a:pathLst>
              <a:path w="6058068" h="2641508">
                <a:moveTo>
                  <a:pt x="0" y="0"/>
                </a:moveTo>
                <a:lnTo>
                  <a:pt x="6058068" y="0"/>
                </a:lnTo>
                <a:lnTo>
                  <a:pt x="6058068" y="2641508"/>
                </a:lnTo>
                <a:lnTo>
                  <a:pt x="0" y="26415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64856" y="3835891"/>
            <a:ext cx="5958288" cy="2641508"/>
          </a:xfrm>
          <a:custGeom>
            <a:avLst/>
            <a:gdLst/>
            <a:ahLst/>
            <a:cxnLst/>
            <a:rect l="l" t="t" r="r" b="b"/>
            <a:pathLst>
              <a:path w="5958288" h="2641508">
                <a:moveTo>
                  <a:pt x="0" y="0"/>
                </a:moveTo>
                <a:lnTo>
                  <a:pt x="5958288" y="0"/>
                </a:lnTo>
                <a:lnTo>
                  <a:pt x="5958288" y="2641508"/>
                </a:lnTo>
                <a:lnTo>
                  <a:pt x="0" y="264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35842" y="6256418"/>
            <a:ext cx="1844376" cy="1819016"/>
          </a:xfrm>
          <a:custGeom>
            <a:avLst/>
            <a:gdLst/>
            <a:ahLst/>
            <a:cxnLst/>
            <a:rect l="l" t="t" r="r" b="b"/>
            <a:pathLst>
              <a:path w="1844376" h="1819016">
                <a:moveTo>
                  <a:pt x="0" y="0"/>
                </a:moveTo>
                <a:lnTo>
                  <a:pt x="1844377" y="0"/>
                </a:lnTo>
                <a:lnTo>
                  <a:pt x="1844377" y="1819016"/>
                </a:lnTo>
                <a:lnTo>
                  <a:pt x="0" y="18190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91931" y="2375409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SEC MEMBERSHIP CHALLENGE: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69980" y="-187960"/>
            <a:ext cx="12548040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2024-2025 SEC UPDATES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63222" y="2375409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SERVICE PROJECT: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97743" y="2584306"/>
            <a:ext cx="4561557" cy="12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25252"/>
                </a:solidFill>
                <a:latin typeface="Barlow SemiCondensed Medium"/>
                <a:ea typeface="Barlow SemiCondensed Medium"/>
                <a:cs typeface="Barlow SemiCondensed Medium"/>
                <a:sym typeface="Barlow SemiCondensed Medium"/>
              </a:rPr>
              <a:t>24-25 NATIONAL PROGRAM: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56808" y="4203510"/>
            <a:ext cx="340244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“Rally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Red”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8055" y="569296"/>
            <a:ext cx="7059601" cy="3087375"/>
            <a:chOff x="0" y="0"/>
            <a:chExt cx="9412801" cy="4116500"/>
          </a:xfrm>
        </p:grpSpPr>
        <p:grpSp>
          <p:nvGrpSpPr>
            <p:cNvPr id="3" name="Group 3"/>
            <p:cNvGrpSpPr/>
            <p:nvPr/>
          </p:nvGrpSpPr>
          <p:grpSpPr>
            <a:xfrm>
              <a:off x="4708701" y="1088815"/>
              <a:ext cx="3027685" cy="3027685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111166" y="0"/>
              <a:ext cx="3027685" cy="3027685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906016" y="1286130"/>
              <a:ext cx="2633056" cy="263305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328744" y="197315"/>
              <a:ext cx="2633056" cy="2633056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541991" y="1088815"/>
              <a:ext cx="3027685" cy="302768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385116" y="0"/>
              <a:ext cx="3027685" cy="302768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739306" y="1286130"/>
              <a:ext cx="2633056" cy="2633056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6582431" y="197315"/>
              <a:ext cx="2633056" cy="2633056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0"/>
              <a:ext cx="3027685" cy="3027685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92893" y="197315"/>
              <a:ext cx="2633056" cy="2633056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4765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6543277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4866862" y="1246976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4" y="0"/>
                  </a:lnTo>
                  <a:lnTo>
                    <a:pt x="2711364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3269327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700152" y="1246976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58161" y="158161"/>
              <a:ext cx="2711363" cy="2711363"/>
            </a:xfrm>
            <a:custGeom>
              <a:avLst/>
              <a:gdLst/>
              <a:ahLst/>
              <a:cxnLst/>
              <a:rect l="l" t="t" r="r" b="b"/>
              <a:pathLst>
                <a:path w="2711363" h="2711363">
                  <a:moveTo>
                    <a:pt x="0" y="0"/>
                  </a:moveTo>
                  <a:lnTo>
                    <a:pt x="2711363" y="0"/>
                  </a:lnTo>
                  <a:lnTo>
                    <a:pt x="2711363" y="2711363"/>
                  </a:lnTo>
                  <a:lnTo>
                    <a:pt x="0" y="2711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 rot="-5400000">
            <a:off x="-576687" y="1412032"/>
            <a:ext cx="9357708" cy="8204335"/>
            <a:chOff x="0" y="0"/>
            <a:chExt cx="3261946" cy="28598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261946" cy="2859899"/>
            </a:xfrm>
            <a:custGeom>
              <a:avLst/>
              <a:gdLst/>
              <a:ahLst/>
              <a:cxnLst/>
              <a:rect l="l" t="t" r="r" b="b"/>
              <a:pathLst>
                <a:path w="3261946" h="2859899">
                  <a:moveTo>
                    <a:pt x="0" y="0"/>
                  </a:moveTo>
                  <a:lnTo>
                    <a:pt x="3261946" y="0"/>
                  </a:lnTo>
                  <a:lnTo>
                    <a:pt x="3261946" y="2859899"/>
                  </a:lnTo>
                  <a:lnTo>
                    <a:pt x="0" y="2859899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3261946" cy="2888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558570" y="8833587"/>
            <a:ext cx="1011356" cy="1011356"/>
            <a:chOff x="0" y="0"/>
            <a:chExt cx="1348475" cy="1348475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348475" cy="1348475"/>
            </a:xfrm>
            <a:custGeom>
              <a:avLst/>
              <a:gdLst/>
              <a:ahLst/>
              <a:cxnLst/>
              <a:rect l="l" t="t" r="r" b="b"/>
              <a:pathLst>
                <a:path w="1348475" h="1348475">
                  <a:moveTo>
                    <a:pt x="0" y="0"/>
                  </a:moveTo>
                  <a:lnTo>
                    <a:pt x="1348475" y="0"/>
                  </a:lnTo>
                  <a:lnTo>
                    <a:pt x="1348475" y="1348475"/>
                  </a:lnTo>
                  <a:lnTo>
                    <a:pt x="0" y="1348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3" name="Freeform 43"/>
          <p:cNvSpPr/>
          <p:nvPr/>
        </p:nvSpPr>
        <p:spPr>
          <a:xfrm>
            <a:off x="652586" y="8663213"/>
            <a:ext cx="1310229" cy="1215837"/>
          </a:xfrm>
          <a:custGeom>
            <a:avLst/>
            <a:gdLst/>
            <a:ahLst/>
            <a:cxnLst/>
            <a:rect l="l" t="t" r="r" b="b"/>
            <a:pathLst>
              <a:path w="1310229" h="1215837">
                <a:moveTo>
                  <a:pt x="0" y="0"/>
                </a:moveTo>
                <a:lnTo>
                  <a:pt x="1310228" y="0"/>
                </a:lnTo>
                <a:lnTo>
                  <a:pt x="1310228" y="1215837"/>
                </a:lnTo>
                <a:lnTo>
                  <a:pt x="0" y="12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215967" y="6401490"/>
            <a:ext cx="3148782" cy="2075216"/>
          </a:xfrm>
          <a:custGeom>
            <a:avLst/>
            <a:gdLst/>
            <a:ahLst/>
            <a:cxnLst/>
            <a:rect l="l" t="t" r="r" b="b"/>
            <a:pathLst>
              <a:path w="3148782" h="2075216">
                <a:moveTo>
                  <a:pt x="0" y="0"/>
                </a:moveTo>
                <a:lnTo>
                  <a:pt x="3148782" y="0"/>
                </a:lnTo>
                <a:lnTo>
                  <a:pt x="3148782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366" t="-13293" r="-3435" b="-6962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5" name="Freeform 45"/>
          <p:cNvSpPr/>
          <p:nvPr/>
        </p:nvSpPr>
        <p:spPr>
          <a:xfrm>
            <a:off x="4803875" y="6401490"/>
            <a:ext cx="3184492" cy="2075216"/>
          </a:xfrm>
          <a:custGeom>
            <a:avLst/>
            <a:gdLst/>
            <a:ahLst/>
            <a:cxnLst/>
            <a:rect l="l" t="t" r="r" b="b"/>
            <a:pathLst>
              <a:path w="3184492" h="2075216">
                <a:moveTo>
                  <a:pt x="0" y="0"/>
                </a:moveTo>
                <a:lnTo>
                  <a:pt x="3184492" y="0"/>
                </a:lnTo>
                <a:lnTo>
                  <a:pt x="3184492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955" t="-29656" r="-18783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6" name="Freeform 46"/>
          <p:cNvSpPr/>
          <p:nvPr/>
        </p:nvSpPr>
        <p:spPr>
          <a:xfrm>
            <a:off x="3328791" y="6401490"/>
            <a:ext cx="1538129" cy="2075216"/>
          </a:xfrm>
          <a:custGeom>
            <a:avLst/>
            <a:gdLst/>
            <a:ahLst/>
            <a:cxnLst/>
            <a:rect l="l" t="t" r="r" b="b"/>
            <a:pathLst>
              <a:path w="1538129" h="2075216">
                <a:moveTo>
                  <a:pt x="0" y="0"/>
                </a:moveTo>
                <a:lnTo>
                  <a:pt x="1538129" y="0"/>
                </a:lnTo>
                <a:lnTo>
                  <a:pt x="1538129" y="2075216"/>
                </a:lnTo>
                <a:lnTo>
                  <a:pt x="0" y="20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36087" t="-50057" r="-12614" b="-15268"/>
            </a:stretch>
          </a:blipFill>
          <a:ln w="38100" cap="sq">
            <a:solidFill>
              <a:srgbClr val="EF3E42"/>
            </a:solidFill>
            <a:prstDash val="solid"/>
            <a:miter/>
          </a:ln>
        </p:spPr>
      </p:sp>
      <p:sp>
        <p:nvSpPr>
          <p:cNvPr id="47" name="TextBox 47"/>
          <p:cNvSpPr txBox="1"/>
          <p:nvPr/>
        </p:nvSpPr>
        <p:spPr>
          <a:xfrm>
            <a:off x="70323" y="2546869"/>
            <a:ext cx="8063688" cy="107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4"/>
              </a:lnSpc>
            </a:pPr>
            <a:r>
              <a:rPr lang="en-US" sz="8690" spc="-260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CONFERENCE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645765" y="1020603"/>
            <a:ext cx="4912804" cy="200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9"/>
              </a:lnSpc>
            </a:pPr>
            <a:r>
              <a:rPr lang="en-US" sz="16449" spc="-493">
                <a:solidFill>
                  <a:srgbClr val="000000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LEAD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374253" y="3774400"/>
            <a:ext cx="3497444" cy="1072085"/>
            <a:chOff x="0" y="0"/>
            <a:chExt cx="4663258" cy="1429446"/>
          </a:xfrm>
        </p:grpSpPr>
        <p:sp>
          <p:nvSpPr>
            <p:cNvPr id="50" name="TextBox 50"/>
            <p:cNvSpPr txBox="1"/>
            <p:nvPr/>
          </p:nvSpPr>
          <p:spPr>
            <a:xfrm>
              <a:off x="1113333" y="104775"/>
              <a:ext cx="3247761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7"/>
                </a:lnSpc>
              </a:pPr>
              <a:r>
                <a:rPr lang="en-US" sz="3750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North Region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289996"/>
              <a:ext cx="11603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19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144018" y="677365"/>
              <a:ext cx="872268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11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113333" y="645471"/>
              <a:ext cx="3549925" cy="783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Stride Bank Center</a:t>
              </a:r>
            </a:p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301 S Independence St</a:t>
              </a:r>
            </a:p>
            <a:p>
              <a:pPr algn="l">
                <a:lnSpc>
                  <a:spcPts val="1484"/>
                </a:lnSpc>
              </a:pPr>
              <a:r>
                <a:rPr lang="en-US" sz="1668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Enid, OK 73701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3950735" y="3713822"/>
            <a:ext cx="3917257" cy="1052193"/>
            <a:chOff x="0" y="0"/>
            <a:chExt cx="5223009" cy="1402924"/>
          </a:xfrm>
        </p:grpSpPr>
        <p:sp>
          <p:nvSpPr>
            <p:cNvPr id="55" name="TextBox 55"/>
            <p:cNvSpPr txBox="1"/>
            <p:nvPr/>
          </p:nvSpPr>
          <p:spPr>
            <a:xfrm>
              <a:off x="1117885" y="104775"/>
              <a:ext cx="4089115" cy="635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92"/>
                </a:lnSpc>
              </a:pPr>
              <a:r>
                <a:rPr lang="en-US" sz="3699" spc="-110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Northeast Region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282333"/>
              <a:ext cx="11603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20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44018" y="669703"/>
              <a:ext cx="872268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17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154743" y="647239"/>
              <a:ext cx="4068267" cy="754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Glenpool Conf. Center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12205 S Yukon Ave.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Glenpool, OK 74033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286169" y="4964212"/>
            <a:ext cx="3815998" cy="1084853"/>
            <a:chOff x="0" y="0"/>
            <a:chExt cx="5087998" cy="1446470"/>
          </a:xfrm>
        </p:grpSpPr>
        <p:sp>
          <p:nvSpPr>
            <p:cNvPr id="60" name="TextBox 60"/>
            <p:cNvSpPr txBox="1"/>
            <p:nvPr/>
          </p:nvSpPr>
          <p:spPr>
            <a:xfrm>
              <a:off x="1280702" y="104775"/>
              <a:ext cx="3807296" cy="643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8"/>
                </a:lnSpc>
              </a:pPr>
              <a:r>
                <a:rPr lang="en-US" sz="3751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South Region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237725"/>
              <a:ext cx="1360203" cy="38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20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168829" y="681986"/>
              <a:ext cx="1022545" cy="73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4"/>
                </a:lnSpc>
              </a:pPr>
              <a:r>
                <a:rPr lang="en-US" sz="4230" spc="-12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1305142" y="656085"/>
              <a:ext cx="3576981" cy="790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Simmons Center</a:t>
              </a:r>
            </a:p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800 Chisholm Trail Pkwy</a:t>
              </a:r>
            </a:p>
            <a:p>
              <a:pPr algn="l">
                <a:lnSpc>
                  <a:spcPts val="1496"/>
                </a:lnSpc>
              </a:pPr>
              <a:r>
                <a:rPr lang="en-US" sz="1681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Duncan, OK 73533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3928777" y="4944321"/>
            <a:ext cx="3961173" cy="1038708"/>
            <a:chOff x="0" y="0"/>
            <a:chExt cx="5281564" cy="1384944"/>
          </a:xfrm>
        </p:grpSpPr>
        <p:sp>
          <p:nvSpPr>
            <p:cNvPr id="65" name="TextBox 65"/>
            <p:cNvSpPr txBox="1"/>
            <p:nvPr/>
          </p:nvSpPr>
          <p:spPr>
            <a:xfrm>
              <a:off x="1224936" y="104775"/>
              <a:ext cx="4056628" cy="650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37"/>
                </a:lnSpc>
              </a:pPr>
              <a:r>
                <a:rPr lang="en-US" sz="3749" spc="-112">
                  <a:solidFill>
                    <a:srgbClr val="000000"/>
                  </a:solidFill>
                  <a:latin typeface="Dynamo Condensed Bold"/>
                  <a:ea typeface="Dynamo Condensed Bold"/>
                  <a:cs typeface="Dynamo Condensed Bold"/>
                  <a:sym typeface="Dynamo Condensed Bold"/>
                </a:rPr>
                <a:t>Southeast Region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230277"/>
              <a:ext cx="1300976" cy="381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75"/>
                </a:lnSpc>
              </a:pPr>
              <a:r>
                <a:rPr lang="en-US" sz="2219" spc="-66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Sept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61478" y="657682"/>
              <a:ext cx="978020" cy="725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68"/>
                </a:lnSpc>
              </a:pPr>
              <a:r>
                <a:rPr lang="en-US" sz="4234" spc="-127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18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248312" y="630005"/>
              <a:ext cx="3421228" cy="754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Life Church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1300 S George Nigh Expy</a:t>
              </a:r>
            </a:p>
            <a:p>
              <a:pPr algn="l">
                <a:lnSpc>
                  <a:spcPts val="1495"/>
                </a:lnSpc>
              </a:pPr>
              <a:r>
                <a:rPr lang="en-US" sz="1679" spc="-5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McAlester, OK 74501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3365653" y="8663213"/>
            <a:ext cx="1473030" cy="785452"/>
            <a:chOff x="0" y="0"/>
            <a:chExt cx="1964039" cy="1047269"/>
          </a:xfrm>
        </p:grpSpPr>
        <p:sp>
          <p:nvSpPr>
            <p:cNvPr id="70" name="TextBox 70"/>
            <p:cNvSpPr txBox="1"/>
            <p:nvPr/>
          </p:nvSpPr>
          <p:spPr>
            <a:xfrm>
              <a:off x="0" y="802442"/>
              <a:ext cx="1964039" cy="244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71"/>
                </a:lnSpc>
              </a:pPr>
              <a:r>
                <a:rPr lang="en-US" sz="1428" spc="-42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per Student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139000" y="114300"/>
              <a:ext cx="1630928" cy="680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22"/>
                </a:lnSpc>
              </a:pPr>
              <a:r>
                <a:rPr lang="en-US" sz="3957" spc="-118">
                  <a:solidFill>
                    <a:srgbClr val="EF3E4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$15</a:t>
              </a:r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2122975" y="9696315"/>
            <a:ext cx="3979539" cy="21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</a:pPr>
            <a:r>
              <a:rPr lang="en-US" sz="1782" spc="-53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more at oklahomafccla.org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52586" y="3404995"/>
            <a:ext cx="6920317" cy="395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3279" spc="3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Gold Medal Leadership!</a:t>
            </a:r>
          </a:p>
        </p:txBody>
      </p:sp>
      <p:sp>
        <p:nvSpPr>
          <p:cNvPr id="74" name="TextBox 74"/>
          <p:cNvSpPr txBox="1"/>
          <p:nvPr/>
        </p:nvSpPr>
        <p:spPr>
          <a:xfrm rot="-319946">
            <a:off x="2807666" y="375176"/>
            <a:ext cx="2611416" cy="106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1"/>
              </a:lnSpc>
            </a:pPr>
            <a:r>
              <a:rPr lang="en-US" sz="8743" spc="-262">
                <a:solidFill>
                  <a:srgbClr val="EF3E42"/>
                </a:solidFill>
                <a:latin typeface="Dynamo Condensed Bold"/>
                <a:ea typeface="Dynamo Condensed Bold"/>
                <a:cs typeface="Dynamo Condensed Bold"/>
                <a:sym typeface="Dynamo Condensed Bold"/>
              </a:rPr>
              <a:t>2024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9416204" y="1140113"/>
            <a:ext cx="7843096" cy="783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REGISTRATION DEADLINE: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AUGUST 31ST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DON’T WAIT!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REGISTER NOW! 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897" y="619183"/>
            <a:ext cx="9145301" cy="9145301"/>
          </a:xfrm>
          <a:custGeom>
            <a:avLst/>
            <a:gdLst/>
            <a:ahLst/>
            <a:cxnLst/>
            <a:rect l="l" t="t" r="r" b="b"/>
            <a:pathLst>
              <a:path w="9145301" h="9145301">
                <a:moveTo>
                  <a:pt x="0" y="0"/>
                </a:moveTo>
                <a:lnTo>
                  <a:pt x="9145302" y="0"/>
                </a:lnTo>
                <a:lnTo>
                  <a:pt x="9145302" y="9145301"/>
                </a:lnTo>
                <a:lnTo>
                  <a:pt x="0" y="91453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760199" y="351066"/>
            <a:ext cx="7843096" cy="941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STATE CONVENTION: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7 WONDERS OF LEADERSHIP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TULSA, OK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APRIL 10, 2025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59546"/>
            <a:ext cx="8025245" cy="8367907"/>
          </a:xfrm>
          <a:custGeom>
            <a:avLst/>
            <a:gdLst/>
            <a:ahLst/>
            <a:cxnLst/>
            <a:rect l="l" t="t" r="r" b="b"/>
            <a:pathLst>
              <a:path w="8025245" h="8367907">
                <a:moveTo>
                  <a:pt x="0" y="0"/>
                </a:moveTo>
                <a:lnTo>
                  <a:pt x="8025245" y="0"/>
                </a:lnTo>
                <a:lnTo>
                  <a:pt x="8025245" y="8367908"/>
                </a:lnTo>
                <a:lnTo>
                  <a:pt x="0" y="8367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61915" y="1140113"/>
            <a:ext cx="7843096" cy="7835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LEADERSHIP CONVENTION: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ORLANDO, FL </a:t>
            </a:r>
          </a:p>
          <a:p>
            <a:pPr algn="ctr">
              <a:lnSpc>
                <a:spcPts val="12489"/>
              </a:lnSpc>
            </a:pPr>
            <a:r>
              <a:rPr lang="en-US" sz="8921">
                <a:solidFill>
                  <a:srgbClr val="00000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JULY 5-9, 2025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09121" y="2149713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97900"/>
            <a:ext cx="15661720" cy="155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76"/>
              </a:lnSpc>
              <a:spcBef>
                <a:spcPct val="0"/>
              </a:spcBef>
            </a:pPr>
            <a:r>
              <a:rPr lang="en-US" sz="96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NLC CHAPTERS RECOGNITION - TOP 10 PLACEMENT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897183" y="3256943"/>
            <a:ext cx="9924754" cy="4975716"/>
            <a:chOff x="0" y="0"/>
            <a:chExt cx="13233006" cy="6634288"/>
          </a:xfrm>
        </p:grpSpPr>
        <p:sp>
          <p:nvSpPr>
            <p:cNvPr id="8" name="TextBox 8"/>
            <p:cNvSpPr txBox="1"/>
            <p:nvPr/>
          </p:nvSpPr>
          <p:spPr>
            <a:xfrm>
              <a:off x="233874" y="918647"/>
              <a:ext cx="12497732" cy="817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Okay High School FCCLA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50700" y="2877836"/>
              <a:ext cx="12497732" cy="817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Sallisaw High School FCCLA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0700" y="5816619"/>
              <a:ext cx="12497732" cy="817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Westville High School FCCLA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2999132" cy="817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Collinsville High School FCCLA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95914" y="1898241"/>
              <a:ext cx="12999132" cy="817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Quapaw High School FCCLA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33874" y="4837024"/>
              <a:ext cx="12999132" cy="817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Warner High School FCCLA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95914" y="3857430"/>
              <a:ext cx="12999132" cy="817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40404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Tulsa Tech FCCLA - Fashion - Davis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99750" y="1697102"/>
            <a:ext cx="20780503" cy="9386883"/>
            <a:chOff x="0" y="0"/>
            <a:chExt cx="5473054" cy="24722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73054" cy="2472266"/>
            </a:xfrm>
            <a:custGeom>
              <a:avLst/>
              <a:gdLst/>
              <a:ahLst/>
              <a:cxnLst/>
              <a:rect l="l" t="t" r="r" b="b"/>
              <a:pathLst>
                <a:path w="5473054" h="2472266">
                  <a:moveTo>
                    <a:pt x="19000" y="0"/>
                  </a:moveTo>
                  <a:lnTo>
                    <a:pt x="5454054" y="0"/>
                  </a:lnTo>
                  <a:cubicBezTo>
                    <a:pt x="5464547" y="0"/>
                    <a:pt x="5473054" y="8507"/>
                    <a:pt x="5473054" y="19000"/>
                  </a:cubicBezTo>
                  <a:lnTo>
                    <a:pt x="5473054" y="2453265"/>
                  </a:lnTo>
                  <a:cubicBezTo>
                    <a:pt x="5473054" y="2463759"/>
                    <a:pt x="5464547" y="2472266"/>
                    <a:pt x="5454054" y="2472266"/>
                  </a:cubicBezTo>
                  <a:lnTo>
                    <a:pt x="19000" y="2472266"/>
                  </a:lnTo>
                  <a:cubicBezTo>
                    <a:pt x="8507" y="2472266"/>
                    <a:pt x="0" y="2463759"/>
                    <a:pt x="0" y="2453265"/>
                  </a:cubicBezTo>
                  <a:lnTo>
                    <a:pt x="0" y="19000"/>
                  </a:lnTo>
                  <a:cubicBezTo>
                    <a:pt x="0" y="8507"/>
                    <a:pt x="8507" y="0"/>
                    <a:pt x="19000" y="0"/>
                  </a:cubicBezTo>
                  <a:close/>
                </a:path>
              </a:pathLst>
            </a:custGeom>
            <a:solidFill>
              <a:srgbClr val="F47E7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5473054" cy="2462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307319"/>
            <a:ext cx="15661720" cy="184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802"/>
              </a:lnSpc>
              <a:spcBef>
                <a:spcPct val="0"/>
              </a:spcBef>
            </a:pPr>
            <a:r>
              <a:rPr lang="en-US" sz="112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FCCLA NATIONAL HEADQUARTERS ADDRESS: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47030" y="2456179"/>
            <a:ext cx="11225059" cy="522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 Bold"/>
                <a:ea typeface="Barlow SemiCondensed Bold"/>
                <a:cs typeface="Barlow SemiCondensed Bold"/>
                <a:sym typeface="Barlow SemiCondensed Bold"/>
              </a:rPr>
              <a:t>NATIONAL FCCLA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13241 Woodland Park Road, </a:t>
            </a:r>
          </a:p>
          <a:p>
            <a:pPr algn="ctr">
              <a:lnSpc>
                <a:spcPts val="10359"/>
              </a:lnSpc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Suite 100</a:t>
            </a:r>
          </a:p>
          <a:p>
            <a:pPr algn="ctr">
              <a:lnSpc>
                <a:spcPts val="10359"/>
              </a:lnSpc>
              <a:spcBef>
                <a:spcPct val="0"/>
              </a:spcBef>
            </a:pPr>
            <a:r>
              <a:rPr lang="en-US" sz="7399">
                <a:solidFill>
                  <a:srgbClr val="404040"/>
                </a:solidFill>
                <a:latin typeface="Barlow SemiCondensed"/>
                <a:ea typeface="Barlow SemiCondensed"/>
                <a:cs typeface="Barlow SemiCondensed"/>
                <a:sym typeface="Barlow SemiCondensed"/>
              </a:rPr>
              <a:t>Herndon, VA 20171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75491" y="8677910"/>
            <a:ext cx="1296813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Canva Sans"/>
                <a:ea typeface="Canva Sans"/>
                <a:cs typeface="Canva Sans"/>
                <a:sym typeface="Canva Sans"/>
              </a:rPr>
              <a:t>*** Address is needed for reasons such as Affiliation Payments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95302" y="421281"/>
            <a:ext cx="8203674" cy="326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299"/>
              </a:lnSpc>
              <a:spcBef>
                <a:spcPct val="0"/>
              </a:spcBef>
            </a:pPr>
            <a:r>
              <a:rPr lang="en-US" sz="20076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~PSA~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67355" y="3941032"/>
            <a:ext cx="13953291" cy="4647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54"/>
              </a:lnSpc>
            </a:pPr>
            <a:r>
              <a:rPr lang="en-US" sz="114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PLEASE SEND ME AN EMAIL WITH URGENT QUESTIONS... IF YOU ASK ME IN PERSON TODAY, IT MIGHT NOT MAKE IT BACK TO THE OFFICE.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23556" y="755384"/>
            <a:ext cx="12040888" cy="326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299"/>
              </a:lnSpc>
              <a:spcBef>
                <a:spcPct val="0"/>
              </a:spcBef>
            </a:pPr>
            <a:r>
              <a:rPr lang="en-US" sz="20076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CLOSING DETAILS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8366" y="3725323"/>
            <a:ext cx="16320934" cy="577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92137" lvl="1" indent="-896069" algn="l">
              <a:lnSpc>
                <a:spcPts val="6391"/>
              </a:lnSpc>
              <a:buFont typeface="Arial"/>
              <a:buChar char="•"/>
            </a:pPr>
            <a:r>
              <a:rPr lang="en-US" sz="83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DISTRICT PLANNING MEETINGS</a:t>
            </a:r>
          </a:p>
          <a:p>
            <a:pPr marL="1792137" lvl="1" indent="-896069" algn="l">
              <a:lnSpc>
                <a:spcPts val="6391"/>
              </a:lnSpc>
              <a:buFont typeface="Arial"/>
              <a:buChar char="•"/>
            </a:pPr>
            <a:r>
              <a:rPr lang="en-US" sz="83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NORTHEAST REGION DATE SHEET </a:t>
            </a:r>
          </a:p>
          <a:p>
            <a:pPr marL="1792137" lvl="1" indent="-896069" algn="l">
              <a:lnSpc>
                <a:spcPts val="6391"/>
              </a:lnSpc>
              <a:buFont typeface="Arial"/>
              <a:buChar char="•"/>
            </a:pPr>
            <a:r>
              <a:rPr lang="en-US" sz="83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SUBMITTING DISTRICT STAR EVENT JUDGES (QR CODE ON DUTY SHEET) </a:t>
            </a:r>
          </a:p>
          <a:p>
            <a:pPr marL="1792137" lvl="1" indent="-896069" algn="l">
              <a:lnSpc>
                <a:spcPts val="6391"/>
              </a:lnSpc>
              <a:buFont typeface="Arial"/>
              <a:buChar char="•"/>
            </a:pPr>
            <a:r>
              <a:rPr lang="en-US" sz="83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VOLUNTEERS FOR OATFCS COMMITTEES</a:t>
            </a:r>
          </a:p>
          <a:p>
            <a:pPr marL="1792137" lvl="1" indent="-896069" algn="l">
              <a:lnSpc>
                <a:spcPts val="6391"/>
              </a:lnSpc>
              <a:buFont typeface="Arial"/>
              <a:buChar char="•"/>
            </a:pPr>
            <a:r>
              <a:rPr lang="en-US" sz="83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SCAN THE QR CODE TO GET YOUR OK SUMMIT PD CERTIFICATE (WON’T GET IMMEADIATELY)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28320" y="2951416"/>
            <a:ext cx="15631361" cy="486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84"/>
              </a:lnSpc>
            </a:pPr>
            <a:r>
              <a:rPr lang="en-US" sz="144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PLEASE MOVE INTO YOUR DISTRICT SECTIONS FOR DISTRICT PLANNING MEETINGS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868017" y="341403"/>
            <a:ext cx="4391283" cy="5489103"/>
          </a:xfrm>
          <a:custGeom>
            <a:avLst/>
            <a:gdLst/>
            <a:ahLst/>
            <a:cxnLst/>
            <a:rect l="l" t="t" r="r" b="b"/>
            <a:pathLst>
              <a:path w="4391283" h="5489103">
                <a:moveTo>
                  <a:pt x="0" y="0"/>
                </a:moveTo>
                <a:lnTo>
                  <a:pt x="4391283" y="0"/>
                </a:lnTo>
                <a:lnTo>
                  <a:pt x="4391283" y="5489103"/>
                </a:lnTo>
                <a:lnTo>
                  <a:pt x="0" y="54891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331102" y="4116212"/>
            <a:ext cx="4648244" cy="5810304"/>
          </a:xfrm>
          <a:custGeom>
            <a:avLst/>
            <a:gdLst/>
            <a:ahLst/>
            <a:cxnLst/>
            <a:rect l="l" t="t" r="r" b="b"/>
            <a:pathLst>
              <a:path w="4648244" h="5810304">
                <a:moveTo>
                  <a:pt x="0" y="0"/>
                </a:moveTo>
                <a:lnTo>
                  <a:pt x="4648243" y="0"/>
                </a:lnTo>
                <a:lnTo>
                  <a:pt x="4648243" y="5810304"/>
                </a:lnTo>
                <a:lnTo>
                  <a:pt x="0" y="5810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8722" y="716341"/>
            <a:ext cx="7116789" cy="9137725"/>
          </a:xfrm>
          <a:custGeom>
            <a:avLst/>
            <a:gdLst/>
            <a:ahLst/>
            <a:cxnLst/>
            <a:rect l="l" t="t" r="r" b="b"/>
            <a:pathLst>
              <a:path w="7116789" h="9137725">
                <a:moveTo>
                  <a:pt x="0" y="0"/>
                </a:moveTo>
                <a:lnTo>
                  <a:pt x="7116789" y="0"/>
                </a:lnTo>
                <a:lnTo>
                  <a:pt x="7116789" y="9137725"/>
                </a:lnTo>
                <a:lnTo>
                  <a:pt x="0" y="91377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414308" y="943509"/>
            <a:ext cx="4194912" cy="2980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Oh no… She is a Swiftie… :)​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Arlington N3; will be attending NOLA N3 in October.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4591" y="-653351"/>
            <a:ext cx="3335222" cy="3026714"/>
          </a:xfrm>
          <a:custGeom>
            <a:avLst/>
            <a:gdLst/>
            <a:ahLst/>
            <a:cxnLst/>
            <a:rect l="l" t="t" r="r" b="b"/>
            <a:pathLst>
              <a:path w="3335222" h="3026714">
                <a:moveTo>
                  <a:pt x="0" y="0"/>
                </a:moveTo>
                <a:lnTo>
                  <a:pt x="3335222" y="0"/>
                </a:lnTo>
                <a:lnTo>
                  <a:pt x="3335222" y="3026714"/>
                </a:lnTo>
                <a:lnTo>
                  <a:pt x="0" y="3026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8574628" y="8547243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8" y="0"/>
                </a:lnTo>
                <a:lnTo>
                  <a:pt x="3966278" y="3822501"/>
                </a:lnTo>
                <a:lnTo>
                  <a:pt x="0" y="3822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8651" y="8858795"/>
            <a:ext cx="2268425" cy="1990543"/>
          </a:xfrm>
          <a:custGeom>
            <a:avLst/>
            <a:gdLst/>
            <a:ahLst/>
            <a:cxnLst/>
            <a:rect l="l" t="t" r="r" b="b"/>
            <a:pathLst>
              <a:path w="2268425" h="1990543">
                <a:moveTo>
                  <a:pt x="0" y="0"/>
                </a:moveTo>
                <a:lnTo>
                  <a:pt x="2268425" y="0"/>
                </a:lnTo>
                <a:lnTo>
                  <a:pt x="2268425" y="1990543"/>
                </a:lnTo>
                <a:lnTo>
                  <a:pt x="0" y="1990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14591" y="3572091"/>
            <a:ext cx="2429181" cy="4015176"/>
          </a:xfrm>
          <a:custGeom>
            <a:avLst/>
            <a:gdLst/>
            <a:ahLst/>
            <a:cxnLst/>
            <a:rect l="l" t="t" r="r" b="b"/>
            <a:pathLst>
              <a:path w="2429181" h="4015176">
                <a:moveTo>
                  <a:pt x="0" y="0"/>
                </a:moveTo>
                <a:lnTo>
                  <a:pt x="2429182" y="0"/>
                </a:lnTo>
                <a:lnTo>
                  <a:pt x="2429182" y="4015176"/>
                </a:lnTo>
                <a:lnTo>
                  <a:pt x="0" y="40151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89271" y="-1202197"/>
            <a:ext cx="2478756" cy="2404393"/>
          </a:xfrm>
          <a:custGeom>
            <a:avLst/>
            <a:gdLst/>
            <a:ahLst/>
            <a:cxnLst/>
            <a:rect l="l" t="t" r="r" b="b"/>
            <a:pathLst>
              <a:path w="2478756" h="2404393">
                <a:moveTo>
                  <a:pt x="0" y="0"/>
                </a:moveTo>
                <a:lnTo>
                  <a:pt x="2478756" y="0"/>
                </a:lnTo>
                <a:lnTo>
                  <a:pt x="2478756" y="2404394"/>
                </a:lnTo>
                <a:lnTo>
                  <a:pt x="0" y="24043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78935" y="8261739"/>
            <a:ext cx="3287385" cy="3184654"/>
          </a:xfrm>
          <a:custGeom>
            <a:avLst/>
            <a:gdLst/>
            <a:ahLst/>
            <a:cxnLst/>
            <a:rect l="l" t="t" r="r" b="b"/>
            <a:pathLst>
              <a:path w="3287385" h="3184654">
                <a:moveTo>
                  <a:pt x="0" y="0"/>
                </a:moveTo>
                <a:lnTo>
                  <a:pt x="3287384" y="0"/>
                </a:lnTo>
                <a:lnTo>
                  <a:pt x="3287384" y="3184654"/>
                </a:lnTo>
                <a:lnTo>
                  <a:pt x="0" y="31846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083439" y="9151851"/>
            <a:ext cx="4283445" cy="2039991"/>
          </a:xfrm>
          <a:custGeom>
            <a:avLst/>
            <a:gdLst/>
            <a:ahLst/>
            <a:cxnLst/>
            <a:rect l="l" t="t" r="r" b="b"/>
            <a:pathLst>
              <a:path w="4283445" h="2039991">
                <a:moveTo>
                  <a:pt x="0" y="0"/>
                </a:moveTo>
                <a:lnTo>
                  <a:pt x="4283444" y="0"/>
                </a:lnTo>
                <a:lnTo>
                  <a:pt x="4283444" y="2039990"/>
                </a:lnTo>
                <a:lnTo>
                  <a:pt x="0" y="2039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754662">
            <a:off x="5893358" y="-2053103"/>
            <a:ext cx="4176376" cy="3664770"/>
          </a:xfrm>
          <a:custGeom>
            <a:avLst/>
            <a:gdLst/>
            <a:ahLst/>
            <a:cxnLst/>
            <a:rect l="l" t="t" r="r" b="b"/>
            <a:pathLst>
              <a:path w="4176376" h="3664770">
                <a:moveTo>
                  <a:pt x="0" y="0"/>
                </a:moveTo>
                <a:lnTo>
                  <a:pt x="4176376" y="0"/>
                </a:lnTo>
                <a:lnTo>
                  <a:pt x="4176376" y="3664769"/>
                </a:lnTo>
                <a:lnTo>
                  <a:pt x="0" y="36647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555238" y="906298"/>
            <a:ext cx="7704062" cy="8474404"/>
          </a:xfrm>
          <a:custGeom>
            <a:avLst/>
            <a:gdLst/>
            <a:ahLst/>
            <a:cxnLst/>
            <a:rect l="l" t="t" r="r" b="b"/>
            <a:pathLst>
              <a:path w="7704062" h="8474404">
                <a:moveTo>
                  <a:pt x="0" y="0"/>
                </a:moveTo>
                <a:lnTo>
                  <a:pt x="7704062" y="0"/>
                </a:lnTo>
                <a:lnTo>
                  <a:pt x="7704062" y="8474404"/>
                </a:lnTo>
                <a:lnTo>
                  <a:pt x="0" y="84744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1213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11383" y="2834005"/>
            <a:ext cx="5471127" cy="449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Family ​</a:t>
            </a:r>
          </a:p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Photo @ OSU Homecoming 2023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1179" y="-618983"/>
            <a:ext cx="3631257" cy="3295366"/>
          </a:xfrm>
          <a:custGeom>
            <a:avLst/>
            <a:gdLst/>
            <a:ahLst/>
            <a:cxnLst/>
            <a:rect l="l" t="t" r="r" b="b"/>
            <a:pathLst>
              <a:path w="3631257" h="3295366">
                <a:moveTo>
                  <a:pt x="0" y="0"/>
                </a:moveTo>
                <a:lnTo>
                  <a:pt x="3631257" y="0"/>
                </a:lnTo>
                <a:lnTo>
                  <a:pt x="3631257" y="3295366"/>
                </a:lnTo>
                <a:lnTo>
                  <a:pt x="0" y="32953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77434" y="-1093686"/>
            <a:ext cx="2669512" cy="2469299"/>
          </a:xfrm>
          <a:custGeom>
            <a:avLst/>
            <a:gdLst/>
            <a:ahLst/>
            <a:cxnLst/>
            <a:rect l="l" t="t" r="r" b="b"/>
            <a:pathLst>
              <a:path w="2669512" h="2469299">
                <a:moveTo>
                  <a:pt x="0" y="0"/>
                </a:moveTo>
                <a:lnTo>
                  <a:pt x="2669513" y="0"/>
                </a:lnTo>
                <a:lnTo>
                  <a:pt x="2669513" y="2469299"/>
                </a:lnTo>
                <a:lnTo>
                  <a:pt x="0" y="246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23134" y="8156869"/>
            <a:ext cx="2436684" cy="2692468"/>
          </a:xfrm>
          <a:custGeom>
            <a:avLst/>
            <a:gdLst/>
            <a:ahLst/>
            <a:cxnLst/>
            <a:rect l="l" t="t" r="r" b="b"/>
            <a:pathLst>
              <a:path w="2436684" h="2692468">
                <a:moveTo>
                  <a:pt x="0" y="0"/>
                </a:moveTo>
                <a:lnTo>
                  <a:pt x="2436684" y="0"/>
                </a:lnTo>
                <a:lnTo>
                  <a:pt x="2436684" y="2692469"/>
                </a:lnTo>
                <a:lnTo>
                  <a:pt x="0" y="2692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23674">
            <a:off x="-768549" y="8375750"/>
            <a:ext cx="3966278" cy="3822501"/>
          </a:xfrm>
          <a:custGeom>
            <a:avLst/>
            <a:gdLst/>
            <a:ahLst/>
            <a:cxnLst/>
            <a:rect l="l" t="t" r="r" b="b"/>
            <a:pathLst>
              <a:path w="3966278" h="3822501">
                <a:moveTo>
                  <a:pt x="0" y="0"/>
                </a:moveTo>
                <a:lnTo>
                  <a:pt x="3966279" y="0"/>
                </a:lnTo>
                <a:lnTo>
                  <a:pt x="3966279" y="3822500"/>
                </a:lnTo>
                <a:lnTo>
                  <a:pt x="0" y="3822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29396">
            <a:off x="16595204" y="61939"/>
            <a:ext cx="3367561" cy="3245487"/>
          </a:xfrm>
          <a:custGeom>
            <a:avLst/>
            <a:gdLst/>
            <a:ahLst/>
            <a:cxnLst/>
            <a:rect l="l" t="t" r="r" b="b"/>
            <a:pathLst>
              <a:path w="3367561" h="3245487">
                <a:moveTo>
                  <a:pt x="0" y="0"/>
                </a:moveTo>
                <a:lnTo>
                  <a:pt x="3367561" y="0"/>
                </a:lnTo>
                <a:lnTo>
                  <a:pt x="3367561" y="3245487"/>
                </a:lnTo>
                <a:lnTo>
                  <a:pt x="0" y="3245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81179" y="4022716"/>
            <a:ext cx="2762357" cy="4565879"/>
          </a:xfrm>
          <a:custGeom>
            <a:avLst/>
            <a:gdLst/>
            <a:ahLst/>
            <a:cxnLst/>
            <a:rect l="l" t="t" r="r" b="b"/>
            <a:pathLst>
              <a:path w="2762357" h="4565879">
                <a:moveTo>
                  <a:pt x="0" y="0"/>
                </a:moveTo>
                <a:lnTo>
                  <a:pt x="2762358" y="0"/>
                </a:lnTo>
                <a:lnTo>
                  <a:pt x="2762358" y="4565880"/>
                </a:lnTo>
                <a:lnTo>
                  <a:pt x="0" y="4565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36567" y="4592514"/>
            <a:ext cx="3102866" cy="3118458"/>
          </a:xfrm>
          <a:custGeom>
            <a:avLst/>
            <a:gdLst/>
            <a:ahLst/>
            <a:cxnLst/>
            <a:rect l="l" t="t" r="r" b="b"/>
            <a:pathLst>
              <a:path w="3102866" h="3118458">
                <a:moveTo>
                  <a:pt x="0" y="0"/>
                </a:moveTo>
                <a:lnTo>
                  <a:pt x="3102866" y="0"/>
                </a:lnTo>
                <a:lnTo>
                  <a:pt x="3102866" y="3118458"/>
                </a:lnTo>
                <a:lnTo>
                  <a:pt x="0" y="3118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726236">
            <a:off x="13288786" y="-648443"/>
            <a:ext cx="4156830" cy="1979691"/>
          </a:xfrm>
          <a:custGeom>
            <a:avLst/>
            <a:gdLst/>
            <a:ahLst/>
            <a:cxnLst/>
            <a:rect l="l" t="t" r="r" b="b"/>
            <a:pathLst>
              <a:path w="4156830" h="1979691">
                <a:moveTo>
                  <a:pt x="0" y="0"/>
                </a:moveTo>
                <a:lnTo>
                  <a:pt x="4156830" y="0"/>
                </a:lnTo>
                <a:lnTo>
                  <a:pt x="4156830" y="1979691"/>
                </a:lnTo>
                <a:lnTo>
                  <a:pt x="0" y="1979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995302" y="421281"/>
            <a:ext cx="8203674" cy="326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299"/>
              </a:lnSpc>
              <a:spcBef>
                <a:spcPct val="0"/>
              </a:spcBef>
            </a:pPr>
            <a:r>
              <a:rPr lang="en-US" sz="20076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~PSA~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6889" y="3819900"/>
            <a:ext cx="15640501" cy="458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114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THIS ENTIRE POWERPOINT WILL BE POSTED TO CTYOU AFTER OK SUMMIT. YOU CAN REVIEW IT HERE: </a:t>
            </a:r>
          </a:p>
          <a:p>
            <a:pPr algn="ctr">
              <a:lnSpc>
                <a:spcPts val="5544"/>
              </a:lnSpc>
            </a:pPr>
            <a:r>
              <a:rPr lang="en-US" sz="72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***CTYOU.ORG - LOGIN***</a:t>
            </a:r>
          </a:p>
          <a:p>
            <a:pPr marL="0" lvl="0" indent="0" algn="ctr">
              <a:lnSpc>
                <a:spcPts val="4234"/>
              </a:lnSpc>
            </a:pPr>
            <a:r>
              <a:rPr lang="en-US" sz="54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FCS --&gt; FCS REGIONS --&gt; NORTHEAST REGION RESOURCES --&gt; NE REGION GENERAL INFO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6032" y="4040447"/>
            <a:ext cx="2226358" cy="2037263"/>
            <a:chOff x="0" y="0"/>
            <a:chExt cx="8882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88242" cy="812800"/>
            </a:xfrm>
            <a:custGeom>
              <a:avLst/>
              <a:gdLst/>
              <a:ahLst/>
              <a:cxnLst/>
              <a:rect l="l" t="t" r="r" b="b"/>
              <a:pathLst>
                <a:path w="888242" h="812800">
                  <a:moveTo>
                    <a:pt x="104322" y="0"/>
                  </a:moveTo>
                  <a:lnTo>
                    <a:pt x="783921" y="0"/>
                  </a:lnTo>
                  <a:cubicBezTo>
                    <a:pt x="841536" y="0"/>
                    <a:pt x="888242" y="46706"/>
                    <a:pt x="888242" y="104322"/>
                  </a:cubicBezTo>
                  <a:lnTo>
                    <a:pt x="888242" y="708478"/>
                  </a:lnTo>
                  <a:cubicBezTo>
                    <a:pt x="888242" y="736146"/>
                    <a:pt x="877251" y="762681"/>
                    <a:pt x="857687" y="782245"/>
                  </a:cubicBezTo>
                  <a:cubicBezTo>
                    <a:pt x="838123" y="801809"/>
                    <a:pt x="811588" y="812800"/>
                    <a:pt x="783921" y="812800"/>
                  </a:cubicBezTo>
                  <a:lnTo>
                    <a:pt x="104322" y="812800"/>
                  </a:lnTo>
                  <a:cubicBezTo>
                    <a:pt x="76654" y="812800"/>
                    <a:pt x="50119" y="801809"/>
                    <a:pt x="30555" y="782245"/>
                  </a:cubicBezTo>
                  <a:cubicBezTo>
                    <a:pt x="10991" y="762681"/>
                    <a:pt x="0" y="736146"/>
                    <a:pt x="0" y="708478"/>
                  </a:cubicBezTo>
                  <a:lnTo>
                    <a:pt x="0" y="104322"/>
                  </a:lnTo>
                  <a:cubicBezTo>
                    <a:pt x="0" y="76654"/>
                    <a:pt x="10991" y="50119"/>
                    <a:pt x="30555" y="30555"/>
                  </a:cubicBezTo>
                  <a:cubicBezTo>
                    <a:pt x="50119" y="10991"/>
                    <a:pt x="76654" y="0"/>
                    <a:pt x="104322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14300"/>
              <a:ext cx="888242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38850" y="4040447"/>
            <a:ext cx="2366309" cy="2037263"/>
            <a:chOff x="0" y="0"/>
            <a:chExt cx="94407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4078" cy="812800"/>
            </a:xfrm>
            <a:custGeom>
              <a:avLst/>
              <a:gdLst/>
              <a:ahLst/>
              <a:cxnLst/>
              <a:rect l="l" t="t" r="r" b="b"/>
              <a:pathLst>
                <a:path w="944078" h="812800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79190" y="4040447"/>
            <a:ext cx="2297036" cy="2037263"/>
            <a:chOff x="0" y="0"/>
            <a:chExt cx="916441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6441" cy="812800"/>
            </a:xfrm>
            <a:custGeom>
              <a:avLst/>
              <a:gdLst/>
              <a:ahLst/>
              <a:cxnLst/>
              <a:rect l="l" t="t" r="r" b="b"/>
              <a:pathLst>
                <a:path w="916441" h="812800">
                  <a:moveTo>
                    <a:pt x="101112" y="0"/>
                  </a:moveTo>
                  <a:lnTo>
                    <a:pt x="815329" y="0"/>
                  </a:lnTo>
                  <a:cubicBezTo>
                    <a:pt x="842145" y="0"/>
                    <a:pt x="867863" y="10653"/>
                    <a:pt x="886826" y="29615"/>
                  </a:cubicBezTo>
                  <a:cubicBezTo>
                    <a:pt x="905788" y="48577"/>
                    <a:pt x="916441" y="74295"/>
                    <a:pt x="916441" y="101112"/>
                  </a:cubicBezTo>
                  <a:lnTo>
                    <a:pt x="916441" y="711688"/>
                  </a:lnTo>
                  <a:cubicBezTo>
                    <a:pt x="916441" y="767531"/>
                    <a:pt x="871171" y="812800"/>
                    <a:pt x="815329" y="812800"/>
                  </a:cubicBezTo>
                  <a:lnTo>
                    <a:pt x="101112" y="812800"/>
                  </a:lnTo>
                  <a:cubicBezTo>
                    <a:pt x="45269" y="812800"/>
                    <a:pt x="0" y="767531"/>
                    <a:pt x="0" y="711688"/>
                  </a:cubicBezTo>
                  <a:lnTo>
                    <a:pt x="0" y="101112"/>
                  </a:lnTo>
                  <a:cubicBezTo>
                    <a:pt x="0" y="45269"/>
                    <a:pt x="45269" y="0"/>
                    <a:pt x="101112" y="0"/>
                  </a:cubicBezTo>
                  <a:close/>
                </a:path>
              </a:pathLst>
            </a:custGeom>
            <a:solidFill>
              <a:srgbClr val="FFD2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14300"/>
              <a:ext cx="916441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552576" y="4040447"/>
            <a:ext cx="2366309" cy="2037263"/>
            <a:chOff x="0" y="0"/>
            <a:chExt cx="944078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4078" cy="812800"/>
            </a:xfrm>
            <a:custGeom>
              <a:avLst/>
              <a:gdLst/>
              <a:ahLst/>
              <a:cxnLst/>
              <a:rect l="l" t="t" r="r" b="b"/>
              <a:pathLst>
                <a:path w="944078" h="812800">
                  <a:moveTo>
                    <a:pt x="98152" y="0"/>
                  </a:moveTo>
                  <a:lnTo>
                    <a:pt x="845926" y="0"/>
                  </a:lnTo>
                  <a:cubicBezTo>
                    <a:pt x="871958" y="0"/>
                    <a:pt x="896923" y="10341"/>
                    <a:pt x="915330" y="28748"/>
                  </a:cubicBezTo>
                  <a:cubicBezTo>
                    <a:pt x="933737" y="47155"/>
                    <a:pt x="944078" y="72120"/>
                    <a:pt x="944078" y="98152"/>
                  </a:cubicBezTo>
                  <a:lnTo>
                    <a:pt x="944078" y="714648"/>
                  </a:lnTo>
                  <a:cubicBezTo>
                    <a:pt x="944078" y="768856"/>
                    <a:pt x="900134" y="812800"/>
                    <a:pt x="845926" y="812800"/>
                  </a:cubicBezTo>
                  <a:lnTo>
                    <a:pt x="98152" y="812800"/>
                  </a:lnTo>
                  <a:cubicBezTo>
                    <a:pt x="72120" y="812800"/>
                    <a:pt x="47155" y="802459"/>
                    <a:pt x="28748" y="784052"/>
                  </a:cubicBezTo>
                  <a:cubicBezTo>
                    <a:pt x="10341" y="765645"/>
                    <a:pt x="0" y="740680"/>
                    <a:pt x="0" y="714648"/>
                  </a:cubicBezTo>
                  <a:lnTo>
                    <a:pt x="0" y="98152"/>
                  </a:lnTo>
                  <a:cubicBezTo>
                    <a:pt x="0" y="72120"/>
                    <a:pt x="10341" y="47155"/>
                    <a:pt x="28748" y="28748"/>
                  </a:cubicBezTo>
                  <a:cubicBezTo>
                    <a:pt x="47155" y="10341"/>
                    <a:pt x="72120" y="0"/>
                    <a:pt x="98152" y="0"/>
                  </a:cubicBezTo>
                  <a:close/>
                </a:path>
              </a:pathLst>
            </a:custGeom>
            <a:solidFill>
              <a:srgbClr val="F7BB97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14300"/>
              <a:ext cx="94407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NE4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195234" y="4040447"/>
            <a:ext cx="2347585" cy="2037263"/>
            <a:chOff x="0" y="0"/>
            <a:chExt cx="936608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6608" cy="812800"/>
            </a:xfrm>
            <a:custGeom>
              <a:avLst/>
              <a:gdLst/>
              <a:ahLst/>
              <a:cxnLst/>
              <a:rect l="l" t="t" r="r" b="b"/>
              <a:pathLst>
                <a:path w="936608" h="812800">
                  <a:moveTo>
                    <a:pt x="98935" y="0"/>
                  </a:moveTo>
                  <a:lnTo>
                    <a:pt x="837673" y="0"/>
                  </a:lnTo>
                  <a:cubicBezTo>
                    <a:pt x="863912" y="0"/>
                    <a:pt x="889077" y="10423"/>
                    <a:pt x="907631" y="28977"/>
                  </a:cubicBezTo>
                  <a:cubicBezTo>
                    <a:pt x="926185" y="47531"/>
                    <a:pt x="936608" y="72696"/>
                    <a:pt x="936608" y="98935"/>
                  </a:cubicBezTo>
                  <a:lnTo>
                    <a:pt x="936608" y="713865"/>
                  </a:lnTo>
                  <a:cubicBezTo>
                    <a:pt x="936608" y="768505"/>
                    <a:pt x="892313" y="812800"/>
                    <a:pt x="837673" y="812800"/>
                  </a:cubicBezTo>
                  <a:lnTo>
                    <a:pt x="98935" y="812800"/>
                  </a:lnTo>
                  <a:cubicBezTo>
                    <a:pt x="44295" y="812800"/>
                    <a:pt x="0" y="768505"/>
                    <a:pt x="0" y="713865"/>
                  </a:cubicBezTo>
                  <a:lnTo>
                    <a:pt x="0" y="98935"/>
                  </a:lnTo>
                  <a:cubicBezTo>
                    <a:pt x="0" y="44295"/>
                    <a:pt x="44295" y="0"/>
                    <a:pt x="98935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14300"/>
              <a:ext cx="936608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NE5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-709379">
            <a:off x="-81381" y="728063"/>
            <a:ext cx="7315200" cy="2011680"/>
          </a:xfrm>
          <a:custGeom>
            <a:avLst/>
            <a:gdLst/>
            <a:ahLst/>
            <a:cxnLst/>
            <a:rect l="l" t="t" r="r" b="b"/>
            <a:pathLst>
              <a:path w="7315200" h="2011680">
                <a:moveTo>
                  <a:pt x="0" y="0"/>
                </a:moveTo>
                <a:lnTo>
                  <a:pt x="7315200" y="0"/>
                </a:lnTo>
                <a:lnTo>
                  <a:pt x="7315200" y="2011680"/>
                </a:lnTo>
                <a:lnTo>
                  <a:pt x="0" y="201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179294" y="1759527"/>
            <a:ext cx="9929412" cy="228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4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NEW TEACHERS!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5477" y="6258685"/>
            <a:ext cx="3200175" cy="216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Megan Hulse</a:t>
            </a: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Colleen Morrison</a:t>
            </a: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Kelli McElroy</a:t>
            </a: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Brieann Lloyd</a:t>
            </a: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Bradley Muck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08508" y="6258685"/>
            <a:ext cx="3026993" cy="1287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Dezari Pierce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Amie Vaughan 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Michelle Ford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14211" y="6258685"/>
            <a:ext cx="3026993" cy="260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Cynthia Standifird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TC: Denise Bowen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TC: Stacy Youngblood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22233" y="6258685"/>
            <a:ext cx="3026993" cy="84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Blake Cowden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Jackie Seals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55530" y="6258685"/>
            <a:ext cx="3026993" cy="1287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Lauren Fort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Sheila Uehlin</a:t>
            </a:r>
          </a:p>
          <a:p>
            <a:pPr marL="496571" lvl="1" indent="-248285" algn="ctr">
              <a:lnSpc>
                <a:spcPts val="3496"/>
              </a:lnSpc>
              <a:buFont typeface="Arial"/>
              <a:buChar char="•"/>
            </a:pPr>
            <a:r>
              <a:rPr lang="en-US" sz="2300" spc="7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TC: Dixie Shope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70429" r="-704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387870" y="1028700"/>
            <a:ext cx="4871430" cy="4870875"/>
            <a:chOff x="0" y="0"/>
            <a:chExt cx="6350013" cy="6349289"/>
          </a:xfrm>
        </p:grpSpPr>
        <p:sp>
          <p:nvSpPr>
            <p:cNvPr id="4" name="Freeform 4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3"/>
              <a:stretch>
                <a:fillRect t="-11374" b="-2213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4871430" cy="4870875"/>
            <a:chOff x="0" y="0"/>
            <a:chExt cx="6350013" cy="6349289"/>
          </a:xfrm>
        </p:grpSpPr>
        <p:sp>
          <p:nvSpPr>
            <p:cNvPr id="6" name="Freeform 6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4"/>
              <a:stretch>
                <a:fillRect t="-8266" b="-2508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532418" y="4387425"/>
            <a:ext cx="4871430" cy="4870875"/>
            <a:chOff x="0" y="0"/>
            <a:chExt cx="6350013" cy="6349289"/>
          </a:xfrm>
        </p:grpSpPr>
        <p:sp>
          <p:nvSpPr>
            <p:cNvPr id="8" name="Freeform 8"/>
            <p:cNvSpPr/>
            <p:nvPr/>
          </p:nvSpPr>
          <p:spPr>
            <a:xfrm>
              <a:off x="-95250" y="-95136"/>
              <a:ext cx="6540526" cy="6539573"/>
            </a:xfrm>
            <a:custGeom>
              <a:avLst/>
              <a:gdLst/>
              <a:ahLst/>
              <a:cxnLst/>
              <a:rect l="l" t="t" r="r" b="b"/>
              <a:pathLst>
                <a:path w="6540526" h="6539573">
                  <a:moveTo>
                    <a:pt x="5684545" y="1101865"/>
                  </a:moveTo>
                  <a:cubicBezTo>
                    <a:pt x="5560365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8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6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9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8" y="6354331"/>
                  </a:lnTo>
                  <a:cubicBezTo>
                    <a:pt x="3926408" y="6539573"/>
                    <a:pt x="4336695" y="6429617"/>
                    <a:pt x="4521988" y="6108764"/>
                  </a:cubicBezTo>
                  <a:cubicBezTo>
                    <a:pt x="4646130" y="5893765"/>
                    <a:pt x="4871314" y="5773446"/>
                    <a:pt x="5102962" y="5773280"/>
                  </a:cubicBezTo>
                  <a:lnTo>
                    <a:pt x="5102911" y="5773192"/>
                  </a:lnTo>
                  <a:cubicBezTo>
                    <a:pt x="5334559" y="5773027"/>
                    <a:pt x="5559781" y="5652707"/>
                    <a:pt x="5683885" y="5437708"/>
                  </a:cubicBezTo>
                  <a:cubicBezTo>
                    <a:pt x="5745010" y="5331854"/>
                    <a:pt x="5774017" y="5216233"/>
                    <a:pt x="5773890" y="5102213"/>
                  </a:cubicBezTo>
                  <a:lnTo>
                    <a:pt x="5773979" y="5102289"/>
                  </a:lnTo>
                  <a:cubicBezTo>
                    <a:pt x="5774182" y="4878845"/>
                    <a:pt x="5886145" y="4661357"/>
                    <a:pt x="6087059" y="4534827"/>
                  </a:cubicBezTo>
                  <a:cubicBezTo>
                    <a:pt x="6195365" y="4477880"/>
                    <a:pt x="6289358" y="4390619"/>
                    <a:pt x="6355029" y="4276865"/>
                  </a:cubicBezTo>
                  <a:cubicBezTo>
                    <a:pt x="6479223" y="4061752"/>
                    <a:pt x="6470777" y="3806571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19"/>
                    <a:pt x="6355245" y="2934970"/>
                  </a:cubicBezTo>
                  <a:cubicBezTo>
                    <a:pt x="6540526" y="2614079"/>
                    <a:pt x="6430569" y="2203831"/>
                    <a:pt x="6109678" y="2018551"/>
                  </a:cubicBezTo>
                  <a:lnTo>
                    <a:pt x="6109627" y="2018500"/>
                  </a:lnTo>
                  <a:lnTo>
                    <a:pt x="6109754" y="2018462"/>
                  </a:lnTo>
                  <a:cubicBezTo>
                    <a:pt x="5910847" y="1903375"/>
                    <a:pt x="5776557" y="1689088"/>
                    <a:pt x="5774436" y="1443266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5"/>
              <a:stretch>
                <a:fillRect t="-3894" b="-2945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99908" y="5928631"/>
            <a:ext cx="5129014" cy="342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MEGAN HULSE: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OWASSO 8TH GRADE CENTER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03627" y="2238080"/>
            <a:ext cx="5129014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COLLEEN MORRISON: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CHELSEA HS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39655" y="6267015"/>
            <a:ext cx="5767860" cy="236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80"/>
              </a:lnSpc>
            </a:pPr>
            <a:r>
              <a:rPr lang="en-US" sz="8000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KELLI MCELROY: </a:t>
            </a:r>
          </a:p>
          <a:p>
            <a:pPr marL="0" lvl="0" indent="0" algn="ctr">
              <a:lnSpc>
                <a:spcPts val="8383"/>
              </a:lnSpc>
              <a:spcBef>
                <a:spcPct val="0"/>
              </a:spcBef>
            </a:pPr>
            <a:r>
              <a:rPr lang="en-US" sz="6399">
                <a:solidFill>
                  <a:srgbClr val="404040"/>
                </a:solidFill>
                <a:latin typeface="Hibernate"/>
                <a:ea typeface="Hibernate"/>
                <a:cs typeface="Hibernate"/>
                <a:sym typeface="Hibernate"/>
              </a:rPr>
              <a:t>OOLOGAH-TALALA HS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854955" y="214660"/>
            <a:ext cx="2226358" cy="2037263"/>
            <a:chOff x="0" y="0"/>
            <a:chExt cx="888242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88242" cy="812800"/>
            </a:xfrm>
            <a:custGeom>
              <a:avLst/>
              <a:gdLst/>
              <a:ahLst/>
              <a:cxnLst/>
              <a:rect l="l" t="t" r="r" b="b"/>
              <a:pathLst>
                <a:path w="888242" h="812800">
                  <a:moveTo>
                    <a:pt x="104322" y="0"/>
                  </a:moveTo>
                  <a:lnTo>
                    <a:pt x="783921" y="0"/>
                  </a:lnTo>
                  <a:cubicBezTo>
                    <a:pt x="841536" y="0"/>
                    <a:pt x="888242" y="46706"/>
                    <a:pt x="888242" y="104322"/>
                  </a:cubicBezTo>
                  <a:lnTo>
                    <a:pt x="888242" y="708478"/>
                  </a:lnTo>
                  <a:cubicBezTo>
                    <a:pt x="888242" y="736146"/>
                    <a:pt x="877251" y="762681"/>
                    <a:pt x="857687" y="782245"/>
                  </a:cubicBezTo>
                  <a:cubicBezTo>
                    <a:pt x="838123" y="801809"/>
                    <a:pt x="811588" y="812800"/>
                    <a:pt x="783921" y="812800"/>
                  </a:cubicBezTo>
                  <a:lnTo>
                    <a:pt x="104322" y="812800"/>
                  </a:lnTo>
                  <a:cubicBezTo>
                    <a:pt x="76654" y="812800"/>
                    <a:pt x="50119" y="801809"/>
                    <a:pt x="30555" y="782245"/>
                  </a:cubicBezTo>
                  <a:cubicBezTo>
                    <a:pt x="10991" y="762681"/>
                    <a:pt x="0" y="736146"/>
                    <a:pt x="0" y="708478"/>
                  </a:cubicBezTo>
                  <a:lnTo>
                    <a:pt x="0" y="104322"/>
                  </a:lnTo>
                  <a:cubicBezTo>
                    <a:pt x="0" y="76654"/>
                    <a:pt x="10991" y="50119"/>
                    <a:pt x="30555" y="30555"/>
                  </a:cubicBezTo>
                  <a:cubicBezTo>
                    <a:pt x="50119" y="10991"/>
                    <a:pt x="76654" y="0"/>
                    <a:pt x="104322" y="0"/>
                  </a:cubicBezTo>
                  <a:close/>
                </a:path>
              </a:pathLst>
            </a:custGeom>
            <a:solidFill>
              <a:srgbClr val="B8CDD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14300"/>
              <a:ext cx="888242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24"/>
                </a:lnSpc>
              </a:pPr>
              <a:r>
                <a:rPr lang="en-US" sz="7499" spc="532">
                  <a:solidFill>
                    <a:srgbClr val="FFFFFF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NE1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1799</Words>
  <Application>Microsoft Office PowerPoint</Application>
  <PresentationFormat>Custom</PresentationFormat>
  <Paragraphs>346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6" baseType="lpstr">
      <vt:lpstr>Dynamo Condensed Bold</vt:lpstr>
      <vt:lpstr>Calibri</vt:lpstr>
      <vt:lpstr>Agrandir</vt:lpstr>
      <vt:lpstr>Montserrat Bold</vt:lpstr>
      <vt:lpstr>Canva Sans</vt:lpstr>
      <vt:lpstr>Hibernate</vt:lpstr>
      <vt:lpstr>Agrandir Medium</vt:lpstr>
      <vt:lpstr>Montserrat Classic Bold</vt:lpstr>
      <vt:lpstr>Canva Sans Bold</vt:lpstr>
      <vt:lpstr>Arial</vt:lpstr>
      <vt:lpstr>Agrandir Bold</vt:lpstr>
      <vt:lpstr>Barlow SemiCondensed Medium</vt:lpstr>
      <vt:lpstr>Barlow SemiCondensed Bold</vt:lpstr>
      <vt:lpstr>Montserrat Medium</vt:lpstr>
      <vt:lpstr>Barlow SemiCondensed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 Region Meeting</dc:title>
  <cp:lastModifiedBy>Jessi Beebe</cp:lastModifiedBy>
  <cp:revision>1</cp:revision>
  <dcterms:created xsi:type="dcterms:W3CDTF">2006-08-16T00:00:00Z</dcterms:created>
  <dcterms:modified xsi:type="dcterms:W3CDTF">2024-08-05T18:43:34Z</dcterms:modified>
  <dc:identifier>DAGJtrNMCFA</dc:identifier>
</cp:coreProperties>
</file>