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6" r:id="rId2"/>
  </p:sldMasterIdLst>
  <p:notesMasterIdLst>
    <p:notesMasterId r:id="rId21"/>
  </p:notesMasterIdLst>
  <p:sldIdLst>
    <p:sldId id="274" r:id="rId3"/>
    <p:sldId id="286" r:id="rId4"/>
    <p:sldId id="275" r:id="rId5"/>
    <p:sldId id="285" r:id="rId6"/>
    <p:sldId id="291" r:id="rId7"/>
    <p:sldId id="276" r:id="rId8"/>
    <p:sldId id="289" r:id="rId9"/>
    <p:sldId id="278" r:id="rId10"/>
    <p:sldId id="277" r:id="rId11"/>
    <p:sldId id="288" r:id="rId12"/>
    <p:sldId id="279" r:id="rId13"/>
    <p:sldId id="280" r:id="rId14"/>
    <p:sldId id="287" r:id="rId15"/>
    <p:sldId id="281" r:id="rId16"/>
    <p:sldId id="282" r:id="rId17"/>
    <p:sldId id="290" r:id="rId18"/>
    <p:sldId id="283" r:id="rId19"/>
    <p:sldId id="28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53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EDD21-621E-444C-9159-5DC9D589F681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6FF31-7D3E-41DA-B734-9A4F62458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5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43123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23505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7994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78230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7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75015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75370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550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64778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2018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1786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6714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0610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2595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7555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8988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0349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20577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Option 1" type="title">
  <p:cSld name="Title Slide Option 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4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4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18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207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5"/>
          <p:cNvSpPr txBox="1">
            <a:spLocks noGrp="1"/>
          </p:cNvSpPr>
          <p:nvPr>
            <p:ph type="body" idx="1"/>
          </p:nvPr>
        </p:nvSpPr>
        <p:spPr>
          <a:xfrm>
            <a:off x="628650" y="1825626"/>
            <a:ext cx="3886200" cy="3345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35"/>
          <p:cNvSpPr txBox="1">
            <a:spLocks noGrp="1"/>
          </p:cNvSpPr>
          <p:nvPr>
            <p:ph type="body" idx="2"/>
          </p:nvPr>
        </p:nvSpPr>
        <p:spPr>
          <a:xfrm>
            <a:off x="4629150" y="1825626"/>
            <a:ext cx="3886200" cy="3345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43031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6"/>
          <p:cNvSpPr txBox="1">
            <a:spLocks noGrp="1"/>
          </p:cNvSpPr>
          <p:nvPr>
            <p:ph type="ctrTitle"/>
          </p:nvPr>
        </p:nvSpPr>
        <p:spPr>
          <a:xfrm>
            <a:off x="1143000" y="2296478"/>
            <a:ext cx="6858000" cy="1132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1616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1458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Option 2" type="secHead">
  <p:cSld name="Title Slide Option 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8"/>
          <p:cNvSpPr txBox="1">
            <a:spLocks noGrp="1"/>
          </p:cNvSpPr>
          <p:nvPr>
            <p:ph type="title"/>
          </p:nvPr>
        </p:nvSpPr>
        <p:spPr>
          <a:xfrm>
            <a:off x="628650" y="1150305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8"/>
          <p:cNvSpPr txBox="1">
            <a:spLocks noGrp="1"/>
          </p:cNvSpPr>
          <p:nvPr>
            <p:ph type="body" idx="1"/>
          </p:nvPr>
        </p:nvSpPr>
        <p:spPr>
          <a:xfrm>
            <a:off x="628650" y="4020504"/>
            <a:ext cx="7886700" cy="116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1800">
                <a:solidFill>
                  <a:schemeClr val="lt1"/>
                </a:solidFill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500">
                <a:solidFill>
                  <a:srgbClr val="888888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350">
                <a:solidFill>
                  <a:srgbClr val="888888"/>
                </a:solidFill>
              </a:defRPr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4003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9"/>
          <p:cNvSpPr txBox="1">
            <a:spLocks noGrp="1"/>
          </p:cNvSpPr>
          <p:nvPr>
            <p:ph type="body" idx="1"/>
          </p:nvPr>
        </p:nvSpPr>
        <p:spPr>
          <a:xfrm>
            <a:off x="628650" y="1825626"/>
            <a:ext cx="7886700" cy="3518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3237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0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0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34" name="Google Shape;34;p40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2671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40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36" name="Google Shape;36;p40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2671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4623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3557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5"/>
          <p:cNvSpPr txBox="1">
            <a:spLocks noGrp="1"/>
          </p:cNvSpPr>
          <p:nvPr>
            <p:ph type="body" idx="1"/>
          </p:nvPr>
        </p:nvSpPr>
        <p:spPr>
          <a:xfrm>
            <a:off x="628650" y="1825626"/>
            <a:ext cx="3886200" cy="3345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35"/>
          <p:cNvSpPr txBox="1">
            <a:spLocks noGrp="1"/>
          </p:cNvSpPr>
          <p:nvPr>
            <p:ph type="body" idx="2"/>
          </p:nvPr>
        </p:nvSpPr>
        <p:spPr>
          <a:xfrm>
            <a:off x="4629150" y="1825626"/>
            <a:ext cx="3886200" cy="3345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69367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6"/>
          <p:cNvSpPr txBox="1">
            <a:spLocks noGrp="1"/>
          </p:cNvSpPr>
          <p:nvPr>
            <p:ph type="ctrTitle"/>
          </p:nvPr>
        </p:nvSpPr>
        <p:spPr>
          <a:xfrm>
            <a:off x="1143000" y="2296478"/>
            <a:ext cx="6858000" cy="1132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0057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3115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Option 2" type="secHead">
  <p:cSld name="Title Slide Option 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8"/>
          <p:cNvSpPr txBox="1">
            <a:spLocks noGrp="1"/>
          </p:cNvSpPr>
          <p:nvPr>
            <p:ph type="title"/>
          </p:nvPr>
        </p:nvSpPr>
        <p:spPr>
          <a:xfrm>
            <a:off x="628650" y="1150305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8"/>
          <p:cNvSpPr txBox="1">
            <a:spLocks noGrp="1"/>
          </p:cNvSpPr>
          <p:nvPr>
            <p:ph type="body" idx="1"/>
          </p:nvPr>
        </p:nvSpPr>
        <p:spPr>
          <a:xfrm>
            <a:off x="628650" y="4020504"/>
            <a:ext cx="7886700" cy="1161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1800">
                <a:solidFill>
                  <a:schemeClr val="lt1"/>
                </a:solidFill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500">
                <a:solidFill>
                  <a:srgbClr val="888888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350">
                <a:solidFill>
                  <a:srgbClr val="888888"/>
                </a:solidFill>
              </a:defRPr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6799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9"/>
          <p:cNvSpPr txBox="1">
            <a:spLocks noGrp="1"/>
          </p:cNvSpPr>
          <p:nvPr>
            <p:ph type="body" idx="1"/>
          </p:nvPr>
        </p:nvSpPr>
        <p:spPr>
          <a:xfrm>
            <a:off x="628650" y="1825626"/>
            <a:ext cx="7886700" cy="3518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699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0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0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34" name="Google Shape;34;p40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2671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40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36" name="Google Shape;36;p40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2671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2297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7959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Option 1" type="title">
  <p:cSld name="Title Slide Option 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4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4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18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371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685800">
              <a:buClr>
                <a:srgbClr val="000000"/>
              </a:buClr>
            </a:pPr>
            <a:endParaRPr lang="en-US" kern="0"/>
          </a:p>
        </p:txBody>
      </p:sp>
      <p:sp>
        <p:nvSpPr>
          <p:cNvPr id="13" name="Google Shape;13;p3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685800">
              <a:buClr>
                <a:srgbClr val="000000"/>
              </a:buClr>
            </a:pPr>
            <a:endParaRPr lang="en-US" kern="0">
              <a:solidFill>
                <a:srgbClr val="000000"/>
              </a:solidFill>
            </a:endParaRPr>
          </a:p>
        </p:txBody>
      </p:sp>
      <p:sp>
        <p:nvSpPr>
          <p:cNvPr id="14" name="Google Shape;14;p3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685800">
              <a:buClr>
                <a:srgbClr val="000000"/>
              </a:buClr>
            </a:pPr>
            <a:fld id="{00000000-1234-1234-1234-123412341234}" type="slidenum">
              <a:rPr lang="en-US" kern="0" smtClean="0"/>
              <a:pPr defTabSz="685800">
                <a:buClr>
                  <a:srgbClr val="000000"/>
                </a:buClr>
              </a:pPr>
              <a:t>‹#›</a:t>
            </a:fld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196822152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685800">
              <a:buClr>
                <a:srgbClr val="000000"/>
              </a:buClr>
            </a:pPr>
            <a:endParaRPr lang="en-US" kern="0"/>
          </a:p>
        </p:txBody>
      </p:sp>
      <p:sp>
        <p:nvSpPr>
          <p:cNvPr id="13" name="Google Shape;13;p3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685800">
              <a:buClr>
                <a:srgbClr val="000000"/>
              </a:buClr>
            </a:pPr>
            <a:endParaRPr lang="en-US" kern="0">
              <a:solidFill>
                <a:srgbClr val="000000"/>
              </a:solidFill>
            </a:endParaRPr>
          </a:p>
        </p:txBody>
      </p:sp>
      <p:sp>
        <p:nvSpPr>
          <p:cNvPr id="14" name="Google Shape;14;p3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685800">
              <a:buClr>
                <a:srgbClr val="000000"/>
              </a:buClr>
            </a:pPr>
            <a:fld id="{00000000-1234-1234-1234-123412341234}" type="slidenum">
              <a:rPr lang="en-US" kern="0" smtClean="0"/>
              <a:pPr defTabSz="685800">
                <a:buClr>
                  <a:srgbClr val="000000"/>
                </a:buClr>
              </a:pPr>
              <a:t>‹#›</a:t>
            </a:fld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315497622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"/>
          <p:cNvSpPr txBox="1">
            <a:spLocks noGrp="1"/>
          </p:cNvSpPr>
          <p:nvPr>
            <p:ph type="ctrTitle"/>
          </p:nvPr>
        </p:nvSpPr>
        <p:spPr>
          <a:xfrm>
            <a:off x="838200" y="2286000"/>
            <a:ext cx="7354957" cy="234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>
              <a:buSzPts val="4800"/>
            </a:pPr>
            <a:r>
              <a:rPr lang="en-US" sz="6000" b="1" dirty="0">
                <a:latin typeface="+mn-lt"/>
              </a:rPr>
              <a:t>FCCLA Planning Process</a:t>
            </a:r>
            <a:br>
              <a:rPr lang="en-US" sz="6000" b="1" dirty="0">
                <a:latin typeface="+mn-lt"/>
              </a:rPr>
            </a:br>
            <a:br>
              <a:rPr lang="en-US" sz="4400" b="1" dirty="0">
                <a:latin typeface="+mn-lt"/>
              </a:rPr>
            </a:br>
            <a:r>
              <a:rPr lang="en-US" sz="3200" i="1" dirty="0">
                <a:latin typeface="+mn-lt"/>
              </a:rPr>
              <a:t>A Planning Tool for FCCLA Chapters</a:t>
            </a:r>
            <a:endParaRPr sz="32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6621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420914" y="501538"/>
            <a:ext cx="8266117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en-US" b="1" dirty="0"/>
              <a:t>FCCLA Planning Process</a:t>
            </a:r>
            <a:endParaRPr sz="3600" b="1" dirty="0"/>
          </a:p>
        </p:txBody>
      </p:sp>
      <p:sp>
        <p:nvSpPr>
          <p:cNvPr id="51" name="Google Shape;51;p2" descr="Future Business Leaders of America, Inc. (FBLA) - YouTube"/>
          <p:cNvSpPr/>
          <p:nvPr/>
        </p:nvSpPr>
        <p:spPr>
          <a:xfrm>
            <a:off x="116681" y="7489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 descr="Future Business Leaders of America, Inc. (FBLA) - YouTube"/>
          <p:cNvSpPr/>
          <p:nvPr/>
        </p:nvSpPr>
        <p:spPr>
          <a:xfrm>
            <a:off x="230981" y="8632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>
          <a:xfrm>
            <a:off x="1501999" y="1743075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Identify Concerns</a:t>
            </a:r>
          </a:p>
        </p:txBody>
      </p:sp>
      <p:pic>
        <p:nvPicPr>
          <p:cNvPr id="9" name="Picture 3" descr="id_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53" y="1610010"/>
            <a:ext cx="976086" cy="95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Set_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53" y="2674640"/>
            <a:ext cx="976086" cy="95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Form_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74" y="3731354"/>
            <a:ext cx="976065" cy="94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"/>
          <p:cNvSpPr>
            <a:spLocks noGrp="1"/>
          </p:cNvSpPr>
          <p:nvPr>
            <p:ph type="body" idx="2"/>
          </p:nvPr>
        </p:nvSpPr>
        <p:spPr>
          <a:xfrm>
            <a:off x="1516869" y="2867976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Set A Goal</a:t>
            </a:r>
          </a:p>
        </p:txBody>
      </p:sp>
      <p:sp>
        <p:nvSpPr>
          <p:cNvPr id="15" name="Text Placeholder 1"/>
          <p:cNvSpPr>
            <a:spLocks noGrp="1"/>
          </p:cNvSpPr>
          <p:nvPr>
            <p:ph type="body" idx="2"/>
          </p:nvPr>
        </p:nvSpPr>
        <p:spPr>
          <a:xfrm>
            <a:off x="1501999" y="3918635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Form A Plan</a:t>
            </a:r>
          </a:p>
        </p:txBody>
      </p:sp>
    </p:spTree>
    <p:extLst>
      <p:ext uri="{BB962C8B-B14F-4D97-AF65-F5344CB8AC3E}">
        <p14:creationId xmlns:p14="http://schemas.microsoft.com/office/powerpoint/2010/main" val="3418914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420914" y="501538"/>
            <a:ext cx="8266117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en-US" b="1" dirty="0"/>
              <a:t>Form A Plan</a:t>
            </a:r>
            <a:endParaRPr sz="3600" b="1" dirty="0"/>
          </a:p>
        </p:txBody>
      </p:sp>
      <p:sp>
        <p:nvSpPr>
          <p:cNvPr id="50" name="Google Shape;50;p2"/>
          <p:cNvSpPr txBox="1">
            <a:spLocks noGrp="1"/>
          </p:cNvSpPr>
          <p:nvPr>
            <p:ph type="body" idx="2"/>
          </p:nvPr>
        </p:nvSpPr>
        <p:spPr>
          <a:xfrm>
            <a:off x="431074" y="1743075"/>
            <a:ext cx="5522118" cy="2878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 marL="0" indent="0">
              <a:buNone/>
            </a:pPr>
            <a:r>
              <a:rPr lang="en-US" dirty="0"/>
              <a:t>The square represents the coming together of ideas—the who, what, where, when, and how of your plan. </a:t>
            </a:r>
            <a:endParaRPr lang="en-US" sz="1800" dirty="0"/>
          </a:p>
        </p:txBody>
      </p:sp>
      <p:sp>
        <p:nvSpPr>
          <p:cNvPr id="51" name="Google Shape;51;p2" descr="Future Business Leaders of America, Inc. (FBLA) - YouTube"/>
          <p:cNvSpPr/>
          <p:nvPr/>
        </p:nvSpPr>
        <p:spPr>
          <a:xfrm>
            <a:off x="116681" y="7489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 descr="Future Business Leaders of America, Inc. (FBLA) - YouTube"/>
          <p:cNvSpPr/>
          <p:nvPr/>
        </p:nvSpPr>
        <p:spPr>
          <a:xfrm>
            <a:off x="230981" y="8632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Picture 10" descr="Form_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285" y="1743075"/>
            <a:ext cx="2448077" cy="2381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603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420914" y="501538"/>
            <a:ext cx="8266117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en-US" b="1" dirty="0"/>
              <a:t>Form A Plan</a:t>
            </a:r>
            <a:endParaRPr sz="3600" b="1" dirty="0"/>
          </a:p>
        </p:txBody>
      </p:sp>
      <p:sp>
        <p:nvSpPr>
          <p:cNvPr id="50" name="Google Shape;50;p2"/>
          <p:cNvSpPr txBox="1">
            <a:spLocks noGrp="1"/>
          </p:cNvSpPr>
          <p:nvPr>
            <p:ph type="body" idx="2"/>
          </p:nvPr>
        </p:nvSpPr>
        <p:spPr>
          <a:xfrm>
            <a:off x="431072" y="1857375"/>
            <a:ext cx="8560528" cy="340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 fontScale="625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Decide what needs to be done to reach your goal. </a:t>
            </a:r>
          </a:p>
          <a:p>
            <a:pPr>
              <a:spcAft>
                <a:spcPts val="1200"/>
              </a:spcAft>
            </a:pPr>
            <a:r>
              <a:rPr lang="en-US" dirty="0"/>
              <a:t>Figure out the who, what, where, when, and how. </a:t>
            </a:r>
          </a:p>
          <a:p>
            <a:pPr>
              <a:spcAft>
                <a:spcPts val="1200"/>
              </a:spcAft>
            </a:pPr>
            <a:r>
              <a:rPr lang="en-US" dirty="0"/>
              <a:t>List the abilities, skills, and knowledge required on your part. </a:t>
            </a:r>
          </a:p>
          <a:p>
            <a:pPr>
              <a:spcAft>
                <a:spcPts val="1200"/>
              </a:spcAft>
            </a:pPr>
            <a:r>
              <a:rPr lang="en-US" dirty="0"/>
              <a:t>List other available resources, such as people, places, publications, and funds. </a:t>
            </a:r>
          </a:p>
          <a:p>
            <a:pPr>
              <a:spcAft>
                <a:spcPts val="1200"/>
              </a:spcAft>
            </a:pPr>
            <a:r>
              <a:rPr lang="en-US" dirty="0"/>
              <a:t>Make a workable timetable to keep track of your progress. </a:t>
            </a:r>
          </a:p>
          <a:p>
            <a:pPr>
              <a:spcAft>
                <a:spcPts val="1200"/>
              </a:spcAft>
            </a:pPr>
            <a:r>
              <a:rPr lang="en-US" dirty="0"/>
              <a:t>List possible barriers you might face, and develop plans if necessary. </a:t>
            </a:r>
          </a:p>
          <a:p>
            <a:pPr>
              <a:spcAft>
                <a:spcPts val="1200"/>
              </a:spcAft>
            </a:pPr>
            <a:r>
              <a:rPr lang="en-US" dirty="0"/>
              <a:t>Decide ways to recognize your accomplishments along the way. </a:t>
            </a:r>
          </a:p>
        </p:txBody>
      </p:sp>
      <p:sp>
        <p:nvSpPr>
          <p:cNvPr id="51" name="Google Shape;51;p2" descr="Future Business Leaders of America, Inc. (FBLA) - YouTube"/>
          <p:cNvSpPr/>
          <p:nvPr/>
        </p:nvSpPr>
        <p:spPr>
          <a:xfrm>
            <a:off x="116681" y="7489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 descr="Future Business Leaders of America, Inc. (FBLA) - YouTube"/>
          <p:cNvSpPr/>
          <p:nvPr/>
        </p:nvSpPr>
        <p:spPr>
          <a:xfrm>
            <a:off x="230981" y="8632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Picture 10" descr="Form_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707030"/>
            <a:ext cx="1341471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3556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420914" y="501538"/>
            <a:ext cx="8266117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en-US" b="1" dirty="0"/>
              <a:t>FCCLA Planning Process</a:t>
            </a:r>
            <a:endParaRPr sz="3600" b="1" dirty="0"/>
          </a:p>
        </p:txBody>
      </p:sp>
      <p:sp>
        <p:nvSpPr>
          <p:cNvPr id="51" name="Google Shape;51;p2" descr="Future Business Leaders of America, Inc. (FBLA) - YouTube"/>
          <p:cNvSpPr/>
          <p:nvPr/>
        </p:nvSpPr>
        <p:spPr>
          <a:xfrm>
            <a:off x="116681" y="7489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 descr="Future Business Leaders of America, Inc. (FBLA) - YouTube"/>
          <p:cNvSpPr/>
          <p:nvPr/>
        </p:nvSpPr>
        <p:spPr>
          <a:xfrm>
            <a:off x="230981" y="8632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>
          <a:xfrm>
            <a:off x="1501999" y="1743075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Identify Concerns</a:t>
            </a:r>
          </a:p>
        </p:txBody>
      </p:sp>
      <p:pic>
        <p:nvPicPr>
          <p:cNvPr id="9" name="Picture 3" descr="id_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53" y="1610010"/>
            <a:ext cx="976086" cy="95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Set_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53" y="2674640"/>
            <a:ext cx="976086" cy="95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Form_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74" y="3731354"/>
            <a:ext cx="976065" cy="94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ac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574" y="1537325"/>
            <a:ext cx="9906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"/>
          <p:cNvSpPr>
            <a:spLocks noGrp="1"/>
          </p:cNvSpPr>
          <p:nvPr>
            <p:ph type="body" idx="2"/>
          </p:nvPr>
        </p:nvSpPr>
        <p:spPr>
          <a:xfrm>
            <a:off x="1516869" y="2867976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Set A Goal</a:t>
            </a:r>
          </a:p>
        </p:txBody>
      </p:sp>
      <p:sp>
        <p:nvSpPr>
          <p:cNvPr id="15" name="Text Placeholder 1"/>
          <p:cNvSpPr>
            <a:spLocks noGrp="1"/>
          </p:cNvSpPr>
          <p:nvPr>
            <p:ph type="body" idx="2"/>
          </p:nvPr>
        </p:nvSpPr>
        <p:spPr>
          <a:xfrm>
            <a:off x="1501999" y="3918635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Form A Plan</a:t>
            </a:r>
          </a:p>
        </p:txBody>
      </p:sp>
      <p:sp>
        <p:nvSpPr>
          <p:cNvPr id="16" name="Text Placeholder 1"/>
          <p:cNvSpPr>
            <a:spLocks noGrp="1"/>
          </p:cNvSpPr>
          <p:nvPr>
            <p:ph type="body" idx="2"/>
          </p:nvPr>
        </p:nvSpPr>
        <p:spPr>
          <a:xfrm>
            <a:off x="6324600" y="1743075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Act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8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420914" y="501538"/>
            <a:ext cx="8266117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en-US" b="1" dirty="0"/>
              <a:t>Act</a:t>
            </a:r>
            <a:endParaRPr sz="3600" b="1" dirty="0"/>
          </a:p>
        </p:txBody>
      </p:sp>
      <p:sp>
        <p:nvSpPr>
          <p:cNvPr id="50" name="Google Shape;50;p2"/>
          <p:cNvSpPr txBox="1">
            <a:spLocks noGrp="1"/>
          </p:cNvSpPr>
          <p:nvPr>
            <p:ph type="body" idx="2"/>
          </p:nvPr>
        </p:nvSpPr>
        <p:spPr>
          <a:xfrm>
            <a:off x="431074" y="1743075"/>
            <a:ext cx="5522118" cy="2878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 marL="0" indent="0">
              <a:buNone/>
            </a:pPr>
            <a:r>
              <a:rPr lang="en-US" dirty="0"/>
              <a:t>The different squares in this symbol represent the activities to be carried out to meet your goal. It represents acting on the plan. </a:t>
            </a:r>
            <a:endParaRPr lang="en-US" sz="1800" dirty="0"/>
          </a:p>
        </p:txBody>
      </p:sp>
      <p:sp>
        <p:nvSpPr>
          <p:cNvPr id="51" name="Google Shape;51;p2" descr="Future Business Leaders of America, Inc. (FBLA) - YouTube"/>
          <p:cNvSpPr/>
          <p:nvPr/>
        </p:nvSpPr>
        <p:spPr>
          <a:xfrm>
            <a:off x="116681" y="7489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 descr="Future Business Leaders of America, Inc. (FBLA) - YouTube"/>
          <p:cNvSpPr/>
          <p:nvPr/>
        </p:nvSpPr>
        <p:spPr>
          <a:xfrm>
            <a:off x="230981" y="8632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Picture 11" descr="a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685" y="1495710"/>
            <a:ext cx="2286000" cy="2227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68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420914" y="501538"/>
            <a:ext cx="8266117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en-US" b="1" dirty="0"/>
              <a:t>Act</a:t>
            </a:r>
            <a:endParaRPr sz="3600" b="1" dirty="0"/>
          </a:p>
        </p:txBody>
      </p:sp>
      <p:sp>
        <p:nvSpPr>
          <p:cNvPr id="50" name="Google Shape;50;p2"/>
          <p:cNvSpPr txBox="1">
            <a:spLocks noGrp="1"/>
          </p:cNvSpPr>
          <p:nvPr>
            <p:ph type="body" idx="2"/>
          </p:nvPr>
        </p:nvSpPr>
        <p:spPr>
          <a:xfrm>
            <a:off x="431072" y="1857375"/>
            <a:ext cx="8560528" cy="340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Carry out your group or individual plan. </a:t>
            </a:r>
          </a:p>
          <a:p>
            <a:pPr>
              <a:spcAft>
                <a:spcPts val="1200"/>
              </a:spcAft>
            </a:pPr>
            <a:r>
              <a:rPr lang="en-US" dirty="0"/>
              <a:t>Use </a:t>
            </a:r>
            <a:r>
              <a:rPr lang="en-US" i="1" dirty="0"/>
              <a:t>family </a:t>
            </a:r>
            <a:r>
              <a:rPr lang="en-US" dirty="0"/>
              <a:t>and </a:t>
            </a:r>
            <a:r>
              <a:rPr lang="en-US" i="1" dirty="0"/>
              <a:t>community </a:t>
            </a:r>
            <a:r>
              <a:rPr lang="en-US" dirty="0"/>
              <a:t>members, advisers, committees, task forces, and advisory groups when needed. </a:t>
            </a:r>
          </a:p>
        </p:txBody>
      </p:sp>
      <p:sp>
        <p:nvSpPr>
          <p:cNvPr id="51" name="Google Shape;51;p2" descr="Future Business Leaders of America, Inc. (FBLA) - YouTube"/>
          <p:cNvSpPr/>
          <p:nvPr/>
        </p:nvSpPr>
        <p:spPr>
          <a:xfrm>
            <a:off x="116681" y="7489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 descr="Future Business Leaders of America, Inc. (FBLA) - YouTube"/>
          <p:cNvSpPr/>
          <p:nvPr/>
        </p:nvSpPr>
        <p:spPr>
          <a:xfrm>
            <a:off x="230981" y="8632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Picture 11" descr="a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33685"/>
            <a:ext cx="1358524" cy="1323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1600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420914" y="501538"/>
            <a:ext cx="8266117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en-US" b="1" dirty="0"/>
              <a:t>FCCLA Planning Process</a:t>
            </a:r>
            <a:endParaRPr sz="3600" b="1" dirty="0"/>
          </a:p>
        </p:txBody>
      </p:sp>
      <p:sp>
        <p:nvSpPr>
          <p:cNvPr id="51" name="Google Shape;51;p2" descr="Future Business Leaders of America, Inc. (FBLA) - YouTube"/>
          <p:cNvSpPr/>
          <p:nvPr/>
        </p:nvSpPr>
        <p:spPr>
          <a:xfrm>
            <a:off x="116681" y="7489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 descr="Future Business Leaders of America, Inc. (FBLA) - YouTube"/>
          <p:cNvSpPr/>
          <p:nvPr/>
        </p:nvSpPr>
        <p:spPr>
          <a:xfrm>
            <a:off x="230981" y="8632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>
          <a:xfrm>
            <a:off x="1501999" y="1743075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Identify Concerns</a:t>
            </a:r>
          </a:p>
        </p:txBody>
      </p:sp>
      <p:pic>
        <p:nvPicPr>
          <p:cNvPr id="9" name="Picture 3" descr="id_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53" y="1610010"/>
            <a:ext cx="976086" cy="95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Set_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53" y="2674640"/>
            <a:ext cx="976086" cy="95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Form_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74" y="3731354"/>
            <a:ext cx="976065" cy="94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ac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574" y="1537325"/>
            <a:ext cx="9906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Follow_u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494" y="2673508"/>
            <a:ext cx="990600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"/>
          <p:cNvSpPr>
            <a:spLocks noGrp="1"/>
          </p:cNvSpPr>
          <p:nvPr>
            <p:ph type="body" idx="2"/>
          </p:nvPr>
        </p:nvSpPr>
        <p:spPr>
          <a:xfrm>
            <a:off x="1516869" y="2867976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Set A Goal</a:t>
            </a:r>
          </a:p>
        </p:txBody>
      </p:sp>
      <p:sp>
        <p:nvSpPr>
          <p:cNvPr id="15" name="Text Placeholder 1"/>
          <p:cNvSpPr>
            <a:spLocks noGrp="1"/>
          </p:cNvSpPr>
          <p:nvPr>
            <p:ph type="body" idx="2"/>
          </p:nvPr>
        </p:nvSpPr>
        <p:spPr>
          <a:xfrm>
            <a:off x="1501999" y="3918635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Form A Plan</a:t>
            </a:r>
          </a:p>
        </p:txBody>
      </p:sp>
      <p:sp>
        <p:nvSpPr>
          <p:cNvPr id="16" name="Text Placeholder 1"/>
          <p:cNvSpPr>
            <a:spLocks noGrp="1"/>
          </p:cNvSpPr>
          <p:nvPr>
            <p:ph type="body" idx="2"/>
          </p:nvPr>
        </p:nvSpPr>
        <p:spPr>
          <a:xfrm>
            <a:off x="6324600" y="1743075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Act</a:t>
            </a:r>
          </a:p>
        </p:txBody>
      </p:sp>
      <p:sp>
        <p:nvSpPr>
          <p:cNvPr id="17" name="Text Placeholder 1"/>
          <p:cNvSpPr>
            <a:spLocks noGrp="1"/>
          </p:cNvSpPr>
          <p:nvPr>
            <p:ph type="body" idx="2"/>
          </p:nvPr>
        </p:nvSpPr>
        <p:spPr>
          <a:xfrm>
            <a:off x="6304280" y="2879784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Follow Up</a:t>
            </a:r>
          </a:p>
        </p:txBody>
      </p:sp>
    </p:spTree>
    <p:extLst>
      <p:ext uri="{BB962C8B-B14F-4D97-AF65-F5344CB8AC3E}">
        <p14:creationId xmlns:p14="http://schemas.microsoft.com/office/powerpoint/2010/main" val="494826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420914" y="501538"/>
            <a:ext cx="8266117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en-US" b="1" dirty="0"/>
              <a:t>Follow Up</a:t>
            </a:r>
            <a:endParaRPr sz="3600" b="1" dirty="0"/>
          </a:p>
        </p:txBody>
      </p:sp>
      <p:sp>
        <p:nvSpPr>
          <p:cNvPr id="50" name="Google Shape;50;p2"/>
          <p:cNvSpPr txBox="1">
            <a:spLocks noGrp="1"/>
          </p:cNvSpPr>
          <p:nvPr>
            <p:ph type="body" idx="2"/>
          </p:nvPr>
        </p:nvSpPr>
        <p:spPr>
          <a:xfrm>
            <a:off x="431074" y="1743075"/>
            <a:ext cx="5522118" cy="2878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 marL="0" indent="0">
              <a:buNone/>
            </a:pPr>
            <a:r>
              <a:rPr lang="en-US" dirty="0"/>
              <a:t>The broken squares suggest examining the project piece by piece. This symbol also represents a "window" through which to review and evaluate the plan. </a:t>
            </a:r>
            <a:endParaRPr lang="en-US" sz="1800" dirty="0"/>
          </a:p>
        </p:txBody>
      </p:sp>
      <p:sp>
        <p:nvSpPr>
          <p:cNvPr id="51" name="Google Shape;51;p2" descr="Future Business Leaders of America, Inc. (FBLA) - YouTube"/>
          <p:cNvSpPr/>
          <p:nvPr/>
        </p:nvSpPr>
        <p:spPr>
          <a:xfrm>
            <a:off x="116681" y="7489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 descr="Future Business Leaders of America, Inc. (FBLA) - YouTube"/>
          <p:cNvSpPr/>
          <p:nvPr/>
        </p:nvSpPr>
        <p:spPr>
          <a:xfrm>
            <a:off x="230981" y="8632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Picture 5" descr="Follow_u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600200"/>
            <a:ext cx="2228715" cy="2168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161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420914" y="501538"/>
            <a:ext cx="8266117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en-US" b="1" dirty="0"/>
              <a:t>Follow Up</a:t>
            </a:r>
            <a:endParaRPr sz="3600" b="1" dirty="0"/>
          </a:p>
        </p:txBody>
      </p:sp>
      <p:sp>
        <p:nvSpPr>
          <p:cNvPr id="50" name="Google Shape;50;p2"/>
          <p:cNvSpPr txBox="1">
            <a:spLocks noGrp="1"/>
          </p:cNvSpPr>
          <p:nvPr>
            <p:ph type="body" idx="2"/>
          </p:nvPr>
        </p:nvSpPr>
        <p:spPr>
          <a:xfrm>
            <a:off x="431072" y="1796939"/>
            <a:ext cx="8560528" cy="3460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Determine if your goal was met. </a:t>
            </a:r>
          </a:p>
          <a:p>
            <a:pPr>
              <a:spcAft>
                <a:spcPts val="1200"/>
              </a:spcAft>
            </a:pPr>
            <a:r>
              <a:rPr lang="en-US" dirty="0"/>
              <a:t>List ways you would improve your project or plan for future reference. </a:t>
            </a:r>
          </a:p>
          <a:p>
            <a:pPr>
              <a:spcAft>
                <a:spcPts val="1200"/>
              </a:spcAft>
            </a:pPr>
            <a:r>
              <a:rPr lang="en-US" dirty="0"/>
              <a:t>Share and publicize your efforts with others, including the media if appropriate. </a:t>
            </a:r>
          </a:p>
          <a:p>
            <a:pPr>
              <a:spcAft>
                <a:spcPts val="1200"/>
              </a:spcAft>
            </a:pPr>
            <a:r>
              <a:rPr lang="en-US" dirty="0"/>
              <a:t>Recognize members and thank people involved with your project. </a:t>
            </a:r>
          </a:p>
        </p:txBody>
      </p:sp>
      <p:sp>
        <p:nvSpPr>
          <p:cNvPr id="51" name="Google Shape;51;p2" descr="Future Business Leaders of America, Inc. (FBLA) - YouTube"/>
          <p:cNvSpPr/>
          <p:nvPr/>
        </p:nvSpPr>
        <p:spPr>
          <a:xfrm>
            <a:off x="116681" y="7489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 descr="Future Business Leaders of America, Inc. (FBLA) - YouTube"/>
          <p:cNvSpPr/>
          <p:nvPr/>
        </p:nvSpPr>
        <p:spPr>
          <a:xfrm>
            <a:off x="230981" y="8632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Picture 5" descr="Follow_u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01538"/>
            <a:ext cx="133135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8469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420914" y="501538"/>
            <a:ext cx="8266117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en-US" b="1" dirty="0"/>
              <a:t>FCCLA Planning Process</a:t>
            </a:r>
            <a:endParaRPr sz="3600" b="1" dirty="0"/>
          </a:p>
        </p:txBody>
      </p:sp>
      <p:sp>
        <p:nvSpPr>
          <p:cNvPr id="51" name="Google Shape;51;p2" descr="Future Business Leaders of America, Inc. (FBLA) - YouTube"/>
          <p:cNvSpPr/>
          <p:nvPr/>
        </p:nvSpPr>
        <p:spPr>
          <a:xfrm>
            <a:off x="116681" y="7489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 descr="Future Business Leaders of America, Inc. (FBLA) - YouTube"/>
          <p:cNvSpPr/>
          <p:nvPr/>
        </p:nvSpPr>
        <p:spPr>
          <a:xfrm>
            <a:off x="230981" y="8632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>
          <a:xfrm>
            <a:off x="1501999" y="1743075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Identify Concerns\</a:t>
            </a:r>
          </a:p>
        </p:txBody>
      </p:sp>
      <p:pic>
        <p:nvPicPr>
          <p:cNvPr id="9" name="Picture 3" descr="id_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53" y="1610010"/>
            <a:ext cx="976086" cy="95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Set_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53" y="2674640"/>
            <a:ext cx="976086" cy="95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Form_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74" y="3731354"/>
            <a:ext cx="976065" cy="94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ac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574" y="1537325"/>
            <a:ext cx="9906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Follow_u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494" y="2673508"/>
            <a:ext cx="990600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"/>
          <p:cNvSpPr>
            <a:spLocks noGrp="1"/>
          </p:cNvSpPr>
          <p:nvPr>
            <p:ph type="body" idx="2"/>
          </p:nvPr>
        </p:nvSpPr>
        <p:spPr>
          <a:xfrm>
            <a:off x="1516869" y="2867976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Set A Goal</a:t>
            </a:r>
          </a:p>
        </p:txBody>
      </p:sp>
      <p:sp>
        <p:nvSpPr>
          <p:cNvPr id="15" name="Text Placeholder 1"/>
          <p:cNvSpPr>
            <a:spLocks noGrp="1"/>
          </p:cNvSpPr>
          <p:nvPr>
            <p:ph type="body" idx="2"/>
          </p:nvPr>
        </p:nvSpPr>
        <p:spPr>
          <a:xfrm>
            <a:off x="1501999" y="3918635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Form A Plan</a:t>
            </a:r>
          </a:p>
        </p:txBody>
      </p:sp>
      <p:sp>
        <p:nvSpPr>
          <p:cNvPr id="16" name="Text Placeholder 1"/>
          <p:cNvSpPr>
            <a:spLocks noGrp="1"/>
          </p:cNvSpPr>
          <p:nvPr>
            <p:ph type="body" idx="2"/>
          </p:nvPr>
        </p:nvSpPr>
        <p:spPr>
          <a:xfrm>
            <a:off x="6324600" y="1743075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Act</a:t>
            </a:r>
          </a:p>
        </p:txBody>
      </p:sp>
      <p:sp>
        <p:nvSpPr>
          <p:cNvPr id="17" name="Text Placeholder 1"/>
          <p:cNvSpPr>
            <a:spLocks noGrp="1"/>
          </p:cNvSpPr>
          <p:nvPr>
            <p:ph type="body" idx="2"/>
          </p:nvPr>
        </p:nvSpPr>
        <p:spPr>
          <a:xfrm>
            <a:off x="6304280" y="2879784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Follow Up</a:t>
            </a:r>
          </a:p>
        </p:txBody>
      </p:sp>
    </p:spTree>
    <p:extLst>
      <p:ext uri="{BB962C8B-B14F-4D97-AF65-F5344CB8AC3E}">
        <p14:creationId xmlns:p14="http://schemas.microsoft.com/office/powerpoint/2010/main" val="4094291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420914" y="501538"/>
            <a:ext cx="8266117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en-US" b="1" dirty="0"/>
              <a:t>The FCCLA Planning Process</a:t>
            </a:r>
            <a:endParaRPr sz="3600" b="1" dirty="0"/>
          </a:p>
        </p:txBody>
      </p:sp>
      <p:sp>
        <p:nvSpPr>
          <p:cNvPr id="50" name="Google Shape;50;p2"/>
          <p:cNvSpPr txBox="1">
            <a:spLocks noGrp="1"/>
          </p:cNvSpPr>
          <p:nvPr>
            <p:ph type="body" idx="2"/>
          </p:nvPr>
        </p:nvSpPr>
        <p:spPr>
          <a:xfrm>
            <a:off x="431075" y="1610010"/>
            <a:ext cx="5436325" cy="32147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>
              <a:buNone/>
            </a:pPr>
            <a:r>
              <a:rPr lang="en-US" sz="2400" dirty="0"/>
              <a:t>The </a:t>
            </a:r>
            <a:r>
              <a:rPr lang="en-US" sz="2400" i="1" dirty="0"/>
              <a:t>Planning Process </a:t>
            </a:r>
            <a:r>
              <a:rPr lang="en-US" sz="2400" dirty="0"/>
              <a:t>is a decision-making tool that supports the organization's overall philosophy about youth-centered leadership and personal growth. It can be used to determine group action in a chapter or class or to plan individual projects. </a:t>
            </a:r>
          </a:p>
        </p:txBody>
      </p:sp>
      <p:sp>
        <p:nvSpPr>
          <p:cNvPr id="51" name="Google Shape;51;p2" descr="Future Business Leaders of America, Inc. (FBLA) - YouTube"/>
          <p:cNvSpPr/>
          <p:nvPr/>
        </p:nvSpPr>
        <p:spPr>
          <a:xfrm>
            <a:off x="116681" y="7489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 descr="Future Business Leaders of America, Inc. (FBLA) - YouTube"/>
          <p:cNvSpPr/>
          <p:nvPr/>
        </p:nvSpPr>
        <p:spPr>
          <a:xfrm>
            <a:off x="230981" y="8632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" t="-448"/>
          <a:stretch/>
        </p:blipFill>
        <p:spPr>
          <a:xfrm>
            <a:off x="6099208" y="1610010"/>
            <a:ext cx="2591031" cy="321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77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420914" y="501538"/>
            <a:ext cx="8266117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en-US" b="1" dirty="0"/>
              <a:t>FCCLA Planning Process</a:t>
            </a:r>
            <a:endParaRPr sz="3600" b="1" dirty="0"/>
          </a:p>
        </p:txBody>
      </p:sp>
      <p:sp>
        <p:nvSpPr>
          <p:cNvPr id="51" name="Google Shape;51;p2" descr="Future Business Leaders of America, Inc. (FBLA) - YouTube"/>
          <p:cNvSpPr/>
          <p:nvPr/>
        </p:nvSpPr>
        <p:spPr>
          <a:xfrm>
            <a:off x="116681" y="7489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 descr="Future Business Leaders of America, Inc. (FBLA) - YouTube"/>
          <p:cNvSpPr/>
          <p:nvPr/>
        </p:nvSpPr>
        <p:spPr>
          <a:xfrm>
            <a:off x="230981" y="8632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>
          <a:xfrm>
            <a:off x="1501999" y="1743075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Identify Concerns</a:t>
            </a:r>
          </a:p>
        </p:txBody>
      </p:sp>
      <p:pic>
        <p:nvPicPr>
          <p:cNvPr id="9" name="Picture 3" descr="id_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53" y="1610010"/>
            <a:ext cx="976086" cy="95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6551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420914" y="501538"/>
            <a:ext cx="8266117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en-US" b="1" dirty="0"/>
              <a:t>Identify Concerns </a:t>
            </a:r>
            <a:endParaRPr sz="3600" b="1" dirty="0"/>
          </a:p>
        </p:txBody>
      </p:sp>
      <p:sp>
        <p:nvSpPr>
          <p:cNvPr id="50" name="Google Shape;50;p2"/>
          <p:cNvSpPr txBox="1">
            <a:spLocks noGrp="1"/>
          </p:cNvSpPr>
          <p:nvPr>
            <p:ph type="body" idx="2"/>
          </p:nvPr>
        </p:nvSpPr>
        <p:spPr>
          <a:xfrm>
            <a:off x="431075" y="1743075"/>
            <a:ext cx="5588725" cy="257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>
              <a:buNone/>
            </a:pPr>
            <a:r>
              <a:rPr lang="en-US" dirty="0"/>
              <a:t>The circle represents a continuous flow of ideas and has no beginning or end.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 a target, it symbolizes zeroing in on the one idea around which you would like to build a project.</a:t>
            </a:r>
          </a:p>
        </p:txBody>
      </p:sp>
      <p:sp>
        <p:nvSpPr>
          <p:cNvPr id="51" name="Google Shape;51;p2" descr="Future Business Leaders of America, Inc. (FBLA) - YouTube"/>
          <p:cNvSpPr/>
          <p:nvPr/>
        </p:nvSpPr>
        <p:spPr>
          <a:xfrm>
            <a:off x="116681" y="7489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 descr="Future Business Leaders of America, Inc. (FBLA) - YouTube"/>
          <p:cNvSpPr/>
          <p:nvPr/>
        </p:nvSpPr>
        <p:spPr>
          <a:xfrm>
            <a:off x="230981" y="8632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Picture 3" descr="id_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894" y="1743075"/>
            <a:ext cx="2590800" cy="2522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082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420914" y="501538"/>
            <a:ext cx="8266117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en-US" b="1" dirty="0"/>
              <a:t>Identify Concerns </a:t>
            </a:r>
            <a:endParaRPr sz="3600" b="1" dirty="0"/>
          </a:p>
        </p:txBody>
      </p:sp>
      <p:sp>
        <p:nvSpPr>
          <p:cNvPr id="50" name="Google Shape;50;p2"/>
          <p:cNvSpPr txBox="1">
            <a:spLocks noGrp="1"/>
          </p:cNvSpPr>
          <p:nvPr>
            <p:ph type="body" idx="2"/>
          </p:nvPr>
        </p:nvSpPr>
        <p:spPr>
          <a:xfrm>
            <a:off x="431073" y="1857375"/>
            <a:ext cx="8255958" cy="2764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Brainstorm to generate ideas, or state the activity or problem you want to address if already determined. </a:t>
            </a:r>
          </a:p>
          <a:p>
            <a:pPr>
              <a:spcAft>
                <a:spcPts val="1200"/>
              </a:spcAft>
            </a:pPr>
            <a:r>
              <a:rPr lang="en-US" dirty="0"/>
              <a:t>Evaluate your list and narrow it down to a workable idea or project that interests and concerns the majority or all of your members. </a:t>
            </a:r>
          </a:p>
        </p:txBody>
      </p:sp>
      <p:sp>
        <p:nvSpPr>
          <p:cNvPr id="51" name="Google Shape;51;p2" descr="Future Business Leaders of America, Inc. (FBLA) - YouTube"/>
          <p:cNvSpPr/>
          <p:nvPr/>
        </p:nvSpPr>
        <p:spPr>
          <a:xfrm>
            <a:off x="116681" y="7489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 descr="Future Business Leaders of America, Inc. (FBLA) - YouTube"/>
          <p:cNvSpPr/>
          <p:nvPr/>
        </p:nvSpPr>
        <p:spPr>
          <a:xfrm>
            <a:off x="230981" y="8632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Picture 3" descr="id_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7" y="501538"/>
            <a:ext cx="1408774" cy="1371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620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420914" y="501538"/>
            <a:ext cx="8266117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en-US" b="1" dirty="0"/>
              <a:t>FCCLA Planning Process</a:t>
            </a:r>
            <a:endParaRPr sz="3600" b="1" dirty="0"/>
          </a:p>
        </p:txBody>
      </p:sp>
      <p:sp>
        <p:nvSpPr>
          <p:cNvPr id="51" name="Google Shape;51;p2" descr="Future Business Leaders of America, Inc. (FBLA) - YouTube"/>
          <p:cNvSpPr/>
          <p:nvPr/>
        </p:nvSpPr>
        <p:spPr>
          <a:xfrm>
            <a:off x="116681" y="7489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 descr="Future Business Leaders of America, Inc. (FBLA) - YouTube"/>
          <p:cNvSpPr/>
          <p:nvPr/>
        </p:nvSpPr>
        <p:spPr>
          <a:xfrm>
            <a:off x="230981" y="8632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>
          <a:xfrm>
            <a:off x="1501999" y="1743075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Identify Concerns</a:t>
            </a:r>
          </a:p>
        </p:txBody>
      </p:sp>
      <p:pic>
        <p:nvPicPr>
          <p:cNvPr id="9" name="Picture 3" descr="id_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53" y="1610010"/>
            <a:ext cx="976086" cy="95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Set_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53" y="2674640"/>
            <a:ext cx="976086" cy="95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"/>
          <p:cNvSpPr>
            <a:spLocks noGrp="1"/>
          </p:cNvSpPr>
          <p:nvPr>
            <p:ph type="body" idx="2"/>
          </p:nvPr>
        </p:nvSpPr>
        <p:spPr>
          <a:xfrm>
            <a:off x="1516869" y="2867976"/>
            <a:ext cx="3886200" cy="562258"/>
          </a:xfrm>
        </p:spPr>
        <p:txBody>
          <a:bodyPr>
            <a:normAutofit lnSpcReduction="10000"/>
          </a:bodyPr>
          <a:lstStyle/>
          <a:p>
            <a:pPr marL="85725" indent="0">
              <a:buNone/>
            </a:pPr>
            <a:r>
              <a:rPr lang="en-US" dirty="0"/>
              <a:t>Set A Goal</a:t>
            </a:r>
          </a:p>
        </p:txBody>
      </p:sp>
    </p:spTree>
    <p:extLst>
      <p:ext uri="{BB962C8B-B14F-4D97-AF65-F5344CB8AC3E}">
        <p14:creationId xmlns:p14="http://schemas.microsoft.com/office/powerpoint/2010/main" val="1927845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420914" y="501538"/>
            <a:ext cx="8266117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en-US" b="1" dirty="0"/>
              <a:t>Set A Goal</a:t>
            </a:r>
            <a:endParaRPr sz="3600" b="1" dirty="0"/>
          </a:p>
        </p:txBody>
      </p:sp>
      <p:sp>
        <p:nvSpPr>
          <p:cNvPr id="50" name="Google Shape;50;p2"/>
          <p:cNvSpPr txBox="1">
            <a:spLocks noGrp="1"/>
          </p:cNvSpPr>
          <p:nvPr>
            <p:ph type="body" idx="2"/>
          </p:nvPr>
        </p:nvSpPr>
        <p:spPr>
          <a:xfrm>
            <a:off x="431074" y="1743075"/>
            <a:ext cx="5522118" cy="2878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/>
          </a:bodyPr>
          <a:lstStyle/>
          <a:p>
            <a:pPr marL="0" indent="0">
              <a:buNone/>
            </a:pPr>
            <a:r>
              <a:rPr lang="en-US" dirty="0"/>
              <a:t>The arrow stands for deciding which direction you will take. It points toward the goal or end result. </a:t>
            </a:r>
            <a:endParaRPr lang="en-US" sz="1800" dirty="0"/>
          </a:p>
        </p:txBody>
      </p:sp>
      <p:sp>
        <p:nvSpPr>
          <p:cNvPr id="51" name="Google Shape;51;p2" descr="Future Business Leaders of America, Inc. (FBLA) - YouTube"/>
          <p:cNvSpPr/>
          <p:nvPr/>
        </p:nvSpPr>
        <p:spPr>
          <a:xfrm>
            <a:off x="116681" y="7489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 descr="Future Business Leaders of America, Inc. (FBLA) - YouTube"/>
          <p:cNvSpPr/>
          <p:nvPr/>
        </p:nvSpPr>
        <p:spPr>
          <a:xfrm>
            <a:off x="230981" y="8632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92" y="1717675"/>
            <a:ext cx="2410703" cy="2356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32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>
          <a:xfrm>
            <a:off x="420914" y="501538"/>
            <a:ext cx="8266117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en-US" b="1" dirty="0"/>
              <a:t>Set A Goal</a:t>
            </a:r>
            <a:endParaRPr sz="3600" b="1" dirty="0"/>
          </a:p>
        </p:txBody>
      </p:sp>
      <p:sp>
        <p:nvSpPr>
          <p:cNvPr id="50" name="Google Shape;50;p2"/>
          <p:cNvSpPr txBox="1">
            <a:spLocks noGrp="1"/>
          </p:cNvSpPr>
          <p:nvPr>
            <p:ph type="body" idx="2"/>
          </p:nvPr>
        </p:nvSpPr>
        <p:spPr>
          <a:xfrm>
            <a:off x="431072" y="1857375"/>
            <a:ext cx="8484327" cy="301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rmAutofit fontScale="92500" lnSpcReduction="10000"/>
          </a:bodyPr>
          <a:lstStyle/>
          <a:p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Get a clear mental picture of what you want to accomplish, and write your ideas down as your goal. </a:t>
            </a:r>
          </a:p>
          <a:p>
            <a:pPr>
              <a:spcAft>
                <a:spcPts val="1200"/>
              </a:spcAft>
            </a:pPr>
            <a:r>
              <a:rPr lang="en-US" dirty="0"/>
              <a:t>Make sure your goal is one that can be achieved and evaluated. </a:t>
            </a:r>
          </a:p>
          <a:p>
            <a:pPr>
              <a:spcAft>
                <a:spcPts val="1200"/>
              </a:spcAft>
            </a:pPr>
            <a:r>
              <a:rPr lang="en-US" dirty="0"/>
              <a:t>Consider resources available to you. </a:t>
            </a:r>
          </a:p>
        </p:txBody>
      </p:sp>
      <p:sp>
        <p:nvSpPr>
          <p:cNvPr id="51" name="Google Shape;51;p2" descr="Future Business Leaders of America, Inc. (FBLA) - YouTube"/>
          <p:cNvSpPr/>
          <p:nvPr/>
        </p:nvSpPr>
        <p:spPr>
          <a:xfrm>
            <a:off x="116681" y="7489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 descr="Future Business Leaders of America, Inc. (FBLA) - YouTube"/>
          <p:cNvSpPr/>
          <p:nvPr/>
        </p:nvSpPr>
        <p:spPr>
          <a:xfrm>
            <a:off x="230981" y="863203"/>
            <a:ext cx="2542037" cy="2542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defTabSz="685800">
              <a:buClr>
                <a:srgbClr val="000000"/>
              </a:buClr>
            </a:pPr>
            <a:endParaRPr sz="135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99471"/>
            <a:ext cx="1286623" cy="1257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49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518</Words>
  <Application>Microsoft Office PowerPoint</Application>
  <PresentationFormat>On-screen Show (4:3)</PresentationFormat>
  <Paragraphs>65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Office Theme</vt:lpstr>
      <vt:lpstr>1_Office Theme</vt:lpstr>
      <vt:lpstr>FCCLA Planning Process  A Planning Tool for FCCLA Chapters</vt:lpstr>
      <vt:lpstr>FCCLA Planning Process</vt:lpstr>
      <vt:lpstr>The FCCLA Planning Process</vt:lpstr>
      <vt:lpstr>FCCLA Planning Process</vt:lpstr>
      <vt:lpstr>Identify Concerns </vt:lpstr>
      <vt:lpstr>Identify Concerns </vt:lpstr>
      <vt:lpstr>FCCLA Planning Process</vt:lpstr>
      <vt:lpstr>Set A Goal</vt:lpstr>
      <vt:lpstr>Set A Goal</vt:lpstr>
      <vt:lpstr>FCCLA Planning Process</vt:lpstr>
      <vt:lpstr>Form A Plan</vt:lpstr>
      <vt:lpstr>Form A Plan</vt:lpstr>
      <vt:lpstr>FCCLA Planning Process</vt:lpstr>
      <vt:lpstr>Act</vt:lpstr>
      <vt:lpstr>Act</vt:lpstr>
      <vt:lpstr>FCCLA Planning Process</vt:lpstr>
      <vt:lpstr>Follow Up</vt:lpstr>
      <vt:lpstr>Follow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FCCLA Planning Process</dc:title>
  <dc:creator>Cathe Felz</dc:creator>
  <cp:lastModifiedBy>Brittani Phillips</cp:lastModifiedBy>
  <cp:revision>9</cp:revision>
  <dcterms:created xsi:type="dcterms:W3CDTF">2015-06-15T20:34:29Z</dcterms:created>
  <dcterms:modified xsi:type="dcterms:W3CDTF">2024-08-14T01:46:55Z</dcterms:modified>
</cp:coreProperties>
</file>