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</p:sldIdLst>
  <p:sldSz cx="18288000" cy="10287000"/>
  <p:notesSz cx="6858000" cy="9144000"/>
  <p:embeddedFontLst>
    <p:embeddedFont>
      <p:font typeface="Agrandir Medium" charset="1" panose="00000600000000000000"/>
      <p:regular r:id="rId52"/>
    </p:embeddedFont>
    <p:embeddedFont>
      <p:font typeface="Hibernate" charset="1" panose="02000503000000000000"/>
      <p:regular r:id="rId53"/>
    </p:embeddedFont>
    <p:embeddedFont>
      <p:font typeface="Montserrat Bold" charset="1" panose="00000800000000000000"/>
      <p:regular r:id="rId54"/>
    </p:embeddedFont>
    <p:embeddedFont>
      <p:font typeface="Montserrat Classic Bold" charset="1" panose="00000800000000000000"/>
      <p:regular r:id="rId55"/>
    </p:embeddedFont>
    <p:embeddedFont>
      <p:font typeface="Montserrat" charset="1" panose="00000500000000000000"/>
      <p:regular r:id="rId56"/>
    </p:embeddedFont>
    <p:embeddedFont>
      <p:font typeface="Montserrat Medium" charset="1" panose="00000600000000000000"/>
      <p:regular r:id="rId57"/>
    </p:embeddedFont>
    <p:embeddedFont>
      <p:font typeface="Canva Sans" charset="1" panose="020B0503030501040103"/>
      <p:regular r:id="rId58"/>
    </p:embeddedFont>
    <p:embeddedFont>
      <p:font typeface="Agrandir" charset="1" panose="00000500000000000000"/>
      <p:regular r:id="rId59"/>
    </p:embeddedFont>
    <p:embeddedFont>
      <p:font typeface="Agrandir Bold" charset="1" panose="00000800000000000000"/>
      <p:regular r:id="rId60"/>
    </p:embeddedFont>
    <p:embeddedFont>
      <p:font typeface="Fredoka" charset="1" panose="02000000000000000000"/>
      <p:regular r:id="rId61"/>
    </p:embeddedFont>
    <p:embeddedFont>
      <p:font typeface="Barlow SemiCondensed Medium" charset="1" panose="00000606000000000000"/>
      <p:regular r:id="rId62"/>
    </p:embeddedFont>
    <p:embeddedFont>
      <p:font typeface="Canva Sans Bold" charset="1" panose="020B0803030501040103"/>
      <p:regular r:id="rId63"/>
    </p:embeddedFont>
    <p:embeddedFont>
      <p:font typeface="Dynamo Condensed Bold" charset="1" panose="020B080402020A060404"/>
      <p:regular r:id="rId64"/>
    </p:embeddedFont>
    <p:embeddedFont>
      <p:font typeface="Barlow SemiCondensed Bold" charset="1" panose="00000806000000000000"/>
      <p:regular r:id="rId65"/>
    </p:embeddedFont>
    <p:embeddedFont>
      <p:font typeface="Barlow SemiCondensed" charset="1" panose="00000506000000000000"/>
      <p:regular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slides/slide40.xml" Type="http://schemas.openxmlformats.org/officeDocument/2006/relationships/slide"/><Relationship Id="rId46" Target="slides/slide41.xml" Type="http://schemas.openxmlformats.org/officeDocument/2006/relationships/slide"/><Relationship Id="rId47" Target="slides/slide42.xml" Type="http://schemas.openxmlformats.org/officeDocument/2006/relationships/slide"/><Relationship Id="rId48" Target="slides/slide43.xml" Type="http://schemas.openxmlformats.org/officeDocument/2006/relationships/slide"/><Relationship Id="rId49" Target="slides/slide44.xml" Type="http://schemas.openxmlformats.org/officeDocument/2006/relationships/slide"/><Relationship Id="rId5" Target="tableStyles.xml" Type="http://schemas.openxmlformats.org/officeDocument/2006/relationships/tableStyles"/><Relationship Id="rId50" Target="slides/slide45.xml" Type="http://schemas.openxmlformats.org/officeDocument/2006/relationships/slide"/><Relationship Id="rId51" Target="slides/slide46.xml" Type="http://schemas.openxmlformats.org/officeDocument/2006/relationships/slide"/><Relationship Id="rId52" Target="fonts/font52.fntdata" Type="http://schemas.openxmlformats.org/officeDocument/2006/relationships/font"/><Relationship Id="rId53" Target="fonts/font53.fntdata" Type="http://schemas.openxmlformats.org/officeDocument/2006/relationships/font"/><Relationship Id="rId54" Target="fonts/font54.fntdata" Type="http://schemas.openxmlformats.org/officeDocument/2006/relationships/font"/><Relationship Id="rId55" Target="fonts/font55.fntdata" Type="http://schemas.openxmlformats.org/officeDocument/2006/relationships/font"/><Relationship Id="rId56" Target="fonts/font56.fntdata" Type="http://schemas.openxmlformats.org/officeDocument/2006/relationships/font"/><Relationship Id="rId57" Target="fonts/font57.fntdata" Type="http://schemas.openxmlformats.org/officeDocument/2006/relationships/font"/><Relationship Id="rId58" Target="fonts/font58.fntdata" Type="http://schemas.openxmlformats.org/officeDocument/2006/relationships/font"/><Relationship Id="rId59" Target="fonts/font59.fntdata" Type="http://schemas.openxmlformats.org/officeDocument/2006/relationships/font"/><Relationship Id="rId6" Target="slides/slide1.xml" Type="http://schemas.openxmlformats.org/officeDocument/2006/relationships/slide"/><Relationship Id="rId60" Target="fonts/font60.fntdata" Type="http://schemas.openxmlformats.org/officeDocument/2006/relationships/font"/><Relationship Id="rId61" Target="fonts/font61.fntdata" Type="http://schemas.openxmlformats.org/officeDocument/2006/relationships/font"/><Relationship Id="rId62" Target="fonts/font62.fntdata" Type="http://schemas.openxmlformats.org/officeDocument/2006/relationships/font"/><Relationship Id="rId63" Target="fonts/font63.fntdata" Type="http://schemas.openxmlformats.org/officeDocument/2006/relationships/font"/><Relationship Id="rId64" Target="fonts/font64.fntdata" Type="http://schemas.openxmlformats.org/officeDocument/2006/relationships/font"/><Relationship Id="rId65" Target="fonts/font65.fntdata" Type="http://schemas.openxmlformats.org/officeDocument/2006/relationships/font"/><Relationship Id="rId66" Target="fonts/font66.fntdata" Type="http://schemas.openxmlformats.org/officeDocument/2006/relationships/font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2.jpeg" Type="http://schemas.openxmlformats.org/officeDocument/2006/relationships/image"/><Relationship Id="rId4" Target="../media/image43.jpeg" Type="http://schemas.openxmlformats.org/officeDocument/2006/relationships/image"/><Relationship Id="rId5" Target="../media/image44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5.jpeg" Type="http://schemas.openxmlformats.org/officeDocument/2006/relationships/image"/><Relationship Id="rId4" Target="../media/image46.jpeg" Type="http://schemas.openxmlformats.org/officeDocument/2006/relationships/image"/><Relationship Id="rId5" Target="../media/image47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8.jpeg" Type="http://schemas.openxmlformats.org/officeDocument/2006/relationships/image"/><Relationship Id="rId4" Target="../media/image49.jpeg" Type="http://schemas.openxmlformats.org/officeDocument/2006/relationships/image"/><Relationship Id="rId5" Target="../media/image50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1.jpeg" Type="http://schemas.openxmlformats.org/officeDocument/2006/relationships/image"/><Relationship Id="rId4" Target="../media/image52.jpeg" Type="http://schemas.openxmlformats.org/officeDocument/2006/relationships/image"/><Relationship Id="rId5" Target="../media/image53.jpeg" Type="http://schemas.openxmlformats.org/officeDocument/2006/relationships/image"/><Relationship Id="rId6" Target="../media/image54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7.png" Type="http://schemas.openxmlformats.org/officeDocument/2006/relationships/image"/><Relationship Id="rId8" Target="../media/image8.png" Type="http://schemas.openxmlformats.org/officeDocument/2006/relationships/image"/><Relationship Id="rId9" Target="../media/image9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5.png" Type="http://schemas.openxmlformats.org/officeDocument/2006/relationships/image"/><Relationship Id="rId4" Target="../media/image56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7.png" Type="http://schemas.openxmlformats.org/officeDocument/2006/relationships/image"/><Relationship Id="rId4" Target="../media/image58.svg" Type="http://schemas.openxmlformats.org/officeDocument/2006/relationships/image"/><Relationship Id="rId5" Target="../media/image59.png" Type="http://schemas.openxmlformats.org/officeDocument/2006/relationships/image"/><Relationship Id="rId6" Target="../media/image60.svg" Type="http://schemas.openxmlformats.org/officeDocument/2006/relationships/image"/><Relationship Id="rId7" Target="../media/image61.png" Type="http://schemas.openxmlformats.org/officeDocument/2006/relationships/image"/><Relationship Id="rId8" Target="../media/image62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3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7.png" Type="http://schemas.openxmlformats.org/officeDocument/2006/relationships/image"/><Relationship Id="rId5" Target="../media/image10.png" Type="http://schemas.openxmlformats.org/officeDocument/2006/relationships/image"/><Relationship Id="rId6" Target="../media/image6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2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7.png" Type="http://schemas.openxmlformats.org/officeDocument/2006/relationships/image"/><Relationship Id="rId8" Target="../media/image8.png" Type="http://schemas.openxmlformats.org/officeDocument/2006/relationships/image"/><Relationship Id="rId9" Target="../media/image9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5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https://oklahoma.gov/careertech/educators/counseling-and-career-development/ok-career-guide/okcareerguide-training.html" TargetMode="External" Type="http://schemas.openxmlformats.org/officeDocument/2006/relationships/hyperlink"/><Relationship Id="rId4" Target="https://oklahoma.gov/careertech/educators/counseling-and-career-development/ok-career-guide/okcareerguide-resources.html" TargetMode="External" Type="http://schemas.openxmlformats.org/officeDocument/2006/relationships/hyperlink"/><Relationship Id="rId5" Target="https://oklahoma.gov/careertech/educators/counseling-and-career-development/connect-2-business.html" TargetMode="External" Type="http://schemas.openxmlformats.org/officeDocument/2006/relationships/hyperlink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6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7.jpe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8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9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.png" Type="http://schemas.openxmlformats.org/officeDocument/2006/relationships/image"/><Relationship Id="rId4" Target="../media/image5.png" Type="http://schemas.openxmlformats.org/officeDocument/2006/relationships/image"/><Relationship Id="rId5" Target="../media/image9.png" Type="http://schemas.openxmlformats.org/officeDocument/2006/relationships/image"/><Relationship Id="rId6" Target="../media/image70.png" Type="http://schemas.openxmlformats.org/officeDocument/2006/relationships/image"/><Relationship Id="rId7" Target="../media/image8.png" Type="http://schemas.openxmlformats.org/officeDocument/2006/relationships/image"/><Relationship Id="rId8" Target="../media/image6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3.png" Type="http://schemas.openxmlformats.org/officeDocument/2006/relationships/image"/><Relationship Id="rId14" Target="../media/image14.png" Type="http://schemas.openxmlformats.org/officeDocument/2006/relationships/image"/><Relationship Id="rId15" Target="../media/image15.png" Type="http://schemas.openxmlformats.org/officeDocument/2006/relationships/image"/><Relationship Id="rId16" Target="../media/image16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1.png" Type="http://schemas.openxmlformats.org/officeDocument/2006/relationships/image"/><Relationship Id="rId4" Target="../media/image72.sv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7.png" Type="http://schemas.openxmlformats.org/officeDocument/2006/relationships/image"/><Relationship Id="rId8" Target="../media/image8.png" Type="http://schemas.openxmlformats.org/officeDocument/2006/relationships/image"/><Relationship Id="rId9" Target="../media/image9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3.jpe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.png" Type="http://schemas.openxmlformats.org/officeDocument/2006/relationships/image"/><Relationship Id="rId4" Target="../media/image5.png" Type="http://schemas.openxmlformats.org/officeDocument/2006/relationships/image"/><Relationship Id="rId5" Target="../media/image9.png" Type="http://schemas.openxmlformats.org/officeDocument/2006/relationships/image"/><Relationship Id="rId6" Target="../media/image70.png" Type="http://schemas.openxmlformats.org/officeDocument/2006/relationships/image"/><Relationship Id="rId7" Target="../media/image8.png" Type="http://schemas.openxmlformats.org/officeDocument/2006/relationships/image"/><Relationship Id="rId8" Target="../media/image6.pn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5.svg" Type="http://schemas.openxmlformats.org/officeDocument/2006/relationships/image"/><Relationship Id="rId2" Target="../media/image1.jpeg" Type="http://schemas.openxmlformats.org/officeDocument/2006/relationships/image"/><Relationship Id="rId3" Target="../media/image57.png" Type="http://schemas.openxmlformats.org/officeDocument/2006/relationships/image"/><Relationship Id="rId4" Target="../media/image58.svg" Type="http://schemas.openxmlformats.org/officeDocument/2006/relationships/image"/><Relationship Id="rId5" Target="../media/image59.png" Type="http://schemas.openxmlformats.org/officeDocument/2006/relationships/image"/><Relationship Id="rId6" Target="../media/image60.svg" Type="http://schemas.openxmlformats.org/officeDocument/2006/relationships/image"/><Relationship Id="rId7" Target="../media/image61.png" Type="http://schemas.openxmlformats.org/officeDocument/2006/relationships/image"/><Relationship Id="rId8" Target="../media/image62.svg" Type="http://schemas.openxmlformats.org/officeDocument/2006/relationships/image"/><Relationship Id="rId9" Target="../media/image74.pn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6.pn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7.jpeg" Type="http://schemas.openxmlformats.org/officeDocument/2006/relationships/image"/><Relationship Id="rId14" Target="../media/image18.png" Type="http://schemas.openxmlformats.org/officeDocument/2006/relationships/image"/><Relationship Id="rId15" Target="../media/image19.jpeg" Type="http://schemas.openxmlformats.org/officeDocument/2006/relationships/image"/><Relationship Id="rId16" Target="../media/image20.jpeg" Type="http://schemas.openxmlformats.org/officeDocument/2006/relationships/image"/><Relationship Id="rId17" Target="../media/image21.jpeg" Type="http://schemas.openxmlformats.org/officeDocument/2006/relationships/image"/><Relationship Id="rId18" Target="../media/image22.jpe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7.png" Type="http://schemas.openxmlformats.org/officeDocument/2006/relationships/image"/><Relationship Id="rId4" Target="../media/image78.jpeg" Type="http://schemas.openxmlformats.org/officeDocument/2006/relationships/image"/><Relationship Id="rId5" Target="../media/image79.png" Type="http://schemas.openxmlformats.org/officeDocument/2006/relationships/image"/><Relationship Id="rId6" Target="../media/image80.png" Type="http://schemas.openxmlformats.org/officeDocument/2006/relationships/image"/><Relationship Id="rId7" Target="../media/image81.svg" Type="http://schemas.openxmlformats.org/officeDocument/2006/relationships/image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0.png" Type="http://schemas.openxmlformats.org/officeDocument/2006/relationships/image"/><Relationship Id="rId11" Target="../media/image91.svg" Type="http://schemas.openxmlformats.org/officeDocument/2006/relationships/image"/><Relationship Id="rId12" Target="../media/image92.png" Type="http://schemas.openxmlformats.org/officeDocument/2006/relationships/image"/><Relationship Id="rId13" Target="../media/image93.svg" Type="http://schemas.openxmlformats.org/officeDocument/2006/relationships/image"/><Relationship Id="rId14" Target="../media/image94.png" Type="http://schemas.openxmlformats.org/officeDocument/2006/relationships/image"/><Relationship Id="rId15" Target="../media/image95.jpeg" Type="http://schemas.openxmlformats.org/officeDocument/2006/relationships/image"/><Relationship Id="rId16" Target="../media/image96.jpeg" Type="http://schemas.openxmlformats.org/officeDocument/2006/relationships/image"/><Relationship Id="rId17" Target="../media/image97.jpeg" Type="http://schemas.openxmlformats.org/officeDocument/2006/relationships/image"/><Relationship Id="rId2" Target="../media/image82.png" Type="http://schemas.openxmlformats.org/officeDocument/2006/relationships/image"/><Relationship Id="rId3" Target="../media/image83.svg" Type="http://schemas.openxmlformats.org/officeDocument/2006/relationships/image"/><Relationship Id="rId4" Target="../media/image84.png" Type="http://schemas.openxmlformats.org/officeDocument/2006/relationships/image"/><Relationship Id="rId5" Target="../media/image85.svg" Type="http://schemas.openxmlformats.org/officeDocument/2006/relationships/image"/><Relationship Id="rId6" Target="../media/image86.png" Type="http://schemas.openxmlformats.org/officeDocument/2006/relationships/image"/><Relationship Id="rId7" Target="../media/image87.svg" Type="http://schemas.openxmlformats.org/officeDocument/2006/relationships/image"/><Relationship Id="rId8" Target="../media/image88.png" Type="http://schemas.openxmlformats.org/officeDocument/2006/relationships/image"/><Relationship Id="rId9" Target="../media/image89.svg" Type="http://schemas.openxmlformats.org/officeDocument/2006/relationships/image"/></Relationships>
</file>

<file path=ppt/slides/_rels/slide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8.jpeg" Type="http://schemas.openxmlformats.org/officeDocument/2006/relationships/image"/></Relationships>
</file>

<file path=ppt/slides/_rels/slide4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9.jpeg" Type="http://schemas.openxmlformats.org/officeDocument/2006/relationships/image"/></Relationships>
</file>

<file path=ppt/slides/_rels/slide4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4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4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23.jpeg" Type="http://schemas.openxmlformats.org/officeDocument/2006/relationships/image"/><Relationship Id="rId14" Target="../media/image24.jpeg" Type="http://schemas.openxmlformats.org/officeDocument/2006/relationships/image"/><Relationship Id="rId15" Target="../media/image25.jpeg" Type="http://schemas.openxmlformats.org/officeDocument/2006/relationships/image"/><Relationship Id="rId16" Target="../media/image26.png" Type="http://schemas.openxmlformats.org/officeDocument/2006/relationships/image"/><Relationship Id="rId17" Target="../media/image27.jpeg" Type="http://schemas.openxmlformats.org/officeDocument/2006/relationships/image"/><Relationship Id="rId18" Target="../media/image28.jpeg" Type="http://schemas.openxmlformats.org/officeDocument/2006/relationships/image"/><Relationship Id="rId19" Target="../media/image29.jpeg" Type="http://schemas.openxmlformats.org/officeDocument/2006/relationships/image"/><Relationship Id="rId2" Target="../media/image1.jpeg" Type="http://schemas.openxmlformats.org/officeDocument/2006/relationships/image"/><Relationship Id="rId20" Target="../media/image30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1.png" Type="http://schemas.openxmlformats.org/officeDocument/2006/relationships/image"/><Relationship Id="rId4" Target="../media/image32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3.jpeg" Type="http://schemas.openxmlformats.org/officeDocument/2006/relationships/image"/><Relationship Id="rId4" Target="../media/image34.jpeg" Type="http://schemas.openxmlformats.org/officeDocument/2006/relationships/image"/><Relationship Id="rId5" Target="../media/image35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6.jpeg" Type="http://schemas.openxmlformats.org/officeDocument/2006/relationships/image"/><Relationship Id="rId4" Target="../media/image37.jpeg" Type="http://schemas.openxmlformats.org/officeDocument/2006/relationships/image"/><Relationship Id="rId5" Target="../media/image38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9.jpeg" Type="http://schemas.openxmlformats.org/officeDocument/2006/relationships/image"/><Relationship Id="rId4" Target="../media/image40.jpeg" Type="http://schemas.openxmlformats.org/officeDocument/2006/relationships/image"/><Relationship Id="rId5" Target="../media/image41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t="0" r="-70429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214591" y="-653351"/>
            <a:ext cx="3335222" cy="3026714"/>
          </a:xfrm>
          <a:custGeom>
            <a:avLst/>
            <a:gdLst/>
            <a:ahLst/>
            <a:cxnLst/>
            <a:rect r="r" b="b" t="t" l="l"/>
            <a:pathLst>
              <a:path h="3026714" w="3335222">
                <a:moveTo>
                  <a:pt x="0" y="0"/>
                </a:moveTo>
                <a:lnTo>
                  <a:pt x="3335222" y="0"/>
                </a:lnTo>
                <a:lnTo>
                  <a:pt x="3335222" y="3026714"/>
                </a:lnTo>
                <a:lnTo>
                  <a:pt x="0" y="3026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777434" y="-1093686"/>
            <a:ext cx="2669512" cy="2469299"/>
          </a:xfrm>
          <a:custGeom>
            <a:avLst/>
            <a:gdLst/>
            <a:ahLst/>
            <a:cxnLst/>
            <a:rect r="r" b="b" t="t" l="l"/>
            <a:pathLst>
              <a:path h="2469299" w="2669512">
                <a:moveTo>
                  <a:pt x="0" y="0"/>
                </a:moveTo>
                <a:lnTo>
                  <a:pt x="2669513" y="0"/>
                </a:lnTo>
                <a:lnTo>
                  <a:pt x="2669513" y="2469299"/>
                </a:lnTo>
                <a:lnTo>
                  <a:pt x="0" y="2469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323134" y="8156869"/>
            <a:ext cx="2436684" cy="2692468"/>
          </a:xfrm>
          <a:custGeom>
            <a:avLst/>
            <a:gdLst/>
            <a:ahLst/>
            <a:cxnLst/>
            <a:rect r="r" b="b" t="t" l="l"/>
            <a:pathLst>
              <a:path h="2692468" w="2436684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2523674">
            <a:off x="8574628" y="8547243"/>
            <a:ext cx="3966278" cy="3822501"/>
          </a:xfrm>
          <a:custGeom>
            <a:avLst/>
            <a:gdLst/>
            <a:ahLst/>
            <a:cxnLst/>
            <a:rect r="r" b="b" t="t" l="l"/>
            <a:pathLst>
              <a:path h="3822501" w="3966278">
                <a:moveTo>
                  <a:pt x="0" y="0"/>
                </a:moveTo>
                <a:lnTo>
                  <a:pt x="3966278" y="0"/>
                </a:lnTo>
                <a:lnTo>
                  <a:pt x="3966278" y="3822501"/>
                </a:lnTo>
                <a:lnTo>
                  <a:pt x="0" y="38225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748651" y="8858795"/>
            <a:ext cx="2268425" cy="1990543"/>
          </a:xfrm>
          <a:custGeom>
            <a:avLst/>
            <a:gdLst/>
            <a:ahLst/>
            <a:cxnLst/>
            <a:rect r="r" b="b" t="t" l="l"/>
            <a:pathLst>
              <a:path h="1990543" w="2268425">
                <a:moveTo>
                  <a:pt x="0" y="0"/>
                </a:moveTo>
                <a:lnTo>
                  <a:pt x="2268425" y="0"/>
                </a:lnTo>
                <a:lnTo>
                  <a:pt x="2268425" y="1990543"/>
                </a:lnTo>
                <a:lnTo>
                  <a:pt x="0" y="19905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2829396">
            <a:off x="16595204" y="61939"/>
            <a:ext cx="3367561" cy="3245487"/>
          </a:xfrm>
          <a:custGeom>
            <a:avLst/>
            <a:gdLst/>
            <a:ahLst/>
            <a:cxnLst/>
            <a:rect r="r" b="b" t="t" l="l"/>
            <a:pathLst>
              <a:path h="3245487" w="3367561">
                <a:moveTo>
                  <a:pt x="0" y="0"/>
                </a:moveTo>
                <a:lnTo>
                  <a:pt x="3367561" y="0"/>
                </a:lnTo>
                <a:lnTo>
                  <a:pt x="3367561" y="3245487"/>
                </a:lnTo>
                <a:lnTo>
                  <a:pt x="0" y="3245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1214591" y="3572091"/>
            <a:ext cx="2429181" cy="4015176"/>
          </a:xfrm>
          <a:custGeom>
            <a:avLst/>
            <a:gdLst/>
            <a:ahLst/>
            <a:cxnLst/>
            <a:rect r="r" b="b" t="t" l="l"/>
            <a:pathLst>
              <a:path h="4015176" w="2429181">
                <a:moveTo>
                  <a:pt x="0" y="0"/>
                </a:moveTo>
                <a:lnTo>
                  <a:pt x="2429182" y="0"/>
                </a:lnTo>
                <a:lnTo>
                  <a:pt x="2429182" y="4015176"/>
                </a:lnTo>
                <a:lnTo>
                  <a:pt x="0" y="40151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36567" y="4592514"/>
            <a:ext cx="3102866" cy="3118458"/>
          </a:xfrm>
          <a:custGeom>
            <a:avLst/>
            <a:gdLst/>
            <a:ahLst/>
            <a:cxnLst/>
            <a:rect r="r" b="b" t="t" l="l"/>
            <a:pathLst>
              <a:path h="3118458" w="3102866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0726236">
            <a:off x="13288786" y="-648443"/>
            <a:ext cx="4156830" cy="1979691"/>
          </a:xfrm>
          <a:custGeom>
            <a:avLst/>
            <a:gdLst/>
            <a:ahLst/>
            <a:cxnLst/>
            <a:rect r="r" b="b" t="t" l="l"/>
            <a:pathLst>
              <a:path h="1979691" w="4156830">
                <a:moveTo>
                  <a:pt x="0" y="0"/>
                </a:moveTo>
                <a:lnTo>
                  <a:pt x="4156830" y="0"/>
                </a:lnTo>
                <a:lnTo>
                  <a:pt x="4156830" y="1979691"/>
                </a:lnTo>
                <a:lnTo>
                  <a:pt x="0" y="19796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789271" y="-1202197"/>
            <a:ext cx="2478756" cy="2404393"/>
          </a:xfrm>
          <a:custGeom>
            <a:avLst/>
            <a:gdLst/>
            <a:ahLst/>
            <a:cxnLst/>
            <a:rect r="r" b="b" t="t" l="l"/>
            <a:pathLst>
              <a:path h="2404393" w="2478756">
                <a:moveTo>
                  <a:pt x="0" y="0"/>
                </a:moveTo>
                <a:lnTo>
                  <a:pt x="2478756" y="0"/>
                </a:lnTo>
                <a:lnTo>
                  <a:pt x="2478756" y="2404394"/>
                </a:lnTo>
                <a:lnTo>
                  <a:pt x="0" y="24043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-778935" y="8261739"/>
            <a:ext cx="3287385" cy="3184654"/>
          </a:xfrm>
          <a:custGeom>
            <a:avLst/>
            <a:gdLst/>
            <a:ahLst/>
            <a:cxnLst/>
            <a:rect r="r" b="b" t="t" l="l"/>
            <a:pathLst>
              <a:path h="3184654" w="3287385">
                <a:moveTo>
                  <a:pt x="0" y="0"/>
                </a:moveTo>
                <a:lnTo>
                  <a:pt x="3287384" y="0"/>
                </a:lnTo>
                <a:lnTo>
                  <a:pt x="3287384" y="3184654"/>
                </a:lnTo>
                <a:lnTo>
                  <a:pt x="0" y="31846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083439" y="9151851"/>
            <a:ext cx="4283445" cy="2039991"/>
          </a:xfrm>
          <a:custGeom>
            <a:avLst/>
            <a:gdLst/>
            <a:ahLst/>
            <a:cxnLst/>
            <a:rect r="r" b="b" t="t" l="l"/>
            <a:pathLst>
              <a:path h="2039991" w="4283445">
                <a:moveTo>
                  <a:pt x="0" y="0"/>
                </a:moveTo>
                <a:lnTo>
                  <a:pt x="4283444" y="0"/>
                </a:lnTo>
                <a:lnTo>
                  <a:pt x="4283444" y="2039990"/>
                </a:lnTo>
                <a:lnTo>
                  <a:pt x="0" y="20399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8754662">
            <a:off x="5893358" y="-2053103"/>
            <a:ext cx="4176376" cy="3664770"/>
          </a:xfrm>
          <a:custGeom>
            <a:avLst/>
            <a:gdLst/>
            <a:ahLst/>
            <a:cxnLst/>
            <a:rect r="r" b="b" t="t" l="l"/>
            <a:pathLst>
              <a:path h="3664770" w="4176376">
                <a:moveTo>
                  <a:pt x="0" y="0"/>
                </a:moveTo>
                <a:lnTo>
                  <a:pt x="4176376" y="0"/>
                </a:lnTo>
                <a:lnTo>
                  <a:pt x="4176376" y="3664769"/>
                </a:lnTo>
                <a:lnTo>
                  <a:pt x="0" y="36647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2632863" y="4598768"/>
            <a:ext cx="13022273" cy="1380354"/>
            <a:chOff x="0" y="0"/>
            <a:chExt cx="2990689" cy="317012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990689" cy="317012"/>
            </a:xfrm>
            <a:custGeom>
              <a:avLst/>
              <a:gdLst/>
              <a:ahLst/>
              <a:cxnLst/>
              <a:rect r="r" b="b" t="t" l="l"/>
              <a:pathLst>
                <a:path h="317012" w="2990689">
                  <a:moveTo>
                    <a:pt x="8918" y="0"/>
                  </a:moveTo>
                  <a:lnTo>
                    <a:pt x="2981772" y="0"/>
                  </a:lnTo>
                  <a:cubicBezTo>
                    <a:pt x="2986697" y="0"/>
                    <a:pt x="2990689" y="3993"/>
                    <a:pt x="2990689" y="8918"/>
                  </a:cubicBezTo>
                  <a:lnTo>
                    <a:pt x="2990689" y="308094"/>
                  </a:lnTo>
                  <a:cubicBezTo>
                    <a:pt x="2990689" y="313019"/>
                    <a:pt x="2986697" y="317012"/>
                    <a:pt x="2981772" y="317012"/>
                  </a:cubicBezTo>
                  <a:lnTo>
                    <a:pt x="8918" y="317012"/>
                  </a:lnTo>
                  <a:cubicBezTo>
                    <a:pt x="3993" y="317012"/>
                    <a:pt x="0" y="313019"/>
                    <a:pt x="0" y="308094"/>
                  </a:cubicBezTo>
                  <a:lnTo>
                    <a:pt x="0" y="8918"/>
                  </a:lnTo>
                  <a:cubicBezTo>
                    <a:pt x="0" y="3993"/>
                    <a:pt x="3993" y="0"/>
                    <a:pt x="8918" y="0"/>
                  </a:cubicBezTo>
                  <a:close/>
                </a:path>
              </a:pathLst>
            </a:custGeom>
            <a:solidFill>
              <a:srgbClr val="FFE4B4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9525"/>
              <a:ext cx="2990689" cy="3265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97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4842733" y="6305754"/>
            <a:ext cx="8602534" cy="843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729"/>
              </a:lnSpc>
            </a:pPr>
            <a:r>
              <a:rPr lang="en-US" sz="4373" spc="389">
                <a:solidFill>
                  <a:srgbClr val="404040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OKLAHOMA FCS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122129" y="3327969"/>
            <a:ext cx="12043743" cy="30920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4976"/>
              </a:lnSpc>
              <a:spcBef>
                <a:spcPct val="0"/>
              </a:spcBef>
            </a:pPr>
            <a:r>
              <a:rPr lang="en-US" sz="19065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REGION MEETINGS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t="0" r="-7042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387870" y="4387425"/>
            <a:ext cx="4871430" cy="4870875"/>
            <a:chOff x="0" y="0"/>
            <a:chExt cx="6350013" cy="634928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95250" y="-95136"/>
              <a:ext cx="6540526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6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3"/>
              <a:stretch>
                <a:fillRect l="0" t="-16629" r="0" b="-16629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1028700" y="2772305"/>
            <a:ext cx="5129014" cy="1297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KIMBERLY GRIFFIN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028700" y="4387425"/>
            <a:ext cx="4871430" cy="4870875"/>
            <a:chOff x="0" y="0"/>
            <a:chExt cx="6350013" cy="634928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95250" y="-95136"/>
              <a:ext cx="6540526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6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4"/>
              <a:stretch>
                <a:fillRect l="0" t="0" r="0" b="-33348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6708285" y="1028700"/>
            <a:ext cx="4871430" cy="4870875"/>
            <a:chOff x="0" y="0"/>
            <a:chExt cx="6350013" cy="634928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-95250" y="-95136"/>
              <a:ext cx="6540526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6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5"/>
              <a:stretch>
                <a:fillRect l="0" t="-12719" r="0" b="-2079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6708285" y="6280497"/>
            <a:ext cx="5129014" cy="1297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TARA HARDEMAN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389340" y="2772305"/>
            <a:ext cx="5129014" cy="1297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KRISTY HICKS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t="0" r="-7042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387870" y="1028700"/>
            <a:ext cx="4871430" cy="4870875"/>
            <a:chOff x="0" y="0"/>
            <a:chExt cx="6350013" cy="634928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95250" y="-95136"/>
              <a:ext cx="6540526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6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3"/>
              <a:stretch>
                <a:fillRect l="0" t="-16755" r="0" b="-16755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899908" y="6385387"/>
            <a:ext cx="5129014" cy="1297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AMBER MARTIN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984713" y="1225268"/>
            <a:ext cx="4871430" cy="4870875"/>
            <a:chOff x="0" y="0"/>
            <a:chExt cx="6350013" cy="634928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95250" y="-95136"/>
              <a:ext cx="6540526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6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4"/>
              <a:stretch>
                <a:fillRect l="0" t="0" r="0" b="-3351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6532418" y="4387425"/>
            <a:ext cx="4871430" cy="4870875"/>
            <a:chOff x="0" y="0"/>
            <a:chExt cx="6350013" cy="634928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-95250" y="-95136"/>
              <a:ext cx="6540526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6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5"/>
              <a:stretch>
                <a:fillRect l="0" t="-1621" r="0" b="-31888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6579493" y="1255741"/>
            <a:ext cx="5129014" cy="1297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CARI CLODFELTER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387870" y="6385387"/>
            <a:ext cx="5129014" cy="1297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TRISH ROSE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t="0" r="-7042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387870" y="4387425"/>
            <a:ext cx="4871430" cy="4870875"/>
            <a:chOff x="0" y="0"/>
            <a:chExt cx="6350013" cy="634928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95250" y="-95136"/>
              <a:ext cx="6540526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6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3"/>
              <a:stretch>
                <a:fillRect l="0" t="0" r="0" b="-33510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1028700" y="2772305"/>
            <a:ext cx="5129014" cy="1297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SIERRA DODSON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028700" y="4387425"/>
            <a:ext cx="4871430" cy="4870875"/>
            <a:chOff x="0" y="0"/>
            <a:chExt cx="6350013" cy="634928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95250" y="-95136"/>
              <a:ext cx="6540526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6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4"/>
              <a:stretch>
                <a:fillRect l="0" t="-14275" r="0" b="-18983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6708285" y="1028700"/>
            <a:ext cx="4871430" cy="4870875"/>
            <a:chOff x="0" y="0"/>
            <a:chExt cx="6350013" cy="634928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-95250" y="-95136"/>
              <a:ext cx="6540526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6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5"/>
              <a:stretch>
                <a:fillRect l="0" t="-6585" r="0" b="-26763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6708285" y="6280497"/>
            <a:ext cx="5129014" cy="1297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WHITNEY WATKINS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389340" y="2772305"/>
            <a:ext cx="5129014" cy="1297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ALICIA UNDERWOOD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12540270" y="4539825"/>
            <a:ext cx="4871430" cy="4870875"/>
            <a:chOff x="0" y="0"/>
            <a:chExt cx="6350013" cy="634928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-95250" y="-95136"/>
              <a:ext cx="6540526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6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3"/>
              <a:stretch>
                <a:fillRect l="0" t="0" r="0" b="-33510"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t="0" r="-7042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272625"/>
            <a:ext cx="4871430" cy="4870875"/>
            <a:chOff x="0" y="0"/>
            <a:chExt cx="6350013" cy="634928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95250" y="-95136"/>
              <a:ext cx="6540526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6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3"/>
              <a:stretch>
                <a:fillRect l="0" t="0" r="0" b="-33510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256678" y="5207743"/>
            <a:ext cx="5129014" cy="1297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ANNAMARIE BALL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385470" y="272625"/>
            <a:ext cx="4871430" cy="4870875"/>
            <a:chOff x="0" y="0"/>
            <a:chExt cx="6350013" cy="634928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95250" y="-95136"/>
              <a:ext cx="6540526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6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4"/>
              <a:stretch>
                <a:fillRect l="0" t="-9356" r="0" b="-24153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4557137" y="5416125"/>
            <a:ext cx="4871430" cy="4870875"/>
            <a:chOff x="0" y="0"/>
            <a:chExt cx="6350013" cy="634928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-95250" y="-95136"/>
              <a:ext cx="6540526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6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5"/>
              <a:stretch>
                <a:fillRect l="0" t="0" r="0" b="-3351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4870542" y="4118185"/>
            <a:ext cx="5129014" cy="1297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ATHENA MATHIS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428567" y="5207743"/>
            <a:ext cx="5129014" cy="1297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BROCK SIZEMORE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745961" y="4118185"/>
            <a:ext cx="5129014" cy="1297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CIANE HARTZELL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3416570" y="5293468"/>
            <a:ext cx="4871430" cy="4870875"/>
            <a:chOff x="0" y="0"/>
            <a:chExt cx="6350013" cy="634928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-95250" y="-95136"/>
              <a:ext cx="6540526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6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6"/>
              <a:stretch>
                <a:fillRect l="0" t="0" r="0" b="-33510"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t="0" r="-7042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768310" y="1646655"/>
            <a:ext cx="12751380" cy="6993690"/>
            <a:chOff x="0" y="0"/>
            <a:chExt cx="3358388" cy="184195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58388" cy="1841959"/>
            </a:xfrm>
            <a:custGeom>
              <a:avLst/>
              <a:gdLst/>
              <a:ahLst/>
              <a:cxnLst/>
              <a:rect r="r" b="b" t="t" l="l"/>
              <a:pathLst>
                <a:path h="1841959" w="3358388">
                  <a:moveTo>
                    <a:pt x="0" y="0"/>
                  </a:moveTo>
                  <a:lnTo>
                    <a:pt x="3358388" y="0"/>
                  </a:lnTo>
                  <a:lnTo>
                    <a:pt x="3358388" y="1841959"/>
                  </a:lnTo>
                  <a:lnTo>
                    <a:pt x="0" y="1841959"/>
                  </a:lnTo>
                  <a:close/>
                </a:path>
              </a:pathLst>
            </a:custGeom>
            <a:solidFill>
              <a:srgbClr val="F7BB97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358388" cy="18800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3984966" y="4594208"/>
            <a:ext cx="10318068" cy="34061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There are still several jobs openings across the state. If you know someone who would like to teach FCS, send them to our job listings on ctYOU under the FCS/Bulletin Board/FCS Job Openings!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792608" y="2678274"/>
            <a:ext cx="10702784" cy="2280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8340"/>
              </a:lnSpc>
              <a:spcBef>
                <a:spcPct val="0"/>
              </a:spcBef>
            </a:pPr>
            <a:r>
              <a:rPr lang="en-US" sz="14000">
                <a:solidFill>
                  <a:srgbClr val="000000"/>
                </a:solidFill>
                <a:latin typeface="Hibernate"/>
                <a:ea typeface="Hibernate"/>
                <a:cs typeface="Hibernate"/>
                <a:sym typeface="Hibernate"/>
              </a:rPr>
              <a:t>JOB OPENINGS!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t="0" r="-70429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018704" y="2551303"/>
            <a:ext cx="8250591" cy="8846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953"/>
              </a:lnSpc>
              <a:spcBef>
                <a:spcPct val="0"/>
              </a:spcBef>
            </a:pPr>
            <a:r>
              <a:rPr lang="en-US" sz="6099">
                <a:solidFill>
                  <a:srgbClr val="52525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South Job Openings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-1381179" y="-618983"/>
            <a:ext cx="3631257" cy="3295366"/>
          </a:xfrm>
          <a:custGeom>
            <a:avLst/>
            <a:gdLst/>
            <a:ahLst/>
            <a:cxnLst/>
            <a:rect r="r" b="b" t="t" l="l"/>
            <a:pathLst>
              <a:path h="3295366" w="3631257">
                <a:moveTo>
                  <a:pt x="0" y="0"/>
                </a:moveTo>
                <a:lnTo>
                  <a:pt x="3631257" y="0"/>
                </a:lnTo>
                <a:lnTo>
                  <a:pt x="3631257" y="3295366"/>
                </a:lnTo>
                <a:lnTo>
                  <a:pt x="0" y="32953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777434" y="-1093686"/>
            <a:ext cx="2669512" cy="2469299"/>
          </a:xfrm>
          <a:custGeom>
            <a:avLst/>
            <a:gdLst/>
            <a:ahLst/>
            <a:cxnLst/>
            <a:rect r="r" b="b" t="t" l="l"/>
            <a:pathLst>
              <a:path h="2469299" w="2669512">
                <a:moveTo>
                  <a:pt x="0" y="0"/>
                </a:moveTo>
                <a:lnTo>
                  <a:pt x="2669513" y="0"/>
                </a:lnTo>
                <a:lnTo>
                  <a:pt x="2669513" y="2469299"/>
                </a:lnTo>
                <a:lnTo>
                  <a:pt x="0" y="2469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323134" y="8156869"/>
            <a:ext cx="2436684" cy="2692468"/>
          </a:xfrm>
          <a:custGeom>
            <a:avLst/>
            <a:gdLst/>
            <a:ahLst/>
            <a:cxnLst/>
            <a:rect r="r" b="b" t="t" l="l"/>
            <a:pathLst>
              <a:path h="2692468" w="2436684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2523674">
            <a:off x="-768549" y="8375750"/>
            <a:ext cx="3966278" cy="3822501"/>
          </a:xfrm>
          <a:custGeom>
            <a:avLst/>
            <a:gdLst/>
            <a:ahLst/>
            <a:cxnLst/>
            <a:rect r="r" b="b" t="t" l="l"/>
            <a:pathLst>
              <a:path h="3822501" w="3966278">
                <a:moveTo>
                  <a:pt x="0" y="0"/>
                </a:moveTo>
                <a:lnTo>
                  <a:pt x="3966279" y="0"/>
                </a:lnTo>
                <a:lnTo>
                  <a:pt x="3966279" y="3822500"/>
                </a:lnTo>
                <a:lnTo>
                  <a:pt x="0" y="3822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2829396">
            <a:off x="16595204" y="61939"/>
            <a:ext cx="3367561" cy="3245487"/>
          </a:xfrm>
          <a:custGeom>
            <a:avLst/>
            <a:gdLst/>
            <a:ahLst/>
            <a:cxnLst/>
            <a:rect r="r" b="b" t="t" l="l"/>
            <a:pathLst>
              <a:path h="3245487" w="3367561">
                <a:moveTo>
                  <a:pt x="0" y="0"/>
                </a:moveTo>
                <a:lnTo>
                  <a:pt x="3367561" y="0"/>
                </a:lnTo>
                <a:lnTo>
                  <a:pt x="3367561" y="3245487"/>
                </a:lnTo>
                <a:lnTo>
                  <a:pt x="0" y="3245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1381179" y="4022716"/>
            <a:ext cx="2762357" cy="4565879"/>
          </a:xfrm>
          <a:custGeom>
            <a:avLst/>
            <a:gdLst/>
            <a:ahLst/>
            <a:cxnLst/>
            <a:rect r="r" b="b" t="t" l="l"/>
            <a:pathLst>
              <a:path h="4565879" w="2762357">
                <a:moveTo>
                  <a:pt x="0" y="0"/>
                </a:moveTo>
                <a:lnTo>
                  <a:pt x="2762358" y="0"/>
                </a:lnTo>
                <a:lnTo>
                  <a:pt x="2762358" y="4565880"/>
                </a:lnTo>
                <a:lnTo>
                  <a:pt x="0" y="45658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36567" y="4592514"/>
            <a:ext cx="3102866" cy="3118458"/>
          </a:xfrm>
          <a:custGeom>
            <a:avLst/>
            <a:gdLst/>
            <a:ahLst/>
            <a:cxnLst/>
            <a:rect r="r" b="b" t="t" l="l"/>
            <a:pathLst>
              <a:path h="3118458" w="3102866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0726236">
            <a:off x="13288786" y="-648443"/>
            <a:ext cx="4156830" cy="1979691"/>
          </a:xfrm>
          <a:custGeom>
            <a:avLst/>
            <a:gdLst/>
            <a:ahLst/>
            <a:cxnLst/>
            <a:rect r="r" b="b" t="t" l="l"/>
            <a:pathLst>
              <a:path h="1979691" w="4156830">
                <a:moveTo>
                  <a:pt x="0" y="0"/>
                </a:moveTo>
                <a:lnTo>
                  <a:pt x="4156830" y="0"/>
                </a:lnTo>
                <a:lnTo>
                  <a:pt x="4156830" y="1979691"/>
                </a:lnTo>
                <a:lnTo>
                  <a:pt x="0" y="19796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6852982" y="4451668"/>
            <a:ext cx="4582035" cy="2621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80"/>
              </a:lnSpc>
            </a:pPr>
            <a:r>
              <a:rPr lang="en-US" sz="8000">
                <a:solidFill>
                  <a:srgbClr val="525252"/>
                </a:solidFill>
                <a:latin typeface="Hibernate"/>
                <a:ea typeface="Hibernate"/>
                <a:cs typeface="Hibernate"/>
                <a:sym typeface="Hibernate"/>
              </a:rPr>
              <a:t>MOORE HS</a:t>
            </a:r>
          </a:p>
          <a:p>
            <a:pPr algn="ctr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525252"/>
                </a:solidFill>
                <a:latin typeface="Hibernate"/>
                <a:ea typeface="Hibernate"/>
                <a:cs typeface="Hibernate"/>
                <a:sym typeface="Hibernate"/>
              </a:rPr>
              <a:t>PC- MAYFIELD MS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t="0" r="-7042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90872" y="3772299"/>
            <a:ext cx="6359590" cy="4741161"/>
            <a:chOff x="0" y="0"/>
            <a:chExt cx="1674954" cy="124870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674954" cy="1248701"/>
            </a:xfrm>
            <a:custGeom>
              <a:avLst/>
              <a:gdLst/>
              <a:ahLst/>
              <a:cxnLst/>
              <a:rect r="r" b="b" t="t" l="l"/>
              <a:pathLst>
                <a:path h="1248701" w="1674954">
                  <a:moveTo>
                    <a:pt x="62085" y="0"/>
                  </a:moveTo>
                  <a:lnTo>
                    <a:pt x="1612868" y="0"/>
                  </a:lnTo>
                  <a:cubicBezTo>
                    <a:pt x="1629334" y="0"/>
                    <a:pt x="1645126" y="6541"/>
                    <a:pt x="1656769" y="18184"/>
                  </a:cubicBezTo>
                  <a:cubicBezTo>
                    <a:pt x="1668413" y="29828"/>
                    <a:pt x="1674954" y="45619"/>
                    <a:pt x="1674954" y="62085"/>
                  </a:cubicBezTo>
                  <a:lnTo>
                    <a:pt x="1674954" y="1186615"/>
                  </a:lnTo>
                  <a:cubicBezTo>
                    <a:pt x="1674954" y="1220904"/>
                    <a:pt x="1647157" y="1248701"/>
                    <a:pt x="1612868" y="1248701"/>
                  </a:cubicBezTo>
                  <a:lnTo>
                    <a:pt x="62085" y="1248701"/>
                  </a:lnTo>
                  <a:cubicBezTo>
                    <a:pt x="45619" y="1248701"/>
                    <a:pt x="29828" y="1242160"/>
                    <a:pt x="18184" y="1230516"/>
                  </a:cubicBezTo>
                  <a:cubicBezTo>
                    <a:pt x="6541" y="1218873"/>
                    <a:pt x="0" y="1203082"/>
                    <a:pt x="0" y="1186615"/>
                  </a:cubicBezTo>
                  <a:lnTo>
                    <a:pt x="0" y="62085"/>
                  </a:lnTo>
                  <a:cubicBezTo>
                    <a:pt x="0" y="45619"/>
                    <a:pt x="6541" y="29828"/>
                    <a:pt x="18184" y="18184"/>
                  </a:cubicBezTo>
                  <a:cubicBezTo>
                    <a:pt x="29828" y="6541"/>
                    <a:pt x="45619" y="0"/>
                    <a:pt x="62085" y="0"/>
                  </a:cubicBez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9525"/>
              <a:ext cx="1674954" cy="12391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98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9936338" y="3772299"/>
            <a:ext cx="6056668" cy="4741161"/>
            <a:chOff x="0" y="0"/>
            <a:chExt cx="1595172" cy="124870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595172" cy="1248701"/>
            </a:xfrm>
            <a:custGeom>
              <a:avLst/>
              <a:gdLst/>
              <a:ahLst/>
              <a:cxnLst/>
              <a:rect r="r" b="b" t="t" l="l"/>
              <a:pathLst>
                <a:path h="1248701" w="1595172">
                  <a:moveTo>
                    <a:pt x="65191" y="0"/>
                  </a:moveTo>
                  <a:lnTo>
                    <a:pt x="1529981" y="0"/>
                  </a:lnTo>
                  <a:cubicBezTo>
                    <a:pt x="1565985" y="0"/>
                    <a:pt x="1595172" y="29187"/>
                    <a:pt x="1595172" y="65191"/>
                  </a:cubicBezTo>
                  <a:lnTo>
                    <a:pt x="1595172" y="1183510"/>
                  </a:lnTo>
                  <a:cubicBezTo>
                    <a:pt x="1595172" y="1219514"/>
                    <a:pt x="1565985" y="1248701"/>
                    <a:pt x="1529981" y="1248701"/>
                  </a:cubicBezTo>
                  <a:lnTo>
                    <a:pt x="65191" y="1248701"/>
                  </a:lnTo>
                  <a:cubicBezTo>
                    <a:pt x="29187" y="1248701"/>
                    <a:pt x="0" y="1219514"/>
                    <a:pt x="0" y="1183510"/>
                  </a:cubicBezTo>
                  <a:lnTo>
                    <a:pt x="0" y="65191"/>
                  </a:lnTo>
                  <a:cubicBezTo>
                    <a:pt x="0" y="29187"/>
                    <a:pt x="29187" y="0"/>
                    <a:pt x="65191" y="0"/>
                  </a:cubicBezTo>
                  <a:close/>
                </a:path>
              </a:pathLst>
            </a:custGeom>
            <a:solidFill>
              <a:srgbClr val="FFD2C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9525"/>
              <a:ext cx="1595172" cy="12391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98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2729922" y="5114547"/>
            <a:ext cx="5481491" cy="29245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3597"/>
              </a:lnSpc>
              <a:spcBef>
                <a:spcPct val="0"/>
              </a:spcBef>
            </a:pPr>
            <a:r>
              <a:rPr lang="en-US" sz="18013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8000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3395387" y="5269929"/>
            <a:ext cx="441931" cy="872951"/>
          </a:xfrm>
          <a:custGeom>
            <a:avLst/>
            <a:gdLst/>
            <a:ahLst/>
            <a:cxnLst/>
            <a:rect r="r" b="b" t="t" l="l"/>
            <a:pathLst>
              <a:path h="872951" w="441931">
                <a:moveTo>
                  <a:pt x="0" y="0"/>
                </a:moveTo>
                <a:lnTo>
                  <a:pt x="441932" y="0"/>
                </a:lnTo>
                <a:lnTo>
                  <a:pt x="441932" y="872951"/>
                </a:lnTo>
                <a:lnTo>
                  <a:pt x="0" y="8729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756883" y="1640190"/>
            <a:ext cx="14774235" cy="1956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720"/>
              </a:lnSpc>
              <a:spcBef>
                <a:spcPct val="0"/>
              </a:spcBef>
            </a:pPr>
            <a:r>
              <a:rPr lang="en-US" sz="12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FCS PROGRAM FUNDING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837319" y="4052190"/>
            <a:ext cx="3266698" cy="12433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219"/>
              </a:lnSpc>
              <a:spcBef>
                <a:spcPct val="0"/>
              </a:spcBef>
            </a:pPr>
            <a:r>
              <a:rPr lang="en-US" sz="7299" spc="233">
                <a:solidFill>
                  <a:srgbClr val="000000"/>
                </a:solidFill>
                <a:latin typeface="Hibernate"/>
                <a:ea typeface="Hibernate"/>
                <a:cs typeface="Hibernate"/>
                <a:sym typeface="Hibernate"/>
              </a:rPr>
              <a:t>412 MONEY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768046" y="7348096"/>
            <a:ext cx="3405244" cy="72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880"/>
              </a:lnSpc>
              <a:spcBef>
                <a:spcPct val="0"/>
              </a:spcBef>
            </a:pPr>
            <a:r>
              <a:rPr lang="en-US" sz="4200" spc="134">
                <a:solidFill>
                  <a:srgbClr val="000000"/>
                </a:solidFill>
                <a:latin typeface="Hibernate"/>
                <a:ea typeface="Hibernate"/>
                <a:cs typeface="Hibernate"/>
                <a:sym typeface="Hibernate"/>
              </a:rPr>
              <a:t>FULL TIME PROGRAMS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756359" y="4052190"/>
            <a:ext cx="4530925" cy="12433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219"/>
              </a:lnSpc>
              <a:spcBef>
                <a:spcPct val="0"/>
              </a:spcBef>
            </a:pPr>
            <a:r>
              <a:rPr lang="en-US" sz="7299" spc="233">
                <a:solidFill>
                  <a:srgbClr val="000000"/>
                </a:solidFill>
                <a:latin typeface="Hibernate"/>
                <a:ea typeface="Hibernate"/>
                <a:cs typeface="Hibernate"/>
                <a:sym typeface="Hibernate"/>
              </a:rPr>
              <a:t>SALARY STIPEND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81076" y="5114547"/>
            <a:ext cx="5481491" cy="29245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3597"/>
              </a:lnSpc>
              <a:spcBef>
                <a:spcPct val="0"/>
              </a:spcBef>
            </a:pPr>
            <a:r>
              <a:rPr lang="en-US" sz="18013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2200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262050" y="7317105"/>
            <a:ext cx="3405244" cy="72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880"/>
              </a:lnSpc>
              <a:spcBef>
                <a:spcPct val="0"/>
              </a:spcBef>
            </a:pPr>
            <a:r>
              <a:rPr lang="en-US" sz="4200" spc="134">
                <a:solidFill>
                  <a:srgbClr val="000000"/>
                </a:solidFill>
                <a:latin typeface="Hibernate"/>
                <a:ea typeface="Hibernate"/>
                <a:cs typeface="Hibernate"/>
                <a:sym typeface="Hibernate"/>
              </a:rPr>
              <a:t>(411 MONEY)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0928296" y="5295522"/>
            <a:ext cx="441931" cy="872951"/>
          </a:xfrm>
          <a:custGeom>
            <a:avLst/>
            <a:gdLst/>
            <a:ahLst/>
            <a:cxnLst/>
            <a:rect r="r" b="b" t="t" l="l"/>
            <a:pathLst>
              <a:path h="872951" w="441931">
                <a:moveTo>
                  <a:pt x="0" y="0"/>
                </a:moveTo>
                <a:lnTo>
                  <a:pt x="441931" y="0"/>
                </a:lnTo>
                <a:lnTo>
                  <a:pt x="441931" y="872951"/>
                </a:lnTo>
                <a:lnTo>
                  <a:pt x="0" y="8729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t="0" r="-7042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765023" y="2533626"/>
            <a:ext cx="6981930" cy="2116379"/>
            <a:chOff x="0" y="0"/>
            <a:chExt cx="2785557" cy="84436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785557" cy="844364"/>
            </a:xfrm>
            <a:custGeom>
              <a:avLst/>
              <a:gdLst/>
              <a:ahLst/>
              <a:cxnLst/>
              <a:rect r="r" b="b" t="t" l="l"/>
              <a:pathLst>
                <a:path h="844364" w="2785557">
                  <a:moveTo>
                    <a:pt x="33266" y="0"/>
                  </a:moveTo>
                  <a:lnTo>
                    <a:pt x="2752291" y="0"/>
                  </a:lnTo>
                  <a:cubicBezTo>
                    <a:pt x="2761114" y="0"/>
                    <a:pt x="2769575" y="3505"/>
                    <a:pt x="2775814" y="9743"/>
                  </a:cubicBezTo>
                  <a:cubicBezTo>
                    <a:pt x="2782052" y="15982"/>
                    <a:pt x="2785557" y="24443"/>
                    <a:pt x="2785557" y="33266"/>
                  </a:cubicBezTo>
                  <a:lnTo>
                    <a:pt x="2785557" y="811099"/>
                  </a:lnTo>
                  <a:cubicBezTo>
                    <a:pt x="2785557" y="829471"/>
                    <a:pt x="2770664" y="844364"/>
                    <a:pt x="2752291" y="844364"/>
                  </a:cubicBezTo>
                  <a:lnTo>
                    <a:pt x="33266" y="844364"/>
                  </a:lnTo>
                  <a:cubicBezTo>
                    <a:pt x="14893" y="844364"/>
                    <a:pt x="0" y="829471"/>
                    <a:pt x="0" y="811099"/>
                  </a:cubicBezTo>
                  <a:lnTo>
                    <a:pt x="0" y="33266"/>
                  </a:lnTo>
                  <a:cubicBezTo>
                    <a:pt x="0" y="14893"/>
                    <a:pt x="14893" y="0"/>
                    <a:pt x="33266" y="0"/>
                  </a:cubicBez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104775"/>
              <a:ext cx="2785557" cy="73958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591"/>
                </a:lnSpc>
              </a:pPr>
              <a:r>
                <a:rPr lang="en-US" sz="6399" spc="454">
                  <a:solidFill>
                    <a:srgbClr val="525252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Classroom Equipment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65023" y="4924680"/>
            <a:ext cx="6981930" cy="2116379"/>
            <a:chOff x="0" y="0"/>
            <a:chExt cx="2785557" cy="84436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785557" cy="844364"/>
            </a:xfrm>
            <a:custGeom>
              <a:avLst/>
              <a:gdLst/>
              <a:ahLst/>
              <a:cxnLst/>
              <a:rect r="r" b="b" t="t" l="l"/>
              <a:pathLst>
                <a:path h="844364" w="2785557">
                  <a:moveTo>
                    <a:pt x="33266" y="0"/>
                  </a:moveTo>
                  <a:lnTo>
                    <a:pt x="2752291" y="0"/>
                  </a:lnTo>
                  <a:cubicBezTo>
                    <a:pt x="2761114" y="0"/>
                    <a:pt x="2769575" y="3505"/>
                    <a:pt x="2775814" y="9743"/>
                  </a:cubicBezTo>
                  <a:cubicBezTo>
                    <a:pt x="2782052" y="15982"/>
                    <a:pt x="2785557" y="24443"/>
                    <a:pt x="2785557" y="33266"/>
                  </a:cubicBezTo>
                  <a:lnTo>
                    <a:pt x="2785557" y="811099"/>
                  </a:lnTo>
                  <a:cubicBezTo>
                    <a:pt x="2785557" y="829471"/>
                    <a:pt x="2770664" y="844364"/>
                    <a:pt x="2752291" y="844364"/>
                  </a:cubicBezTo>
                  <a:lnTo>
                    <a:pt x="33266" y="844364"/>
                  </a:lnTo>
                  <a:cubicBezTo>
                    <a:pt x="14893" y="844364"/>
                    <a:pt x="0" y="829471"/>
                    <a:pt x="0" y="811099"/>
                  </a:cubicBezTo>
                  <a:lnTo>
                    <a:pt x="0" y="33266"/>
                  </a:lnTo>
                  <a:cubicBezTo>
                    <a:pt x="0" y="14893"/>
                    <a:pt x="14893" y="0"/>
                    <a:pt x="33266" y="0"/>
                  </a:cubicBezTo>
                  <a:close/>
                </a:path>
              </a:pathLst>
            </a:custGeom>
            <a:solidFill>
              <a:srgbClr val="F7BB9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104775"/>
              <a:ext cx="2785557" cy="73958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591"/>
                </a:lnSpc>
              </a:pPr>
              <a:r>
                <a:rPr lang="en-US" sz="6399" spc="454">
                  <a:solidFill>
                    <a:srgbClr val="525252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Instructional Supplies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765023" y="7317283"/>
            <a:ext cx="6981930" cy="2116379"/>
            <a:chOff x="0" y="0"/>
            <a:chExt cx="2785557" cy="84436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785557" cy="844364"/>
            </a:xfrm>
            <a:custGeom>
              <a:avLst/>
              <a:gdLst/>
              <a:ahLst/>
              <a:cxnLst/>
              <a:rect r="r" b="b" t="t" l="l"/>
              <a:pathLst>
                <a:path h="844364" w="2785557">
                  <a:moveTo>
                    <a:pt x="33266" y="0"/>
                  </a:moveTo>
                  <a:lnTo>
                    <a:pt x="2752291" y="0"/>
                  </a:lnTo>
                  <a:cubicBezTo>
                    <a:pt x="2761114" y="0"/>
                    <a:pt x="2769575" y="3505"/>
                    <a:pt x="2775814" y="9743"/>
                  </a:cubicBezTo>
                  <a:cubicBezTo>
                    <a:pt x="2782052" y="15982"/>
                    <a:pt x="2785557" y="24443"/>
                    <a:pt x="2785557" y="33266"/>
                  </a:cubicBezTo>
                  <a:lnTo>
                    <a:pt x="2785557" y="811099"/>
                  </a:lnTo>
                  <a:cubicBezTo>
                    <a:pt x="2785557" y="829471"/>
                    <a:pt x="2770664" y="844364"/>
                    <a:pt x="2752291" y="844364"/>
                  </a:cubicBezTo>
                  <a:lnTo>
                    <a:pt x="33266" y="844364"/>
                  </a:lnTo>
                  <a:cubicBezTo>
                    <a:pt x="14893" y="844364"/>
                    <a:pt x="0" y="829471"/>
                    <a:pt x="0" y="811099"/>
                  </a:cubicBezTo>
                  <a:lnTo>
                    <a:pt x="0" y="33266"/>
                  </a:lnTo>
                  <a:cubicBezTo>
                    <a:pt x="0" y="14893"/>
                    <a:pt x="14893" y="0"/>
                    <a:pt x="33266" y="0"/>
                  </a:cubicBezTo>
                  <a:close/>
                </a:path>
              </a:pathLst>
            </a:custGeom>
            <a:solidFill>
              <a:srgbClr val="FFD2CC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104775"/>
              <a:ext cx="2785557" cy="73958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591"/>
                </a:lnSpc>
              </a:pPr>
              <a:r>
                <a:rPr lang="en-US" sz="6399" spc="454">
                  <a:solidFill>
                    <a:srgbClr val="525252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Professional Development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4179457" y="477982"/>
            <a:ext cx="9929412" cy="2280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8340"/>
              </a:lnSpc>
              <a:spcBef>
                <a:spcPct val="0"/>
              </a:spcBef>
            </a:pPr>
            <a:r>
              <a:rPr lang="en-US" sz="14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USING 412 MONEY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0042348" y="2558965"/>
            <a:ext cx="6480629" cy="2065700"/>
          </a:xfrm>
          <a:custGeom>
            <a:avLst/>
            <a:gdLst/>
            <a:ahLst/>
            <a:cxnLst/>
            <a:rect r="r" b="b" t="t" l="l"/>
            <a:pathLst>
              <a:path h="2065700" w="6480629">
                <a:moveTo>
                  <a:pt x="0" y="0"/>
                </a:moveTo>
                <a:lnTo>
                  <a:pt x="6480629" y="0"/>
                </a:lnTo>
                <a:lnTo>
                  <a:pt x="6480629" y="2065701"/>
                </a:lnTo>
                <a:lnTo>
                  <a:pt x="0" y="2065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0042348" y="2612759"/>
            <a:ext cx="6480629" cy="1575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50313" indent="-325156" lvl="1">
              <a:lnSpc>
                <a:spcPts val="4216"/>
              </a:lnSpc>
              <a:buFont typeface="Arial"/>
              <a:buChar char="•"/>
            </a:pPr>
            <a:r>
              <a:rPr lang="en-US" sz="3012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Appliances</a:t>
            </a:r>
          </a:p>
          <a:p>
            <a:pPr algn="just" marL="650313" indent="-325156" lvl="1">
              <a:lnSpc>
                <a:spcPts val="4216"/>
              </a:lnSpc>
              <a:buFont typeface="Arial"/>
              <a:buChar char="•"/>
            </a:pPr>
            <a:r>
              <a:rPr lang="en-US" sz="3012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Sewing Machines</a:t>
            </a:r>
          </a:p>
          <a:p>
            <a:pPr algn="just" marL="650313" indent="-325156" lvl="1">
              <a:lnSpc>
                <a:spcPts val="4216"/>
              </a:lnSpc>
              <a:buFont typeface="Arial"/>
              <a:buChar char="•"/>
            </a:pPr>
            <a:r>
              <a:rPr lang="en-US" sz="3012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Laptops/Tablets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0042348" y="4950019"/>
            <a:ext cx="6480629" cy="2065700"/>
          </a:xfrm>
          <a:custGeom>
            <a:avLst/>
            <a:gdLst/>
            <a:ahLst/>
            <a:cxnLst/>
            <a:rect r="r" b="b" t="t" l="l"/>
            <a:pathLst>
              <a:path h="2065700" w="6480629">
                <a:moveTo>
                  <a:pt x="0" y="0"/>
                </a:moveTo>
                <a:lnTo>
                  <a:pt x="6480629" y="0"/>
                </a:lnTo>
                <a:lnTo>
                  <a:pt x="6480629" y="2065700"/>
                </a:lnTo>
                <a:lnTo>
                  <a:pt x="0" y="20657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0042348" y="5003812"/>
            <a:ext cx="6480629" cy="1575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50313" indent="-325156" lvl="1">
              <a:lnSpc>
                <a:spcPts val="4216"/>
              </a:lnSpc>
              <a:buFont typeface="Arial"/>
              <a:buChar char="•"/>
            </a:pPr>
            <a:r>
              <a:rPr lang="en-US" sz="3012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Curriculum/Textbooks</a:t>
            </a:r>
          </a:p>
          <a:p>
            <a:pPr algn="just" marL="650313" indent="-325156" lvl="1">
              <a:lnSpc>
                <a:spcPts val="4216"/>
              </a:lnSpc>
              <a:buFont typeface="Arial"/>
              <a:buChar char="•"/>
            </a:pPr>
            <a:r>
              <a:rPr lang="en-US" sz="3012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Simulations/Real Care</a:t>
            </a:r>
          </a:p>
          <a:p>
            <a:pPr algn="just" marL="650313" indent="-325156" lvl="1">
              <a:lnSpc>
                <a:spcPts val="4216"/>
              </a:lnSpc>
              <a:buFont typeface="Arial"/>
              <a:buChar char="•"/>
            </a:pPr>
            <a:r>
              <a:rPr lang="en-US" sz="3012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Ingredients for food labs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0042348" y="7342622"/>
            <a:ext cx="6480629" cy="2065700"/>
          </a:xfrm>
          <a:custGeom>
            <a:avLst/>
            <a:gdLst/>
            <a:ahLst/>
            <a:cxnLst/>
            <a:rect r="r" b="b" t="t" l="l"/>
            <a:pathLst>
              <a:path h="2065700" w="6480629">
                <a:moveTo>
                  <a:pt x="0" y="0"/>
                </a:moveTo>
                <a:lnTo>
                  <a:pt x="6480629" y="0"/>
                </a:lnTo>
                <a:lnTo>
                  <a:pt x="6480629" y="2065701"/>
                </a:lnTo>
                <a:lnTo>
                  <a:pt x="0" y="20657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0042348" y="7396416"/>
            <a:ext cx="6480629" cy="1575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50313" indent="-325156" lvl="1">
              <a:lnSpc>
                <a:spcPts val="4216"/>
              </a:lnSpc>
              <a:buFont typeface="Arial"/>
              <a:buChar char="•"/>
            </a:pPr>
            <a:r>
              <a:rPr lang="en-US" sz="3012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Chapter Adviser Summit</a:t>
            </a:r>
          </a:p>
          <a:p>
            <a:pPr algn="just" marL="650313" indent="-325156" lvl="1">
              <a:lnSpc>
                <a:spcPts val="4216"/>
              </a:lnSpc>
              <a:buFont typeface="Arial"/>
              <a:buChar char="•"/>
            </a:pPr>
            <a:r>
              <a:rPr lang="en-US" sz="3012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Vision Conference </a:t>
            </a:r>
          </a:p>
          <a:p>
            <a:pPr algn="just" marL="650313" indent="-325156" lvl="1">
              <a:lnSpc>
                <a:spcPts val="4216"/>
              </a:lnSpc>
              <a:buFont typeface="Arial"/>
              <a:buChar char="•"/>
            </a:pPr>
            <a:r>
              <a:rPr lang="en-US" sz="3012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May Workshops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t="0" r="-7042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14168" y="2524042"/>
            <a:ext cx="15459663" cy="3099156"/>
            <a:chOff x="0" y="0"/>
            <a:chExt cx="6167890" cy="123646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167890" cy="1236460"/>
            </a:xfrm>
            <a:custGeom>
              <a:avLst/>
              <a:gdLst/>
              <a:ahLst/>
              <a:cxnLst/>
              <a:rect r="r" b="b" t="t" l="l"/>
              <a:pathLst>
                <a:path h="1236460" w="6167890">
                  <a:moveTo>
                    <a:pt x="15023" y="0"/>
                  </a:moveTo>
                  <a:lnTo>
                    <a:pt x="6152866" y="0"/>
                  </a:lnTo>
                  <a:cubicBezTo>
                    <a:pt x="6161163" y="0"/>
                    <a:pt x="6167890" y="6726"/>
                    <a:pt x="6167890" y="15023"/>
                  </a:cubicBezTo>
                  <a:lnTo>
                    <a:pt x="6167890" y="1221436"/>
                  </a:lnTo>
                  <a:cubicBezTo>
                    <a:pt x="6167890" y="1225421"/>
                    <a:pt x="6166307" y="1229242"/>
                    <a:pt x="6163490" y="1232059"/>
                  </a:cubicBezTo>
                  <a:cubicBezTo>
                    <a:pt x="6160672" y="1234877"/>
                    <a:pt x="6156851" y="1236460"/>
                    <a:pt x="6152866" y="1236460"/>
                  </a:cubicBezTo>
                  <a:lnTo>
                    <a:pt x="15023" y="1236460"/>
                  </a:lnTo>
                  <a:cubicBezTo>
                    <a:pt x="6726" y="1236460"/>
                    <a:pt x="0" y="1229733"/>
                    <a:pt x="0" y="1221436"/>
                  </a:cubicBezTo>
                  <a:lnTo>
                    <a:pt x="0" y="15023"/>
                  </a:lnTo>
                  <a:cubicBezTo>
                    <a:pt x="0" y="6726"/>
                    <a:pt x="6726" y="0"/>
                    <a:pt x="15023" y="0"/>
                  </a:cubicBez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76200"/>
              <a:ext cx="6167890" cy="11602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944"/>
                </a:lnSpc>
              </a:pPr>
              <a:r>
                <a:rPr lang="en-US" sz="4800" spc="340">
                  <a:solidFill>
                    <a:srgbClr val="525252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$900 FCCLA AFFILIATION PER CHAPTER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414168" y="6089512"/>
            <a:ext cx="15459663" cy="3168788"/>
            <a:chOff x="0" y="0"/>
            <a:chExt cx="6167890" cy="126424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167890" cy="1264241"/>
            </a:xfrm>
            <a:custGeom>
              <a:avLst/>
              <a:gdLst/>
              <a:ahLst/>
              <a:cxnLst/>
              <a:rect r="r" b="b" t="t" l="l"/>
              <a:pathLst>
                <a:path h="1264241" w="6167890">
                  <a:moveTo>
                    <a:pt x="15023" y="0"/>
                  </a:moveTo>
                  <a:lnTo>
                    <a:pt x="6152866" y="0"/>
                  </a:lnTo>
                  <a:cubicBezTo>
                    <a:pt x="6161163" y="0"/>
                    <a:pt x="6167890" y="6726"/>
                    <a:pt x="6167890" y="15023"/>
                  </a:cubicBezTo>
                  <a:lnTo>
                    <a:pt x="6167890" y="1249217"/>
                  </a:lnTo>
                  <a:cubicBezTo>
                    <a:pt x="6167890" y="1253202"/>
                    <a:pt x="6166307" y="1257023"/>
                    <a:pt x="6163490" y="1259840"/>
                  </a:cubicBezTo>
                  <a:cubicBezTo>
                    <a:pt x="6160672" y="1262658"/>
                    <a:pt x="6156851" y="1264241"/>
                    <a:pt x="6152866" y="1264241"/>
                  </a:cubicBezTo>
                  <a:lnTo>
                    <a:pt x="15023" y="1264241"/>
                  </a:lnTo>
                  <a:cubicBezTo>
                    <a:pt x="6726" y="1264241"/>
                    <a:pt x="0" y="1257514"/>
                    <a:pt x="0" y="1249217"/>
                  </a:cubicBezTo>
                  <a:lnTo>
                    <a:pt x="0" y="15023"/>
                  </a:lnTo>
                  <a:cubicBezTo>
                    <a:pt x="0" y="6726"/>
                    <a:pt x="6726" y="0"/>
                    <a:pt x="15023" y="0"/>
                  </a:cubicBezTo>
                  <a:close/>
                </a:path>
              </a:pathLst>
            </a:custGeom>
            <a:solidFill>
              <a:srgbClr val="FFD2C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76200"/>
              <a:ext cx="6167890" cy="11880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944"/>
                </a:lnSpc>
              </a:pPr>
              <a:r>
                <a:rPr lang="en-US" sz="4800" spc="340">
                  <a:solidFill>
                    <a:srgbClr val="525252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$300 OFFICIAL DRESS/CONFERENCE DRESS/CHEF ATTIRE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1042618">
            <a:off x="15756685" y="7726294"/>
            <a:ext cx="1553895" cy="1880659"/>
          </a:xfrm>
          <a:custGeom>
            <a:avLst/>
            <a:gdLst/>
            <a:ahLst/>
            <a:cxnLst/>
            <a:rect r="r" b="b" t="t" l="l"/>
            <a:pathLst>
              <a:path h="1880659" w="1553895">
                <a:moveTo>
                  <a:pt x="0" y="0"/>
                </a:moveTo>
                <a:lnTo>
                  <a:pt x="1553895" y="0"/>
                </a:lnTo>
                <a:lnTo>
                  <a:pt x="1553895" y="1880659"/>
                </a:lnTo>
                <a:lnTo>
                  <a:pt x="0" y="18806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31560" y="191560"/>
            <a:ext cx="16683745" cy="23324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8864"/>
              </a:lnSpc>
              <a:spcBef>
                <a:spcPct val="0"/>
              </a:spcBef>
            </a:pPr>
            <a:r>
              <a:rPr lang="en-US" sz="144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ADDITIONAL EXPENDITURES FY25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-1100239">
            <a:off x="946925" y="4012166"/>
            <a:ext cx="1553895" cy="1880659"/>
          </a:xfrm>
          <a:custGeom>
            <a:avLst/>
            <a:gdLst/>
            <a:ahLst/>
            <a:cxnLst/>
            <a:rect r="r" b="b" t="t" l="l"/>
            <a:pathLst>
              <a:path h="1880659" w="1553895">
                <a:moveTo>
                  <a:pt x="0" y="0"/>
                </a:moveTo>
                <a:lnTo>
                  <a:pt x="1553895" y="0"/>
                </a:lnTo>
                <a:lnTo>
                  <a:pt x="1553895" y="1880659"/>
                </a:lnTo>
                <a:lnTo>
                  <a:pt x="0" y="18806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t="0" r="-7042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120539" y="2595204"/>
            <a:ext cx="13646536" cy="6907899"/>
            <a:chOff x="0" y="0"/>
            <a:chExt cx="3594149" cy="181936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94149" cy="1819364"/>
            </a:xfrm>
            <a:custGeom>
              <a:avLst/>
              <a:gdLst/>
              <a:ahLst/>
              <a:cxnLst/>
              <a:rect r="r" b="b" t="t" l="l"/>
              <a:pathLst>
                <a:path h="1819364" w="3594149">
                  <a:moveTo>
                    <a:pt x="28933" y="0"/>
                  </a:moveTo>
                  <a:lnTo>
                    <a:pt x="3565216" y="0"/>
                  </a:lnTo>
                  <a:cubicBezTo>
                    <a:pt x="3572890" y="0"/>
                    <a:pt x="3580249" y="3048"/>
                    <a:pt x="3585675" y="8474"/>
                  </a:cubicBezTo>
                  <a:cubicBezTo>
                    <a:pt x="3591101" y="13900"/>
                    <a:pt x="3594149" y="21260"/>
                    <a:pt x="3594149" y="28933"/>
                  </a:cubicBezTo>
                  <a:lnTo>
                    <a:pt x="3594149" y="1790431"/>
                  </a:lnTo>
                  <a:cubicBezTo>
                    <a:pt x="3594149" y="1798105"/>
                    <a:pt x="3591101" y="1805464"/>
                    <a:pt x="3585675" y="1810890"/>
                  </a:cubicBezTo>
                  <a:cubicBezTo>
                    <a:pt x="3580249" y="1816316"/>
                    <a:pt x="3572890" y="1819364"/>
                    <a:pt x="3565216" y="1819364"/>
                  </a:cubicBezTo>
                  <a:lnTo>
                    <a:pt x="28933" y="1819364"/>
                  </a:lnTo>
                  <a:cubicBezTo>
                    <a:pt x="21260" y="1819364"/>
                    <a:pt x="13900" y="1816316"/>
                    <a:pt x="8474" y="1810890"/>
                  </a:cubicBezTo>
                  <a:cubicBezTo>
                    <a:pt x="3048" y="1805464"/>
                    <a:pt x="0" y="1798105"/>
                    <a:pt x="0" y="1790431"/>
                  </a:cubicBezTo>
                  <a:lnTo>
                    <a:pt x="0" y="28933"/>
                  </a:lnTo>
                  <a:cubicBezTo>
                    <a:pt x="0" y="21260"/>
                    <a:pt x="3048" y="13900"/>
                    <a:pt x="8474" y="8474"/>
                  </a:cubicBezTo>
                  <a:cubicBezTo>
                    <a:pt x="13900" y="3048"/>
                    <a:pt x="21260" y="0"/>
                    <a:pt x="28933" y="0"/>
                  </a:cubicBez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9525"/>
              <a:ext cx="3594149" cy="180983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98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6323134" y="8156869"/>
            <a:ext cx="2436684" cy="2692468"/>
          </a:xfrm>
          <a:custGeom>
            <a:avLst/>
            <a:gdLst/>
            <a:ahLst/>
            <a:cxnLst/>
            <a:rect r="r" b="b" t="t" l="l"/>
            <a:pathLst>
              <a:path h="2692468" w="2436684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214591" y="6834162"/>
            <a:ext cx="2429181" cy="4015176"/>
          </a:xfrm>
          <a:custGeom>
            <a:avLst/>
            <a:gdLst/>
            <a:ahLst/>
            <a:cxnLst/>
            <a:rect r="r" b="b" t="t" l="l"/>
            <a:pathLst>
              <a:path h="4015176" w="2429181">
                <a:moveTo>
                  <a:pt x="0" y="0"/>
                </a:moveTo>
                <a:lnTo>
                  <a:pt x="2429182" y="0"/>
                </a:lnTo>
                <a:lnTo>
                  <a:pt x="2429182" y="4015176"/>
                </a:lnTo>
                <a:lnTo>
                  <a:pt x="0" y="40151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323134" y="-425331"/>
            <a:ext cx="2478756" cy="2404393"/>
          </a:xfrm>
          <a:custGeom>
            <a:avLst/>
            <a:gdLst/>
            <a:ahLst/>
            <a:cxnLst/>
            <a:rect r="r" b="b" t="t" l="l"/>
            <a:pathLst>
              <a:path h="2404393" w="2478756">
                <a:moveTo>
                  <a:pt x="0" y="0"/>
                </a:moveTo>
                <a:lnTo>
                  <a:pt x="2478756" y="0"/>
                </a:lnTo>
                <a:lnTo>
                  <a:pt x="2478756" y="2404393"/>
                </a:lnTo>
                <a:lnTo>
                  <a:pt x="0" y="24043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1214591" y="-1246789"/>
            <a:ext cx="3669227" cy="4550979"/>
          </a:xfrm>
          <a:custGeom>
            <a:avLst/>
            <a:gdLst/>
            <a:ahLst/>
            <a:cxnLst/>
            <a:rect r="r" b="b" t="t" l="l"/>
            <a:pathLst>
              <a:path h="4550979" w="3669227">
                <a:moveTo>
                  <a:pt x="0" y="0"/>
                </a:moveTo>
                <a:lnTo>
                  <a:pt x="3669227" y="0"/>
                </a:lnTo>
                <a:lnTo>
                  <a:pt x="3669227" y="4550978"/>
                </a:lnTo>
                <a:lnTo>
                  <a:pt x="0" y="4550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148828" y="203817"/>
            <a:ext cx="7990345" cy="2280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8340"/>
              </a:lnSpc>
              <a:spcBef>
                <a:spcPct val="0"/>
              </a:spcBef>
            </a:pPr>
            <a:r>
              <a:rPr lang="en-US" sz="14000">
                <a:solidFill>
                  <a:srgbClr val="525252"/>
                </a:solidFill>
                <a:latin typeface="Hibernate"/>
                <a:ea typeface="Hibernate"/>
                <a:cs typeface="Hibernate"/>
                <a:sym typeface="Hibernate"/>
              </a:rPr>
              <a:t>CTYOU HELP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280018" y="1772267"/>
            <a:ext cx="9727964" cy="712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www.ctYOU.org 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7073409" y="3135912"/>
            <a:ext cx="2429181" cy="4015176"/>
          </a:xfrm>
          <a:custGeom>
            <a:avLst/>
            <a:gdLst/>
            <a:ahLst/>
            <a:cxnLst/>
            <a:rect r="r" b="b" t="t" l="l"/>
            <a:pathLst>
              <a:path h="4015176" w="2429181">
                <a:moveTo>
                  <a:pt x="0" y="0"/>
                </a:moveTo>
                <a:lnTo>
                  <a:pt x="2429182" y="0"/>
                </a:lnTo>
                <a:lnTo>
                  <a:pt x="2429182" y="4015176"/>
                </a:lnTo>
                <a:lnTo>
                  <a:pt x="0" y="40151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957004" y="2683019"/>
            <a:ext cx="12373992" cy="6656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06780" indent="-453390" lvl="1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Create an account (tip use a personal email)</a:t>
            </a:r>
          </a:p>
          <a:p>
            <a:pPr algn="l" marL="906780" indent="-453390" lvl="1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Locate helpful resources like: </a:t>
            </a:r>
          </a:p>
          <a:p>
            <a:pPr algn="l" marL="1813560" indent="-604520" lvl="2">
              <a:lnSpc>
                <a:spcPts val="5880"/>
              </a:lnSpc>
              <a:buFont typeface="Arial"/>
              <a:buChar char="⚬"/>
            </a:pPr>
            <a:r>
              <a:rPr lang="en-US" sz="420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Region/District info</a:t>
            </a:r>
          </a:p>
          <a:p>
            <a:pPr algn="l" marL="1813560" indent="-604520" lvl="2">
              <a:lnSpc>
                <a:spcPts val="5880"/>
              </a:lnSpc>
              <a:buFont typeface="Arial"/>
              <a:buChar char="⚬"/>
            </a:pPr>
            <a:r>
              <a:rPr lang="en-US" sz="420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Course Resources</a:t>
            </a:r>
          </a:p>
          <a:p>
            <a:pPr algn="l" marL="1813560" indent="-604520" lvl="2">
              <a:lnSpc>
                <a:spcPts val="5880"/>
              </a:lnSpc>
              <a:buFont typeface="Arial"/>
              <a:buChar char="⚬"/>
            </a:pPr>
            <a:r>
              <a:rPr lang="en-US" sz="420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FCCLA Infomation</a:t>
            </a:r>
          </a:p>
          <a:p>
            <a:pPr algn="l" marL="1813560" indent="-604520" lvl="2">
              <a:lnSpc>
                <a:spcPts val="5880"/>
              </a:lnSpc>
              <a:buFont typeface="Arial"/>
              <a:buChar char="⚬"/>
            </a:pPr>
            <a:r>
              <a:rPr lang="en-US" sz="420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Safety Tests (Fc$2024) </a:t>
            </a:r>
          </a:p>
          <a:p>
            <a:pPr algn="l" marL="1813560" indent="-604520" lvl="2">
              <a:lnSpc>
                <a:spcPts val="5880"/>
              </a:lnSpc>
              <a:buFont typeface="Arial"/>
              <a:buChar char="⚬"/>
            </a:pPr>
            <a:r>
              <a:rPr lang="en-US" sz="420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5 Year Comprehensive Evaluation Folders for your program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t="0" r="-7042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963194" y="1495863"/>
            <a:ext cx="7296106" cy="7295274"/>
            <a:chOff x="0" y="0"/>
            <a:chExt cx="6350013" cy="634928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95250" y="-95136"/>
              <a:ext cx="6540526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6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3"/>
              <a:stretch>
                <a:fillRect l="0" t="-11725" r="0" b="-11725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1440526" y="1582015"/>
            <a:ext cx="7345741" cy="17717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4280"/>
              </a:lnSpc>
              <a:spcBef>
                <a:spcPct val="0"/>
              </a:spcBef>
            </a:pPr>
            <a:r>
              <a:rPr lang="en-US" sz="109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PROGRAM SPECIALIST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40526" y="3179148"/>
            <a:ext cx="7703474" cy="416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Contact Info</a:t>
            </a:r>
          </a:p>
          <a:p>
            <a:pPr algn="l">
              <a:lnSpc>
                <a:spcPts val="4199"/>
              </a:lnSpc>
            </a:pPr>
          </a:p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Jessica Maker</a:t>
            </a:r>
          </a:p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jessica.maker@careertech.ok.gov</a:t>
            </a:r>
          </a:p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405-743-6809</a:t>
            </a:r>
          </a:p>
          <a:p>
            <a:pPr algn="l">
              <a:lnSpc>
                <a:spcPts val="4199"/>
              </a:lnSpc>
            </a:pPr>
          </a:p>
          <a:p>
            <a:pPr algn="l">
              <a:lnSpc>
                <a:spcPts val="4199"/>
              </a:lnSpc>
              <a:spcBef>
                <a:spcPct val="0"/>
              </a:spcBef>
            </a:pPr>
          </a:p>
          <a:p>
            <a:pPr algn="l" marL="0" indent="0" lvl="0">
              <a:lnSpc>
                <a:spcPts val="419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t="0" r="-70429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340248" y="990582"/>
            <a:ext cx="9607505" cy="31661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5543"/>
              </a:lnSpc>
              <a:spcBef>
                <a:spcPct val="0"/>
              </a:spcBef>
            </a:pPr>
            <a:r>
              <a:rPr lang="en-US" sz="19498">
                <a:solidFill>
                  <a:srgbClr val="525252"/>
                </a:solidFill>
                <a:latin typeface="Hibernate"/>
                <a:ea typeface="Hibernate"/>
                <a:cs typeface="Hibernate"/>
                <a:sym typeface="Hibernate"/>
              </a:rPr>
              <a:t>FCS DIRECTORY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018704" y="3342513"/>
            <a:ext cx="8250591" cy="8141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383"/>
              </a:lnSpc>
              <a:spcBef>
                <a:spcPct val="0"/>
              </a:spcBef>
            </a:pPr>
            <a:r>
              <a:rPr lang="en-US" sz="5599">
                <a:solidFill>
                  <a:srgbClr val="52525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located on ctYOU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-1381179" y="-618983"/>
            <a:ext cx="3631257" cy="3295366"/>
          </a:xfrm>
          <a:custGeom>
            <a:avLst/>
            <a:gdLst/>
            <a:ahLst/>
            <a:cxnLst/>
            <a:rect r="r" b="b" t="t" l="l"/>
            <a:pathLst>
              <a:path h="3295366" w="3631257">
                <a:moveTo>
                  <a:pt x="0" y="0"/>
                </a:moveTo>
                <a:lnTo>
                  <a:pt x="3631257" y="0"/>
                </a:lnTo>
                <a:lnTo>
                  <a:pt x="3631257" y="3295366"/>
                </a:lnTo>
                <a:lnTo>
                  <a:pt x="0" y="32953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777434" y="-1093686"/>
            <a:ext cx="2669512" cy="2469299"/>
          </a:xfrm>
          <a:custGeom>
            <a:avLst/>
            <a:gdLst/>
            <a:ahLst/>
            <a:cxnLst/>
            <a:rect r="r" b="b" t="t" l="l"/>
            <a:pathLst>
              <a:path h="2469299" w="2669512">
                <a:moveTo>
                  <a:pt x="0" y="0"/>
                </a:moveTo>
                <a:lnTo>
                  <a:pt x="2669513" y="0"/>
                </a:lnTo>
                <a:lnTo>
                  <a:pt x="2669513" y="2469299"/>
                </a:lnTo>
                <a:lnTo>
                  <a:pt x="0" y="2469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323134" y="8156869"/>
            <a:ext cx="2436684" cy="2692468"/>
          </a:xfrm>
          <a:custGeom>
            <a:avLst/>
            <a:gdLst/>
            <a:ahLst/>
            <a:cxnLst/>
            <a:rect r="r" b="b" t="t" l="l"/>
            <a:pathLst>
              <a:path h="2692468" w="2436684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2523674">
            <a:off x="-768549" y="8375750"/>
            <a:ext cx="3966278" cy="3822501"/>
          </a:xfrm>
          <a:custGeom>
            <a:avLst/>
            <a:gdLst/>
            <a:ahLst/>
            <a:cxnLst/>
            <a:rect r="r" b="b" t="t" l="l"/>
            <a:pathLst>
              <a:path h="3822501" w="3966278">
                <a:moveTo>
                  <a:pt x="0" y="0"/>
                </a:moveTo>
                <a:lnTo>
                  <a:pt x="3966279" y="0"/>
                </a:lnTo>
                <a:lnTo>
                  <a:pt x="3966279" y="3822500"/>
                </a:lnTo>
                <a:lnTo>
                  <a:pt x="0" y="3822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2829396">
            <a:off x="16595204" y="61939"/>
            <a:ext cx="3367561" cy="3245487"/>
          </a:xfrm>
          <a:custGeom>
            <a:avLst/>
            <a:gdLst/>
            <a:ahLst/>
            <a:cxnLst/>
            <a:rect r="r" b="b" t="t" l="l"/>
            <a:pathLst>
              <a:path h="3245487" w="3367561">
                <a:moveTo>
                  <a:pt x="0" y="0"/>
                </a:moveTo>
                <a:lnTo>
                  <a:pt x="3367561" y="0"/>
                </a:lnTo>
                <a:lnTo>
                  <a:pt x="3367561" y="3245487"/>
                </a:lnTo>
                <a:lnTo>
                  <a:pt x="0" y="3245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1381179" y="4022716"/>
            <a:ext cx="2762357" cy="4565879"/>
          </a:xfrm>
          <a:custGeom>
            <a:avLst/>
            <a:gdLst/>
            <a:ahLst/>
            <a:cxnLst/>
            <a:rect r="r" b="b" t="t" l="l"/>
            <a:pathLst>
              <a:path h="4565879" w="2762357">
                <a:moveTo>
                  <a:pt x="0" y="0"/>
                </a:moveTo>
                <a:lnTo>
                  <a:pt x="2762358" y="0"/>
                </a:lnTo>
                <a:lnTo>
                  <a:pt x="2762358" y="4565880"/>
                </a:lnTo>
                <a:lnTo>
                  <a:pt x="0" y="45658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736567" y="4592514"/>
            <a:ext cx="3102866" cy="3118458"/>
          </a:xfrm>
          <a:custGeom>
            <a:avLst/>
            <a:gdLst/>
            <a:ahLst/>
            <a:cxnLst/>
            <a:rect r="r" b="b" t="t" l="l"/>
            <a:pathLst>
              <a:path h="3118458" w="3102866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10726236">
            <a:off x="13288786" y="-648443"/>
            <a:ext cx="4156830" cy="1979691"/>
          </a:xfrm>
          <a:custGeom>
            <a:avLst/>
            <a:gdLst/>
            <a:ahLst/>
            <a:cxnLst/>
            <a:rect r="r" b="b" t="t" l="l"/>
            <a:pathLst>
              <a:path h="1979691" w="4156830">
                <a:moveTo>
                  <a:pt x="0" y="0"/>
                </a:moveTo>
                <a:lnTo>
                  <a:pt x="4156830" y="0"/>
                </a:lnTo>
                <a:lnTo>
                  <a:pt x="4156830" y="1979691"/>
                </a:lnTo>
                <a:lnTo>
                  <a:pt x="0" y="19796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933577" y="4871085"/>
            <a:ext cx="8250591" cy="1144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60"/>
              </a:lnSpc>
            </a:pPr>
            <a:r>
              <a:rPr lang="en-US" sz="4000">
                <a:solidFill>
                  <a:srgbClr val="52525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Will be under “FCS Regions” </a:t>
            </a:r>
          </a:p>
          <a:p>
            <a:pPr algn="ctr" marL="0" indent="0" lvl="0">
              <a:lnSpc>
                <a:spcPts val="4560"/>
              </a:lnSpc>
              <a:spcBef>
                <a:spcPct val="0"/>
              </a:spcBef>
            </a:pPr>
            <a:r>
              <a:rPr lang="en-US" sz="4000">
                <a:solidFill>
                  <a:srgbClr val="52525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Password Protected: Fc$2024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083067" y="6730365"/>
            <a:ext cx="12028144" cy="1716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560"/>
              </a:lnSpc>
              <a:spcBef>
                <a:spcPct val="0"/>
              </a:spcBef>
            </a:pPr>
            <a:r>
              <a:rPr lang="en-US" sz="4000">
                <a:solidFill>
                  <a:srgbClr val="52525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(once the new directory is posted you may need to clear browser cookies to see it instead of the old directory) 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t="0" r="-7042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1737895"/>
            <a:ext cx="18288000" cy="8549105"/>
            <a:chOff x="0" y="0"/>
            <a:chExt cx="4816593" cy="225161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2251616"/>
            </a:xfrm>
            <a:custGeom>
              <a:avLst/>
              <a:gdLst/>
              <a:ahLst/>
              <a:cxnLst/>
              <a:rect r="r" b="b" t="t" l="l"/>
              <a:pathLst>
                <a:path h="225161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251616"/>
                  </a:lnTo>
                  <a:lnTo>
                    <a:pt x="0" y="2251616"/>
                  </a:ln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816593" cy="22897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5494105" y="2051241"/>
            <a:ext cx="7490438" cy="3344079"/>
          </a:xfrm>
          <a:custGeom>
            <a:avLst/>
            <a:gdLst/>
            <a:ahLst/>
            <a:cxnLst/>
            <a:rect r="r" b="b" t="t" l="l"/>
            <a:pathLst>
              <a:path h="3344079" w="7490438">
                <a:moveTo>
                  <a:pt x="0" y="0"/>
                </a:moveTo>
                <a:lnTo>
                  <a:pt x="7490439" y="0"/>
                </a:lnTo>
                <a:lnTo>
                  <a:pt x="7490439" y="3344079"/>
                </a:lnTo>
                <a:lnTo>
                  <a:pt x="0" y="3344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219349" y="5663561"/>
            <a:ext cx="16039951" cy="27876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More information to come from Holly.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148509" y="621601"/>
            <a:ext cx="11990981" cy="1429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527"/>
              </a:lnSpc>
              <a:spcBef>
                <a:spcPct val="0"/>
              </a:spcBef>
            </a:pPr>
            <a:r>
              <a:rPr lang="en-US" sz="87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GRADUATION REQURIEMENT REFORM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t="0" r="-7042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1737895"/>
            <a:ext cx="18288000" cy="8549105"/>
            <a:chOff x="0" y="0"/>
            <a:chExt cx="4816593" cy="225161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2251616"/>
            </a:xfrm>
            <a:custGeom>
              <a:avLst/>
              <a:gdLst/>
              <a:ahLst/>
              <a:cxnLst/>
              <a:rect r="r" b="b" t="t" l="l"/>
              <a:pathLst>
                <a:path h="225161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251616"/>
                  </a:lnTo>
                  <a:lnTo>
                    <a:pt x="0" y="2251616"/>
                  </a:lnTo>
                  <a:close/>
                </a:path>
              </a:pathLst>
            </a:custGeom>
            <a:solidFill>
              <a:srgbClr val="F7BB97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816593" cy="22897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124024" y="2596783"/>
            <a:ext cx="16039951" cy="6745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36320" indent="-518160" lvl="1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Utilize advisory board members/community guests speakers in classes and FCCLA meetings</a:t>
            </a:r>
          </a:p>
          <a:p>
            <a:pPr algn="l" marL="1036320" indent="-518160" lvl="1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 OK Career Guide</a:t>
            </a:r>
          </a:p>
          <a:p>
            <a:pPr algn="l" marL="2072640" indent="-690880" lvl="2">
              <a:lnSpc>
                <a:spcPts val="6719"/>
              </a:lnSpc>
              <a:buFont typeface="Arial"/>
              <a:buChar char="⚬"/>
            </a:pPr>
            <a:r>
              <a:rPr lang="en-US" sz="4800" u="sng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  <a:hlinkClick r:id="rId3" tooltip="https://oklahoma.gov/careertech/educators/counseling-and-career-development/ok-career-guide/okcareerguide-training.html"/>
              </a:rPr>
              <a:t>Training</a:t>
            </a:r>
          </a:p>
          <a:p>
            <a:pPr algn="l" marL="2072640" indent="-690880" lvl="2">
              <a:lnSpc>
                <a:spcPts val="6719"/>
              </a:lnSpc>
              <a:buFont typeface="Arial"/>
              <a:buChar char="⚬"/>
            </a:pPr>
            <a:r>
              <a:rPr lang="en-US" sz="4800" u="sng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  <a:hlinkClick r:id="rId4" tooltip="https://oklahoma.gov/careertech/educators/counseling-and-career-development/ok-career-guide/okcareerguide-resources.html"/>
              </a:rPr>
              <a:t>OK Career Guide Curriculum</a:t>
            </a:r>
          </a:p>
          <a:p>
            <a:pPr algn="l" marL="2072640" indent="-690880" lvl="2">
              <a:lnSpc>
                <a:spcPts val="6719"/>
              </a:lnSpc>
              <a:buFont typeface="Arial"/>
              <a:buChar char="⚬"/>
            </a:pPr>
            <a:r>
              <a:rPr lang="en-US" sz="4800" u="sng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  <a:hlinkClick r:id="rId5" tooltip="https://oklahoma.gov/careertech/educators/counseling-and-career-development/connect-2-business.html"/>
              </a:rPr>
              <a:t>Connect 2 Business</a:t>
            </a:r>
          </a:p>
          <a:p>
            <a:pPr algn="l" marL="1036320" indent="-518160" lvl="1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These integrations can be used to help students with their Individual Career Plan (ICAP)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148509" y="621601"/>
            <a:ext cx="11990981" cy="1429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527"/>
              </a:lnSpc>
              <a:spcBef>
                <a:spcPct val="0"/>
              </a:spcBef>
            </a:pPr>
            <a:r>
              <a:rPr lang="en-US" sz="87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CAREER INTEGRATION IN THE CLASSROOM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t="0" r="-7042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1737895"/>
            <a:ext cx="18288000" cy="8549105"/>
            <a:chOff x="0" y="0"/>
            <a:chExt cx="4816593" cy="225161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2251616"/>
            </a:xfrm>
            <a:custGeom>
              <a:avLst/>
              <a:gdLst/>
              <a:ahLst/>
              <a:cxnLst/>
              <a:rect r="r" b="b" t="t" l="l"/>
              <a:pathLst>
                <a:path h="225161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251616"/>
                  </a:lnTo>
                  <a:lnTo>
                    <a:pt x="0" y="2251616"/>
                  </a:lnTo>
                  <a:close/>
                </a:path>
              </a:pathLst>
            </a:custGeom>
            <a:solidFill>
              <a:srgbClr val="FFD2C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816593" cy="22897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124024" y="2596783"/>
            <a:ext cx="16039951" cy="6372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71552" indent="-485776" lvl="1">
              <a:lnSpc>
                <a:spcPts val="6300"/>
              </a:lnSpc>
              <a:buFont typeface="Arial"/>
              <a:buChar char="•"/>
            </a:pPr>
            <a:r>
              <a:rPr lang="en-US" sz="45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Coupons were emailed to your school email address on July 10. Contact Rose Mangold if you did not receive them at rose.mangold@careertech.ok.gov </a:t>
            </a:r>
          </a:p>
          <a:p>
            <a:pPr algn="l">
              <a:lnSpc>
                <a:spcPts val="6300"/>
              </a:lnSpc>
            </a:pPr>
          </a:p>
          <a:p>
            <a:pPr algn="l" marL="971552" indent="-485776" lvl="1">
              <a:lnSpc>
                <a:spcPts val="6300"/>
              </a:lnSpc>
              <a:buFont typeface="Arial"/>
              <a:buChar char="•"/>
            </a:pPr>
            <a:r>
              <a:rPr lang="en-US" sz="45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Please have students write a thank you note to: </a:t>
            </a:r>
          </a:p>
          <a:p>
            <a:pPr algn="l" marL="1943103" indent="-647701" lvl="2">
              <a:lnSpc>
                <a:spcPts val="6300"/>
              </a:lnSpc>
              <a:buFont typeface="Arial"/>
              <a:buChar char="⚬"/>
            </a:pPr>
            <a:r>
              <a:rPr lang="en-US" sz="45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Sarah Steely</a:t>
            </a:r>
          </a:p>
          <a:p>
            <a:pPr algn="l" marL="1943103" indent="-647701" lvl="2">
              <a:lnSpc>
                <a:spcPts val="6300"/>
              </a:lnSpc>
              <a:buFont typeface="Arial"/>
              <a:buChar char="⚬"/>
            </a:pPr>
            <a:r>
              <a:rPr lang="en-US" sz="45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PO Box 1567</a:t>
            </a:r>
          </a:p>
          <a:p>
            <a:pPr algn="l" marL="1943103" indent="-647701" lvl="2">
              <a:lnSpc>
                <a:spcPts val="6300"/>
              </a:lnSpc>
              <a:buFont typeface="Arial"/>
              <a:buChar char="⚬"/>
            </a:pPr>
            <a:r>
              <a:rPr lang="en-US" sz="45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Shawnee, OK 74802-1567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148509" y="621601"/>
            <a:ext cx="11990981" cy="1429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527"/>
              </a:lnSpc>
              <a:spcBef>
                <a:spcPct val="0"/>
              </a:spcBef>
            </a:pPr>
            <a:r>
              <a:rPr lang="en-US" sz="87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SHAWNEE MILLS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1852919" y="6634154"/>
            <a:ext cx="5406381" cy="3533927"/>
          </a:xfrm>
          <a:custGeom>
            <a:avLst/>
            <a:gdLst/>
            <a:ahLst/>
            <a:cxnLst/>
            <a:rect r="r" b="b" t="t" l="l"/>
            <a:pathLst>
              <a:path h="3533927" w="5406381">
                <a:moveTo>
                  <a:pt x="0" y="0"/>
                </a:moveTo>
                <a:lnTo>
                  <a:pt x="5406381" y="0"/>
                </a:lnTo>
                <a:lnTo>
                  <a:pt x="5406381" y="3533927"/>
                </a:lnTo>
                <a:lnTo>
                  <a:pt x="0" y="35339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t="0" r="-7042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1737895"/>
            <a:ext cx="18288000" cy="8549105"/>
            <a:chOff x="0" y="0"/>
            <a:chExt cx="4816593" cy="225161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2251616"/>
            </a:xfrm>
            <a:custGeom>
              <a:avLst/>
              <a:gdLst/>
              <a:ahLst/>
              <a:cxnLst/>
              <a:rect r="r" b="b" t="t" l="l"/>
              <a:pathLst>
                <a:path h="225161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251616"/>
                  </a:lnTo>
                  <a:lnTo>
                    <a:pt x="0" y="2251616"/>
                  </a:ln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816593" cy="22897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624564" y="2051241"/>
            <a:ext cx="5038873" cy="3360889"/>
          </a:xfrm>
          <a:custGeom>
            <a:avLst/>
            <a:gdLst/>
            <a:ahLst/>
            <a:cxnLst/>
            <a:rect r="r" b="b" t="t" l="l"/>
            <a:pathLst>
              <a:path h="3360889" w="5038873">
                <a:moveTo>
                  <a:pt x="0" y="0"/>
                </a:moveTo>
                <a:lnTo>
                  <a:pt x="5038872" y="0"/>
                </a:lnTo>
                <a:lnTo>
                  <a:pt x="5038872" y="3360888"/>
                </a:lnTo>
                <a:lnTo>
                  <a:pt x="0" y="33608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219349" y="5663561"/>
            <a:ext cx="16039951" cy="42068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Watch the newsletter for most up to date information on this grant opportunity.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148509" y="621601"/>
            <a:ext cx="11990981" cy="1429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527"/>
              </a:lnSpc>
              <a:spcBef>
                <a:spcPct val="0"/>
              </a:spcBef>
            </a:pPr>
            <a:r>
              <a:rPr lang="en-US" sz="87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OKLAHOMA PORK COUNCIL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t="0" r="-7042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1737895"/>
            <a:ext cx="18288000" cy="8549105"/>
            <a:chOff x="0" y="0"/>
            <a:chExt cx="4816593" cy="225161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2251616"/>
            </a:xfrm>
            <a:custGeom>
              <a:avLst/>
              <a:gdLst/>
              <a:ahLst/>
              <a:cxnLst/>
              <a:rect r="r" b="b" t="t" l="l"/>
              <a:pathLst>
                <a:path h="225161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251616"/>
                  </a:lnTo>
                  <a:lnTo>
                    <a:pt x="0" y="2251616"/>
                  </a:lnTo>
                  <a:close/>
                </a:path>
              </a:pathLst>
            </a:custGeom>
            <a:solidFill>
              <a:srgbClr val="F7BB97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816593" cy="22897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5345730" y="2051241"/>
            <a:ext cx="7596540" cy="3641002"/>
          </a:xfrm>
          <a:custGeom>
            <a:avLst/>
            <a:gdLst/>
            <a:ahLst/>
            <a:cxnLst/>
            <a:rect r="r" b="b" t="t" l="l"/>
            <a:pathLst>
              <a:path h="3641002" w="7596540">
                <a:moveTo>
                  <a:pt x="0" y="0"/>
                </a:moveTo>
                <a:lnTo>
                  <a:pt x="7596540" y="0"/>
                </a:lnTo>
                <a:lnTo>
                  <a:pt x="7596540" y="3641001"/>
                </a:lnTo>
                <a:lnTo>
                  <a:pt x="0" y="36410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219349" y="5663561"/>
            <a:ext cx="16039951" cy="42068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Watch the newsletter for most up to date information on this grant opportunity.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148509" y="621601"/>
            <a:ext cx="11990981" cy="1429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527"/>
              </a:lnSpc>
              <a:spcBef>
                <a:spcPct val="0"/>
              </a:spcBef>
            </a:pPr>
            <a:r>
              <a:rPr lang="en-US" sz="87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OKLAHOMA BEEF COUNCIL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t="0" r="-7042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1737895"/>
            <a:ext cx="18288000" cy="8549105"/>
            <a:chOff x="0" y="0"/>
            <a:chExt cx="4816593" cy="225161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2251616"/>
            </a:xfrm>
            <a:custGeom>
              <a:avLst/>
              <a:gdLst/>
              <a:ahLst/>
              <a:cxnLst/>
              <a:rect r="r" b="b" t="t" l="l"/>
              <a:pathLst>
                <a:path h="225161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251616"/>
                  </a:lnTo>
                  <a:lnTo>
                    <a:pt x="0" y="2251616"/>
                  </a:lnTo>
                  <a:close/>
                </a:path>
              </a:pathLst>
            </a:custGeom>
            <a:solidFill>
              <a:srgbClr val="FFD2C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816593" cy="22897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7340630" y="2051241"/>
            <a:ext cx="3606739" cy="3606739"/>
          </a:xfrm>
          <a:custGeom>
            <a:avLst/>
            <a:gdLst/>
            <a:ahLst/>
            <a:cxnLst/>
            <a:rect r="r" b="b" t="t" l="l"/>
            <a:pathLst>
              <a:path h="3606739" w="3606739">
                <a:moveTo>
                  <a:pt x="0" y="0"/>
                </a:moveTo>
                <a:lnTo>
                  <a:pt x="3606740" y="0"/>
                </a:lnTo>
                <a:lnTo>
                  <a:pt x="3606740" y="3606739"/>
                </a:lnTo>
                <a:lnTo>
                  <a:pt x="0" y="36067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14742" y="5945773"/>
            <a:ext cx="17258516" cy="1889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52525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Students completing FCS Basics &amp; Human Growth &amp; Development should be taking the ODCTE 7101 Entry Level Child Care Traning (ELCCT) certification test. Those who pass can work at daycare centers.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148509" y="621601"/>
            <a:ext cx="11990981" cy="1429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527"/>
              </a:lnSpc>
              <a:spcBef>
                <a:spcPct val="0"/>
              </a:spcBef>
            </a:pPr>
            <a:r>
              <a:rPr lang="en-US" sz="87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CERTIFICATION TESTS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36791" y="8280082"/>
            <a:ext cx="16614418" cy="1889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***There is still a large push for certification tests for our students. PLEASE watch the newsletter for future updates on certification tests to give your students. 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t="0" r="-70429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-886757" y="5723407"/>
            <a:ext cx="20061513" cy="0"/>
          </a:xfrm>
          <a:prstGeom prst="line">
            <a:avLst/>
          </a:prstGeom>
          <a:ln cap="flat" w="28575">
            <a:solidFill>
              <a:srgbClr val="525252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4" id="4"/>
          <p:cNvGrpSpPr/>
          <p:nvPr/>
        </p:nvGrpSpPr>
        <p:grpSpPr>
          <a:xfrm rot="0">
            <a:off x="16290057" y="5476699"/>
            <a:ext cx="502056" cy="502056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66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3310501" y="5408004"/>
            <a:ext cx="502056" cy="502056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66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0488900" y="5476699"/>
            <a:ext cx="502056" cy="502056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  <a:ln cap="sq">
              <a:noFill/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266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347439" y="5476699"/>
            <a:ext cx="502056" cy="502056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66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16027349" y="9061504"/>
            <a:ext cx="3020519" cy="2793980"/>
          </a:xfrm>
          <a:custGeom>
            <a:avLst/>
            <a:gdLst/>
            <a:ahLst/>
            <a:cxnLst/>
            <a:rect r="r" b="b" t="t" l="l"/>
            <a:pathLst>
              <a:path h="2793980" w="3020519">
                <a:moveTo>
                  <a:pt x="0" y="0"/>
                </a:moveTo>
                <a:lnTo>
                  <a:pt x="3020519" y="0"/>
                </a:lnTo>
                <a:lnTo>
                  <a:pt x="3020519" y="2793980"/>
                </a:lnTo>
                <a:lnTo>
                  <a:pt x="0" y="2793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2523674">
            <a:off x="8574628" y="8547243"/>
            <a:ext cx="3966278" cy="3822501"/>
          </a:xfrm>
          <a:custGeom>
            <a:avLst/>
            <a:gdLst/>
            <a:ahLst/>
            <a:cxnLst/>
            <a:rect r="r" b="b" t="t" l="l"/>
            <a:pathLst>
              <a:path h="3822501" w="3966278">
                <a:moveTo>
                  <a:pt x="0" y="0"/>
                </a:moveTo>
                <a:lnTo>
                  <a:pt x="3966278" y="0"/>
                </a:lnTo>
                <a:lnTo>
                  <a:pt x="3966278" y="3822501"/>
                </a:lnTo>
                <a:lnTo>
                  <a:pt x="0" y="3822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3083439" y="9151851"/>
            <a:ext cx="4283445" cy="2039991"/>
          </a:xfrm>
          <a:custGeom>
            <a:avLst/>
            <a:gdLst/>
            <a:ahLst/>
            <a:cxnLst/>
            <a:rect r="r" b="b" t="t" l="l"/>
            <a:pathLst>
              <a:path h="2039991" w="4283445">
                <a:moveTo>
                  <a:pt x="0" y="0"/>
                </a:moveTo>
                <a:lnTo>
                  <a:pt x="4283444" y="0"/>
                </a:lnTo>
                <a:lnTo>
                  <a:pt x="4283444" y="2039990"/>
                </a:lnTo>
                <a:lnTo>
                  <a:pt x="0" y="20399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-886757" y="-2855618"/>
            <a:ext cx="4468392" cy="4367853"/>
          </a:xfrm>
          <a:custGeom>
            <a:avLst/>
            <a:gdLst/>
            <a:ahLst/>
            <a:cxnLst/>
            <a:rect r="r" b="b" t="t" l="l"/>
            <a:pathLst>
              <a:path h="4367853" w="4468392">
                <a:moveTo>
                  <a:pt x="0" y="0"/>
                </a:moveTo>
                <a:lnTo>
                  <a:pt x="4468392" y="0"/>
                </a:lnTo>
                <a:lnTo>
                  <a:pt x="4468392" y="4367853"/>
                </a:lnTo>
                <a:lnTo>
                  <a:pt x="0" y="43678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2518487" y="-1606223"/>
            <a:ext cx="3102866" cy="3118458"/>
          </a:xfrm>
          <a:custGeom>
            <a:avLst/>
            <a:gdLst/>
            <a:ahLst/>
            <a:cxnLst/>
            <a:rect r="r" b="b" t="t" l="l"/>
            <a:pathLst>
              <a:path h="3118458" w="3102866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10800000">
            <a:off x="16027349" y="-1201274"/>
            <a:ext cx="4270056" cy="3746974"/>
          </a:xfrm>
          <a:custGeom>
            <a:avLst/>
            <a:gdLst/>
            <a:ahLst/>
            <a:cxnLst/>
            <a:rect r="r" b="b" t="t" l="l"/>
            <a:pathLst>
              <a:path h="3746974" w="4270056">
                <a:moveTo>
                  <a:pt x="0" y="0"/>
                </a:moveTo>
                <a:lnTo>
                  <a:pt x="4270055" y="0"/>
                </a:lnTo>
                <a:lnTo>
                  <a:pt x="4270055" y="3746974"/>
                </a:lnTo>
                <a:lnTo>
                  <a:pt x="0" y="37469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3743547" y="876300"/>
            <a:ext cx="10800907" cy="2280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8340"/>
              </a:lnSpc>
              <a:spcBef>
                <a:spcPct val="0"/>
              </a:spcBef>
            </a:pPr>
            <a:r>
              <a:rPr lang="en-US" sz="14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PROGRAM REPORTING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630366" y="6223357"/>
            <a:ext cx="1936202" cy="487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08"/>
              </a:lnSpc>
            </a:pPr>
            <a:r>
              <a:rPr lang="en-US" sz="36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Sept. 30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362182" y="6824956"/>
            <a:ext cx="2472572" cy="866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87"/>
              </a:lnSpc>
            </a:pPr>
            <a:r>
              <a:rPr lang="en-US" sz="2299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Salary &amp; Teaching Report</a:t>
            </a:r>
          </a:p>
        </p:txBody>
      </p:sp>
      <p:grpSp>
        <p:nvGrpSpPr>
          <p:cNvPr name="Group 25" id="25"/>
          <p:cNvGrpSpPr/>
          <p:nvPr/>
        </p:nvGrpSpPr>
        <p:grpSpPr>
          <a:xfrm rot="0">
            <a:off x="4035902" y="5476699"/>
            <a:ext cx="502056" cy="502056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66"/>
                </a:lnSpc>
              </a:pPr>
            </a:p>
          </p:txBody>
        </p:sp>
      </p:grpSp>
      <p:sp>
        <p:nvSpPr>
          <p:cNvPr name="TextBox 28" id="28"/>
          <p:cNvSpPr txBox="true"/>
          <p:nvPr/>
        </p:nvSpPr>
        <p:spPr>
          <a:xfrm rot="0">
            <a:off x="3648883" y="4675436"/>
            <a:ext cx="1276094" cy="487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08"/>
              </a:lnSpc>
            </a:pPr>
            <a:r>
              <a:rPr lang="en-US" sz="36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Oct. 1</a:t>
            </a:r>
          </a:p>
        </p:txBody>
      </p:sp>
      <p:grpSp>
        <p:nvGrpSpPr>
          <p:cNvPr name="Group 29" id="29"/>
          <p:cNvGrpSpPr/>
          <p:nvPr/>
        </p:nvGrpSpPr>
        <p:grpSpPr>
          <a:xfrm rot="0">
            <a:off x="7366883" y="5472378"/>
            <a:ext cx="502056" cy="502056"/>
            <a:chOff x="0" y="0"/>
            <a:chExt cx="812800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  <a:ln cap="sq">
              <a:noFill/>
              <a:prstDash val="solid"/>
              <a:miter/>
            </a:ln>
          </p:spPr>
        </p:sp>
        <p:sp>
          <p:nvSpPr>
            <p:cNvPr name="TextBox 31" id="31"/>
            <p:cNvSpPr txBox="true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266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32" id="32"/>
          <p:cNvSpPr txBox="true"/>
          <p:nvPr/>
        </p:nvSpPr>
        <p:spPr>
          <a:xfrm rot="0">
            <a:off x="6815187" y="4731774"/>
            <a:ext cx="1605449" cy="487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08"/>
              </a:lnSpc>
            </a:pPr>
            <a:r>
              <a:rPr lang="en-US" sz="36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Oct. 31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9858867" y="6308129"/>
            <a:ext cx="1762122" cy="487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08"/>
              </a:lnSpc>
            </a:pPr>
            <a:r>
              <a:rPr lang="en-US" sz="36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Nov. 30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2689173" y="4753007"/>
            <a:ext cx="1744713" cy="487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08"/>
              </a:lnSpc>
            </a:pPr>
            <a:r>
              <a:rPr lang="en-US" sz="36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Jan. 31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5773177" y="6035905"/>
            <a:ext cx="1744713" cy="487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08"/>
              </a:lnSpc>
            </a:pPr>
            <a:r>
              <a:rPr lang="en-US" sz="36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May 31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050644" y="3394983"/>
            <a:ext cx="2472572" cy="866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87"/>
              </a:lnSpc>
            </a:pPr>
            <a:r>
              <a:rPr lang="en-US" sz="2299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Follow-Up Reports Open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6381626" y="3227484"/>
            <a:ext cx="2472572" cy="1314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87"/>
              </a:lnSpc>
            </a:pPr>
            <a:r>
              <a:rPr lang="en-US" sz="2299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CESI Reports initial submission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9503642" y="6852578"/>
            <a:ext cx="2472572" cy="866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87"/>
              </a:lnSpc>
            </a:pPr>
            <a:r>
              <a:rPr lang="en-US" sz="2299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Follow up Reports Due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2325244" y="3248717"/>
            <a:ext cx="2472572" cy="1314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87"/>
              </a:lnSpc>
            </a:pPr>
            <a:r>
              <a:rPr lang="en-US" sz="2299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CESI Reports additional students added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4544453" y="6712595"/>
            <a:ext cx="3700104" cy="2209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87"/>
              </a:lnSpc>
            </a:pPr>
            <a:r>
              <a:rPr lang="en-US" sz="2299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CESI Final Reports Due</a:t>
            </a:r>
          </a:p>
          <a:p>
            <a:pPr algn="ctr">
              <a:lnSpc>
                <a:spcPts val="3587"/>
              </a:lnSpc>
            </a:pPr>
            <a:r>
              <a:rPr lang="en-US" sz="2299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 yr Folders Updated</a:t>
            </a:r>
          </a:p>
          <a:p>
            <a:pPr algn="ctr">
              <a:lnSpc>
                <a:spcPts val="3587"/>
              </a:lnSpc>
            </a:pPr>
            <a:r>
              <a:rPr lang="en-US" sz="2299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Advisory Committee Report</a:t>
            </a:r>
          </a:p>
          <a:p>
            <a:pPr algn="ctr">
              <a:lnSpc>
                <a:spcPts val="3587"/>
              </a:lnSpc>
            </a:pPr>
            <a:r>
              <a:rPr lang="en-US" sz="2299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412/314 Reports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074212" y="1251062"/>
            <a:ext cx="13847855" cy="88138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45" indent="-269872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Add your entire school day! Don’t forget your plan period and your lunch! </a:t>
            </a:r>
          </a:p>
          <a:p>
            <a:pPr algn="l" marL="539745" indent="-269872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If you have an ‘Other’ such as advisory or study hall please note it in the comments.​</a:t>
            </a:r>
          </a:p>
          <a:p>
            <a:pPr algn="l" marL="1079489" indent="-359830" lvl="2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DO NOT place students in an “OTHER” course; unless you are teaching a FCS-related course. If student numbers are listed in other, an explanation is needed describing what material is being taught.​</a:t>
            </a:r>
          </a:p>
          <a:p>
            <a:pPr algn="l" marL="539745" indent="-269872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The ‘Contact Info’ section is </a:t>
            </a:r>
            <a:r>
              <a:rPr lang="en-US" sz="2499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NOT YOU</a:t>
            </a:r>
            <a:r>
              <a:rPr lang="en-US" sz="2499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. Use someone who can answer questions about your contract.​</a:t>
            </a:r>
          </a:p>
          <a:p>
            <a:pPr algn="l" marL="539745" indent="-269872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In the salary section, if you put any amount in the other box you must put a comment itemizing that amount. </a:t>
            </a:r>
          </a:p>
          <a:p>
            <a:pPr algn="l" marL="1079489" indent="-359830" lvl="2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Example: $1500 should be broken down to $1000 Student Council, $500 Sr. Class Sponsor. </a:t>
            </a:r>
          </a:p>
          <a:p>
            <a:pPr algn="l" marL="1079489" indent="-359830" lvl="2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DO NOT INCLUDE THE FCS STIPEND $2200</a:t>
            </a:r>
            <a:r>
              <a:rPr lang="en-US" sz="2499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.​</a:t>
            </a:r>
          </a:p>
          <a:p>
            <a:pPr algn="l" marL="539745" indent="-269872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Break down of what goes in each category of the Salary Information:​</a:t>
            </a:r>
          </a:p>
          <a:p>
            <a:pPr algn="l" marL="1079489" indent="-359830" lvl="2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2499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Base Salary</a:t>
            </a:r>
            <a:r>
              <a:rPr lang="en-US" sz="2499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: your base salary plus anything else FCS related i.e.: FCCLA stipend from school not the $2200​</a:t>
            </a:r>
          </a:p>
          <a:p>
            <a:pPr algn="l" marL="1079489" indent="-359830" lvl="2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2499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Health</a:t>
            </a:r>
            <a:r>
              <a:rPr lang="en-US" sz="2499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: any type of Insurance i.e.: health, life, etc. Itemize in the comment section what amount is paid for each different insurance.​</a:t>
            </a:r>
          </a:p>
          <a:p>
            <a:pPr algn="l" marL="1079489" indent="-359830" lvl="2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2499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Retirement</a:t>
            </a:r>
            <a:r>
              <a:rPr lang="en-US" sz="2499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: all school-paid retirements​</a:t>
            </a:r>
          </a:p>
          <a:p>
            <a:pPr algn="l" marL="1079489" indent="-359830" lvl="2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2499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Other</a:t>
            </a:r>
            <a:r>
              <a:rPr lang="en-US" sz="2499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: extra duty pay other than FCCLA​</a:t>
            </a:r>
          </a:p>
          <a:p>
            <a:pPr algn="l" marL="539745" indent="-269872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I</a:t>
            </a:r>
            <a:r>
              <a:rPr lang="en-US" sz="2499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n the acknowledgment section note which pathways you teach. 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-1068272" y="0"/>
            <a:ext cx="4513562" cy="10937142"/>
            <a:chOff x="0" y="0"/>
            <a:chExt cx="1188757" cy="288056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88757" cy="2880564"/>
            </a:xfrm>
            <a:custGeom>
              <a:avLst/>
              <a:gdLst/>
              <a:ahLst/>
              <a:cxnLst/>
              <a:rect r="r" b="b" t="t" l="l"/>
              <a:pathLst>
                <a:path h="2880564" w="1188757">
                  <a:moveTo>
                    <a:pt x="0" y="0"/>
                  </a:moveTo>
                  <a:lnTo>
                    <a:pt x="1188757" y="0"/>
                  </a:lnTo>
                  <a:lnTo>
                    <a:pt x="1188757" y="2880564"/>
                  </a:lnTo>
                  <a:lnTo>
                    <a:pt x="0" y="2880564"/>
                  </a:ln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76200"/>
              <a:ext cx="1188757" cy="29567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87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3895947" y="157543"/>
            <a:ext cx="13909533" cy="15518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2576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Hibernate"/>
                <a:ea typeface="Hibernate"/>
                <a:cs typeface="Hibernate"/>
                <a:sym typeface="Hibernate"/>
              </a:rPr>
              <a:t>SALARY &amp; TEACHING REPORT: DUE SEPT 30TH 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t="0" r="-70429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214591" y="-653351"/>
            <a:ext cx="3335222" cy="3026714"/>
          </a:xfrm>
          <a:custGeom>
            <a:avLst/>
            <a:gdLst/>
            <a:ahLst/>
            <a:cxnLst/>
            <a:rect r="r" b="b" t="t" l="l"/>
            <a:pathLst>
              <a:path h="3026714" w="3335222">
                <a:moveTo>
                  <a:pt x="0" y="0"/>
                </a:moveTo>
                <a:lnTo>
                  <a:pt x="3335222" y="0"/>
                </a:lnTo>
                <a:lnTo>
                  <a:pt x="3335222" y="3026714"/>
                </a:lnTo>
                <a:lnTo>
                  <a:pt x="0" y="3026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777434" y="-1093686"/>
            <a:ext cx="2669512" cy="2469299"/>
          </a:xfrm>
          <a:custGeom>
            <a:avLst/>
            <a:gdLst/>
            <a:ahLst/>
            <a:cxnLst/>
            <a:rect r="r" b="b" t="t" l="l"/>
            <a:pathLst>
              <a:path h="2469299" w="2669512">
                <a:moveTo>
                  <a:pt x="0" y="0"/>
                </a:moveTo>
                <a:lnTo>
                  <a:pt x="2669513" y="0"/>
                </a:lnTo>
                <a:lnTo>
                  <a:pt x="2669513" y="2469299"/>
                </a:lnTo>
                <a:lnTo>
                  <a:pt x="0" y="2469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323134" y="8156869"/>
            <a:ext cx="2436684" cy="2692468"/>
          </a:xfrm>
          <a:custGeom>
            <a:avLst/>
            <a:gdLst/>
            <a:ahLst/>
            <a:cxnLst/>
            <a:rect r="r" b="b" t="t" l="l"/>
            <a:pathLst>
              <a:path h="2692468" w="2436684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2523674">
            <a:off x="8574628" y="8547243"/>
            <a:ext cx="3966278" cy="3822501"/>
          </a:xfrm>
          <a:custGeom>
            <a:avLst/>
            <a:gdLst/>
            <a:ahLst/>
            <a:cxnLst/>
            <a:rect r="r" b="b" t="t" l="l"/>
            <a:pathLst>
              <a:path h="3822501" w="3966278">
                <a:moveTo>
                  <a:pt x="0" y="0"/>
                </a:moveTo>
                <a:lnTo>
                  <a:pt x="3966278" y="0"/>
                </a:lnTo>
                <a:lnTo>
                  <a:pt x="3966278" y="3822501"/>
                </a:lnTo>
                <a:lnTo>
                  <a:pt x="0" y="38225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748651" y="8858795"/>
            <a:ext cx="2268425" cy="1990543"/>
          </a:xfrm>
          <a:custGeom>
            <a:avLst/>
            <a:gdLst/>
            <a:ahLst/>
            <a:cxnLst/>
            <a:rect r="r" b="b" t="t" l="l"/>
            <a:pathLst>
              <a:path h="1990543" w="2268425">
                <a:moveTo>
                  <a:pt x="0" y="0"/>
                </a:moveTo>
                <a:lnTo>
                  <a:pt x="2268425" y="0"/>
                </a:lnTo>
                <a:lnTo>
                  <a:pt x="2268425" y="1990543"/>
                </a:lnTo>
                <a:lnTo>
                  <a:pt x="0" y="19905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2829396">
            <a:off x="16595204" y="61939"/>
            <a:ext cx="3367561" cy="3245487"/>
          </a:xfrm>
          <a:custGeom>
            <a:avLst/>
            <a:gdLst/>
            <a:ahLst/>
            <a:cxnLst/>
            <a:rect r="r" b="b" t="t" l="l"/>
            <a:pathLst>
              <a:path h="3245487" w="3367561">
                <a:moveTo>
                  <a:pt x="0" y="0"/>
                </a:moveTo>
                <a:lnTo>
                  <a:pt x="3367561" y="0"/>
                </a:lnTo>
                <a:lnTo>
                  <a:pt x="3367561" y="3245487"/>
                </a:lnTo>
                <a:lnTo>
                  <a:pt x="0" y="3245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1214591" y="3572091"/>
            <a:ext cx="2429181" cy="4015176"/>
          </a:xfrm>
          <a:custGeom>
            <a:avLst/>
            <a:gdLst/>
            <a:ahLst/>
            <a:cxnLst/>
            <a:rect r="r" b="b" t="t" l="l"/>
            <a:pathLst>
              <a:path h="4015176" w="2429181">
                <a:moveTo>
                  <a:pt x="0" y="0"/>
                </a:moveTo>
                <a:lnTo>
                  <a:pt x="2429182" y="0"/>
                </a:lnTo>
                <a:lnTo>
                  <a:pt x="2429182" y="4015176"/>
                </a:lnTo>
                <a:lnTo>
                  <a:pt x="0" y="40151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36567" y="4592514"/>
            <a:ext cx="3102866" cy="3118458"/>
          </a:xfrm>
          <a:custGeom>
            <a:avLst/>
            <a:gdLst/>
            <a:ahLst/>
            <a:cxnLst/>
            <a:rect r="r" b="b" t="t" l="l"/>
            <a:pathLst>
              <a:path h="3118458" w="3102866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0726236">
            <a:off x="13288786" y="-648443"/>
            <a:ext cx="4156830" cy="1979691"/>
          </a:xfrm>
          <a:custGeom>
            <a:avLst/>
            <a:gdLst/>
            <a:ahLst/>
            <a:cxnLst/>
            <a:rect r="r" b="b" t="t" l="l"/>
            <a:pathLst>
              <a:path h="1979691" w="4156830">
                <a:moveTo>
                  <a:pt x="0" y="0"/>
                </a:moveTo>
                <a:lnTo>
                  <a:pt x="4156830" y="0"/>
                </a:lnTo>
                <a:lnTo>
                  <a:pt x="4156830" y="1979691"/>
                </a:lnTo>
                <a:lnTo>
                  <a:pt x="0" y="19796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789271" y="-1202197"/>
            <a:ext cx="2478756" cy="2404393"/>
          </a:xfrm>
          <a:custGeom>
            <a:avLst/>
            <a:gdLst/>
            <a:ahLst/>
            <a:cxnLst/>
            <a:rect r="r" b="b" t="t" l="l"/>
            <a:pathLst>
              <a:path h="2404393" w="2478756">
                <a:moveTo>
                  <a:pt x="0" y="0"/>
                </a:moveTo>
                <a:lnTo>
                  <a:pt x="2478756" y="0"/>
                </a:lnTo>
                <a:lnTo>
                  <a:pt x="2478756" y="2404394"/>
                </a:lnTo>
                <a:lnTo>
                  <a:pt x="0" y="24043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-778935" y="8261739"/>
            <a:ext cx="3287385" cy="3184654"/>
          </a:xfrm>
          <a:custGeom>
            <a:avLst/>
            <a:gdLst/>
            <a:ahLst/>
            <a:cxnLst/>
            <a:rect r="r" b="b" t="t" l="l"/>
            <a:pathLst>
              <a:path h="3184654" w="3287385">
                <a:moveTo>
                  <a:pt x="0" y="0"/>
                </a:moveTo>
                <a:lnTo>
                  <a:pt x="3287384" y="0"/>
                </a:lnTo>
                <a:lnTo>
                  <a:pt x="3287384" y="3184654"/>
                </a:lnTo>
                <a:lnTo>
                  <a:pt x="0" y="31846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083439" y="9151851"/>
            <a:ext cx="4283445" cy="2039991"/>
          </a:xfrm>
          <a:custGeom>
            <a:avLst/>
            <a:gdLst/>
            <a:ahLst/>
            <a:cxnLst/>
            <a:rect r="r" b="b" t="t" l="l"/>
            <a:pathLst>
              <a:path h="2039991" w="4283445">
                <a:moveTo>
                  <a:pt x="0" y="0"/>
                </a:moveTo>
                <a:lnTo>
                  <a:pt x="4283444" y="0"/>
                </a:lnTo>
                <a:lnTo>
                  <a:pt x="4283444" y="2039990"/>
                </a:lnTo>
                <a:lnTo>
                  <a:pt x="0" y="20399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8754662">
            <a:off x="5893358" y="-2053103"/>
            <a:ext cx="4176376" cy="3664770"/>
          </a:xfrm>
          <a:custGeom>
            <a:avLst/>
            <a:gdLst/>
            <a:ahLst/>
            <a:cxnLst/>
            <a:rect r="r" b="b" t="t" l="l"/>
            <a:pathLst>
              <a:path h="3664770" w="4176376">
                <a:moveTo>
                  <a:pt x="0" y="0"/>
                </a:moveTo>
                <a:lnTo>
                  <a:pt x="4176376" y="0"/>
                </a:lnTo>
                <a:lnTo>
                  <a:pt x="4176376" y="3664769"/>
                </a:lnTo>
                <a:lnTo>
                  <a:pt x="0" y="36647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2608390" y="2366077"/>
            <a:ext cx="13071221" cy="64239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6396"/>
              </a:lnSpc>
            </a:pPr>
            <a:r>
              <a:rPr lang="en-US" sz="19065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PROGRAM EVALUATIONS &amp; ACCREDITATIONS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t="0" r="-70429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214591" y="-653351"/>
            <a:ext cx="3335222" cy="3026714"/>
          </a:xfrm>
          <a:custGeom>
            <a:avLst/>
            <a:gdLst/>
            <a:ahLst/>
            <a:cxnLst/>
            <a:rect r="r" b="b" t="t" l="l"/>
            <a:pathLst>
              <a:path h="3026714" w="3335222">
                <a:moveTo>
                  <a:pt x="0" y="0"/>
                </a:moveTo>
                <a:lnTo>
                  <a:pt x="3335222" y="0"/>
                </a:lnTo>
                <a:lnTo>
                  <a:pt x="3335222" y="3026714"/>
                </a:lnTo>
                <a:lnTo>
                  <a:pt x="0" y="3026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777434" y="-1093686"/>
            <a:ext cx="2669512" cy="2469299"/>
          </a:xfrm>
          <a:custGeom>
            <a:avLst/>
            <a:gdLst/>
            <a:ahLst/>
            <a:cxnLst/>
            <a:rect r="r" b="b" t="t" l="l"/>
            <a:pathLst>
              <a:path h="2469299" w="2669512">
                <a:moveTo>
                  <a:pt x="0" y="0"/>
                </a:moveTo>
                <a:lnTo>
                  <a:pt x="2669513" y="0"/>
                </a:lnTo>
                <a:lnTo>
                  <a:pt x="2669513" y="2469299"/>
                </a:lnTo>
                <a:lnTo>
                  <a:pt x="0" y="2469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323134" y="8156869"/>
            <a:ext cx="2436684" cy="2692468"/>
          </a:xfrm>
          <a:custGeom>
            <a:avLst/>
            <a:gdLst/>
            <a:ahLst/>
            <a:cxnLst/>
            <a:rect r="r" b="b" t="t" l="l"/>
            <a:pathLst>
              <a:path h="2692468" w="2436684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2523674">
            <a:off x="8574628" y="8547243"/>
            <a:ext cx="3966278" cy="3822501"/>
          </a:xfrm>
          <a:custGeom>
            <a:avLst/>
            <a:gdLst/>
            <a:ahLst/>
            <a:cxnLst/>
            <a:rect r="r" b="b" t="t" l="l"/>
            <a:pathLst>
              <a:path h="3822501" w="3966278">
                <a:moveTo>
                  <a:pt x="0" y="0"/>
                </a:moveTo>
                <a:lnTo>
                  <a:pt x="3966278" y="0"/>
                </a:lnTo>
                <a:lnTo>
                  <a:pt x="3966278" y="3822501"/>
                </a:lnTo>
                <a:lnTo>
                  <a:pt x="0" y="38225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748651" y="8858795"/>
            <a:ext cx="2268425" cy="1990543"/>
          </a:xfrm>
          <a:custGeom>
            <a:avLst/>
            <a:gdLst/>
            <a:ahLst/>
            <a:cxnLst/>
            <a:rect r="r" b="b" t="t" l="l"/>
            <a:pathLst>
              <a:path h="1990543" w="2268425">
                <a:moveTo>
                  <a:pt x="0" y="0"/>
                </a:moveTo>
                <a:lnTo>
                  <a:pt x="2268425" y="0"/>
                </a:lnTo>
                <a:lnTo>
                  <a:pt x="2268425" y="1990543"/>
                </a:lnTo>
                <a:lnTo>
                  <a:pt x="0" y="19905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2829396">
            <a:off x="16595204" y="61939"/>
            <a:ext cx="3367561" cy="3245487"/>
          </a:xfrm>
          <a:custGeom>
            <a:avLst/>
            <a:gdLst/>
            <a:ahLst/>
            <a:cxnLst/>
            <a:rect r="r" b="b" t="t" l="l"/>
            <a:pathLst>
              <a:path h="3245487" w="3367561">
                <a:moveTo>
                  <a:pt x="0" y="0"/>
                </a:moveTo>
                <a:lnTo>
                  <a:pt x="3367561" y="0"/>
                </a:lnTo>
                <a:lnTo>
                  <a:pt x="3367561" y="3245487"/>
                </a:lnTo>
                <a:lnTo>
                  <a:pt x="0" y="3245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1214591" y="3572091"/>
            <a:ext cx="2429181" cy="4015176"/>
          </a:xfrm>
          <a:custGeom>
            <a:avLst/>
            <a:gdLst/>
            <a:ahLst/>
            <a:cxnLst/>
            <a:rect r="r" b="b" t="t" l="l"/>
            <a:pathLst>
              <a:path h="4015176" w="2429181">
                <a:moveTo>
                  <a:pt x="0" y="0"/>
                </a:moveTo>
                <a:lnTo>
                  <a:pt x="2429182" y="0"/>
                </a:lnTo>
                <a:lnTo>
                  <a:pt x="2429182" y="4015176"/>
                </a:lnTo>
                <a:lnTo>
                  <a:pt x="0" y="40151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36567" y="4592514"/>
            <a:ext cx="3102866" cy="3118458"/>
          </a:xfrm>
          <a:custGeom>
            <a:avLst/>
            <a:gdLst/>
            <a:ahLst/>
            <a:cxnLst/>
            <a:rect r="r" b="b" t="t" l="l"/>
            <a:pathLst>
              <a:path h="3118458" w="3102866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0726236">
            <a:off x="13288786" y="-648443"/>
            <a:ext cx="4156830" cy="1979691"/>
          </a:xfrm>
          <a:custGeom>
            <a:avLst/>
            <a:gdLst/>
            <a:ahLst/>
            <a:cxnLst/>
            <a:rect r="r" b="b" t="t" l="l"/>
            <a:pathLst>
              <a:path h="1979691" w="4156830">
                <a:moveTo>
                  <a:pt x="0" y="0"/>
                </a:moveTo>
                <a:lnTo>
                  <a:pt x="4156830" y="0"/>
                </a:lnTo>
                <a:lnTo>
                  <a:pt x="4156830" y="1979691"/>
                </a:lnTo>
                <a:lnTo>
                  <a:pt x="0" y="19796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789271" y="-1202197"/>
            <a:ext cx="2478756" cy="2404393"/>
          </a:xfrm>
          <a:custGeom>
            <a:avLst/>
            <a:gdLst/>
            <a:ahLst/>
            <a:cxnLst/>
            <a:rect r="r" b="b" t="t" l="l"/>
            <a:pathLst>
              <a:path h="2404393" w="2478756">
                <a:moveTo>
                  <a:pt x="0" y="0"/>
                </a:moveTo>
                <a:lnTo>
                  <a:pt x="2478756" y="0"/>
                </a:lnTo>
                <a:lnTo>
                  <a:pt x="2478756" y="2404394"/>
                </a:lnTo>
                <a:lnTo>
                  <a:pt x="0" y="24043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-778935" y="8261739"/>
            <a:ext cx="3287385" cy="3184654"/>
          </a:xfrm>
          <a:custGeom>
            <a:avLst/>
            <a:gdLst/>
            <a:ahLst/>
            <a:cxnLst/>
            <a:rect r="r" b="b" t="t" l="l"/>
            <a:pathLst>
              <a:path h="3184654" w="3287385">
                <a:moveTo>
                  <a:pt x="0" y="0"/>
                </a:moveTo>
                <a:lnTo>
                  <a:pt x="3287384" y="0"/>
                </a:lnTo>
                <a:lnTo>
                  <a:pt x="3287384" y="3184654"/>
                </a:lnTo>
                <a:lnTo>
                  <a:pt x="0" y="31846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083439" y="9151851"/>
            <a:ext cx="4283445" cy="2039991"/>
          </a:xfrm>
          <a:custGeom>
            <a:avLst/>
            <a:gdLst/>
            <a:ahLst/>
            <a:cxnLst/>
            <a:rect r="r" b="b" t="t" l="l"/>
            <a:pathLst>
              <a:path h="2039991" w="4283445">
                <a:moveTo>
                  <a:pt x="0" y="0"/>
                </a:moveTo>
                <a:lnTo>
                  <a:pt x="4283444" y="0"/>
                </a:lnTo>
                <a:lnTo>
                  <a:pt x="4283444" y="2039990"/>
                </a:lnTo>
                <a:lnTo>
                  <a:pt x="0" y="20399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8754662">
            <a:off x="5893358" y="-2053103"/>
            <a:ext cx="4176376" cy="3664770"/>
          </a:xfrm>
          <a:custGeom>
            <a:avLst/>
            <a:gdLst/>
            <a:ahLst/>
            <a:cxnLst/>
            <a:rect r="r" b="b" t="t" l="l"/>
            <a:pathLst>
              <a:path h="3664770" w="4176376">
                <a:moveTo>
                  <a:pt x="0" y="0"/>
                </a:moveTo>
                <a:lnTo>
                  <a:pt x="4176376" y="0"/>
                </a:lnTo>
                <a:lnTo>
                  <a:pt x="4176376" y="3664769"/>
                </a:lnTo>
                <a:lnTo>
                  <a:pt x="0" y="36647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2727158" y="5210241"/>
            <a:ext cx="4754052" cy="4754052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3"/>
              <a:stretch>
                <a:fillRect l="-2312" t="0" r="-2312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453020" y="202269"/>
            <a:ext cx="8068230" cy="4908087"/>
            <a:chOff x="0" y="0"/>
            <a:chExt cx="1336133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336133" cy="812800"/>
            </a:xfrm>
            <a:custGeom>
              <a:avLst/>
              <a:gdLst/>
              <a:ahLst/>
              <a:cxnLst/>
              <a:rect r="r" b="b" t="t" l="l"/>
              <a:pathLst>
                <a:path h="812800" w="1336133">
                  <a:moveTo>
                    <a:pt x="0" y="0"/>
                  </a:moveTo>
                  <a:lnTo>
                    <a:pt x="1336133" y="0"/>
                  </a:lnTo>
                  <a:lnTo>
                    <a:pt x="1336133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4"/>
              <a:stretch>
                <a:fillRect l="0" t="-3347" r="0" b="-3347"/>
              </a:stretch>
            </a:blip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8854965" y="202269"/>
            <a:ext cx="7468169" cy="4824328"/>
          </a:xfrm>
          <a:custGeom>
            <a:avLst/>
            <a:gdLst/>
            <a:ahLst/>
            <a:cxnLst/>
            <a:rect r="r" b="b" t="t" l="l"/>
            <a:pathLst>
              <a:path h="4824328" w="7468169">
                <a:moveTo>
                  <a:pt x="0" y="0"/>
                </a:moveTo>
                <a:lnTo>
                  <a:pt x="7468169" y="0"/>
                </a:lnTo>
                <a:lnTo>
                  <a:pt x="7468169" y="4824328"/>
                </a:lnTo>
                <a:lnTo>
                  <a:pt x="0" y="482432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0737931" y="5210241"/>
            <a:ext cx="4241628" cy="4476506"/>
          </a:xfrm>
          <a:custGeom>
            <a:avLst/>
            <a:gdLst/>
            <a:ahLst/>
            <a:cxnLst/>
            <a:rect r="r" b="b" t="t" l="l"/>
            <a:pathLst>
              <a:path h="4476506" w="4241628">
                <a:moveTo>
                  <a:pt x="0" y="0"/>
                </a:moveTo>
                <a:lnTo>
                  <a:pt x="4241628" y="0"/>
                </a:lnTo>
                <a:lnTo>
                  <a:pt x="4241628" y="4476506"/>
                </a:lnTo>
                <a:lnTo>
                  <a:pt x="0" y="447650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t="0" r="-7042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1737895"/>
            <a:ext cx="18288000" cy="8549105"/>
            <a:chOff x="0" y="0"/>
            <a:chExt cx="4816593" cy="225161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2251616"/>
            </a:xfrm>
            <a:custGeom>
              <a:avLst/>
              <a:gdLst/>
              <a:ahLst/>
              <a:cxnLst/>
              <a:rect r="r" b="b" t="t" l="l"/>
              <a:pathLst>
                <a:path h="225161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251616"/>
                  </a:lnTo>
                  <a:lnTo>
                    <a:pt x="0" y="2251616"/>
                  </a:lnTo>
                  <a:close/>
                </a:path>
              </a:pathLst>
            </a:custGeom>
            <a:solidFill>
              <a:srgbClr val="F7BB97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816593" cy="22897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124024" y="2606308"/>
            <a:ext cx="16039951" cy="6762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55657" indent="-377829" lvl="1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Bridge Creek </a:t>
            </a:r>
          </a:p>
          <a:p>
            <a:pPr algn="l" marL="755657" indent="-377829" lvl="1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Cache</a:t>
            </a:r>
          </a:p>
          <a:p>
            <a:pPr algn="l" marL="755657" indent="-377829" lvl="1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Elgin</a:t>
            </a:r>
          </a:p>
          <a:p>
            <a:pPr algn="l" marL="755657" indent="-377829" lvl="1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Fletcher</a:t>
            </a:r>
          </a:p>
          <a:p>
            <a:pPr algn="l" marL="755657" indent="-377829" lvl="1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Healdton</a:t>
            </a:r>
          </a:p>
          <a:p>
            <a:pPr algn="l" marL="755657" indent="-377829" lvl="1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Lawton (3 Programs)</a:t>
            </a:r>
          </a:p>
          <a:p>
            <a:pPr algn="l" marL="755657" indent="-377829" lvl="1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Midwest City HS (2 Programs</a:t>
            </a:r>
          </a:p>
          <a:p>
            <a:pPr algn="l" marL="755657" indent="-377829" lvl="1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Plainview</a:t>
            </a:r>
          </a:p>
          <a:p>
            <a:pPr algn="l" marL="755657" indent="-377829" lvl="1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Putnam City (13 Programs)</a:t>
            </a:r>
          </a:p>
          <a:p>
            <a:pPr algn="l" marL="755657" indent="-377829" lvl="1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Sterling</a:t>
            </a:r>
          </a:p>
          <a:p>
            <a:pPr algn="l" marL="712478" indent="-356239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Wynnewood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148509" y="621601"/>
            <a:ext cx="11990981" cy="1429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527"/>
              </a:lnSpc>
              <a:spcBef>
                <a:spcPct val="0"/>
              </a:spcBef>
            </a:pPr>
            <a:r>
              <a:rPr lang="en-US" sz="87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COMPREHENSIVE PROGRAM EVALS (K12)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t="0" r="-7042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1737895"/>
            <a:ext cx="18288000" cy="8549105"/>
            <a:chOff x="0" y="0"/>
            <a:chExt cx="4816593" cy="225161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2251616"/>
            </a:xfrm>
            <a:custGeom>
              <a:avLst/>
              <a:gdLst/>
              <a:ahLst/>
              <a:cxnLst/>
              <a:rect r="r" b="b" t="t" l="l"/>
              <a:pathLst>
                <a:path h="225161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251616"/>
                  </a:lnTo>
                  <a:lnTo>
                    <a:pt x="0" y="2251616"/>
                  </a:lnTo>
                  <a:close/>
                </a:path>
              </a:pathLst>
            </a:custGeom>
            <a:solidFill>
              <a:srgbClr val="FFD2C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816593" cy="22897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3148509" y="621601"/>
            <a:ext cx="11990981" cy="1429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527"/>
              </a:lnSpc>
              <a:spcBef>
                <a:spcPct val="0"/>
              </a:spcBef>
            </a:pPr>
            <a:r>
              <a:rPr lang="en-US" sz="87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CAREERTECH ACCREDITATIONS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970602" y="4451668"/>
            <a:ext cx="6346797" cy="2621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80"/>
              </a:lnSpc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NONE FOR SOUTH REGION </a:t>
            </a:r>
          </a:p>
          <a:p>
            <a:pPr algn="ctr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24-25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t="0" r="-7042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1737895"/>
            <a:ext cx="18288000" cy="8549105"/>
            <a:chOff x="0" y="0"/>
            <a:chExt cx="4816593" cy="225161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2251616"/>
            </a:xfrm>
            <a:custGeom>
              <a:avLst/>
              <a:gdLst/>
              <a:ahLst/>
              <a:cxnLst/>
              <a:rect r="r" b="b" t="t" l="l"/>
              <a:pathLst>
                <a:path h="225161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251616"/>
                  </a:lnTo>
                  <a:lnTo>
                    <a:pt x="0" y="2251616"/>
                  </a:ln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816593" cy="22897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5343941" y="2051241"/>
            <a:ext cx="6606023" cy="5765257"/>
          </a:xfrm>
          <a:custGeom>
            <a:avLst/>
            <a:gdLst/>
            <a:ahLst/>
            <a:cxnLst/>
            <a:rect r="r" b="b" t="t" l="l"/>
            <a:pathLst>
              <a:path h="5765257" w="6606023">
                <a:moveTo>
                  <a:pt x="0" y="0"/>
                </a:moveTo>
                <a:lnTo>
                  <a:pt x="6606024" y="0"/>
                </a:lnTo>
                <a:lnTo>
                  <a:pt x="6606024" y="5765256"/>
                </a:lnTo>
                <a:lnTo>
                  <a:pt x="0" y="57652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148509" y="621601"/>
            <a:ext cx="11990981" cy="1429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527"/>
              </a:lnSpc>
              <a:spcBef>
                <a:spcPct val="0"/>
              </a:spcBef>
            </a:pPr>
            <a:r>
              <a:rPr lang="en-US" sz="87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NEW TEACHER VISITS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t="0" r="-70429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340248" y="1313208"/>
            <a:ext cx="9607505" cy="5702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5850"/>
              </a:lnSpc>
              <a:spcBef>
                <a:spcPct val="0"/>
              </a:spcBef>
            </a:pPr>
            <a:r>
              <a:rPr lang="en-US" sz="35000" strike="noStrike" u="none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95%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534798" y="924064"/>
            <a:ext cx="8929048" cy="1144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560"/>
              </a:lnSpc>
              <a:spcBef>
                <a:spcPct val="0"/>
              </a:spcBef>
            </a:pPr>
            <a:r>
              <a:rPr lang="en-US" sz="4000">
                <a:solidFill>
                  <a:srgbClr val="52525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We are always willing to assist, although: 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-1381179" y="-618983"/>
            <a:ext cx="3631257" cy="3295366"/>
          </a:xfrm>
          <a:custGeom>
            <a:avLst/>
            <a:gdLst/>
            <a:ahLst/>
            <a:cxnLst/>
            <a:rect r="r" b="b" t="t" l="l"/>
            <a:pathLst>
              <a:path h="3295366" w="3631257">
                <a:moveTo>
                  <a:pt x="0" y="0"/>
                </a:moveTo>
                <a:lnTo>
                  <a:pt x="3631257" y="0"/>
                </a:lnTo>
                <a:lnTo>
                  <a:pt x="3631257" y="3295366"/>
                </a:lnTo>
                <a:lnTo>
                  <a:pt x="0" y="32953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777434" y="-1093686"/>
            <a:ext cx="2669512" cy="2469299"/>
          </a:xfrm>
          <a:custGeom>
            <a:avLst/>
            <a:gdLst/>
            <a:ahLst/>
            <a:cxnLst/>
            <a:rect r="r" b="b" t="t" l="l"/>
            <a:pathLst>
              <a:path h="2469299" w="2669512">
                <a:moveTo>
                  <a:pt x="0" y="0"/>
                </a:moveTo>
                <a:lnTo>
                  <a:pt x="2669513" y="0"/>
                </a:lnTo>
                <a:lnTo>
                  <a:pt x="2669513" y="2469299"/>
                </a:lnTo>
                <a:lnTo>
                  <a:pt x="0" y="2469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323134" y="8156869"/>
            <a:ext cx="2436684" cy="2692468"/>
          </a:xfrm>
          <a:custGeom>
            <a:avLst/>
            <a:gdLst/>
            <a:ahLst/>
            <a:cxnLst/>
            <a:rect r="r" b="b" t="t" l="l"/>
            <a:pathLst>
              <a:path h="2692468" w="2436684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2523674">
            <a:off x="-768549" y="8375750"/>
            <a:ext cx="3966278" cy="3822501"/>
          </a:xfrm>
          <a:custGeom>
            <a:avLst/>
            <a:gdLst/>
            <a:ahLst/>
            <a:cxnLst/>
            <a:rect r="r" b="b" t="t" l="l"/>
            <a:pathLst>
              <a:path h="3822501" w="3966278">
                <a:moveTo>
                  <a:pt x="0" y="0"/>
                </a:moveTo>
                <a:lnTo>
                  <a:pt x="3966279" y="0"/>
                </a:lnTo>
                <a:lnTo>
                  <a:pt x="3966279" y="3822500"/>
                </a:lnTo>
                <a:lnTo>
                  <a:pt x="0" y="3822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2829396">
            <a:off x="16595204" y="61939"/>
            <a:ext cx="3367561" cy="3245487"/>
          </a:xfrm>
          <a:custGeom>
            <a:avLst/>
            <a:gdLst/>
            <a:ahLst/>
            <a:cxnLst/>
            <a:rect r="r" b="b" t="t" l="l"/>
            <a:pathLst>
              <a:path h="3245487" w="3367561">
                <a:moveTo>
                  <a:pt x="0" y="0"/>
                </a:moveTo>
                <a:lnTo>
                  <a:pt x="3367561" y="0"/>
                </a:lnTo>
                <a:lnTo>
                  <a:pt x="3367561" y="3245487"/>
                </a:lnTo>
                <a:lnTo>
                  <a:pt x="0" y="3245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1381179" y="4022716"/>
            <a:ext cx="2762357" cy="4565879"/>
          </a:xfrm>
          <a:custGeom>
            <a:avLst/>
            <a:gdLst/>
            <a:ahLst/>
            <a:cxnLst/>
            <a:rect r="r" b="b" t="t" l="l"/>
            <a:pathLst>
              <a:path h="4565879" w="2762357">
                <a:moveTo>
                  <a:pt x="0" y="0"/>
                </a:moveTo>
                <a:lnTo>
                  <a:pt x="2762358" y="0"/>
                </a:lnTo>
                <a:lnTo>
                  <a:pt x="2762358" y="4565880"/>
                </a:lnTo>
                <a:lnTo>
                  <a:pt x="0" y="45658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736567" y="4592514"/>
            <a:ext cx="3102866" cy="3118458"/>
          </a:xfrm>
          <a:custGeom>
            <a:avLst/>
            <a:gdLst/>
            <a:ahLst/>
            <a:cxnLst/>
            <a:rect r="r" b="b" t="t" l="l"/>
            <a:pathLst>
              <a:path h="3118458" w="3102866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10726236">
            <a:off x="13288786" y="-648443"/>
            <a:ext cx="4156830" cy="1979691"/>
          </a:xfrm>
          <a:custGeom>
            <a:avLst/>
            <a:gdLst/>
            <a:ahLst/>
            <a:cxnLst/>
            <a:rect r="r" b="b" t="t" l="l"/>
            <a:pathLst>
              <a:path h="1979691" w="4156830">
                <a:moveTo>
                  <a:pt x="0" y="0"/>
                </a:moveTo>
                <a:lnTo>
                  <a:pt x="4156830" y="0"/>
                </a:lnTo>
                <a:lnTo>
                  <a:pt x="4156830" y="1979691"/>
                </a:lnTo>
                <a:lnTo>
                  <a:pt x="0" y="19796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679476" y="5172075"/>
            <a:ext cx="8929048" cy="1144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560"/>
              </a:lnSpc>
              <a:spcBef>
                <a:spcPct val="0"/>
              </a:spcBef>
            </a:pPr>
            <a:r>
              <a:rPr lang="en-US" sz="4000">
                <a:solidFill>
                  <a:srgbClr val="52525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of questions can be answered if you check: 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4283684" y="6590796"/>
            <a:ext cx="3000479" cy="3363497"/>
            <a:chOff x="0" y="0"/>
            <a:chExt cx="1113930" cy="1248701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113930" cy="1248701"/>
            </a:xfrm>
            <a:custGeom>
              <a:avLst/>
              <a:gdLst/>
              <a:ahLst/>
              <a:cxnLst/>
              <a:rect r="r" b="b" t="t" l="l"/>
              <a:pathLst>
                <a:path h="1248701" w="1113930">
                  <a:moveTo>
                    <a:pt x="131592" y="0"/>
                  </a:moveTo>
                  <a:lnTo>
                    <a:pt x="982339" y="0"/>
                  </a:lnTo>
                  <a:cubicBezTo>
                    <a:pt x="1017239" y="0"/>
                    <a:pt x="1050710" y="13864"/>
                    <a:pt x="1075388" y="38542"/>
                  </a:cubicBezTo>
                  <a:cubicBezTo>
                    <a:pt x="1100066" y="63221"/>
                    <a:pt x="1113930" y="96691"/>
                    <a:pt x="1113930" y="131592"/>
                  </a:cubicBezTo>
                  <a:lnTo>
                    <a:pt x="1113930" y="1117109"/>
                  </a:lnTo>
                  <a:cubicBezTo>
                    <a:pt x="1113930" y="1152009"/>
                    <a:pt x="1100066" y="1185480"/>
                    <a:pt x="1075388" y="1210158"/>
                  </a:cubicBezTo>
                  <a:cubicBezTo>
                    <a:pt x="1050710" y="1234837"/>
                    <a:pt x="1017239" y="1248701"/>
                    <a:pt x="982339" y="1248701"/>
                  </a:cubicBezTo>
                  <a:lnTo>
                    <a:pt x="131592" y="1248701"/>
                  </a:lnTo>
                  <a:cubicBezTo>
                    <a:pt x="96691" y="1248701"/>
                    <a:pt x="63221" y="1234837"/>
                    <a:pt x="38542" y="1210158"/>
                  </a:cubicBezTo>
                  <a:cubicBezTo>
                    <a:pt x="13864" y="1185480"/>
                    <a:pt x="0" y="1152009"/>
                    <a:pt x="0" y="1117109"/>
                  </a:cubicBezTo>
                  <a:lnTo>
                    <a:pt x="0" y="131592"/>
                  </a:lnTo>
                  <a:cubicBezTo>
                    <a:pt x="0" y="96691"/>
                    <a:pt x="13864" y="63221"/>
                    <a:pt x="38542" y="38542"/>
                  </a:cubicBezTo>
                  <a:cubicBezTo>
                    <a:pt x="63221" y="13864"/>
                    <a:pt x="96691" y="0"/>
                    <a:pt x="131592" y="0"/>
                  </a:cubicBezTo>
                  <a:close/>
                </a:path>
              </a:pathLst>
            </a:custGeom>
            <a:solidFill>
              <a:srgbClr val="FFE4B4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9525"/>
              <a:ext cx="1113930" cy="12391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98"/>
                </a:lnSpc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4347308" y="7555122"/>
            <a:ext cx="2873231" cy="13300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72"/>
              </a:lnSpc>
            </a:pPr>
            <a:r>
              <a:rPr lang="en-US" sz="3600" spc="115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The Newsletter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7645222" y="6590796"/>
            <a:ext cx="3000479" cy="3363497"/>
            <a:chOff x="0" y="0"/>
            <a:chExt cx="1113930" cy="1248701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113930" cy="1248701"/>
            </a:xfrm>
            <a:custGeom>
              <a:avLst/>
              <a:gdLst/>
              <a:ahLst/>
              <a:cxnLst/>
              <a:rect r="r" b="b" t="t" l="l"/>
              <a:pathLst>
                <a:path h="1248701" w="1113930">
                  <a:moveTo>
                    <a:pt x="131592" y="0"/>
                  </a:moveTo>
                  <a:lnTo>
                    <a:pt x="982339" y="0"/>
                  </a:lnTo>
                  <a:cubicBezTo>
                    <a:pt x="1017239" y="0"/>
                    <a:pt x="1050710" y="13864"/>
                    <a:pt x="1075388" y="38542"/>
                  </a:cubicBezTo>
                  <a:cubicBezTo>
                    <a:pt x="1100066" y="63221"/>
                    <a:pt x="1113930" y="96691"/>
                    <a:pt x="1113930" y="131592"/>
                  </a:cubicBezTo>
                  <a:lnTo>
                    <a:pt x="1113930" y="1117109"/>
                  </a:lnTo>
                  <a:cubicBezTo>
                    <a:pt x="1113930" y="1152009"/>
                    <a:pt x="1100066" y="1185480"/>
                    <a:pt x="1075388" y="1210158"/>
                  </a:cubicBezTo>
                  <a:cubicBezTo>
                    <a:pt x="1050710" y="1234837"/>
                    <a:pt x="1017239" y="1248701"/>
                    <a:pt x="982339" y="1248701"/>
                  </a:cubicBezTo>
                  <a:lnTo>
                    <a:pt x="131592" y="1248701"/>
                  </a:lnTo>
                  <a:cubicBezTo>
                    <a:pt x="96691" y="1248701"/>
                    <a:pt x="63221" y="1234837"/>
                    <a:pt x="38542" y="1210158"/>
                  </a:cubicBezTo>
                  <a:cubicBezTo>
                    <a:pt x="13864" y="1185480"/>
                    <a:pt x="0" y="1152009"/>
                    <a:pt x="0" y="1117109"/>
                  </a:cubicBezTo>
                  <a:lnTo>
                    <a:pt x="0" y="131592"/>
                  </a:lnTo>
                  <a:cubicBezTo>
                    <a:pt x="0" y="96691"/>
                    <a:pt x="13864" y="63221"/>
                    <a:pt x="38542" y="38542"/>
                  </a:cubicBezTo>
                  <a:cubicBezTo>
                    <a:pt x="63221" y="13864"/>
                    <a:pt x="96691" y="0"/>
                    <a:pt x="131592" y="0"/>
                  </a:cubicBezTo>
                  <a:close/>
                </a:path>
              </a:pathLst>
            </a:custGeom>
            <a:solidFill>
              <a:srgbClr val="FFE4B4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9525"/>
              <a:ext cx="1113930" cy="12391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98"/>
                </a:lnSpc>
              </a:pP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7891631" y="6942474"/>
            <a:ext cx="2507661" cy="13300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72"/>
              </a:lnSpc>
            </a:pPr>
            <a:r>
              <a:rPr lang="en-US" sz="3600" spc="115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Our Websites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11003837" y="6590796"/>
            <a:ext cx="3000479" cy="3363497"/>
            <a:chOff x="0" y="0"/>
            <a:chExt cx="1113930" cy="1248701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113930" cy="1248701"/>
            </a:xfrm>
            <a:custGeom>
              <a:avLst/>
              <a:gdLst/>
              <a:ahLst/>
              <a:cxnLst/>
              <a:rect r="r" b="b" t="t" l="l"/>
              <a:pathLst>
                <a:path h="1248701" w="1113930">
                  <a:moveTo>
                    <a:pt x="131592" y="0"/>
                  </a:moveTo>
                  <a:lnTo>
                    <a:pt x="982339" y="0"/>
                  </a:lnTo>
                  <a:cubicBezTo>
                    <a:pt x="1017239" y="0"/>
                    <a:pt x="1050710" y="13864"/>
                    <a:pt x="1075388" y="38542"/>
                  </a:cubicBezTo>
                  <a:cubicBezTo>
                    <a:pt x="1100066" y="63221"/>
                    <a:pt x="1113930" y="96691"/>
                    <a:pt x="1113930" y="131592"/>
                  </a:cubicBezTo>
                  <a:lnTo>
                    <a:pt x="1113930" y="1117109"/>
                  </a:lnTo>
                  <a:cubicBezTo>
                    <a:pt x="1113930" y="1152009"/>
                    <a:pt x="1100066" y="1185480"/>
                    <a:pt x="1075388" y="1210158"/>
                  </a:cubicBezTo>
                  <a:cubicBezTo>
                    <a:pt x="1050710" y="1234837"/>
                    <a:pt x="1017239" y="1248701"/>
                    <a:pt x="982339" y="1248701"/>
                  </a:cubicBezTo>
                  <a:lnTo>
                    <a:pt x="131592" y="1248701"/>
                  </a:lnTo>
                  <a:cubicBezTo>
                    <a:pt x="96691" y="1248701"/>
                    <a:pt x="63221" y="1234837"/>
                    <a:pt x="38542" y="1210158"/>
                  </a:cubicBezTo>
                  <a:cubicBezTo>
                    <a:pt x="13864" y="1185480"/>
                    <a:pt x="0" y="1152009"/>
                    <a:pt x="0" y="1117109"/>
                  </a:cubicBezTo>
                  <a:lnTo>
                    <a:pt x="0" y="131592"/>
                  </a:lnTo>
                  <a:cubicBezTo>
                    <a:pt x="0" y="96691"/>
                    <a:pt x="13864" y="63221"/>
                    <a:pt x="38542" y="38542"/>
                  </a:cubicBezTo>
                  <a:cubicBezTo>
                    <a:pt x="63221" y="13864"/>
                    <a:pt x="96691" y="0"/>
                    <a:pt x="131592" y="0"/>
                  </a:cubicBezTo>
                  <a:close/>
                </a:path>
              </a:pathLst>
            </a:custGeom>
            <a:solidFill>
              <a:srgbClr val="FFE4B4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9525"/>
              <a:ext cx="1113930" cy="12391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98"/>
                </a:lnSpc>
              </a:pP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11321977" y="7555122"/>
            <a:ext cx="2333581" cy="13300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72"/>
              </a:lnSpc>
            </a:pPr>
            <a:r>
              <a:rPr lang="en-US" sz="3600" spc="115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Your Email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7662070" y="8636962"/>
            <a:ext cx="3017490" cy="976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Oklahoma FCCLA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ctYOU.org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4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074972" y="1000706"/>
            <a:ext cx="14138057" cy="8285588"/>
          </a:xfrm>
          <a:custGeom>
            <a:avLst/>
            <a:gdLst/>
            <a:ahLst/>
            <a:cxnLst/>
            <a:rect r="r" b="b" t="t" l="l"/>
            <a:pathLst>
              <a:path h="8285588" w="14138057">
                <a:moveTo>
                  <a:pt x="0" y="0"/>
                </a:moveTo>
                <a:lnTo>
                  <a:pt x="14138056" y="0"/>
                </a:lnTo>
                <a:lnTo>
                  <a:pt x="14138056" y="8285588"/>
                </a:lnTo>
                <a:lnTo>
                  <a:pt x="0" y="82855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4219" r="0" b="-135052"/>
            </a:stretch>
          </a:blipFill>
        </p:spPr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t="0" r="-7042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57377" y="5982951"/>
            <a:ext cx="502056" cy="502056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66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123295" y="5063598"/>
            <a:ext cx="502056" cy="502056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66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157377" y="4078472"/>
            <a:ext cx="502056" cy="502056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  <a:ln cap="sq">
              <a:noFill/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266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157377" y="3156426"/>
            <a:ext cx="502056" cy="502056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66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6027349" y="8292256"/>
            <a:ext cx="3020519" cy="2793980"/>
          </a:xfrm>
          <a:custGeom>
            <a:avLst/>
            <a:gdLst/>
            <a:ahLst/>
            <a:cxnLst/>
            <a:rect r="r" b="b" t="t" l="l"/>
            <a:pathLst>
              <a:path h="2793980" w="3020519">
                <a:moveTo>
                  <a:pt x="0" y="0"/>
                </a:moveTo>
                <a:lnTo>
                  <a:pt x="3020519" y="0"/>
                </a:lnTo>
                <a:lnTo>
                  <a:pt x="3020519" y="2793980"/>
                </a:lnTo>
                <a:lnTo>
                  <a:pt x="0" y="2793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2523674">
            <a:off x="8496049" y="8597806"/>
            <a:ext cx="3966278" cy="3822501"/>
          </a:xfrm>
          <a:custGeom>
            <a:avLst/>
            <a:gdLst/>
            <a:ahLst/>
            <a:cxnLst/>
            <a:rect r="r" b="b" t="t" l="l"/>
            <a:pathLst>
              <a:path h="3822501" w="3966278">
                <a:moveTo>
                  <a:pt x="0" y="0"/>
                </a:moveTo>
                <a:lnTo>
                  <a:pt x="3966279" y="0"/>
                </a:lnTo>
                <a:lnTo>
                  <a:pt x="3966279" y="3822501"/>
                </a:lnTo>
                <a:lnTo>
                  <a:pt x="0" y="3822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0" y="8747563"/>
            <a:ext cx="4283445" cy="2039991"/>
          </a:xfrm>
          <a:custGeom>
            <a:avLst/>
            <a:gdLst/>
            <a:ahLst/>
            <a:cxnLst/>
            <a:rect r="r" b="b" t="t" l="l"/>
            <a:pathLst>
              <a:path h="2039991" w="4283445">
                <a:moveTo>
                  <a:pt x="0" y="0"/>
                </a:moveTo>
                <a:lnTo>
                  <a:pt x="4283445" y="0"/>
                </a:lnTo>
                <a:lnTo>
                  <a:pt x="4283445" y="2039990"/>
                </a:lnTo>
                <a:lnTo>
                  <a:pt x="0" y="20399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-886757" y="-2855618"/>
            <a:ext cx="4468392" cy="4367853"/>
          </a:xfrm>
          <a:custGeom>
            <a:avLst/>
            <a:gdLst/>
            <a:ahLst/>
            <a:cxnLst/>
            <a:rect r="r" b="b" t="t" l="l"/>
            <a:pathLst>
              <a:path h="4367853" w="4468392">
                <a:moveTo>
                  <a:pt x="0" y="0"/>
                </a:moveTo>
                <a:lnTo>
                  <a:pt x="4468392" y="0"/>
                </a:lnTo>
                <a:lnTo>
                  <a:pt x="4468392" y="4367853"/>
                </a:lnTo>
                <a:lnTo>
                  <a:pt x="0" y="43678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2518487" y="-1606223"/>
            <a:ext cx="3102866" cy="3118458"/>
          </a:xfrm>
          <a:custGeom>
            <a:avLst/>
            <a:gdLst/>
            <a:ahLst/>
            <a:cxnLst/>
            <a:rect r="r" b="b" t="t" l="l"/>
            <a:pathLst>
              <a:path h="3118458" w="3102866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10800000">
            <a:off x="16027349" y="-1201274"/>
            <a:ext cx="4270056" cy="3746974"/>
          </a:xfrm>
          <a:custGeom>
            <a:avLst/>
            <a:gdLst/>
            <a:ahLst/>
            <a:cxnLst/>
            <a:rect r="r" b="b" t="t" l="l"/>
            <a:pathLst>
              <a:path h="3746974" w="4270056">
                <a:moveTo>
                  <a:pt x="0" y="0"/>
                </a:moveTo>
                <a:lnTo>
                  <a:pt x="4270055" y="0"/>
                </a:lnTo>
                <a:lnTo>
                  <a:pt x="4270055" y="3746974"/>
                </a:lnTo>
                <a:lnTo>
                  <a:pt x="0" y="37469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3349463" y="264780"/>
            <a:ext cx="11589073" cy="2280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8340"/>
              </a:lnSpc>
              <a:spcBef>
                <a:spcPct val="0"/>
              </a:spcBef>
            </a:pPr>
            <a:r>
              <a:rPr lang="en-US" sz="14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24-25 OATFCS OFFICERS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959617" y="3223101"/>
            <a:ext cx="7176033" cy="5669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President: Rita Hartwick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959617" y="4145147"/>
            <a:ext cx="7366037" cy="5669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Pres.-Elect: Mary Dushane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925535" y="5064500"/>
            <a:ext cx="7506053" cy="5669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Past President: Karin Davis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959617" y="5983853"/>
            <a:ext cx="7471971" cy="5669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Secretary: Jeanine Clark</a:t>
            </a:r>
          </a:p>
        </p:txBody>
      </p:sp>
      <p:grpSp>
        <p:nvGrpSpPr>
          <p:cNvPr name="Group 26" id="26"/>
          <p:cNvGrpSpPr/>
          <p:nvPr/>
        </p:nvGrpSpPr>
        <p:grpSpPr>
          <a:xfrm rot="0">
            <a:off x="1157377" y="6841280"/>
            <a:ext cx="502056" cy="502056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66"/>
                </a:lnSpc>
              </a:pPr>
            </a:p>
          </p:txBody>
        </p:sp>
      </p:grpSp>
      <p:sp>
        <p:nvSpPr>
          <p:cNvPr name="TextBox 29" id="29"/>
          <p:cNvSpPr txBox="true"/>
          <p:nvPr/>
        </p:nvSpPr>
        <p:spPr>
          <a:xfrm rot="0">
            <a:off x="1959617" y="6842182"/>
            <a:ext cx="8568679" cy="5669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Treasurer: Mary Beth Carver</a:t>
            </a:r>
          </a:p>
        </p:txBody>
      </p:sp>
      <p:grpSp>
        <p:nvGrpSpPr>
          <p:cNvPr name="Group 30" id="30"/>
          <p:cNvGrpSpPr/>
          <p:nvPr/>
        </p:nvGrpSpPr>
        <p:grpSpPr>
          <a:xfrm rot="0">
            <a:off x="1184224" y="7694860"/>
            <a:ext cx="502056" cy="502056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66"/>
                </a:lnSpc>
              </a:pPr>
            </a:p>
          </p:txBody>
        </p:sp>
      </p:grpSp>
      <p:sp>
        <p:nvSpPr>
          <p:cNvPr name="TextBox 33" id="33"/>
          <p:cNvSpPr txBox="true"/>
          <p:nvPr/>
        </p:nvSpPr>
        <p:spPr>
          <a:xfrm rot="0">
            <a:off x="1986464" y="7761535"/>
            <a:ext cx="8220518" cy="5669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Treas.-Elect: Jaylee Victory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0479188" y="3223101"/>
            <a:ext cx="7176033" cy="5669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N-VP: Dulayna Murray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0445106" y="5064500"/>
            <a:ext cx="7506053" cy="5669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S-VP: Tina Clawson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0479188" y="5983853"/>
            <a:ext cx="7471971" cy="5669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SE-VP: Keri Laxton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0479188" y="6842182"/>
            <a:ext cx="8568679" cy="5669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Occ. VP: Kelly Brock</a:t>
            </a:r>
          </a:p>
        </p:txBody>
      </p:sp>
      <p:grpSp>
        <p:nvGrpSpPr>
          <p:cNvPr name="Group 38" id="38"/>
          <p:cNvGrpSpPr/>
          <p:nvPr/>
        </p:nvGrpSpPr>
        <p:grpSpPr>
          <a:xfrm rot="0">
            <a:off x="9678079" y="5982951"/>
            <a:ext cx="502056" cy="502056"/>
            <a:chOff x="0" y="0"/>
            <a:chExt cx="812800" cy="81280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name="TextBox 40" id="40"/>
            <p:cNvSpPr txBox="true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66"/>
                </a:lnSpc>
              </a:pPr>
            </a:p>
          </p:txBody>
        </p:sp>
      </p:grpSp>
      <p:grpSp>
        <p:nvGrpSpPr>
          <p:cNvPr name="Group 41" id="41"/>
          <p:cNvGrpSpPr/>
          <p:nvPr/>
        </p:nvGrpSpPr>
        <p:grpSpPr>
          <a:xfrm rot="0">
            <a:off x="9643997" y="5063598"/>
            <a:ext cx="502056" cy="502056"/>
            <a:chOff x="0" y="0"/>
            <a:chExt cx="812800" cy="8128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name="TextBox 43" id="43"/>
            <p:cNvSpPr txBox="true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66"/>
                </a:lnSpc>
              </a:pPr>
            </a:p>
          </p:txBody>
        </p:sp>
      </p:grpSp>
      <p:grpSp>
        <p:nvGrpSpPr>
          <p:cNvPr name="Group 44" id="44"/>
          <p:cNvGrpSpPr/>
          <p:nvPr/>
        </p:nvGrpSpPr>
        <p:grpSpPr>
          <a:xfrm rot="0">
            <a:off x="9678079" y="4078472"/>
            <a:ext cx="502056" cy="502056"/>
            <a:chOff x="0" y="0"/>
            <a:chExt cx="812800" cy="81280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  <a:ln cap="sq">
              <a:noFill/>
              <a:prstDash val="solid"/>
              <a:miter/>
            </a:ln>
          </p:spPr>
        </p:sp>
        <p:sp>
          <p:nvSpPr>
            <p:cNvPr name="TextBox 46" id="46"/>
            <p:cNvSpPr txBox="true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266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7" id="47"/>
          <p:cNvGrpSpPr/>
          <p:nvPr/>
        </p:nvGrpSpPr>
        <p:grpSpPr>
          <a:xfrm rot="0">
            <a:off x="9678079" y="3156426"/>
            <a:ext cx="502056" cy="502056"/>
            <a:chOff x="0" y="0"/>
            <a:chExt cx="812800" cy="812800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name="TextBox 49" id="49"/>
            <p:cNvSpPr txBox="true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66"/>
                </a:lnSpc>
              </a:pPr>
            </a:p>
          </p:txBody>
        </p:sp>
      </p:grpSp>
      <p:grpSp>
        <p:nvGrpSpPr>
          <p:cNvPr name="Group 50" id="50"/>
          <p:cNvGrpSpPr/>
          <p:nvPr/>
        </p:nvGrpSpPr>
        <p:grpSpPr>
          <a:xfrm rot="0">
            <a:off x="9678079" y="6841280"/>
            <a:ext cx="502056" cy="502056"/>
            <a:chOff x="0" y="0"/>
            <a:chExt cx="812800" cy="812800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name="TextBox 52" id="52"/>
            <p:cNvSpPr txBox="true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66"/>
                </a:lnSpc>
              </a:pPr>
            </a:p>
          </p:txBody>
        </p:sp>
      </p:grpSp>
      <p:sp>
        <p:nvSpPr>
          <p:cNvPr name="TextBox 53" id="53"/>
          <p:cNvSpPr txBox="true"/>
          <p:nvPr/>
        </p:nvSpPr>
        <p:spPr>
          <a:xfrm rot="0">
            <a:off x="10528297" y="4079373"/>
            <a:ext cx="7506053" cy="5669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NE-VP: Emily Colvin</a:t>
            </a:r>
          </a:p>
        </p:txBody>
      </p:sp>
      <p:grpSp>
        <p:nvGrpSpPr>
          <p:cNvPr name="Group 54" id="54"/>
          <p:cNvGrpSpPr/>
          <p:nvPr/>
        </p:nvGrpSpPr>
        <p:grpSpPr>
          <a:xfrm rot="0">
            <a:off x="9643997" y="7694860"/>
            <a:ext cx="502056" cy="502056"/>
            <a:chOff x="0" y="0"/>
            <a:chExt cx="812800" cy="812800"/>
          </a:xfrm>
        </p:grpSpPr>
        <p:sp>
          <p:nvSpPr>
            <p:cNvPr name="Freeform 55" id="5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name="TextBox 56" id="56"/>
            <p:cNvSpPr txBox="true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66"/>
                </a:lnSpc>
              </a:pPr>
            </a:p>
          </p:txBody>
        </p:sp>
      </p:grpSp>
      <p:sp>
        <p:nvSpPr>
          <p:cNvPr name="TextBox 57" id="57"/>
          <p:cNvSpPr txBox="true"/>
          <p:nvPr/>
        </p:nvSpPr>
        <p:spPr>
          <a:xfrm rot="0">
            <a:off x="10445106" y="7694860"/>
            <a:ext cx="8568679" cy="5669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Div. Advisor: Holly Hanan</a:t>
            </a: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t="0" r="-70429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756883" y="1640190"/>
            <a:ext cx="14774235" cy="1956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720"/>
              </a:lnSpc>
              <a:spcBef>
                <a:spcPct val="0"/>
              </a:spcBef>
            </a:pPr>
            <a:r>
              <a:rPr lang="en-US" sz="12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GET INVOLVED WITH OATFCS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2290872" y="3772299"/>
            <a:ext cx="4229454" cy="4741161"/>
            <a:chOff x="0" y="0"/>
            <a:chExt cx="1113930" cy="124870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113930" cy="1248701"/>
            </a:xfrm>
            <a:custGeom>
              <a:avLst/>
              <a:gdLst/>
              <a:ahLst/>
              <a:cxnLst/>
              <a:rect r="r" b="b" t="t" l="l"/>
              <a:pathLst>
                <a:path h="1248701" w="1113930">
                  <a:moveTo>
                    <a:pt x="93354" y="0"/>
                  </a:moveTo>
                  <a:lnTo>
                    <a:pt x="1020576" y="0"/>
                  </a:lnTo>
                  <a:cubicBezTo>
                    <a:pt x="1072134" y="0"/>
                    <a:pt x="1113930" y="41796"/>
                    <a:pt x="1113930" y="93354"/>
                  </a:cubicBezTo>
                  <a:lnTo>
                    <a:pt x="1113930" y="1155346"/>
                  </a:lnTo>
                  <a:cubicBezTo>
                    <a:pt x="1113930" y="1206905"/>
                    <a:pt x="1072134" y="1248701"/>
                    <a:pt x="1020576" y="1248701"/>
                  </a:cubicBezTo>
                  <a:lnTo>
                    <a:pt x="93354" y="1248701"/>
                  </a:lnTo>
                  <a:cubicBezTo>
                    <a:pt x="41796" y="1248701"/>
                    <a:pt x="0" y="1206905"/>
                    <a:pt x="0" y="1155346"/>
                  </a:cubicBezTo>
                  <a:lnTo>
                    <a:pt x="0" y="93354"/>
                  </a:lnTo>
                  <a:cubicBezTo>
                    <a:pt x="0" y="41796"/>
                    <a:pt x="41796" y="0"/>
                    <a:pt x="93354" y="0"/>
                  </a:cubicBez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9525"/>
              <a:ext cx="1113930" cy="12391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98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2760900" y="4000404"/>
            <a:ext cx="3304661" cy="1019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199"/>
              </a:lnSpc>
              <a:spcBef>
                <a:spcPct val="0"/>
              </a:spcBef>
            </a:pPr>
            <a:r>
              <a:rPr lang="en-US" sz="2999" spc="9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OATFCS MEMBERSHIP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760900" y="5228847"/>
            <a:ext cx="3289398" cy="3169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7"/>
              </a:lnSpc>
            </a:pPr>
            <a:r>
              <a:rPr lang="en-US" sz="2399" spc="76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Will need OATFCS members to work on committees and legislative networks to improve FCS programs in Oklahoma. 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7029273" y="3772299"/>
            <a:ext cx="4229454" cy="4741161"/>
            <a:chOff x="0" y="0"/>
            <a:chExt cx="1113930" cy="124870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113930" cy="1248701"/>
            </a:xfrm>
            <a:custGeom>
              <a:avLst/>
              <a:gdLst/>
              <a:ahLst/>
              <a:cxnLst/>
              <a:rect r="r" b="b" t="t" l="l"/>
              <a:pathLst>
                <a:path h="1248701" w="1113930">
                  <a:moveTo>
                    <a:pt x="93354" y="0"/>
                  </a:moveTo>
                  <a:lnTo>
                    <a:pt x="1020576" y="0"/>
                  </a:lnTo>
                  <a:cubicBezTo>
                    <a:pt x="1072134" y="0"/>
                    <a:pt x="1113930" y="41796"/>
                    <a:pt x="1113930" y="93354"/>
                  </a:cubicBezTo>
                  <a:lnTo>
                    <a:pt x="1113930" y="1155346"/>
                  </a:lnTo>
                  <a:cubicBezTo>
                    <a:pt x="1113930" y="1206905"/>
                    <a:pt x="1072134" y="1248701"/>
                    <a:pt x="1020576" y="1248701"/>
                  </a:cubicBezTo>
                  <a:lnTo>
                    <a:pt x="93354" y="1248701"/>
                  </a:lnTo>
                  <a:cubicBezTo>
                    <a:pt x="41796" y="1248701"/>
                    <a:pt x="0" y="1206905"/>
                    <a:pt x="0" y="1155346"/>
                  </a:cubicBezTo>
                  <a:lnTo>
                    <a:pt x="0" y="93354"/>
                  </a:lnTo>
                  <a:cubicBezTo>
                    <a:pt x="0" y="41796"/>
                    <a:pt x="41796" y="0"/>
                    <a:pt x="93354" y="0"/>
                  </a:cubicBezTo>
                  <a:close/>
                </a:path>
              </a:pathLst>
            </a:custGeom>
            <a:solidFill>
              <a:srgbClr val="F7BB97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9525"/>
              <a:ext cx="1113930" cy="12391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98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7656510" y="4000404"/>
            <a:ext cx="2974980" cy="1019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199"/>
              </a:lnSpc>
              <a:spcBef>
                <a:spcPct val="0"/>
              </a:spcBef>
            </a:pPr>
            <a:r>
              <a:rPr lang="en-US" sz="2999" spc="9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TIME COMMITMENT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499301" y="5228847"/>
            <a:ext cx="3289398" cy="2255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7"/>
              </a:lnSpc>
            </a:pPr>
            <a:r>
              <a:rPr lang="en-US" sz="2399" spc="76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 time commitment of serving with OATFCS is about 1-3 meetings a year.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1763552" y="3772299"/>
            <a:ext cx="4229454" cy="4741161"/>
            <a:chOff x="0" y="0"/>
            <a:chExt cx="1113930" cy="1248701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113930" cy="1248701"/>
            </a:xfrm>
            <a:custGeom>
              <a:avLst/>
              <a:gdLst/>
              <a:ahLst/>
              <a:cxnLst/>
              <a:rect r="r" b="b" t="t" l="l"/>
              <a:pathLst>
                <a:path h="1248701" w="1113930">
                  <a:moveTo>
                    <a:pt x="93354" y="0"/>
                  </a:moveTo>
                  <a:lnTo>
                    <a:pt x="1020576" y="0"/>
                  </a:lnTo>
                  <a:cubicBezTo>
                    <a:pt x="1072134" y="0"/>
                    <a:pt x="1113930" y="41796"/>
                    <a:pt x="1113930" y="93354"/>
                  </a:cubicBezTo>
                  <a:lnTo>
                    <a:pt x="1113930" y="1155346"/>
                  </a:lnTo>
                  <a:cubicBezTo>
                    <a:pt x="1113930" y="1206905"/>
                    <a:pt x="1072134" y="1248701"/>
                    <a:pt x="1020576" y="1248701"/>
                  </a:cubicBezTo>
                  <a:lnTo>
                    <a:pt x="93354" y="1248701"/>
                  </a:lnTo>
                  <a:cubicBezTo>
                    <a:pt x="41796" y="1248701"/>
                    <a:pt x="0" y="1206905"/>
                    <a:pt x="0" y="1155346"/>
                  </a:cubicBezTo>
                  <a:lnTo>
                    <a:pt x="0" y="93354"/>
                  </a:lnTo>
                  <a:cubicBezTo>
                    <a:pt x="0" y="41796"/>
                    <a:pt x="41796" y="0"/>
                    <a:pt x="93354" y="0"/>
                  </a:cubicBezTo>
                  <a:close/>
                </a:path>
              </a:pathLst>
            </a:custGeom>
            <a:solidFill>
              <a:srgbClr val="FFD2CC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9525"/>
              <a:ext cx="1113930" cy="12391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98"/>
                </a:lnSpc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11763552" y="4262341"/>
            <a:ext cx="4209881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199"/>
              </a:lnSpc>
              <a:spcBef>
                <a:spcPct val="0"/>
              </a:spcBef>
            </a:pPr>
            <a:r>
              <a:rPr lang="en-US" sz="2999" spc="9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CORRESPONDENCE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233580" y="5228847"/>
            <a:ext cx="3289398" cy="1797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7"/>
              </a:lnSpc>
            </a:pPr>
            <a:r>
              <a:rPr lang="en-US" sz="2399" spc="76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Typically correspondence occurs via mail, email, or fax.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756883" y="8713485"/>
            <a:ext cx="14774235" cy="11662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432"/>
              </a:lnSpc>
              <a:spcBef>
                <a:spcPct val="0"/>
              </a:spcBef>
            </a:pPr>
            <a:r>
              <a:rPr lang="en-US" sz="72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WILL NEED VOLUNTEERS FROM EACH REGION &amp; DISTRICT</a:t>
            </a:r>
          </a:p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t="0" r="-7042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765023" y="2104837"/>
            <a:ext cx="6981930" cy="1876819"/>
            <a:chOff x="0" y="0"/>
            <a:chExt cx="2785557" cy="74878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785557" cy="748788"/>
            </a:xfrm>
            <a:custGeom>
              <a:avLst/>
              <a:gdLst/>
              <a:ahLst/>
              <a:cxnLst/>
              <a:rect r="r" b="b" t="t" l="l"/>
              <a:pathLst>
                <a:path h="748788" w="2785557">
                  <a:moveTo>
                    <a:pt x="33266" y="0"/>
                  </a:moveTo>
                  <a:lnTo>
                    <a:pt x="2752291" y="0"/>
                  </a:lnTo>
                  <a:cubicBezTo>
                    <a:pt x="2761114" y="0"/>
                    <a:pt x="2769575" y="3505"/>
                    <a:pt x="2775814" y="9743"/>
                  </a:cubicBezTo>
                  <a:cubicBezTo>
                    <a:pt x="2782052" y="15982"/>
                    <a:pt x="2785557" y="24443"/>
                    <a:pt x="2785557" y="33266"/>
                  </a:cubicBezTo>
                  <a:lnTo>
                    <a:pt x="2785557" y="715523"/>
                  </a:lnTo>
                  <a:cubicBezTo>
                    <a:pt x="2785557" y="733895"/>
                    <a:pt x="2770664" y="748788"/>
                    <a:pt x="2752291" y="748788"/>
                  </a:cubicBezTo>
                  <a:lnTo>
                    <a:pt x="33266" y="748788"/>
                  </a:lnTo>
                  <a:cubicBezTo>
                    <a:pt x="14893" y="748788"/>
                    <a:pt x="0" y="733895"/>
                    <a:pt x="0" y="715523"/>
                  </a:cubicBezTo>
                  <a:lnTo>
                    <a:pt x="0" y="33266"/>
                  </a:lnTo>
                  <a:cubicBezTo>
                    <a:pt x="0" y="14893"/>
                    <a:pt x="14893" y="0"/>
                    <a:pt x="33266" y="0"/>
                  </a:cubicBez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85725"/>
              <a:ext cx="2785557" cy="6630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768"/>
                </a:lnSpc>
              </a:pPr>
              <a:r>
                <a:rPr lang="en-US" sz="5600" spc="397">
                  <a:solidFill>
                    <a:srgbClr val="525252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Membership Committee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65023" y="4153633"/>
            <a:ext cx="6981930" cy="1876819"/>
            <a:chOff x="0" y="0"/>
            <a:chExt cx="2785557" cy="74878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785557" cy="748788"/>
            </a:xfrm>
            <a:custGeom>
              <a:avLst/>
              <a:gdLst/>
              <a:ahLst/>
              <a:cxnLst/>
              <a:rect r="r" b="b" t="t" l="l"/>
              <a:pathLst>
                <a:path h="748788" w="2785557">
                  <a:moveTo>
                    <a:pt x="33266" y="0"/>
                  </a:moveTo>
                  <a:lnTo>
                    <a:pt x="2752291" y="0"/>
                  </a:lnTo>
                  <a:cubicBezTo>
                    <a:pt x="2761114" y="0"/>
                    <a:pt x="2769575" y="3505"/>
                    <a:pt x="2775814" y="9743"/>
                  </a:cubicBezTo>
                  <a:cubicBezTo>
                    <a:pt x="2782052" y="15982"/>
                    <a:pt x="2785557" y="24443"/>
                    <a:pt x="2785557" y="33266"/>
                  </a:cubicBezTo>
                  <a:lnTo>
                    <a:pt x="2785557" y="715523"/>
                  </a:lnTo>
                  <a:cubicBezTo>
                    <a:pt x="2785557" y="733895"/>
                    <a:pt x="2770664" y="748788"/>
                    <a:pt x="2752291" y="748788"/>
                  </a:cubicBezTo>
                  <a:lnTo>
                    <a:pt x="33266" y="748788"/>
                  </a:lnTo>
                  <a:cubicBezTo>
                    <a:pt x="14893" y="748788"/>
                    <a:pt x="0" y="733895"/>
                    <a:pt x="0" y="715523"/>
                  </a:cubicBezTo>
                  <a:lnTo>
                    <a:pt x="0" y="33266"/>
                  </a:lnTo>
                  <a:cubicBezTo>
                    <a:pt x="0" y="14893"/>
                    <a:pt x="14893" y="0"/>
                    <a:pt x="33266" y="0"/>
                  </a:cubicBezTo>
                  <a:close/>
                </a:path>
              </a:pathLst>
            </a:custGeom>
            <a:solidFill>
              <a:srgbClr val="F7BB9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76200"/>
              <a:ext cx="2785557" cy="6725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047"/>
                </a:lnSpc>
              </a:pPr>
              <a:r>
                <a:rPr lang="en-US" sz="4900" spc="347">
                  <a:solidFill>
                    <a:srgbClr val="525252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Public Information Committee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765023" y="6201901"/>
            <a:ext cx="6981930" cy="1858976"/>
            <a:chOff x="0" y="0"/>
            <a:chExt cx="2785557" cy="74166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785557" cy="741669"/>
            </a:xfrm>
            <a:custGeom>
              <a:avLst/>
              <a:gdLst/>
              <a:ahLst/>
              <a:cxnLst/>
              <a:rect r="r" b="b" t="t" l="l"/>
              <a:pathLst>
                <a:path h="741669" w="2785557">
                  <a:moveTo>
                    <a:pt x="33266" y="0"/>
                  </a:moveTo>
                  <a:lnTo>
                    <a:pt x="2752291" y="0"/>
                  </a:lnTo>
                  <a:cubicBezTo>
                    <a:pt x="2761114" y="0"/>
                    <a:pt x="2769575" y="3505"/>
                    <a:pt x="2775814" y="9743"/>
                  </a:cubicBezTo>
                  <a:cubicBezTo>
                    <a:pt x="2782052" y="15982"/>
                    <a:pt x="2785557" y="24443"/>
                    <a:pt x="2785557" y="33266"/>
                  </a:cubicBezTo>
                  <a:lnTo>
                    <a:pt x="2785557" y="708404"/>
                  </a:lnTo>
                  <a:cubicBezTo>
                    <a:pt x="2785557" y="726776"/>
                    <a:pt x="2770664" y="741669"/>
                    <a:pt x="2752291" y="741669"/>
                  </a:cubicBezTo>
                  <a:lnTo>
                    <a:pt x="33266" y="741669"/>
                  </a:lnTo>
                  <a:cubicBezTo>
                    <a:pt x="24443" y="741669"/>
                    <a:pt x="15982" y="738165"/>
                    <a:pt x="9743" y="731926"/>
                  </a:cubicBezTo>
                  <a:cubicBezTo>
                    <a:pt x="3505" y="725688"/>
                    <a:pt x="0" y="717226"/>
                    <a:pt x="0" y="708404"/>
                  </a:cubicBezTo>
                  <a:lnTo>
                    <a:pt x="0" y="33266"/>
                  </a:lnTo>
                  <a:cubicBezTo>
                    <a:pt x="0" y="14893"/>
                    <a:pt x="14893" y="0"/>
                    <a:pt x="33266" y="0"/>
                  </a:cubicBezTo>
                  <a:close/>
                </a:path>
              </a:pathLst>
            </a:custGeom>
            <a:solidFill>
              <a:srgbClr val="FFD2CC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85725"/>
              <a:ext cx="2785557" cy="6559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768"/>
                </a:lnSpc>
              </a:pPr>
              <a:r>
                <a:rPr lang="en-US" sz="5600" spc="397">
                  <a:solidFill>
                    <a:srgbClr val="525252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Scholarship Committee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3204442" y="222590"/>
            <a:ext cx="11879116" cy="2280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8340"/>
              </a:lnSpc>
              <a:spcBef>
                <a:spcPct val="0"/>
              </a:spcBef>
            </a:pPr>
            <a:r>
              <a:rPr lang="en-US" sz="14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THANK YOU FOR SERVING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0042348" y="2104837"/>
            <a:ext cx="5941095" cy="1893724"/>
          </a:xfrm>
          <a:custGeom>
            <a:avLst/>
            <a:gdLst/>
            <a:ahLst/>
            <a:cxnLst/>
            <a:rect r="r" b="b" t="t" l="l"/>
            <a:pathLst>
              <a:path h="1893724" w="5941095">
                <a:moveTo>
                  <a:pt x="0" y="0"/>
                </a:moveTo>
                <a:lnTo>
                  <a:pt x="5941095" y="0"/>
                </a:lnTo>
                <a:lnTo>
                  <a:pt x="5941095" y="1893724"/>
                </a:lnTo>
                <a:lnTo>
                  <a:pt x="0" y="1893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9937899" y="2151539"/>
            <a:ext cx="5446372" cy="11607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77419" indent="-238709" lvl="1">
              <a:lnSpc>
                <a:spcPts val="3095"/>
              </a:lnSpc>
              <a:buFont typeface="Arial"/>
              <a:buChar char="•"/>
            </a:pPr>
            <a:r>
              <a:rPr lang="en-US" sz="2211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Work to increase membership in OATFACS</a:t>
            </a:r>
          </a:p>
          <a:p>
            <a:pPr algn="l" marL="477419" indent="-238709" lvl="1">
              <a:lnSpc>
                <a:spcPts val="3095"/>
              </a:lnSpc>
              <a:buFont typeface="Arial"/>
              <a:buChar char="•"/>
            </a:pPr>
            <a:r>
              <a:rPr lang="en-US" sz="2211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maintains a communication network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0134641" y="4205155"/>
            <a:ext cx="5726419" cy="1825296"/>
          </a:xfrm>
          <a:custGeom>
            <a:avLst/>
            <a:gdLst/>
            <a:ahLst/>
            <a:cxnLst/>
            <a:rect r="r" b="b" t="t" l="l"/>
            <a:pathLst>
              <a:path h="1825296" w="5726419">
                <a:moveTo>
                  <a:pt x="0" y="0"/>
                </a:moveTo>
                <a:lnTo>
                  <a:pt x="5726419" y="0"/>
                </a:lnTo>
                <a:lnTo>
                  <a:pt x="5726419" y="1825296"/>
                </a:lnTo>
                <a:lnTo>
                  <a:pt x="0" y="18252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0042348" y="4314334"/>
            <a:ext cx="5203426" cy="14989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60168" indent="-230084" lvl="1">
              <a:lnSpc>
                <a:spcPts val="2983"/>
              </a:lnSpc>
              <a:buFont typeface="Arial"/>
              <a:buChar char="•"/>
            </a:pPr>
            <a:r>
              <a:rPr lang="en-US" sz="2131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Recognize teachers and programs making outstanding contribultions to FCS</a:t>
            </a:r>
          </a:p>
          <a:p>
            <a:pPr algn="l" marL="460168" indent="-230084" lvl="1">
              <a:lnSpc>
                <a:spcPts val="2983"/>
              </a:lnSpc>
              <a:buFont typeface="Arial"/>
              <a:buChar char="•"/>
            </a:pPr>
            <a:r>
              <a:rPr lang="en-US" sz="2131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promote curriculum showcase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0134641" y="6240001"/>
            <a:ext cx="5736588" cy="1828537"/>
          </a:xfrm>
          <a:custGeom>
            <a:avLst/>
            <a:gdLst/>
            <a:ahLst/>
            <a:cxnLst/>
            <a:rect r="r" b="b" t="t" l="l"/>
            <a:pathLst>
              <a:path h="1828537" w="5736588">
                <a:moveTo>
                  <a:pt x="0" y="0"/>
                </a:moveTo>
                <a:lnTo>
                  <a:pt x="5736588" y="0"/>
                </a:lnTo>
                <a:lnTo>
                  <a:pt x="5736588" y="1828538"/>
                </a:lnTo>
                <a:lnTo>
                  <a:pt x="0" y="18285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0134641" y="6290582"/>
            <a:ext cx="5258895" cy="11624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82575" indent="-241288" lvl="1">
              <a:lnSpc>
                <a:spcPts val="3129"/>
              </a:lnSpc>
              <a:buFont typeface="Arial"/>
              <a:buChar char="•"/>
            </a:pPr>
            <a:r>
              <a:rPr lang="en-US" sz="2235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review applications of scholarships</a:t>
            </a:r>
          </a:p>
          <a:p>
            <a:pPr algn="l" marL="482575" indent="-241288" lvl="1">
              <a:lnSpc>
                <a:spcPts val="3129"/>
              </a:lnSpc>
              <a:buFont typeface="Arial"/>
              <a:buChar char="•"/>
            </a:pPr>
            <a:r>
              <a:rPr lang="en-US" sz="2235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determine scholarship recipients 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1765023" y="8232328"/>
            <a:ext cx="6981930" cy="1858976"/>
            <a:chOff x="0" y="0"/>
            <a:chExt cx="2785557" cy="741669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785557" cy="741669"/>
            </a:xfrm>
            <a:custGeom>
              <a:avLst/>
              <a:gdLst/>
              <a:ahLst/>
              <a:cxnLst/>
              <a:rect r="r" b="b" t="t" l="l"/>
              <a:pathLst>
                <a:path h="741669" w="2785557">
                  <a:moveTo>
                    <a:pt x="33266" y="0"/>
                  </a:moveTo>
                  <a:lnTo>
                    <a:pt x="2752291" y="0"/>
                  </a:lnTo>
                  <a:cubicBezTo>
                    <a:pt x="2761114" y="0"/>
                    <a:pt x="2769575" y="3505"/>
                    <a:pt x="2775814" y="9743"/>
                  </a:cubicBezTo>
                  <a:cubicBezTo>
                    <a:pt x="2782052" y="15982"/>
                    <a:pt x="2785557" y="24443"/>
                    <a:pt x="2785557" y="33266"/>
                  </a:cubicBezTo>
                  <a:lnTo>
                    <a:pt x="2785557" y="708404"/>
                  </a:lnTo>
                  <a:cubicBezTo>
                    <a:pt x="2785557" y="726776"/>
                    <a:pt x="2770664" y="741669"/>
                    <a:pt x="2752291" y="741669"/>
                  </a:cubicBezTo>
                  <a:lnTo>
                    <a:pt x="33266" y="741669"/>
                  </a:lnTo>
                  <a:cubicBezTo>
                    <a:pt x="24443" y="741669"/>
                    <a:pt x="15982" y="738165"/>
                    <a:pt x="9743" y="731926"/>
                  </a:cubicBezTo>
                  <a:cubicBezTo>
                    <a:pt x="3505" y="725688"/>
                    <a:pt x="0" y="717226"/>
                    <a:pt x="0" y="708404"/>
                  </a:cubicBezTo>
                  <a:lnTo>
                    <a:pt x="0" y="33266"/>
                  </a:lnTo>
                  <a:cubicBezTo>
                    <a:pt x="0" y="14893"/>
                    <a:pt x="14893" y="0"/>
                    <a:pt x="33266" y="0"/>
                  </a:cubicBezTo>
                  <a:close/>
                </a:path>
              </a:pathLst>
            </a:custGeom>
            <a:solidFill>
              <a:srgbClr val="FFE4B4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66675"/>
              <a:ext cx="2785557" cy="6749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738"/>
                </a:lnSpc>
              </a:pPr>
              <a:r>
                <a:rPr lang="en-US" sz="4600" spc="326">
                  <a:solidFill>
                    <a:srgbClr val="525252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Nominating/Awards Committee</a:t>
              </a: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10124472" y="8278089"/>
            <a:ext cx="5736588" cy="1828537"/>
          </a:xfrm>
          <a:custGeom>
            <a:avLst/>
            <a:gdLst/>
            <a:ahLst/>
            <a:cxnLst/>
            <a:rect r="r" b="b" t="t" l="l"/>
            <a:pathLst>
              <a:path h="1828537" w="5736588">
                <a:moveTo>
                  <a:pt x="0" y="0"/>
                </a:moveTo>
                <a:lnTo>
                  <a:pt x="5736588" y="0"/>
                </a:lnTo>
                <a:lnTo>
                  <a:pt x="5736588" y="1828537"/>
                </a:lnTo>
                <a:lnTo>
                  <a:pt x="0" y="18285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0124472" y="8338195"/>
            <a:ext cx="5258895" cy="150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60985" indent="-230492" lvl="1">
              <a:lnSpc>
                <a:spcPts val="2989"/>
              </a:lnSpc>
              <a:buFont typeface="Arial"/>
              <a:buChar char="•"/>
            </a:pPr>
            <a:r>
              <a:rPr lang="en-US" sz="2135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Recruit applicants for the scholarship program.</a:t>
            </a:r>
          </a:p>
          <a:p>
            <a:pPr algn="l" marL="460985" indent="-230492" lvl="1">
              <a:lnSpc>
                <a:spcPts val="2989"/>
              </a:lnSpc>
              <a:buFont typeface="Arial"/>
              <a:buChar char="•"/>
            </a:pPr>
            <a:r>
              <a:rPr lang="en-US" sz="2135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Assist with hosting awards ceremony.</a:t>
            </a:r>
          </a:p>
        </p:txBody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86517" y="2330047"/>
            <a:ext cx="16514967" cy="5626905"/>
          </a:xfrm>
          <a:custGeom>
            <a:avLst/>
            <a:gdLst/>
            <a:ahLst/>
            <a:cxnLst/>
            <a:rect r="r" b="b" t="t" l="l"/>
            <a:pathLst>
              <a:path h="5626905" w="16514967">
                <a:moveTo>
                  <a:pt x="0" y="0"/>
                </a:moveTo>
                <a:lnTo>
                  <a:pt x="16514966" y="0"/>
                </a:lnTo>
                <a:lnTo>
                  <a:pt x="16514966" y="5626906"/>
                </a:lnTo>
                <a:lnTo>
                  <a:pt x="0" y="56269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t="0" r="-7042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684434" y="1741165"/>
            <a:ext cx="20780503" cy="9386883"/>
            <a:chOff x="0" y="0"/>
            <a:chExt cx="5473054" cy="247226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473054" cy="2472266"/>
            </a:xfrm>
            <a:custGeom>
              <a:avLst/>
              <a:gdLst/>
              <a:ahLst/>
              <a:cxnLst/>
              <a:rect r="r" b="b" t="t" l="l"/>
              <a:pathLst>
                <a:path h="2472266" w="5473054">
                  <a:moveTo>
                    <a:pt x="19000" y="0"/>
                  </a:moveTo>
                  <a:lnTo>
                    <a:pt x="5454054" y="0"/>
                  </a:lnTo>
                  <a:cubicBezTo>
                    <a:pt x="5464547" y="0"/>
                    <a:pt x="5473054" y="8507"/>
                    <a:pt x="5473054" y="19000"/>
                  </a:cubicBezTo>
                  <a:lnTo>
                    <a:pt x="5473054" y="2453265"/>
                  </a:lnTo>
                  <a:cubicBezTo>
                    <a:pt x="5473054" y="2463759"/>
                    <a:pt x="5464547" y="2472266"/>
                    <a:pt x="5454054" y="2472266"/>
                  </a:cubicBezTo>
                  <a:lnTo>
                    <a:pt x="19000" y="2472266"/>
                  </a:lnTo>
                  <a:cubicBezTo>
                    <a:pt x="8507" y="2472266"/>
                    <a:pt x="0" y="2463759"/>
                    <a:pt x="0" y="2453265"/>
                  </a:cubicBezTo>
                  <a:lnTo>
                    <a:pt x="0" y="19000"/>
                  </a:lnTo>
                  <a:cubicBezTo>
                    <a:pt x="0" y="8507"/>
                    <a:pt x="8507" y="0"/>
                    <a:pt x="19000" y="0"/>
                  </a:cubicBezTo>
                  <a:close/>
                </a:path>
              </a:pathLst>
            </a:custGeom>
            <a:solidFill>
              <a:srgbClr val="F47E7E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9525"/>
              <a:ext cx="5473054" cy="24627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98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5148828" y="112507"/>
            <a:ext cx="7990345" cy="2280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8340"/>
              </a:lnSpc>
              <a:spcBef>
                <a:spcPct val="0"/>
              </a:spcBef>
            </a:pPr>
            <a:r>
              <a:rPr lang="en-US" sz="14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2024-2025 SEC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97779" y="2264493"/>
            <a:ext cx="6124493" cy="7753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President</a:t>
            </a:r>
            <a:r>
              <a:rPr lang="en-US" sz="25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Tessa Inman, Lindsay HS​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First Vice President​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Davin Budy, Cherokee HS​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Vice President of Community Service</a:t>
            </a:r>
            <a:r>
              <a:rPr lang="en-US" sz="25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Jaden Taylor, Latta HS​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Post Secondary Officer</a:t>
            </a:r>
            <a:r>
              <a:rPr lang="en-US" sz="25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Jackie Bennally, Great Plains Tech Center​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National Officer Candidate​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Hannah Brake, Sallisaw HS</a:t>
            </a:r>
          </a:p>
          <a:p>
            <a:pPr algn="l">
              <a:lnSpc>
                <a:spcPts val="3639"/>
              </a:lnSpc>
              <a:spcBef>
                <a:spcPct val="0"/>
              </a:spcBef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0971848" y="2264493"/>
            <a:ext cx="6124493" cy="7896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Vice President of Membership​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Chloe Clements, Idabel HS​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Vice President of Programs​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Kendall Stout, Stigler HS​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Vice President of Public Relations​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Snowy Rich, Gore HS​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Vice President of Competitive Events​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Emily Faulkenberry, Marietta HS​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​</a:t>
            </a:r>
          </a:p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President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National Executive Council 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Brandon Weibel, Silo HS </a:t>
            </a:r>
          </a:p>
          <a:p>
            <a:pPr algn="l">
              <a:lnSpc>
                <a:spcPts val="3639"/>
              </a:lnSpc>
              <a:spcBef>
                <a:spcPct val="0"/>
              </a:spcBef>
            </a:pPr>
          </a:p>
        </p:txBody>
      </p:sp>
      <p:grpSp>
        <p:nvGrpSpPr>
          <p:cNvPr name="Group 9" id="9"/>
          <p:cNvGrpSpPr/>
          <p:nvPr/>
        </p:nvGrpSpPr>
        <p:grpSpPr>
          <a:xfrm rot="0">
            <a:off x="683316" y="2312118"/>
            <a:ext cx="345384" cy="345384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66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683316" y="6896232"/>
            <a:ext cx="345384" cy="345384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66"/>
                </a:lnSpc>
              </a:pP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t="0" r="-70429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214591" y="-653351"/>
            <a:ext cx="3335222" cy="3026714"/>
          </a:xfrm>
          <a:custGeom>
            <a:avLst/>
            <a:gdLst/>
            <a:ahLst/>
            <a:cxnLst/>
            <a:rect r="r" b="b" t="t" l="l"/>
            <a:pathLst>
              <a:path h="3026714" w="3335222">
                <a:moveTo>
                  <a:pt x="0" y="0"/>
                </a:moveTo>
                <a:lnTo>
                  <a:pt x="3335222" y="0"/>
                </a:lnTo>
                <a:lnTo>
                  <a:pt x="3335222" y="3026714"/>
                </a:lnTo>
                <a:lnTo>
                  <a:pt x="0" y="3026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777434" y="-1093686"/>
            <a:ext cx="2669512" cy="2469299"/>
          </a:xfrm>
          <a:custGeom>
            <a:avLst/>
            <a:gdLst/>
            <a:ahLst/>
            <a:cxnLst/>
            <a:rect r="r" b="b" t="t" l="l"/>
            <a:pathLst>
              <a:path h="2469299" w="2669512">
                <a:moveTo>
                  <a:pt x="0" y="0"/>
                </a:moveTo>
                <a:lnTo>
                  <a:pt x="2669513" y="0"/>
                </a:lnTo>
                <a:lnTo>
                  <a:pt x="2669513" y="2469299"/>
                </a:lnTo>
                <a:lnTo>
                  <a:pt x="0" y="2469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323134" y="8156869"/>
            <a:ext cx="2436684" cy="2692468"/>
          </a:xfrm>
          <a:custGeom>
            <a:avLst/>
            <a:gdLst/>
            <a:ahLst/>
            <a:cxnLst/>
            <a:rect r="r" b="b" t="t" l="l"/>
            <a:pathLst>
              <a:path h="2692468" w="2436684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2523674">
            <a:off x="8574628" y="8547243"/>
            <a:ext cx="3966278" cy="3822501"/>
          </a:xfrm>
          <a:custGeom>
            <a:avLst/>
            <a:gdLst/>
            <a:ahLst/>
            <a:cxnLst/>
            <a:rect r="r" b="b" t="t" l="l"/>
            <a:pathLst>
              <a:path h="3822501" w="3966278">
                <a:moveTo>
                  <a:pt x="0" y="0"/>
                </a:moveTo>
                <a:lnTo>
                  <a:pt x="3966278" y="0"/>
                </a:lnTo>
                <a:lnTo>
                  <a:pt x="3966278" y="3822501"/>
                </a:lnTo>
                <a:lnTo>
                  <a:pt x="0" y="38225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748651" y="8858795"/>
            <a:ext cx="2268425" cy="1990543"/>
          </a:xfrm>
          <a:custGeom>
            <a:avLst/>
            <a:gdLst/>
            <a:ahLst/>
            <a:cxnLst/>
            <a:rect r="r" b="b" t="t" l="l"/>
            <a:pathLst>
              <a:path h="1990543" w="2268425">
                <a:moveTo>
                  <a:pt x="0" y="0"/>
                </a:moveTo>
                <a:lnTo>
                  <a:pt x="2268425" y="0"/>
                </a:lnTo>
                <a:lnTo>
                  <a:pt x="2268425" y="1990543"/>
                </a:lnTo>
                <a:lnTo>
                  <a:pt x="0" y="19905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2829396">
            <a:off x="16595204" y="61939"/>
            <a:ext cx="3367561" cy="3245487"/>
          </a:xfrm>
          <a:custGeom>
            <a:avLst/>
            <a:gdLst/>
            <a:ahLst/>
            <a:cxnLst/>
            <a:rect r="r" b="b" t="t" l="l"/>
            <a:pathLst>
              <a:path h="3245487" w="3367561">
                <a:moveTo>
                  <a:pt x="0" y="0"/>
                </a:moveTo>
                <a:lnTo>
                  <a:pt x="3367561" y="0"/>
                </a:lnTo>
                <a:lnTo>
                  <a:pt x="3367561" y="3245487"/>
                </a:lnTo>
                <a:lnTo>
                  <a:pt x="0" y="3245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1214591" y="3572091"/>
            <a:ext cx="2429181" cy="4015176"/>
          </a:xfrm>
          <a:custGeom>
            <a:avLst/>
            <a:gdLst/>
            <a:ahLst/>
            <a:cxnLst/>
            <a:rect r="r" b="b" t="t" l="l"/>
            <a:pathLst>
              <a:path h="4015176" w="2429181">
                <a:moveTo>
                  <a:pt x="0" y="0"/>
                </a:moveTo>
                <a:lnTo>
                  <a:pt x="2429182" y="0"/>
                </a:lnTo>
                <a:lnTo>
                  <a:pt x="2429182" y="4015176"/>
                </a:lnTo>
                <a:lnTo>
                  <a:pt x="0" y="40151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36567" y="4592514"/>
            <a:ext cx="3102866" cy="3118458"/>
          </a:xfrm>
          <a:custGeom>
            <a:avLst/>
            <a:gdLst/>
            <a:ahLst/>
            <a:cxnLst/>
            <a:rect r="r" b="b" t="t" l="l"/>
            <a:pathLst>
              <a:path h="3118458" w="3102866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0726236">
            <a:off x="13288786" y="-648443"/>
            <a:ext cx="4156830" cy="1979691"/>
          </a:xfrm>
          <a:custGeom>
            <a:avLst/>
            <a:gdLst/>
            <a:ahLst/>
            <a:cxnLst/>
            <a:rect r="r" b="b" t="t" l="l"/>
            <a:pathLst>
              <a:path h="1979691" w="4156830">
                <a:moveTo>
                  <a:pt x="0" y="0"/>
                </a:moveTo>
                <a:lnTo>
                  <a:pt x="4156830" y="0"/>
                </a:lnTo>
                <a:lnTo>
                  <a:pt x="4156830" y="1979691"/>
                </a:lnTo>
                <a:lnTo>
                  <a:pt x="0" y="19796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789271" y="-1202197"/>
            <a:ext cx="2478756" cy="2404393"/>
          </a:xfrm>
          <a:custGeom>
            <a:avLst/>
            <a:gdLst/>
            <a:ahLst/>
            <a:cxnLst/>
            <a:rect r="r" b="b" t="t" l="l"/>
            <a:pathLst>
              <a:path h="2404393" w="2478756">
                <a:moveTo>
                  <a:pt x="0" y="0"/>
                </a:moveTo>
                <a:lnTo>
                  <a:pt x="2478756" y="0"/>
                </a:lnTo>
                <a:lnTo>
                  <a:pt x="2478756" y="2404394"/>
                </a:lnTo>
                <a:lnTo>
                  <a:pt x="0" y="24043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-778935" y="8261739"/>
            <a:ext cx="3287385" cy="3184654"/>
          </a:xfrm>
          <a:custGeom>
            <a:avLst/>
            <a:gdLst/>
            <a:ahLst/>
            <a:cxnLst/>
            <a:rect r="r" b="b" t="t" l="l"/>
            <a:pathLst>
              <a:path h="3184654" w="3287385">
                <a:moveTo>
                  <a:pt x="0" y="0"/>
                </a:moveTo>
                <a:lnTo>
                  <a:pt x="3287384" y="0"/>
                </a:lnTo>
                <a:lnTo>
                  <a:pt x="3287384" y="3184654"/>
                </a:lnTo>
                <a:lnTo>
                  <a:pt x="0" y="31846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083439" y="9151851"/>
            <a:ext cx="4283445" cy="2039991"/>
          </a:xfrm>
          <a:custGeom>
            <a:avLst/>
            <a:gdLst/>
            <a:ahLst/>
            <a:cxnLst/>
            <a:rect r="r" b="b" t="t" l="l"/>
            <a:pathLst>
              <a:path h="2039991" w="4283445">
                <a:moveTo>
                  <a:pt x="0" y="0"/>
                </a:moveTo>
                <a:lnTo>
                  <a:pt x="4283444" y="0"/>
                </a:lnTo>
                <a:lnTo>
                  <a:pt x="4283444" y="2039990"/>
                </a:lnTo>
                <a:lnTo>
                  <a:pt x="0" y="20399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8754662">
            <a:off x="5893358" y="-2053103"/>
            <a:ext cx="4176376" cy="3664770"/>
          </a:xfrm>
          <a:custGeom>
            <a:avLst/>
            <a:gdLst/>
            <a:ahLst/>
            <a:cxnLst/>
            <a:rect r="r" b="b" t="t" l="l"/>
            <a:pathLst>
              <a:path h="3664770" w="4176376">
                <a:moveTo>
                  <a:pt x="0" y="0"/>
                </a:moveTo>
                <a:lnTo>
                  <a:pt x="4176376" y="0"/>
                </a:lnTo>
                <a:lnTo>
                  <a:pt x="4176376" y="3664769"/>
                </a:lnTo>
                <a:lnTo>
                  <a:pt x="0" y="36647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138318" y="5210241"/>
            <a:ext cx="4754052" cy="4754052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3"/>
              <a:stretch>
                <a:fillRect l="-22542" t="-53758" r="-15363" b="-30338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9888502" y="202269"/>
            <a:ext cx="8160404" cy="4754052"/>
            <a:chOff x="0" y="0"/>
            <a:chExt cx="1395184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395184" cy="812800"/>
            </a:xfrm>
            <a:custGeom>
              <a:avLst/>
              <a:gdLst/>
              <a:ahLst/>
              <a:cxnLst/>
              <a:rect r="r" b="b" t="t" l="l"/>
              <a:pathLst>
                <a:path h="812800" w="1395184">
                  <a:moveTo>
                    <a:pt x="0" y="0"/>
                  </a:moveTo>
                  <a:lnTo>
                    <a:pt x="1395184" y="0"/>
                  </a:lnTo>
                  <a:lnTo>
                    <a:pt x="1395184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4"/>
              <a:stretch>
                <a:fillRect l="0" t="-12886" r="0" b="-12886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38318" y="202269"/>
            <a:ext cx="4740263" cy="4740263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5"/>
              <a:stretch>
                <a:fillRect l="0" t="-16747" r="0" b="-16747"/>
              </a:stretch>
            </a:blip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9888502" y="5198621"/>
            <a:ext cx="8160404" cy="4754052"/>
            <a:chOff x="0" y="0"/>
            <a:chExt cx="1395184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395184" cy="812800"/>
            </a:xfrm>
            <a:custGeom>
              <a:avLst/>
              <a:gdLst/>
              <a:ahLst/>
              <a:cxnLst/>
              <a:rect r="r" b="b" t="t" l="l"/>
              <a:pathLst>
                <a:path h="812800" w="1395184">
                  <a:moveTo>
                    <a:pt x="0" y="0"/>
                  </a:moveTo>
                  <a:lnTo>
                    <a:pt x="1395184" y="0"/>
                  </a:lnTo>
                  <a:lnTo>
                    <a:pt x="1395184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6"/>
              <a:stretch>
                <a:fillRect l="0" t="-4616" r="0" b="-4616"/>
              </a:stretch>
            </a:blip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4989857" y="202269"/>
            <a:ext cx="4754052" cy="4754052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7"/>
              <a:stretch>
                <a:fillRect l="-13037" t="-16727" r="-34920" b="-80790"/>
              </a:stretch>
            </a:blip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4998909" y="5198621"/>
            <a:ext cx="4754052" cy="4754052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8"/>
              <a:stretch>
                <a:fillRect l="-7704" t="-67375" r="-13152" b="-47588"/>
              </a:stretch>
            </a:blipFill>
          </p:spPr>
        </p:sp>
      </p:grpSp>
      <p:sp>
        <p:nvSpPr>
          <p:cNvPr name="TextBox 28" id="28"/>
          <p:cNvSpPr txBox="true"/>
          <p:nvPr/>
        </p:nvSpPr>
        <p:spPr>
          <a:xfrm rot="0">
            <a:off x="3083439" y="3845560"/>
            <a:ext cx="1710928" cy="1297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Hibernate"/>
                <a:ea typeface="Hibernate"/>
                <a:cs typeface="Hibernate"/>
                <a:sym typeface="Hibernate"/>
              </a:rPr>
              <a:t>TENNY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3059527" y="8733799"/>
            <a:ext cx="1706910" cy="1297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Hibernate"/>
                <a:ea typeface="Hibernate"/>
                <a:cs typeface="Hibernate"/>
                <a:sym typeface="Hibernate"/>
              </a:rPr>
              <a:t>JAXCIE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6017076" y="3900681"/>
            <a:ext cx="1750516" cy="1297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Hibernate"/>
                <a:ea typeface="Hibernate"/>
                <a:cs typeface="Hibernate"/>
                <a:sym typeface="Hibernate"/>
              </a:rPr>
              <a:t>DUSTIN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5946319" y="3936991"/>
            <a:ext cx="3717429" cy="1297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FFFFF0"/>
                </a:solidFill>
                <a:latin typeface="Hibernate"/>
                <a:ea typeface="Hibernate"/>
                <a:cs typeface="Hibernate"/>
                <a:sym typeface="Hibernate"/>
              </a:rPr>
              <a:t>GRAMCRACKER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7699919" y="8873906"/>
            <a:ext cx="2024807" cy="1297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FFFFF0"/>
                </a:solidFill>
                <a:latin typeface="Hibernate"/>
                <a:ea typeface="Hibernate"/>
                <a:cs typeface="Hibernate"/>
                <a:sym typeface="Hibernate"/>
              </a:rPr>
              <a:t>IN LAWS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4882864" y="8566468"/>
            <a:ext cx="2965549" cy="1297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Hibernate"/>
                <a:ea typeface="Hibernate"/>
                <a:cs typeface="Hibernate"/>
                <a:sym typeface="Hibernate"/>
              </a:rPr>
              <a:t>OUR FAMILY</a:t>
            </a:r>
          </a:p>
        </p:txBody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t="0" r="-7042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869978" y="1646655"/>
            <a:ext cx="19331633" cy="8960802"/>
            <a:chOff x="0" y="0"/>
            <a:chExt cx="5091459" cy="236004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091459" cy="2360047"/>
            </a:xfrm>
            <a:custGeom>
              <a:avLst/>
              <a:gdLst/>
              <a:ahLst/>
              <a:cxnLst/>
              <a:rect r="r" b="b" t="t" l="l"/>
              <a:pathLst>
                <a:path h="2360047" w="5091459">
                  <a:moveTo>
                    <a:pt x="0" y="0"/>
                  </a:moveTo>
                  <a:lnTo>
                    <a:pt x="5091459" y="0"/>
                  </a:lnTo>
                  <a:lnTo>
                    <a:pt x="5091459" y="2360047"/>
                  </a:lnTo>
                  <a:lnTo>
                    <a:pt x="0" y="2360047"/>
                  </a:lnTo>
                  <a:close/>
                </a:path>
              </a:pathLst>
            </a:custGeom>
            <a:solidFill>
              <a:srgbClr val="F47E7E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5091459" cy="23981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2980519" y="5143500"/>
            <a:ext cx="3996005" cy="1550450"/>
          </a:xfrm>
          <a:custGeom>
            <a:avLst/>
            <a:gdLst/>
            <a:ahLst/>
            <a:cxnLst/>
            <a:rect r="r" b="b" t="t" l="l"/>
            <a:pathLst>
              <a:path h="1550450" w="3996005">
                <a:moveTo>
                  <a:pt x="0" y="0"/>
                </a:moveTo>
                <a:lnTo>
                  <a:pt x="3996005" y="0"/>
                </a:lnTo>
                <a:lnTo>
                  <a:pt x="3996005" y="1550450"/>
                </a:lnTo>
                <a:lnTo>
                  <a:pt x="0" y="15504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114966" y="6616792"/>
            <a:ext cx="6058068" cy="2641508"/>
          </a:xfrm>
          <a:custGeom>
            <a:avLst/>
            <a:gdLst/>
            <a:ahLst/>
            <a:cxnLst/>
            <a:rect r="r" b="b" t="t" l="l"/>
            <a:pathLst>
              <a:path h="2641508" w="6058068">
                <a:moveTo>
                  <a:pt x="0" y="0"/>
                </a:moveTo>
                <a:lnTo>
                  <a:pt x="6058068" y="0"/>
                </a:lnTo>
                <a:lnTo>
                  <a:pt x="6058068" y="2641508"/>
                </a:lnTo>
                <a:lnTo>
                  <a:pt x="0" y="26415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164856" y="3835891"/>
            <a:ext cx="5958288" cy="2641508"/>
          </a:xfrm>
          <a:custGeom>
            <a:avLst/>
            <a:gdLst/>
            <a:ahLst/>
            <a:cxnLst/>
            <a:rect r="r" b="b" t="t" l="l"/>
            <a:pathLst>
              <a:path h="2641508" w="5958288">
                <a:moveTo>
                  <a:pt x="0" y="0"/>
                </a:moveTo>
                <a:lnTo>
                  <a:pt x="5958288" y="0"/>
                </a:lnTo>
                <a:lnTo>
                  <a:pt x="5958288" y="2641508"/>
                </a:lnTo>
                <a:lnTo>
                  <a:pt x="0" y="26415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891931" y="2375409"/>
            <a:ext cx="4561557" cy="1251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525252"/>
                </a:solidFill>
                <a:latin typeface="Barlow SemiCondensed Medium"/>
                <a:ea typeface="Barlow SemiCondensed Medium"/>
                <a:cs typeface="Barlow SemiCondensed Medium"/>
                <a:sym typeface="Barlow SemiCondensed Medium"/>
              </a:rPr>
              <a:t>24-25 SEC MEMBERSHIP CHALLENGE: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869980" y="-187960"/>
            <a:ext cx="12548040" cy="2280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8340"/>
              </a:lnSpc>
              <a:spcBef>
                <a:spcPct val="0"/>
              </a:spcBef>
            </a:pPr>
            <a:r>
              <a:rPr lang="en-US" sz="14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2024-2025 SEC UPDATES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863222" y="2375409"/>
            <a:ext cx="4561557" cy="1251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525252"/>
                </a:solidFill>
                <a:latin typeface="Barlow SemiCondensed Medium"/>
                <a:ea typeface="Barlow SemiCondensed Medium"/>
                <a:cs typeface="Barlow SemiCondensed Medium"/>
                <a:sym typeface="Barlow SemiCondensed Medium"/>
              </a:rPr>
              <a:t>24-25 SERVICE PROJECT: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697743" y="2584306"/>
            <a:ext cx="4561557" cy="1251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525252"/>
                </a:solidFill>
                <a:latin typeface="Barlow SemiCondensed Medium"/>
                <a:ea typeface="Barlow SemiCondensed Medium"/>
                <a:cs typeface="Barlow SemiCondensed Medium"/>
                <a:sym typeface="Barlow SemiCondensed Medium"/>
              </a:rPr>
              <a:t>24-25 NATIONAL PROGRAM: 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2135842" y="6256418"/>
            <a:ext cx="1844376" cy="1819016"/>
          </a:xfrm>
          <a:custGeom>
            <a:avLst/>
            <a:gdLst/>
            <a:ahLst/>
            <a:cxnLst/>
            <a:rect r="r" b="b" t="t" l="l"/>
            <a:pathLst>
              <a:path h="1819016" w="1844376">
                <a:moveTo>
                  <a:pt x="0" y="0"/>
                </a:moveTo>
                <a:lnTo>
                  <a:pt x="1844377" y="0"/>
                </a:lnTo>
                <a:lnTo>
                  <a:pt x="1844377" y="1819016"/>
                </a:lnTo>
                <a:lnTo>
                  <a:pt x="0" y="18190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356808" y="4203510"/>
            <a:ext cx="3402446" cy="1811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“Rally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 Red”</a:t>
            </a:r>
          </a:p>
        </p:txBody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DA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68055" y="569296"/>
            <a:ext cx="7059601" cy="3087375"/>
            <a:chOff x="0" y="0"/>
            <a:chExt cx="9412801" cy="4116500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4708701" y="1088815"/>
              <a:ext cx="3027685" cy="3027685"/>
              <a:chOff x="0" y="0"/>
              <a:chExt cx="812800" cy="8128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5" id="5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  <p:grpSp>
          <p:nvGrpSpPr>
            <p:cNvPr name="Group 6" id="6"/>
            <p:cNvGrpSpPr/>
            <p:nvPr/>
          </p:nvGrpSpPr>
          <p:grpSpPr>
            <a:xfrm rot="0">
              <a:off x="3111166" y="0"/>
              <a:ext cx="3027685" cy="3027685"/>
              <a:chOff x="0" y="0"/>
              <a:chExt cx="812800" cy="8128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  <p:grpSp>
          <p:nvGrpSpPr>
            <p:cNvPr name="Group 9" id="9"/>
            <p:cNvGrpSpPr/>
            <p:nvPr/>
          </p:nvGrpSpPr>
          <p:grpSpPr>
            <a:xfrm rot="0">
              <a:off x="4906016" y="1286130"/>
              <a:ext cx="2633056" cy="2633056"/>
              <a:chOff x="0" y="0"/>
              <a:chExt cx="812800" cy="8128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0">
              <a:off x="3328744" y="197315"/>
              <a:ext cx="2633056" cy="2633056"/>
              <a:chOff x="0" y="0"/>
              <a:chExt cx="812800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541991" y="1088815"/>
              <a:ext cx="3027685" cy="3027685"/>
              <a:chOff x="0" y="0"/>
              <a:chExt cx="812800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6385116" y="0"/>
              <a:ext cx="3027685" cy="3027685"/>
              <a:chOff x="0" y="0"/>
              <a:chExt cx="812800" cy="8128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  <p:grpSp>
          <p:nvGrpSpPr>
            <p:cNvPr name="Group 21" id="21"/>
            <p:cNvGrpSpPr/>
            <p:nvPr/>
          </p:nvGrpSpPr>
          <p:grpSpPr>
            <a:xfrm rot="0">
              <a:off x="1739306" y="1286130"/>
              <a:ext cx="2633056" cy="2633056"/>
              <a:chOff x="0" y="0"/>
              <a:chExt cx="812800" cy="81280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  <p:grpSp>
          <p:nvGrpSpPr>
            <p:cNvPr name="Group 24" id="24"/>
            <p:cNvGrpSpPr/>
            <p:nvPr/>
          </p:nvGrpSpPr>
          <p:grpSpPr>
            <a:xfrm rot="0">
              <a:off x="6582431" y="197315"/>
              <a:ext cx="2633056" cy="2633056"/>
              <a:chOff x="0" y="0"/>
              <a:chExt cx="812800" cy="81280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  <p:grpSp>
          <p:nvGrpSpPr>
            <p:cNvPr name="Group 27" id="27"/>
            <p:cNvGrpSpPr/>
            <p:nvPr/>
          </p:nvGrpSpPr>
          <p:grpSpPr>
            <a:xfrm rot="0">
              <a:off x="0" y="0"/>
              <a:ext cx="3027685" cy="3027685"/>
              <a:chOff x="0" y="0"/>
              <a:chExt cx="812800" cy="812800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29" id="29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  <p:grpSp>
          <p:nvGrpSpPr>
            <p:cNvPr name="Group 30" id="30"/>
            <p:cNvGrpSpPr/>
            <p:nvPr/>
          </p:nvGrpSpPr>
          <p:grpSpPr>
            <a:xfrm rot="0">
              <a:off x="192893" y="197315"/>
              <a:ext cx="2633056" cy="2633056"/>
              <a:chOff x="0" y="0"/>
              <a:chExt cx="812800" cy="812800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  <p:sp>
          <p:nvSpPr>
            <p:cNvPr name="Freeform 33" id="33"/>
            <p:cNvSpPr/>
            <p:nvPr/>
          </p:nvSpPr>
          <p:spPr>
            <a:xfrm flipH="false" flipV="false" rot="0">
              <a:off x="6543277" y="158161"/>
              <a:ext cx="2711363" cy="2711363"/>
            </a:xfrm>
            <a:custGeom>
              <a:avLst/>
              <a:gdLst/>
              <a:ahLst/>
              <a:cxnLst/>
              <a:rect r="r" b="b" t="t" l="l"/>
              <a:pathLst>
                <a:path h="2711363" w="2711363">
                  <a:moveTo>
                    <a:pt x="0" y="0"/>
                  </a:moveTo>
                  <a:lnTo>
                    <a:pt x="2711363" y="0"/>
                  </a:lnTo>
                  <a:lnTo>
                    <a:pt x="2711363" y="2711363"/>
                  </a:lnTo>
                  <a:lnTo>
                    <a:pt x="0" y="27113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4866862" y="1246976"/>
              <a:ext cx="2711363" cy="2711363"/>
            </a:xfrm>
            <a:custGeom>
              <a:avLst/>
              <a:gdLst/>
              <a:ahLst/>
              <a:cxnLst/>
              <a:rect r="r" b="b" t="t" l="l"/>
              <a:pathLst>
                <a:path h="2711363" w="2711363">
                  <a:moveTo>
                    <a:pt x="0" y="0"/>
                  </a:moveTo>
                  <a:lnTo>
                    <a:pt x="2711364" y="0"/>
                  </a:lnTo>
                  <a:lnTo>
                    <a:pt x="2711364" y="2711363"/>
                  </a:lnTo>
                  <a:lnTo>
                    <a:pt x="0" y="27113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5" id="35"/>
            <p:cNvSpPr/>
            <p:nvPr/>
          </p:nvSpPr>
          <p:spPr>
            <a:xfrm flipH="false" flipV="false" rot="0">
              <a:off x="3269327" y="158161"/>
              <a:ext cx="2711363" cy="2711363"/>
            </a:xfrm>
            <a:custGeom>
              <a:avLst/>
              <a:gdLst/>
              <a:ahLst/>
              <a:cxnLst/>
              <a:rect r="r" b="b" t="t" l="l"/>
              <a:pathLst>
                <a:path h="2711363" w="2711363">
                  <a:moveTo>
                    <a:pt x="0" y="0"/>
                  </a:moveTo>
                  <a:lnTo>
                    <a:pt x="2711363" y="0"/>
                  </a:lnTo>
                  <a:lnTo>
                    <a:pt x="2711363" y="2711363"/>
                  </a:lnTo>
                  <a:lnTo>
                    <a:pt x="0" y="27113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1700152" y="1246976"/>
              <a:ext cx="2711363" cy="2711363"/>
            </a:xfrm>
            <a:custGeom>
              <a:avLst/>
              <a:gdLst/>
              <a:ahLst/>
              <a:cxnLst/>
              <a:rect r="r" b="b" t="t" l="l"/>
              <a:pathLst>
                <a:path h="2711363" w="2711363">
                  <a:moveTo>
                    <a:pt x="0" y="0"/>
                  </a:moveTo>
                  <a:lnTo>
                    <a:pt x="2711363" y="0"/>
                  </a:lnTo>
                  <a:lnTo>
                    <a:pt x="2711363" y="2711363"/>
                  </a:lnTo>
                  <a:lnTo>
                    <a:pt x="0" y="27113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158161" y="158161"/>
              <a:ext cx="2711363" cy="2711363"/>
            </a:xfrm>
            <a:custGeom>
              <a:avLst/>
              <a:gdLst/>
              <a:ahLst/>
              <a:cxnLst/>
              <a:rect r="r" b="b" t="t" l="l"/>
              <a:pathLst>
                <a:path h="2711363" w="2711363">
                  <a:moveTo>
                    <a:pt x="0" y="0"/>
                  </a:moveTo>
                  <a:lnTo>
                    <a:pt x="2711363" y="0"/>
                  </a:lnTo>
                  <a:lnTo>
                    <a:pt x="2711363" y="2711363"/>
                  </a:lnTo>
                  <a:lnTo>
                    <a:pt x="0" y="27113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name="Group 38" id="38"/>
          <p:cNvGrpSpPr/>
          <p:nvPr/>
        </p:nvGrpSpPr>
        <p:grpSpPr>
          <a:xfrm rot="-5400000">
            <a:off x="-576687" y="1412032"/>
            <a:ext cx="9357708" cy="8204335"/>
            <a:chOff x="0" y="0"/>
            <a:chExt cx="3261946" cy="2859899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3261946" cy="2859899"/>
            </a:xfrm>
            <a:custGeom>
              <a:avLst/>
              <a:gdLst/>
              <a:ahLst/>
              <a:cxnLst/>
              <a:rect r="r" b="b" t="t" l="l"/>
              <a:pathLst>
                <a:path h="2859899" w="3261946">
                  <a:moveTo>
                    <a:pt x="0" y="0"/>
                  </a:moveTo>
                  <a:lnTo>
                    <a:pt x="3261946" y="0"/>
                  </a:lnTo>
                  <a:lnTo>
                    <a:pt x="3261946" y="2859899"/>
                  </a:lnTo>
                  <a:lnTo>
                    <a:pt x="0" y="2859899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10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/>
            </a:gradFill>
          </p:spPr>
        </p:sp>
        <p:sp>
          <p:nvSpPr>
            <p:cNvPr name="TextBox 40" id="40"/>
            <p:cNvSpPr txBox="true"/>
            <p:nvPr/>
          </p:nvSpPr>
          <p:spPr>
            <a:xfrm>
              <a:off x="0" y="-28575"/>
              <a:ext cx="3261946" cy="28884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1" id="41"/>
          <p:cNvGrpSpPr/>
          <p:nvPr/>
        </p:nvGrpSpPr>
        <p:grpSpPr>
          <a:xfrm rot="0">
            <a:off x="6558570" y="8833587"/>
            <a:ext cx="1011356" cy="1011356"/>
            <a:chOff x="0" y="0"/>
            <a:chExt cx="1348475" cy="1348475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1348475" cy="1348475"/>
            </a:xfrm>
            <a:custGeom>
              <a:avLst/>
              <a:gdLst/>
              <a:ahLst/>
              <a:cxnLst/>
              <a:rect r="r" b="b" t="t" l="l"/>
              <a:pathLst>
                <a:path h="1348475" w="1348475">
                  <a:moveTo>
                    <a:pt x="0" y="0"/>
                  </a:moveTo>
                  <a:lnTo>
                    <a:pt x="1348475" y="0"/>
                  </a:lnTo>
                  <a:lnTo>
                    <a:pt x="1348475" y="1348475"/>
                  </a:lnTo>
                  <a:lnTo>
                    <a:pt x="0" y="1348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43" id="43"/>
          <p:cNvSpPr/>
          <p:nvPr/>
        </p:nvSpPr>
        <p:spPr>
          <a:xfrm flipH="false" flipV="false" rot="0">
            <a:off x="652586" y="8663213"/>
            <a:ext cx="1310229" cy="1215837"/>
          </a:xfrm>
          <a:custGeom>
            <a:avLst/>
            <a:gdLst/>
            <a:ahLst/>
            <a:cxnLst/>
            <a:rect r="r" b="b" t="t" l="l"/>
            <a:pathLst>
              <a:path h="1215837" w="1310229">
                <a:moveTo>
                  <a:pt x="0" y="0"/>
                </a:moveTo>
                <a:lnTo>
                  <a:pt x="1310228" y="0"/>
                </a:lnTo>
                <a:lnTo>
                  <a:pt x="1310228" y="1215837"/>
                </a:lnTo>
                <a:lnTo>
                  <a:pt x="0" y="121583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215967" y="6401490"/>
            <a:ext cx="3148782" cy="2075216"/>
          </a:xfrm>
          <a:custGeom>
            <a:avLst/>
            <a:gdLst/>
            <a:ahLst/>
            <a:cxnLst/>
            <a:rect r="r" b="b" t="t" l="l"/>
            <a:pathLst>
              <a:path h="2075216" w="3148782">
                <a:moveTo>
                  <a:pt x="0" y="0"/>
                </a:moveTo>
                <a:lnTo>
                  <a:pt x="3148782" y="0"/>
                </a:lnTo>
                <a:lnTo>
                  <a:pt x="3148782" y="2075216"/>
                </a:lnTo>
                <a:lnTo>
                  <a:pt x="0" y="207521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2366" t="-13293" r="-3435" b="-6962"/>
            </a:stretch>
          </a:blipFill>
          <a:ln w="38100" cap="sq">
            <a:solidFill>
              <a:srgbClr val="EF3E42"/>
            </a:solidFill>
            <a:prstDash val="solid"/>
            <a:miter/>
          </a:ln>
        </p:spPr>
      </p:sp>
      <p:sp>
        <p:nvSpPr>
          <p:cNvPr name="Freeform 45" id="45"/>
          <p:cNvSpPr/>
          <p:nvPr/>
        </p:nvSpPr>
        <p:spPr>
          <a:xfrm flipH="false" flipV="false" rot="0">
            <a:off x="4803875" y="6401490"/>
            <a:ext cx="3184492" cy="2075216"/>
          </a:xfrm>
          <a:custGeom>
            <a:avLst/>
            <a:gdLst/>
            <a:ahLst/>
            <a:cxnLst/>
            <a:rect r="r" b="b" t="t" l="l"/>
            <a:pathLst>
              <a:path h="2075216" w="3184492">
                <a:moveTo>
                  <a:pt x="0" y="0"/>
                </a:moveTo>
                <a:lnTo>
                  <a:pt x="3184492" y="0"/>
                </a:lnTo>
                <a:lnTo>
                  <a:pt x="3184492" y="2075216"/>
                </a:lnTo>
                <a:lnTo>
                  <a:pt x="0" y="207521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7955" t="-29656" r="-18783" b="0"/>
            </a:stretch>
          </a:blipFill>
          <a:ln w="38100" cap="sq">
            <a:solidFill>
              <a:srgbClr val="EF3E42"/>
            </a:solidFill>
            <a:prstDash val="solid"/>
            <a:miter/>
          </a:ln>
        </p:spPr>
      </p:sp>
      <p:sp>
        <p:nvSpPr>
          <p:cNvPr name="Freeform 46" id="46"/>
          <p:cNvSpPr/>
          <p:nvPr/>
        </p:nvSpPr>
        <p:spPr>
          <a:xfrm flipH="false" flipV="false" rot="0">
            <a:off x="3328791" y="6401490"/>
            <a:ext cx="1538129" cy="2075216"/>
          </a:xfrm>
          <a:custGeom>
            <a:avLst/>
            <a:gdLst/>
            <a:ahLst/>
            <a:cxnLst/>
            <a:rect r="r" b="b" t="t" l="l"/>
            <a:pathLst>
              <a:path h="2075216" w="1538129">
                <a:moveTo>
                  <a:pt x="0" y="0"/>
                </a:moveTo>
                <a:lnTo>
                  <a:pt x="1538129" y="0"/>
                </a:lnTo>
                <a:lnTo>
                  <a:pt x="1538129" y="2075216"/>
                </a:lnTo>
                <a:lnTo>
                  <a:pt x="0" y="207521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36087" t="-50057" r="-12614" b="-15268"/>
            </a:stretch>
          </a:blipFill>
          <a:ln w="38100" cap="sq">
            <a:solidFill>
              <a:srgbClr val="EF3E42"/>
            </a:solidFill>
            <a:prstDash val="solid"/>
            <a:miter/>
          </a:ln>
        </p:spPr>
      </p:sp>
      <p:sp>
        <p:nvSpPr>
          <p:cNvPr name="TextBox 47" id="47"/>
          <p:cNvSpPr txBox="true"/>
          <p:nvPr/>
        </p:nvSpPr>
        <p:spPr>
          <a:xfrm rot="0">
            <a:off x="70323" y="2546869"/>
            <a:ext cx="8063688" cy="10717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34"/>
              </a:lnSpc>
            </a:pPr>
            <a:r>
              <a:rPr lang="en-US" sz="8690" spc="-260">
                <a:solidFill>
                  <a:srgbClr val="000000"/>
                </a:solidFill>
                <a:latin typeface="Dynamo Condensed Bold"/>
                <a:ea typeface="Dynamo Condensed Bold"/>
                <a:cs typeface="Dynamo Condensed Bold"/>
                <a:sym typeface="Dynamo Condensed Bold"/>
              </a:rPr>
              <a:t>CONFERENCE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645765" y="1020603"/>
            <a:ext cx="4912804" cy="2005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639"/>
              </a:lnSpc>
            </a:pPr>
            <a:r>
              <a:rPr lang="en-US" sz="16449" spc="-493">
                <a:solidFill>
                  <a:srgbClr val="000000"/>
                </a:solidFill>
                <a:latin typeface="Dynamo Condensed Bold"/>
                <a:ea typeface="Dynamo Condensed Bold"/>
                <a:cs typeface="Dynamo Condensed Bold"/>
                <a:sym typeface="Dynamo Condensed Bold"/>
              </a:rPr>
              <a:t>LEAD</a:t>
            </a:r>
          </a:p>
        </p:txBody>
      </p:sp>
      <p:grpSp>
        <p:nvGrpSpPr>
          <p:cNvPr name="Group 49" id="49"/>
          <p:cNvGrpSpPr/>
          <p:nvPr/>
        </p:nvGrpSpPr>
        <p:grpSpPr>
          <a:xfrm rot="0">
            <a:off x="374253" y="3774400"/>
            <a:ext cx="3497444" cy="1072085"/>
            <a:chOff x="0" y="0"/>
            <a:chExt cx="4663258" cy="1429446"/>
          </a:xfrm>
        </p:grpSpPr>
        <p:sp>
          <p:nvSpPr>
            <p:cNvPr name="TextBox 50" id="50"/>
            <p:cNvSpPr txBox="true"/>
            <p:nvPr/>
          </p:nvSpPr>
          <p:spPr>
            <a:xfrm rot="0">
              <a:off x="1113333" y="104775"/>
              <a:ext cx="3247761" cy="6508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37"/>
                </a:lnSpc>
              </a:pPr>
              <a:r>
                <a:rPr lang="en-US" sz="3750" spc="-112">
                  <a:solidFill>
                    <a:srgbClr val="000000"/>
                  </a:solidFill>
                  <a:latin typeface="Dynamo Condensed Bold"/>
                  <a:ea typeface="Dynamo Condensed Bold"/>
                  <a:cs typeface="Dynamo Condensed Bold"/>
                  <a:sym typeface="Dynamo Condensed Bold"/>
                </a:rPr>
                <a:t>North Region</a:t>
              </a:r>
            </a:p>
          </p:txBody>
        </p:sp>
        <p:sp>
          <p:nvSpPr>
            <p:cNvPr name="TextBox 51" id="51"/>
            <p:cNvSpPr txBox="true"/>
            <p:nvPr/>
          </p:nvSpPr>
          <p:spPr>
            <a:xfrm rot="0">
              <a:off x="0" y="289996"/>
              <a:ext cx="1160303" cy="3800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975"/>
                </a:lnSpc>
              </a:pPr>
              <a:r>
                <a:rPr lang="en-US" sz="2219" spc="-66">
                  <a:solidFill>
                    <a:srgbClr val="EF3E4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Sept</a:t>
              </a:r>
            </a:p>
          </p:txBody>
        </p:sp>
        <p:sp>
          <p:nvSpPr>
            <p:cNvPr name="TextBox 52" id="52"/>
            <p:cNvSpPr txBox="true"/>
            <p:nvPr/>
          </p:nvSpPr>
          <p:spPr>
            <a:xfrm rot="0">
              <a:off x="144018" y="677365"/>
              <a:ext cx="872268" cy="73322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764"/>
                </a:lnSpc>
              </a:pPr>
              <a:r>
                <a:rPr lang="en-US" sz="4230" spc="-126">
                  <a:solidFill>
                    <a:srgbClr val="EF3E4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11</a:t>
              </a:r>
            </a:p>
          </p:txBody>
        </p:sp>
        <p:sp>
          <p:nvSpPr>
            <p:cNvPr name="TextBox 53" id="53"/>
            <p:cNvSpPr txBox="true"/>
            <p:nvPr/>
          </p:nvSpPr>
          <p:spPr>
            <a:xfrm rot="0">
              <a:off x="1113333" y="645471"/>
              <a:ext cx="3549925" cy="7839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484"/>
                </a:lnSpc>
              </a:pPr>
              <a:r>
                <a:rPr lang="en-US" sz="1668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Stride Bank Center</a:t>
              </a:r>
            </a:p>
            <a:p>
              <a:pPr algn="l">
                <a:lnSpc>
                  <a:spcPts val="1484"/>
                </a:lnSpc>
              </a:pPr>
              <a:r>
                <a:rPr lang="en-US" sz="1668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301 S Independence St</a:t>
              </a:r>
            </a:p>
            <a:p>
              <a:pPr algn="l">
                <a:lnSpc>
                  <a:spcPts val="1484"/>
                </a:lnSpc>
              </a:pPr>
              <a:r>
                <a:rPr lang="en-US" sz="1668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Enid, OK 73701</a:t>
              </a:r>
            </a:p>
          </p:txBody>
        </p:sp>
      </p:grpSp>
      <p:grpSp>
        <p:nvGrpSpPr>
          <p:cNvPr name="Group 54" id="54"/>
          <p:cNvGrpSpPr/>
          <p:nvPr/>
        </p:nvGrpSpPr>
        <p:grpSpPr>
          <a:xfrm rot="0">
            <a:off x="3950735" y="3713822"/>
            <a:ext cx="3917257" cy="1052193"/>
            <a:chOff x="0" y="0"/>
            <a:chExt cx="5223009" cy="1402924"/>
          </a:xfrm>
        </p:grpSpPr>
        <p:sp>
          <p:nvSpPr>
            <p:cNvPr name="TextBox 55" id="55"/>
            <p:cNvSpPr txBox="true"/>
            <p:nvPr/>
          </p:nvSpPr>
          <p:spPr>
            <a:xfrm rot="0">
              <a:off x="1117885" y="104775"/>
              <a:ext cx="4089115" cy="6355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292"/>
                </a:lnSpc>
              </a:pPr>
              <a:r>
                <a:rPr lang="en-US" sz="3699" spc="-110">
                  <a:solidFill>
                    <a:srgbClr val="000000"/>
                  </a:solidFill>
                  <a:latin typeface="Dynamo Condensed Bold"/>
                  <a:ea typeface="Dynamo Condensed Bold"/>
                  <a:cs typeface="Dynamo Condensed Bold"/>
                  <a:sym typeface="Dynamo Condensed Bold"/>
                </a:rPr>
                <a:t>Northeast Region</a:t>
              </a:r>
            </a:p>
          </p:txBody>
        </p:sp>
        <p:sp>
          <p:nvSpPr>
            <p:cNvPr name="TextBox 56" id="56"/>
            <p:cNvSpPr txBox="true"/>
            <p:nvPr/>
          </p:nvSpPr>
          <p:spPr>
            <a:xfrm rot="0">
              <a:off x="0" y="282333"/>
              <a:ext cx="1160303" cy="3800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975"/>
                </a:lnSpc>
              </a:pPr>
              <a:r>
                <a:rPr lang="en-US" sz="2220" spc="-66">
                  <a:solidFill>
                    <a:srgbClr val="EF3E4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Sept</a:t>
              </a:r>
            </a:p>
          </p:txBody>
        </p:sp>
        <p:sp>
          <p:nvSpPr>
            <p:cNvPr name="TextBox 57" id="57"/>
            <p:cNvSpPr txBox="true"/>
            <p:nvPr/>
          </p:nvSpPr>
          <p:spPr>
            <a:xfrm rot="0">
              <a:off x="144018" y="669703"/>
              <a:ext cx="872268" cy="73322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764"/>
                </a:lnSpc>
              </a:pPr>
              <a:r>
                <a:rPr lang="en-US" sz="4230" spc="-126">
                  <a:solidFill>
                    <a:srgbClr val="EF3E4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17</a:t>
              </a:r>
            </a:p>
          </p:txBody>
        </p:sp>
        <p:sp>
          <p:nvSpPr>
            <p:cNvPr name="TextBox 58" id="58"/>
            <p:cNvSpPr txBox="true"/>
            <p:nvPr/>
          </p:nvSpPr>
          <p:spPr>
            <a:xfrm rot="0">
              <a:off x="1154743" y="647239"/>
              <a:ext cx="4068267" cy="7549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495"/>
                </a:lnSpc>
              </a:pPr>
              <a:r>
                <a:rPr lang="en-US" sz="1679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Glenpool Conf. Center</a:t>
              </a:r>
            </a:p>
            <a:p>
              <a:pPr algn="l">
                <a:lnSpc>
                  <a:spcPts val="1495"/>
                </a:lnSpc>
              </a:pPr>
              <a:r>
                <a:rPr lang="en-US" sz="1679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12205 S Yukon Ave.</a:t>
              </a:r>
            </a:p>
            <a:p>
              <a:pPr algn="l">
                <a:lnSpc>
                  <a:spcPts val="1495"/>
                </a:lnSpc>
              </a:pPr>
              <a:r>
                <a:rPr lang="en-US" sz="1679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Glenpool</a:t>
              </a:r>
              <a:r>
                <a:rPr lang="en-US" sz="1679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OK 74033</a:t>
              </a:r>
            </a:p>
          </p:txBody>
        </p:sp>
      </p:grpSp>
      <p:grpSp>
        <p:nvGrpSpPr>
          <p:cNvPr name="Group 59" id="59"/>
          <p:cNvGrpSpPr/>
          <p:nvPr/>
        </p:nvGrpSpPr>
        <p:grpSpPr>
          <a:xfrm rot="0">
            <a:off x="286169" y="4964212"/>
            <a:ext cx="3815998" cy="1084853"/>
            <a:chOff x="0" y="0"/>
            <a:chExt cx="5087998" cy="1446470"/>
          </a:xfrm>
        </p:grpSpPr>
        <p:sp>
          <p:nvSpPr>
            <p:cNvPr name="TextBox 60" id="60"/>
            <p:cNvSpPr txBox="true"/>
            <p:nvPr/>
          </p:nvSpPr>
          <p:spPr>
            <a:xfrm rot="0">
              <a:off x="1280702" y="104775"/>
              <a:ext cx="3807296" cy="6430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38"/>
                </a:lnSpc>
              </a:pPr>
              <a:r>
                <a:rPr lang="en-US" sz="3751" spc="-112">
                  <a:solidFill>
                    <a:srgbClr val="000000"/>
                  </a:solidFill>
                  <a:latin typeface="Dynamo Condensed Bold"/>
                  <a:ea typeface="Dynamo Condensed Bold"/>
                  <a:cs typeface="Dynamo Condensed Bold"/>
                  <a:sym typeface="Dynamo Condensed Bold"/>
                </a:rPr>
                <a:t>South Region</a:t>
              </a:r>
            </a:p>
          </p:txBody>
        </p:sp>
        <p:sp>
          <p:nvSpPr>
            <p:cNvPr name="TextBox 61" id="61"/>
            <p:cNvSpPr txBox="true"/>
            <p:nvPr/>
          </p:nvSpPr>
          <p:spPr>
            <a:xfrm rot="0">
              <a:off x="0" y="237725"/>
              <a:ext cx="1360203" cy="3800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975"/>
                </a:lnSpc>
              </a:pPr>
              <a:r>
                <a:rPr lang="en-US" sz="2220" spc="-66">
                  <a:solidFill>
                    <a:srgbClr val="EF3E4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Sept</a:t>
              </a:r>
            </a:p>
          </p:txBody>
        </p:sp>
        <p:sp>
          <p:nvSpPr>
            <p:cNvPr name="TextBox 62" id="62"/>
            <p:cNvSpPr txBox="true"/>
            <p:nvPr/>
          </p:nvSpPr>
          <p:spPr>
            <a:xfrm rot="0">
              <a:off x="168829" y="681986"/>
              <a:ext cx="1022545" cy="73322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764"/>
                </a:lnSpc>
              </a:pPr>
              <a:r>
                <a:rPr lang="en-US" sz="4230" spc="-126">
                  <a:solidFill>
                    <a:srgbClr val="EF3E4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12</a:t>
              </a:r>
            </a:p>
          </p:txBody>
        </p:sp>
        <p:sp>
          <p:nvSpPr>
            <p:cNvPr name="TextBox 63" id="63"/>
            <p:cNvSpPr txBox="true"/>
            <p:nvPr/>
          </p:nvSpPr>
          <p:spPr>
            <a:xfrm rot="0">
              <a:off x="1305142" y="656085"/>
              <a:ext cx="3576981" cy="79038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496"/>
                </a:lnSpc>
              </a:pPr>
              <a:r>
                <a:rPr lang="en-US" sz="1681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Simmons Center</a:t>
              </a:r>
            </a:p>
            <a:p>
              <a:pPr algn="l">
                <a:lnSpc>
                  <a:spcPts val="1496"/>
                </a:lnSpc>
              </a:pPr>
              <a:r>
                <a:rPr lang="en-US" sz="1681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800 Chisholm Trail Pkwy</a:t>
              </a:r>
            </a:p>
            <a:p>
              <a:pPr algn="l">
                <a:lnSpc>
                  <a:spcPts val="1496"/>
                </a:lnSpc>
              </a:pPr>
              <a:r>
                <a:rPr lang="en-US" sz="1681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Duncan</a:t>
              </a:r>
              <a:r>
                <a:rPr lang="en-US" sz="1681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OK 73533</a:t>
              </a:r>
            </a:p>
          </p:txBody>
        </p:sp>
      </p:grpSp>
      <p:grpSp>
        <p:nvGrpSpPr>
          <p:cNvPr name="Group 64" id="64"/>
          <p:cNvGrpSpPr/>
          <p:nvPr/>
        </p:nvGrpSpPr>
        <p:grpSpPr>
          <a:xfrm rot="0">
            <a:off x="3928777" y="4944321"/>
            <a:ext cx="3961173" cy="1038708"/>
            <a:chOff x="0" y="0"/>
            <a:chExt cx="5281564" cy="1384944"/>
          </a:xfrm>
        </p:grpSpPr>
        <p:sp>
          <p:nvSpPr>
            <p:cNvPr name="TextBox 65" id="65"/>
            <p:cNvSpPr txBox="true"/>
            <p:nvPr/>
          </p:nvSpPr>
          <p:spPr>
            <a:xfrm rot="0">
              <a:off x="1224936" y="104775"/>
              <a:ext cx="4056628" cy="6508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37"/>
                </a:lnSpc>
              </a:pPr>
              <a:r>
                <a:rPr lang="en-US" sz="3749" spc="-112">
                  <a:solidFill>
                    <a:srgbClr val="000000"/>
                  </a:solidFill>
                  <a:latin typeface="Dynamo Condensed Bold"/>
                  <a:ea typeface="Dynamo Condensed Bold"/>
                  <a:cs typeface="Dynamo Condensed Bold"/>
                  <a:sym typeface="Dynamo Condensed Bold"/>
                </a:rPr>
                <a:t>Southeast Region</a:t>
              </a:r>
            </a:p>
          </p:txBody>
        </p:sp>
        <p:sp>
          <p:nvSpPr>
            <p:cNvPr name="TextBox 66" id="66"/>
            <p:cNvSpPr txBox="true"/>
            <p:nvPr/>
          </p:nvSpPr>
          <p:spPr>
            <a:xfrm rot="0">
              <a:off x="0" y="230277"/>
              <a:ext cx="1300976" cy="3814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975"/>
                </a:lnSpc>
              </a:pPr>
              <a:r>
                <a:rPr lang="en-US" sz="2219" spc="-66">
                  <a:solidFill>
                    <a:srgbClr val="EF3E4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Sept</a:t>
              </a:r>
            </a:p>
          </p:txBody>
        </p:sp>
        <p:sp>
          <p:nvSpPr>
            <p:cNvPr name="TextBox 67" id="67"/>
            <p:cNvSpPr txBox="true"/>
            <p:nvPr/>
          </p:nvSpPr>
          <p:spPr>
            <a:xfrm rot="0">
              <a:off x="161478" y="657682"/>
              <a:ext cx="978020" cy="7258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768"/>
                </a:lnSpc>
              </a:pPr>
              <a:r>
                <a:rPr lang="en-US" sz="4234" spc="-127">
                  <a:solidFill>
                    <a:srgbClr val="EF3E4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18</a:t>
              </a:r>
            </a:p>
          </p:txBody>
        </p:sp>
        <p:sp>
          <p:nvSpPr>
            <p:cNvPr name="TextBox 68" id="68"/>
            <p:cNvSpPr txBox="true"/>
            <p:nvPr/>
          </p:nvSpPr>
          <p:spPr>
            <a:xfrm rot="0">
              <a:off x="1248312" y="630005"/>
              <a:ext cx="3421228" cy="7549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495"/>
                </a:lnSpc>
              </a:pPr>
              <a:r>
                <a:rPr lang="en-US" sz="1679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Life Church</a:t>
              </a:r>
            </a:p>
            <a:p>
              <a:pPr algn="l">
                <a:lnSpc>
                  <a:spcPts val="1495"/>
                </a:lnSpc>
              </a:pPr>
              <a:r>
                <a:rPr lang="en-US" sz="1679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1300 S George Nigh Expy</a:t>
              </a:r>
            </a:p>
            <a:p>
              <a:pPr algn="l">
                <a:lnSpc>
                  <a:spcPts val="1495"/>
                </a:lnSpc>
              </a:pPr>
              <a:r>
                <a:rPr lang="en-US" sz="1679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McAlester, OK 74501</a:t>
              </a:r>
            </a:p>
          </p:txBody>
        </p:sp>
      </p:grpSp>
      <p:grpSp>
        <p:nvGrpSpPr>
          <p:cNvPr name="Group 69" id="69"/>
          <p:cNvGrpSpPr/>
          <p:nvPr/>
        </p:nvGrpSpPr>
        <p:grpSpPr>
          <a:xfrm rot="0">
            <a:off x="3365653" y="8663213"/>
            <a:ext cx="1473030" cy="785452"/>
            <a:chOff x="0" y="0"/>
            <a:chExt cx="1964039" cy="1047269"/>
          </a:xfrm>
        </p:grpSpPr>
        <p:sp>
          <p:nvSpPr>
            <p:cNvPr name="TextBox 70" id="70"/>
            <p:cNvSpPr txBox="true"/>
            <p:nvPr/>
          </p:nvSpPr>
          <p:spPr>
            <a:xfrm rot="0">
              <a:off x="0" y="802442"/>
              <a:ext cx="1964039" cy="24482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271"/>
                </a:lnSpc>
              </a:pPr>
              <a:r>
                <a:rPr lang="en-US" sz="1428" spc="-42">
                  <a:solidFill>
                    <a:srgbClr val="EF3E4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per Student</a:t>
              </a:r>
            </a:p>
          </p:txBody>
        </p:sp>
        <p:sp>
          <p:nvSpPr>
            <p:cNvPr name="TextBox 71" id="71"/>
            <p:cNvSpPr txBox="true"/>
            <p:nvPr/>
          </p:nvSpPr>
          <p:spPr>
            <a:xfrm rot="0">
              <a:off x="139000" y="114300"/>
              <a:ext cx="1630928" cy="680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22"/>
                </a:lnSpc>
              </a:pPr>
              <a:r>
                <a:rPr lang="en-US" sz="3957" spc="-118">
                  <a:solidFill>
                    <a:srgbClr val="EF3E4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$15</a:t>
              </a:r>
            </a:p>
          </p:txBody>
        </p:sp>
      </p:grpSp>
      <p:sp>
        <p:nvSpPr>
          <p:cNvPr name="TextBox 72" id="72"/>
          <p:cNvSpPr txBox="true"/>
          <p:nvPr/>
        </p:nvSpPr>
        <p:spPr>
          <a:xfrm rot="0">
            <a:off x="2122975" y="9696315"/>
            <a:ext cx="3979539" cy="2128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86"/>
              </a:lnSpc>
            </a:pPr>
            <a:r>
              <a:rPr lang="en-US" sz="1782" spc="-53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more at oklahomafccla.org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652586" y="3404995"/>
            <a:ext cx="6920317" cy="395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18"/>
              </a:lnSpc>
            </a:pPr>
            <a:r>
              <a:rPr lang="en-US" sz="3279" spc="3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Gold Medal Leadership!</a:t>
            </a:r>
          </a:p>
        </p:txBody>
      </p:sp>
      <p:sp>
        <p:nvSpPr>
          <p:cNvPr name="TextBox 74" id="74"/>
          <p:cNvSpPr txBox="true"/>
          <p:nvPr/>
        </p:nvSpPr>
        <p:spPr>
          <a:xfrm rot="-319946">
            <a:off x="2807666" y="375176"/>
            <a:ext cx="2611416" cy="1062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81"/>
              </a:lnSpc>
            </a:pPr>
            <a:r>
              <a:rPr lang="en-US" sz="8743" spc="-262">
                <a:solidFill>
                  <a:srgbClr val="EF3E42"/>
                </a:solidFill>
                <a:latin typeface="Dynamo Condensed Bold"/>
                <a:ea typeface="Dynamo Condensed Bold"/>
                <a:cs typeface="Dynamo Condensed Bold"/>
                <a:sym typeface="Dynamo Condensed Bold"/>
              </a:rPr>
              <a:t>2024</a:t>
            </a:r>
          </a:p>
        </p:txBody>
      </p:sp>
      <p:sp>
        <p:nvSpPr>
          <p:cNvPr name="TextBox 75" id="75"/>
          <p:cNvSpPr txBox="true"/>
          <p:nvPr/>
        </p:nvSpPr>
        <p:spPr>
          <a:xfrm rot="0">
            <a:off x="9416204" y="1140113"/>
            <a:ext cx="7843096" cy="7835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89"/>
              </a:lnSpc>
            </a:pPr>
            <a:r>
              <a:rPr lang="en-US" sz="8921">
                <a:solidFill>
                  <a:srgbClr val="00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REGISTRATION DEADLINE: </a:t>
            </a:r>
          </a:p>
          <a:p>
            <a:pPr algn="ctr">
              <a:lnSpc>
                <a:spcPts val="12489"/>
              </a:lnSpc>
            </a:pPr>
            <a:r>
              <a:rPr lang="en-US" sz="8921">
                <a:solidFill>
                  <a:srgbClr val="00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AUGUST 31ST</a:t>
            </a:r>
          </a:p>
          <a:p>
            <a:pPr algn="ctr">
              <a:lnSpc>
                <a:spcPts val="12489"/>
              </a:lnSpc>
            </a:pPr>
            <a:r>
              <a:rPr lang="en-US" sz="8921">
                <a:solidFill>
                  <a:srgbClr val="00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DON’T WAIT!</a:t>
            </a:r>
          </a:p>
          <a:p>
            <a:pPr algn="ctr">
              <a:lnSpc>
                <a:spcPts val="12489"/>
              </a:lnSpc>
            </a:pPr>
            <a:r>
              <a:rPr lang="en-US" sz="8921">
                <a:solidFill>
                  <a:srgbClr val="00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REGISTER NOW!  </a:t>
            </a:r>
          </a:p>
        </p:txBody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DA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14897" y="619183"/>
            <a:ext cx="9145301" cy="9145301"/>
          </a:xfrm>
          <a:custGeom>
            <a:avLst/>
            <a:gdLst/>
            <a:ahLst/>
            <a:cxnLst/>
            <a:rect r="r" b="b" t="t" l="l"/>
            <a:pathLst>
              <a:path h="9145301" w="9145301">
                <a:moveTo>
                  <a:pt x="0" y="0"/>
                </a:moveTo>
                <a:lnTo>
                  <a:pt x="9145302" y="0"/>
                </a:lnTo>
                <a:lnTo>
                  <a:pt x="9145302" y="9145301"/>
                </a:lnTo>
                <a:lnTo>
                  <a:pt x="0" y="91453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760199" y="351066"/>
            <a:ext cx="7843096" cy="94134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89"/>
              </a:lnSpc>
            </a:pPr>
            <a:r>
              <a:rPr lang="en-US" sz="8921">
                <a:solidFill>
                  <a:srgbClr val="00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STATE CONVENTION: </a:t>
            </a:r>
          </a:p>
          <a:p>
            <a:pPr algn="ctr">
              <a:lnSpc>
                <a:spcPts val="12489"/>
              </a:lnSpc>
            </a:pPr>
            <a:r>
              <a:rPr lang="en-US" sz="8921">
                <a:solidFill>
                  <a:srgbClr val="00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7 WONDERS OF LEADERSHIP</a:t>
            </a:r>
          </a:p>
          <a:p>
            <a:pPr algn="ctr">
              <a:lnSpc>
                <a:spcPts val="12489"/>
              </a:lnSpc>
            </a:pPr>
            <a:r>
              <a:rPr lang="en-US" sz="8921">
                <a:solidFill>
                  <a:srgbClr val="00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TULSA, OK</a:t>
            </a:r>
          </a:p>
          <a:p>
            <a:pPr algn="ctr">
              <a:lnSpc>
                <a:spcPts val="12489"/>
              </a:lnSpc>
            </a:pPr>
            <a:r>
              <a:rPr lang="en-US" sz="8921">
                <a:solidFill>
                  <a:srgbClr val="00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APRIL 10, 2025</a:t>
            </a:r>
          </a:p>
        </p:txBody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DA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959546"/>
            <a:ext cx="8025245" cy="8367907"/>
          </a:xfrm>
          <a:custGeom>
            <a:avLst/>
            <a:gdLst/>
            <a:ahLst/>
            <a:cxnLst/>
            <a:rect r="r" b="b" t="t" l="l"/>
            <a:pathLst>
              <a:path h="8367907" w="8025245">
                <a:moveTo>
                  <a:pt x="0" y="0"/>
                </a:moveTo>
                <a:lnTo>
                  <a:pt x="8025245" y="0"/>
                </a:lnTo>
                <a:lnTo>
                  <a:pt x="8025245" y="8367908"/>
                </a:lnTo>
                <a:lnTo>
                  <a:pt x="0" y="83679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661915" y="1140113"/>
            <a:ext cx="7843096" cy="7835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89"/>
              </a:lnSpc>
            </a:pPr>
            <a:r>
              <a:rPr lang="en-US" sz="8921">
                <a:solidFill>
                  <a:srgbClr val="00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NATIONAL LEADERSHIP CONVENTION:</a:t>
            </a:r>
          </a:p>
          <a:p>
            <a:pPr algn="ctr">
              <a:lnSpc>
                <a:spcPts val="12489"/>
              </a:lnSpc>
            </a:pPr>
            <a:r>
              <a:rPr lang="en-US" sz="8921">
                <a:solidFill>
                  <a:srgbClr val="00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ORLANDO, FL </a:t>
            </a:r>
          </a:p>
          <a:p>
            <a:pPr algn="ctr">
              <a:lnSpc>
                <a:spcPts val="12489"/>
              </a:lnSpc>
            </a:pPr>
            <a:r>
              <a:rPr lang="en-US" sz="8921">
                <a:solidFill>
                  <a:srgbClr val="00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JULY 5-9, 2025</a:t>
            </a:r>
          </a:p>
        </p:txBody>
      </p: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t="0" r="-7042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634093" y="1837405"/>
            <a:ext cx="20780503" cy="9386883"/>
            <a:chOff x="0" y="0"/>
            <a:chExt cx="5473054" cy="247226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473054" cy="2472266"/>
            </a:xfrm>
            <a:custGeom>
              <a:avLst/>
              <a:gdLst/>
              <a:ahLst/>
              <a:cxnLst/>
              <a:rect r="r" b="b" t="t" l="l"/>
              <a:pathLst>
                <a:path h="2472266" w="5473054">
                  <a:moveTo>
                    <a:pt x="19000" y="0"/>
                  </a:moveTo>
                  <a:lnTo>
                    <a:pt x="5454054" y="0"/>
                  </a:lnTo>
                  <a:cubicBezTo>
                    <a:pt x="5464547" y="0"/>
                    <a:pt x="5473054" y="8507"/>
                    <a:pt x="5473054" y="19000"/>
                  </a:cubicBezTo>
                  <a:lnTo>
                    <a:pt x="5473054" y="2453265"/>
                  </a:lnTo>
                  <a:cubicBezTo>
                    <a:pt x="5473054" y="2463759"/>
                    <a:pt x="5464547" y="2472266"/>
                    <a:pt x="5454054" y="2472266"/>
                  </a:cubicBezTo>
                  <a:lnTo>
                    <a:pt x="19000" y="2472266"/>
                  </a:lnTo>
                  <a:cubicBezTo>
                    <a:pt x="8507" y="2472266"/>
                    <a:pt x="0" y="2463759"/>
                    <a:pt x="0" y="2453265"/>
                  </a:cubicBezTo>
                  <a:lnTo>
                    <a:pt x="0" y="19000"/>
                  </a:lnTo>
                  <a:cubicBezTo>
                    <a:pt x="0" y="8507"/>
                    <a:pt x="8507" y="0"/>
                    <a:pt x="19000" y="0"/>
                  </a:cubicBezTo>
                  <a:close/>
                </a:path>
              </a:pathLst>
            </a:custGeom>
            <a:solidFill>
              <a:srgbClr val="F47E7E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9525"/>
              <a:ext cx="5473054" cy="24627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98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028700" y="597900"/>
            <a:ext cx="15661720" cy="15518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576"/>
              </a:lnSpc>
              <a:spcBef>
                <a:spcPct val="0"/>
              </a:spcBef>
            </a:pPr>
            <a:r>
              <a:rPr lang="en-US" sz="96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NLC CHAPTERS RECOGNITION - TOP 10 PLACEMENT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057633" y="6035547"/>
            <a:ext cx="7034153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Francis Tuttle Tech FCCLA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057633" y="3736210"/>
            <a:ext cx="7034153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Minco High School FCCLA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857474" y="4298186"/>
            <a:ext cx="8351110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Moore - Southmoore High School FCCLA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057633" y="4831586"/>
            <a:ext cx="7034153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Lindsay High School FCCLA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827642" y="6849604"/>
            <a:ext cx="7316358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5038692" y="6597522"/>
            <a:ext cx="7316358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Washington High School FCCLA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149663" y="3230178"/>
            <a:ext cx="7316358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Bridge Creek High School FCCLA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029673" y="5393561"/>
            <a:ext cx="10006713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Great Plains Tech Center - Teacher Prep FCCLA</a:t>
            </a:r>
          </a:p>
        </p:txBody>
      </p:sp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t="0" r="-7042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399750" y="1697102"/>
            <a:ext cx="20780503" cy="9386883"/>
            <a:chOff x="0" y="0"/>
            <a:chExt cx="5473054" cy="247226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473054" cy="2472266"/>
            </a:xfrm>
            <a:custGeom>
              <a:avLst/>
              <a:gdLst/>
              <a:ahLst/>
              <a:cxnLst/>
              <a:rect r="r" b="b" t="t" l="l"/>
              <a:pathLst>
                <a:path h="2472266" w="5473054">
                  <a:moveTo>
                    <a:pt x="19000" y="0"/>
                  </a:moveTo>
                  <a:lnTo>
                    <a:pt x="5454054" y="0"/>
                  </a:lnTo>
                  <a:cubicBezTo>
                    <a:pt x="5464547" y="0"/>
                    <a:pt x="5473054" y="8507"/>
                    <a:pt x="5473054" y="19000"/>
                  </a:cubicBezTo>
                  <a:lnTo>
                    <a:pt x="5473054" y="2453265"/>
                  </a:lnTo>
                  <a:cubicBezTo>
                    <a:pt x="5473054" y="2463759"/>
                    <a:pt x="5464547" y="2472266"/>
                    <a:pt x="5454054" y="2472266"/>
                  </a:cubicBezTo>
                  <a:lnTo>
                    <a:pt x="19000" y="2472266"/>
                  </a:lnTo>
                  <a:cubicBezTo>
                    <a:pt x="8507" y="2472266"/>
                    <a:pt x="0" y="2463759"/>
                    <a:pt x="0" y="2453265"/>
                  </a:cubicBezTo>
                  <a:lnTo>
                    <a:pt x="0" y="19000"/>
                  </a:lnTo>
                  <a:cubicBezTo>
                    <a:pt x="0" y="8507"/>
                    <a:pt x="8507" y="0"/>
                    <a:pt x="19000" y="0"/>
                  </a:cubicBezTo>
                  <a:close/>
                </a:path>
              </a:pathLst>
            </a:custGeom>
            <a:solidFill>
              <a:srgbClr val="F47E7E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9525"/>
              <a:ext cx="5473054" cy="24627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98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028700" y="307319"/>
            <a:ext cx="15661720" cy="1842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802"/>
              </a:lnSpc>
              <a:spcBef>
                <a:spcPct val="0"/>
              </a:spcBef>
            </a:pPr>
            <a:r>
              <a:rPr lang="en-US" sz="112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FCCLA NATIONAL HEADQUARTERS ADDRESS: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247030" y="2456179"/>
            <a:ext cx="11225059" cy="52222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59"/>
              </a:lnSpc>
            </a:pPr>
            <a:r>
              <a:rPr lang="en-US" sz="7399">
                <a:solidFill>
                  <a:srgbClr val="40404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NATIONAL FCCLA</a:t>
            </a:r>
          </a:p>
          <a:p>
            <a:pPr algn="ctr">
              <a:lnSpc>
                <a:spcPts val="10359"/>
              </a:lnSpc>
            </a:pPr>
            <a:r>
              <a:rPr lang="en-US" sz="7399">
                <a:solidFill>
                  <a:srgbClr val="404040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13241 Woodland Park Road, </a:t>
            </a:r>
          </a:p>
          <a:p>
            <a:pPr algn="ctr">
              <a:lnSpc>
                <a:spcPts val="10359"/>
              </a:lnSpc>
            </a:pPr>
            <a:r>
              <a:rPr lang="en-US" sz="7399">
                <a:solidFill>
                  <a:srgbClr val="404040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Suite 100</a:t>
            </a:r>
          </a:p>
          <a:p>
            <a:pPr algn="ctr">
              <a:lnSpc>
                <a:spcPts val="10359"/>
              </a:lnSpc>
              <a:spcBef>
                <a:spcPct val="0"/>
              </a:spcBef>
            </a:pPr>
            <a:r>
              <a:rPr lang="en-US" sz="7399">
                <a:solidFill>
                  <a:srgbClr val="404040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Herndon, VA 20171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375491" y="8677910"/>
            <a:ext cx="12968139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*** Address is needed for reasons such as Affiliation Payments</a:t>
            </a:r>
          </a:p>
        </p:txBody>
      </p:sp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t="0" r="-70429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214591" y="-653351"/>
            <a:ext cx="3335222" cy="3026714"/>
          </a:xfrm>
          <a:custGeom>
            <a:avLst/>
            <a:gdLst/>
            <a:ahLst/>
            <a:cxnLst/>
            <a:rect r="r" b="b" t="t" l="l"/>
            <a:pathLst>
              <a:path h="3026714" w="3335222">
                <a:moveTo>
                  <a:pt x="0" y="0"/>
                </a:moveTo>
                <a:lnTo>
                  <a:pt x="3335222" y="0"/>
                </a:lnTo>
                <a:lnTo>
                  <a:pt x="3335222" y="3026714"/>
                </a:lnTo>
                <a:lnTo>
                  <a:pt x="0" y="3026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777434" y="-1093686"/>
            <a:ext cx="2669512" cy="2469299"/>
          </a:xfrm>
          <a:custGeom>
            <a:avLst/>
            <a:gdLst/>
            <a:ahLst/>
            <a:cxnLst/>
            <a:rect r="r" b="b" t="t" l="l"/>
            <a:pathLst>
              <a:path h="2469299" w="2669512">
                <a:moveTo>
                  <a:pt x="0" y="0"/>
                </a:moveTo>
                <a:lnTo>
                  <a:pt x="2669513" y="0"/>
                </a:lnTo>
                <a:lnTo>
                  <a:pt x="2669513" y="2469299"/>
                </a:lnTo>
                <a:lnTo>
                  <a:pt x="0" y="2469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323134" y="8156869"/>
            <a:ext cx="2436684" cy="2692468"/>
          </a:xfrm>
          <a:custGeom>
            <a:avLst/>
            <a:gdLst/>
            <a:ahLst/>
            <a:cxnLst/>
            <a:rect r="r" b="b" t="t" l="l"/>
            <a:pathLst>
              <a:path h="2692468" w="2436684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2523674">
            <a:off x="8574628" y="8547243"/>
            <a:ext cx="3966278" cy="3822501"/>
          </a:xfrm>
          <a:custGeom>
            <a:avLst/>
            <a:gdLst/>
            <a:ahLst/>
            <a:cxnLst/>
            <a:rect r="r" b="b" t="t" l="l"/>
            <a:pathLst>
              <a:path h="3822501" w="3966278">
                <a:moveTo>
                  <a:pt x="0" y="0"/>
                </a:moveTo>
                <a:lnTo>
                  <a:pt x="3966278" y="0"/>
                </a:lnTo>
                <a:lnTo>
                  <a:pt x="3966278" y="3822501"/>
                </a:lnTo>
                <a:lnTo>
                  <a:pt x="0" y="38225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748651" y="8858795"/>
            <a:ext cx="2268425" cy="1990543"/>
          </a:xfrm>
          <a:custGeom>
            <a:avLst/>
            <a:gdLst/>
            <a:ahLst/>
            <a:cxnLst/>
            <a:rect r="r" b="b" t="t" l="l"/>
            <a:pathLst>
              <a:path h="1990543" w="2268425">
                <a:moveTo>
                  <a:pt x="0" y="0"/>
                </a:moveTo>
                <a:lnTo>
                  <a:pt x="2268425" y="0"/>
                </a:lnTo>
                <a:lnTo>
                  <a:pt x="2268425" y="1990543"/>
                </a:lnTo>
                <a:lnTo>
                  <a:pt x="0" y="19905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2829396">
            <a:off x="16595204" y="61939"/>
            <a:ext cx="3367561" cy="3245487"/>
          </a:xfrm>
          <a:custGeom>
            <a:avLst/>
            <a:gdLst/>
            <a:ahLst/>
            <a:cxnLst/>
            <a:rect r="r" b="b" t="t" l="l"/>
            <a:pathLst>
              <a:path h="3245487" w="3367561">
                <a:moveTo>
                  <a:pt x="0" y="0"/>
                </a:moveTo>
                <a:lnTo>
                  <a:pt x="3367561" y="0"/>
                </a:lnTo>
                <a:lnTo>
                  <a:pt x="3367561" y="3245487"/>
                </a:lnTo>
                <a:lnTo>
                  <a:pt x="0" y="3245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1214591" y="3572091"/>
            <a:ext cx="2429181" cy="4015176"/>
          </a:xfrm>
          <a:custGeom>
            <a:avLst/>
            <a:gdLst/>
            <a:ahLst/>
            <a:cxnLst/>
            <a:rect r="r" b="b" t="t" l="l"/>
            <a:pathLst>
              <a:path h="4015176" w="2429181">
                <a:moveTo>
                  <a:pt x="0" y="0"/>
                </a:moveTo>
                <a:lnTo>
                  <a:pt x="2429182" y="0"/>
                </a:lnTo>
                <a:lnTo>
                  <a:pt x="2429182" y="4015176"/>
                </a:lnTo>
                <a:lnTo>
                  <a:pt x="0" y="40151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36567" y="4592514"/>
            <a:ext cx="3102866" cy="3118458"/>
          </a:xfrm>
          <a:custGeom>
            <a:avLst/>
            <a:gdLst/>
            <a:ahLst/>
            <a:cxnLst/>
            <a:rect r="r" b="b" t="t" l="l"/>
            <a:pathLst>
              <a:path h="3118458" w="3102866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0726236">
            <a:off x="13288786" y="-648443"/>
            <a:ext cx="4156830" cy="1979691"/>
          </a:xfrm>
          <a:custGeom>
            <a:avLst/>
            <a:gdLst/>
            <a:ahLst/>
            <a:cxnLst/>
            <a:rect r="r" b="b" t="t" l="l"/>
            <a:pathLst>
              <a:path h="1979691" w="4156830">
                <a:moveTo>
                  <a:pt x="0" y="0"/>
                </a:moveTo>
                <a:lnTo>
                  <a:pt x="4156830" y="0"/>
                </a:lnTo>
                <a:lnTo>
                  <a:pt x="4156830" y="1979691"/>
                </a:lnTo>
                <a:lnTo>
                  <a:pt x="0" y="19796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789271" y="-1202197"/>
            <a:ext cx="2478756" cy="2404393"/>
          </a:xfrm>
          <a:custGeom>
            <a:avLst/>
            <a:gdLst/>
            <a:ahLst/>
            <a:cxnLst/>
            <a:rect r="r" b="b" t="t" l="l"/>
            <a:pathLst>
              <a:path h="2404393" w="2478756">
                <a:moveTo>
                  <a:pt x="0" y="0"/>
                </a:moveTo>
                <a:lnTo>
                  <a:pt x="2478756" y="0"/>
                </a:lnTo>
                <a:lnTo>
                  <a:pt x="2478756" y="2404394"/>
                </a:lnTo>
                <a:lnTo>
                  <a:pt x="0" y="24043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-778935" y="8261739"/>
            <a:ext cx="3287385" cy="3184654"/>
          </a:xfrm>
          <a:custGeom>
            <a:avLst/>
            <a:gdLst/>
            <a:ahLst/>
            <a:cxnLst/>
            <a:rect r="r" b="b" t="t" l="l"/>
            <a:pathLst>
              <a:path h="3184654" w="3287385">
                <a:moveTo>
                  <a:pt x="0" y="0"/>
                </a:moveTo>
                <a:lnTo>
                  <a:pt x="3287384" y="0"/>
                </a:lnTo>
                <a:lnTo>
                  <a:pt x="3287384" y="3184654"/>
                </a:lnTo>
                <a:lnTo>
                  <a:pt x="0" y="31846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083439" y="9151851"/>
            <a:ext cx="4283445" cy="2039991"/>
          </a:xfrm>
          <a:custGeom>
            <a:avLst/>
            <a:gdLst/>
            <a:ahLst/>
            <a:cxnLst/>
            <a:rect r="r" b="b" t="t" l="l"/>
            <a:pathLst>
              <a:path h="2039991" w="4283445">
                <a:moveTo>
                  <a:pt x="0" y="0"/>
                </a:moveTo>
                <a:lnTo>
                  <a:pt x="4283444" y="0"/>
                </a:lnTo>
                <a:lnTo>
                  <a:pt x="4283444" y="2039990"/>
                </a:lnTo>
                <a:lnTo>
                  <a:pt x="0" y="20399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8754662">
            <a:off x="5893358" y="-2053103"/>
            <a:ext cx="4176376" cy="3664770"/>
          </a:xfrm>
          <a:custGeom>
            <a:avLst/>
            <a:gdLst/>
            <a:ahLst/>
            <a:cxnLst/>
            <a:rect r="r" b="b" t="t" l="l"/>
            <a:pathLst>
              <a:path h="3664770" w="4176376">
                <a:moveTo>
                  <a:pt x="0" y="0"/>
                </a:moveTo>
                <a:lnTo>
                  <a:pt x="4176376" y="0"/>
                </a:lnTo>
                <a:lnTo>
                  <a:pt x="4176376" y="3664769"/>
                </a:lnTo>
                <a:lnTo>
                  <a:pt x="0" y="36647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328320" y="2951416"/>
            <a:ext cx="15631361" cy="48604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384"/>
              </a:lnSpc>
            </a:pPr>
            <a:r>
              <a:rPr lang="en-US" sz="144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PLEASE MOVE INTO YOUR DISTRICT SECTIONS FOR DISTRICT PLANNING MEETINGS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t="0" r="-70429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214591" y="-653351"/>
            <a:ext cx="3335222" cy="3026714"/>
          </a:xfrm>
          <a:custGeom>
            <a:avLst/>
            <a:gdLst/>
            <a:ahLst/>
            <a:cxnLst/>
            <a:rect r="r" b="b" t="t" l="l"/>
            <a:pathLst>
              <a:path h="3026714" w="3335222">
                <a:moveTo>
                  <a:pt x="0" y="0"/>
                </a:moveTo>
                <a:lnTo>
                  <a:pt x="3335222" y="0"/>
                </a:lnTo>
                <a:lnTo>
                  <a:pt x="3335222" y="3026714"/>
                </a:lnTo>
                <a:lnTo>
                  <a:pt x="0" y="3026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777434" y="-1093686"/>
            <a:ext cx="2669512" cy="2469299"/>
          </a:xfrm>
          <a:custGeom>
            <a:avLst/>
            <a:gdLst/>
            <a:ahLst/>
            <a:cxnLst/>
            <a:rect r="r" b="b" t="t" l="l"/>
            <a:pathLst>
              <a:path h="2469299" w="2669512">
                <a:moveTo>
                  <a:pt x="0" y="0"/>
                </a:moveTo>
                <a:lnTo>
                  <a:pt x="2669513" y="0"/>
                </a:lnTo>
                <a:lnTo>
                  <a:pt x="2669513" y="2469299"/>
                </a:lnTo>
                <a:lnTo>
                  <a:pt x="0" y="2469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323134" y="8156869"/>
            <a:ext cx="2436684" cy="2692468"/>
          </a:xfrm>
          <a:custGeom>
            <a:avLst/>
            <a:gdLst/>
            <a:ahLst/>
            <a:cxnLst/>
            <a:rect r="r" b="b" t="t" l="l"/>
            <a:pathLst>
              <a:path h="2692468" w="2436684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2523674">
            <a:off x="8574628" y="8547243"/>
            <a:ext cx="3966278" cy="3822501"/>
          </a:xfrm>
          <a:custGeom>
            <a:avLst/>
            <a:gdLst/>
            <a:ahLst/>
            <a:cxnLst/>
            <a:rect r="r" b="b" t="t" l="l"/>
            <a:pathLst>
              <a:path h="3822501" w="3966278">
                <a:moveTo>
                  <a:pt x="0" y="0"/>
                </a:moveTo>
                <a:lnTo>
                  <a:pt x="3966278" y="0"/>
                </a:lnTo>
                <a:lnTo>
                  <a:pt x="3966278" y="3822501"/>
                </a:lnTo>
                <a:lnTo>
                  <a:pt x="0" y="38225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748651" y="8858795"/>
            <a:ext cx="2268425" cy="1990543"/>
          </a:xfrm>
          <a:custGeom>
            <a:avLst/>
            <a:gdLst/>
            <a:ahLst/>
            <a:cxnLst/>
            <a:rect r="r" b="b" t="t" l="l"/>
            <a:pathLst>
              <a:path h="1990543" w="2268425">
                <a:moveTo>
                  <a:pt x="0" y="0"/>
                </a:moveTo>
                <a:lnTo>
                  <a:pt x="2268425" y="0"/>
                </a:lnTo>
                <a:lnTo>
                  <a:pt x="2268425" y="1990543"/>
                </a:lnTo>
                <a:lnTo>
                  <a:pt x="0" y="19905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2829396">
            <a:off x="16595204" y="61939"/>
            <a:ext cx="3367561" cy="3245487"/>
          </a:xfrm>
          <a:custGeom>
            <a:avLst/>
            <a:gdLst/>
            <a:ahLst/>
            <a:cxnLst/>
            <a:rect r="r" b="b" t="t" l="l"/>
            <a:pathLst>
              <a:path h="3245487" w="3367561">
                <a:moveTo>
                  <a:pt x="0" y="0"/>
                </a:moveTo>
                <a:lnTo>
                  <a:pt x="3367561" y="0"/>
                </a:lnTo>
                <a:lnTo>
                  <a:pt x="3367561" y="3245487"/>
                </a:lnTo>
                <a:lnTo>
                  <a:pt x="0" y="3245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1214591" y="3572091"/>
            <a:ext cx="2429181" cy="4015176"/>
          </a:xfrm>
          <a:custGeom>
            <a:avLst/>
            <a:gdLst/>
            <a:ahLst/>
            <a:cxnLst/>
            <a:rect r="r" b="b" t="t" l="l"/>
            <a:pathLst>
              <a:path h="4015176" w="2429181">
                <a:moveTo>
                  <a:pt x="0" y="0"/>
                </a:moveTo>
                <a:lnTo>
                  <a:pt x="2429182" y="0"/>
                </a:lnTo>
                <a:lnTo>
                  <a:pt x="2429182" y="4015176"/>
                </a:lnTo>
                <a:lnTo>
                  <a:pt x="0" y="40151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36567" y="4592514"/>
            <a:ext cx="3102866" cy="3118458"/>
          </a:xfrm>
          <a:custGeom>
            <a:avLst/>
            <a:gdLst/>
            <a:ahLst/>
            <a:cxnLst/>
            <a:rect r="r" b="b" t="t" l="l"/>
            <a:pathLst>
              <a:path h="3118458" w="3102866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0726236">
            <a:off x="13288786" y="-648443"/>
            <a:ext cx="4156830" cy="1979691"/>
          </a:xfrm>
          <a:custGeom>
            <a:avLst/>
            <a:gdLst/>
            <a:ahLst/>
            <a:cxnLst/>
            <a:rect r="r" b="b" t="t" l="l"/>
            <a:pathLst>
              <a:path h="1979691" w="4156830">
                <a:moveTo>
                  <a:pt x="0" y="0"/>
                </a:moveTo>
                <a:lnTo>
                  <a:pt x="4156830" y="0"/>
                </a:lnTo>
                <a:lnTo>
                  <a:pt x="4156830" y="1979691"/>
                </a:lnTo>
                <a:lnTo>
                  <a:pt x="0" y="19796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789271" y="-1202197"/>
            <a:ext cx="2478756" cy="2404393"/>
          </a:xfrm>
          <a:custGeom>
            <a:avLst/>
            <a:gdLst/>
            <a:ahLst/>
            <a:cxnLst/>
            <a:rect r="r" b="b" t="t" l="l"/>
            <a:pathLst>
              <a:path h="2404393" w="2478756">
                <a:moveTo>
                  <a:pt x="0" y="0"/>
                </a:moveTo>
                <a:lnTo>
                  <a:pt x="2478756" y="0"/>
                </a:lnTo>
                <a:lnTo>
                  <a:pt x="2478756" y="2404394"/>
                </a:lnTo>
                <a:lnTo>
                  <a:pt x="0" y="24043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-778935" y="8261739"/>
            <a:ext cx="3287385" cy="3184654"/>
          </a:xfrm>
          <a:custGeom>
            <a:avLst/>
            <a:gdLst/>
            <a:ahLst/>
            <a:cxnLst/>
            <a:rect r="r" b="b" t="t" l="l"/>
            <a:pathLst>
              <a:path h="3184654" w="3287385">
                <a:moveTo>
                  <a:pt x="0" y="0"/>
                </a:moveTo>
                <a:lnTo>
                  <a:pt x="3287384" y="0"/>
                </a:lnTo>
                <a:lnTo>
                  <a:pt x="3287384" y="3184654"/>
                </a:lnTo>
                <a:lnTo>
                  <a:pt x="0" y="31846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083439" y="9151851"/>
            <a:ext cx="4283445" cy="2039991"/>
          </a:xfrm>
          <a:custGeom>
            <a:avLst/>
            <a:gdLst/>
            <a:ahLst/>
            <a:cxnLst/>
            <a:rect r="r" b="b" t="t" l="l"/>
            <a:pathLst>
              <a:path h="2039991" w="4283445">
                <a:moveTo>
                  <a:pt x="0" y="0"/>
                </a:moveTo>
                <a:lnTo>
                  <a:pt x="4283444" y="0"/>
                </a:lnTo>
                <a:lnTo>
                  <a:pt x="4283444" y="2039990"/>
                </a:lnTo>
                <a:lnTo>
                  <a:pt x="0" y="20399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8754662">
            <a:off x="5893358" y="-2053103"/>
            <a:ext cx="4176376" cy="3664770"/>
          </a:xfrm>
          <a:custGeom>
            <a:avLst/>
            <a:gdLst/>
            <a:ahLst/>
            <a:cxnLst/>
            <a:rect r="r" b="b" t="t" l="l"/>
            <a:pathLst>
              <a:path h="3664770" w="4176376">
                <a:moveTo>
                  <a:pt x="0" y="0"/>
                </a:moveTo>
                <a:lnTo>
                  <a:pt x="4176376" y="0"/>
                </a:lnTo>
                <a:lnTo>
                  <a:pt x="4176376" y="3664769"/>
                </a:lnTo>
                <a:lnTo>
                  <a:pt x="0" y="36647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5617111" y="2219619"/>
            <a:ext cx="3467775" cy="3467775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3"/>
              <a:stretch>
                <a:fillRect l="0" t="-16747" r="0" b="-16747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853199" y="2219619"/>
            <a:ext cx="3467775" cy="3467775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4"/>
              <a:stretch>
                <a:fillRect l="-41505" t="-92378" r="-71063" b="-9139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9206442" y="2219619"/>
            <a:ext cx="3467775" cy="3467775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5"/>
              <a:stretch>
                <a:fillRect l="-16747" t="0" r="-16747" b="0"/>
              </a:stretch>
            </a:blip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12967025" y="2178238"/>
            <a:ext cx="3467775" cy="3467775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6"/>
              <a:stretch>
                <a:fillRect l="-33204" t="-143255" r="-44335" b="-141653"/>
              </a:stretch>
            </a:blip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1853199" y="6035328"/>
            <a:ext cx="3467775" cy="3467775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7"/>
              <a:stretch>
                <a:fillRect l="-45023" t="-79321" r="-25189" b="-47904"/>
              </a:stretch>
            </a:blip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5617111" y="6035328"/>
            <a:ext cx="3467775" cy="3467775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8"/>
              <a:stretch>
                <a:fillRect l="0" t="-16666" r="0" b="-16666"/>
              </a:stretch>
            </a:blip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9206442" y="6035328"/>
            <a:ext cx="3467775" cy="3467775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9"/>
              <a:stretch>
                <a:fillRect l="0" t="-16747" r="0" b="-16747"/>
              </a:stretch>
            </a:blip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2967025" y="6035328"/>
            <a:ext cx="3467775" cy="3467775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0"/>
              <a:stretch>
                <a:fillRect l="0" t="-16747" r="0" b="-16747"/>
              </a:stretch>
            </a:blipFill>
          </p:spPr>
        </p:sp>
      </p:grpSp>
      <p:sp>
        <p:nvSpPr>
          <p:cNvPr name="TextBox 32" id="32"/>
          <p:cNvSpPr txBox="true"/>
          <p:nvPr/>
        </p:nvSpPr>
        <p:spPr>
          <a:xfrm rot="0">
            <a:off x="7732476" y="921679"/>
            <a:ext cx="2599879" cy="1297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F47E7E"/>
                </a:solidFill>
                <a:latin typeface="Hibernate"/>
                <a:ea typeface="Hibernate"/>
                <a:cs typeface="Hibernate"/>
                <a:sym typeface="Hibernate"/>
              </a:rPr>
              <a:t>FARM LIFE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t="0" r="-7042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36032" y="2976187"/>
            <a:ext cx="2226358" cy="2037263"/>
            <a:chOff x="0" y="0"/>
            <a:chExt cx="888242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88242" cy="812800"/>
            </a:xfrm>
            <a:custGeom>
              <a:avLst/>
              <a:gdLst/>
              <a:ahLst/>
              <a:cxnLst/>
              <a:rect r="r" b="b" t="t" l="l"/>
              <a:pathLst>
                <a:path h="812800" w="888242">
                  <a:moveTo>
                    <a:pt x="104322" y="0"/>
                  </a:moveTo>
                  <a:lnTo>
                    <a:pt x="783921" y="0"/>
                  </a:lnTo>
                  <a:cubicBezTo>
                    <a:pt x="841536" y="0"/>
                    <a:pt x="888242" y="46706"/>
                    <a:pt x="888242" y="104322"/>
                  </a:cubicBezTo>
                  <a:lnTo>
                    <a:pt x="888242" y="708478"/>
                  </a:lnTo>
                  <a:cubicBezTo>
                    <a:pt x="888242" y="736146"/>
                    <a:pt x="877251" y="762681"/>
                    <a:pt x="857687" y="782245"/>
                  </a:cubicBezTo>
                  <a:cubicBezTo>
                    <a:pt x="838123" y="801809"/>
                    <a:pt x="811588" y="812800"/>
                    <a:pt x="783921" y="812800"/>
                  </a:cubicBezTo>
                  <a:lnTo>
                    <a:pt x="104322" y="812800"/>
                  </a:lnTo>
                  <a:cubicBezTo>
                    <a:pt x="76654" y="812800"/>
                    <a:pt x="50119" y="801809"/>
                    <a:pt x="30555" y="782245"/>
                  </a:cubicBezTo>
                  <a:cubicBezTo>
                    <a:pt x="10991" y="762681"/>
                    <a:pt x="0" y="736146"/>
                    <a:pt x="0" y="708478"/>
                  </a:cubicBezTo>
                  <a:lnTo>
                    <a:pt x="0" y="104322"/>
                  </a:lnTo>
                  <a:cubicBezTo>
                    <a:pt x="0" y="76654"/>
                    <a:pt x="10991" y="50119"/>
                    <a:pt x="30555" y="30555"/>
                  </a:cubicBezTo>
                  <a:cubicBezTo>
                    <a:pt x="50119" y="10991"/>
                    <a:pt x="76654" y="0"/>
                    <a:pt x="104322" y="0"/>
                  </a:cubicBez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114300"/>
              <a:ext cx="888242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7724"/>
                </a:lnSpc>
              </a:pPr>
              <a:r>
                <a:rPr lang="en-US" sz="7499" spc="532">
                  <a:solidFill>
                    <a:srgbClr val="FFFFFF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S1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4338850" y="2976187"/>
            <a:ext cx="2366309" cy="2037263"/>
            <a:chOff x="0" y="0"/>
            <a:chExt cx="944078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44078" cy="812800"/>
            </a:xfrm>
            <a:custGeom>
              <a:avLst/>
              <a:gdLst/>
              <a:ahLst/>
              <a:cxnLst/>
              <a:rect r="r" b="b" t="t" l="l"/>
              <a:pathLst>
                <a:path h="812800" w="944078">
                  <a:moveTo>
                    <a:pt x="98152" y="0"/>
                  </a:moveTo>
                  <a:lnTo>
                    <a:pt x="845926" y="0"/>
                  </a:lnTo>
                  <a:cubicBezTo>
                    <a:pt x="871958" y="0"/>
                    <a:pt x="896923" y="10341"/>
                    <a:pt x="915330" y="28748"/>
                  </a:cubicBezTo>
                  <a:cubicBezTo>
                    <a:pt x="933737" y="47155"/>
                    <a:pt x="944078" y="72120"/>
                    <a:pt x="944078" y="98152"/>
                  </a:cubicBezTo>
                  <a:lnTo>
                    <a:pt x="944078" y="714648"/>
                  </a:lnTo>
                  <a:cubicBezTo>
                    <a:pt x="944078" y="768856"/>
                    <a:pt x="900134" y="812800"/>
                    <a:pt x="845926" y="812800"/>
                  </a:cubicBezTo>
                  <a:lnTo>
                    <a:pt x="98152" y="812800"/>
                  </a:lnTo>
                  <a:cubicBezTo>
                    <a:pt x="72120" y="812800"/>
                    <a:pt x="47155" y="802459"/>
                    <a:pt x="28748" y="784052"/>
                  </a:cubicBezTo>
                  <a:cubicBezTo>
                    <a:pt x="10341" y="765645"/>
                    <a:pt x="0" y="740680"/>
                    <a:pt x="0" y="714648"/>
                  </a:cubicBezTo>
                  <a:lnTo>
                    <a:pt x="0" y="98152"/>
                  </a:lnTo>
                  <a:cubicBezTo>
                    <a:pt x="0" y="72120"/>
                    <a:pt x="10341" y="47155"/>
                    <a:pt x="28748" y="28748"/>
                  </a:cubicBezTo>
                  <a:cubicBezTo>
                    <a:pt x="47155" y="10341"/>
                    <a:pt x="72120" y="0"/>
                    <a:pt x="98152" y="0"/>
                  </a:cubicBezTo>
                  <a:close/>
                </a:path>
              </a:pathLst>
            </a:custGeom>
            <a:solidFill>
              <a:srgbClr val="F7BB9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114300"/>
              <a:ext cx="944078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7724"/>
                </a:lnSpc>
              </a:pPr>
              <a:r>
                <a:rPr lang="en-US" sz="7499" spc="532">
                  <a:solidFill>
                    <a:srgbClr val="FFFFFF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S2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7979190" y="2976187"/>
            <a:ext cx="2297036" cy="2037263"/>
            <a:chOff x="0" y="0"/>
            <a:chExt cx="916441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16441" cy="812800"/>
            </a:xfrm>
            <a:custGeom>
              <a:avLst/>
              <a:gdLst/>
              <a:ahLst/>
              <a:cxnLst/>
              <a:rect r="r" b="b" t="t" l="l"/>
              <a:pathLst>
                <a:path h="812800" w="916441">
                  <a:moveTo>
                    <a:pt x="101112" y="0"/>
                  </a:moveTo>
                  <a:lnTo>
                    <a:pt x="815329" y="0"/>
                  </a:lnTo>
                  <a:cubicBezTo>
                    <a:pt x="842145" y="0"/>
                    <a:pt x="867863" y="10653"/>
                    <a:pt x="886826" y="29615"/>
                  </a:cubicBezTo>
                  <a:cubicBezTo>
                    <a:pt x="905788" y="48577"/>
                    <a:pt x="916441" y="74295"/>
                    <a:pt x="916441" y="101112"/>
                  </a:cubicBezTo>
                  <a:lnTo>
                    <a:pt x="916441" y="711688"/>
                  </a:lnTo>
                  <a:cubicBezTo>
                    <a:pt x="916441" y="767531"/>
                    <a:pt x="871171" y="812800"/>
                    <a:pt x="815329" y="812800"/>
                  </a:cubicBezTo>
                  <a:lnTo>
                    <a:pt x="101112" y="812800"/>
                  </a:lnTo>
                  <a:cubicBezTo>
                    <a:pt x="45269" y="812800"/>
                    <a:pt x="0" y="767531"/>
                    <a:pt x="0" y="711688"/>
                  </a:cubicBezTo>
                  <a:lnTo>
                    <a:pt x="0" y="101112"/>
                  </a:lnTo>
                  <a:cubicBezTo>
                    <a:pt x="0" y="45269"/>
                    <a:pt x="45269" y="0"/>
                    <a:pt x="101112" y="0"/>
                  </a:cubicBezTo>
                  <a:close/>
                </a:path>
              </a:pathLst>
            </a:custGeom>
            <a:solidFill>
              <a:srgbClr val="FFD2CC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114300"/>
              <a:ext cx="916441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7724"/>
                </a:lnSpc>
              </a:pPr>
              <a:r>
                <a:rPr lang="en-US" sz="7499" spc="532">
                  <a:solidFill>
                    <a:srgbClr val="FFFFFF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S3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1552576" y="2976187"/>
            <a:ext cx="2366309" cy="2037263"/>
            <a:chOff x="0" y="0"/>
            <a:chExt cx="944078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944078" cy="812800"/>
            </a:xfrm>
            <a:custGeom>
              <a:avLst/>
              <a:gdLst/>
              <a:ahLst/>
              <a:cxnLst/>
              <a:rect r="r" b="b" t="t" l="l"/>
              <a:pathLst>
                <a:path h="812800" w="944078">
                  <a:moveTo>
                    <a:pt x="98152" y="0"/>
                  </a:moveTo>
                  <a:lnTo>
                    <a:pt x="845926" y="0"/>
                  </a:lnTo>
                  <a:cubicBezTo>
                    <a:pt x="871958" y="0"/>
                    <a:pt x="896923" y="10341"/>
                    <a:pt x="915330" y="28748"/>
                  </a:cubicBezTo>
                  <a:cubicBezTo>
                    <a:pt x="933737" y="47155"/>
                    <a:pt x="944078" y="72120"/>
                    <a:pt x="944078" y="98152"/>
                  </a:cubicBezTo>
                  <a:lnTo>
                    <a:pt x="944078" y="714648"/>
                  </a:lnTo>
                  <a:cubicBezTo>
                    <a:pt x="944078" y="768856"/>
                    <a:pt x="900134" y="812800"/>
                    <a:pt x="845926" y="812800"/>
                  </a:cubicBezTo>
                  <a:lnTo>
                    <a:pt x="98152" y="812800"/>
                  </a:lnTo>
                  <a:cubicBezTo>
                    <a:pt x="72120" y="812800"/>
                    <a:pt x="47155" y="802459"/>
                    <a:pt x="28748" y="784052"/>
                  </a:cubicBezTo>
                  <a:cubicBezTo>
                    <a:pt x="10341" y="765645"/>
                    <a:pt x="0" y="740680"/>
                    <a:pt x="0" y="714648"/>
                  </a:cubicBezTo>
                  <a:lnTo>
                    <a:pt x="0" y="98152"/>
                  </a:lnTo>
                  <a:cubicBezTo>
                    <a:pt x="0" y="72120"/>
                    <a:pt x="10341" y="47155"/>
                    <a:pt x="28748" y="28748"/>
                  </a:cubicBezTo>
                  <a:cubicBezTo>
                    <a:pt x="47155" y="10341"/>
                    <a:pt x="72120" y="0"/>
                    <a:pt x="98152" y="0"/>
                  </a:cubicBezTo>
                  <a:close/>
                </a:path>
              </a:pathLst>
            </a:custGeom>
            <a:solidFill>
              <a:srgbClr val="F7BB97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114300"/>
              <a:ext cx="944078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7724"/>
                </a:lnSpc>
              </a:pPr>
              <a:r>
                <a:rPr lang="en-US" sz="7499" spc="532">
                  <a:solidFill>
                    <a:srgbClr val="FFFFFF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S4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5195234" y="2976187"/>
            <a:ext cx="2347585" cy="2037263"/>
            <a:chOff x="0" y="0"/>
            <a:chExt cx="936608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936608" cy="812800"/>
            </a:xfrm>
            <a:custGeom>
              <a:avLst/>
              <a:gdLst/>
              <a:ahLst/>
              <a:cxnLst/>
              <a:rect r="r" b="b" t="t" l="l"/>
              <a:pathLst>
                <a:path h="812800" w="936608">
                  <a:moveTo>
                    <a:pt x="98935" y="0"/>
                  </a:moveTo>
                  <a:lnTo>
                    <a:pt x="837673" y="0"/>
                  </a:lnTo>
                  <a:cubicBezTo>
                    <a:pt x="863912" y="0"/>
                    <a:pt x="889077" y="10423"/>
                    <a:pt x="907631" y="28977"/>
                  </a:cubicBezTo>
                  <a:cubicBezTo>
                    <a:pt x="926185" y="47531"/>
                    <a:pt x="936608" y="72696"/>
                    <a:pt x="936608" y="98935"/>
                  </a:cubicBezTo>
                  <a:lnTo>
                    <a:pt x="936608" y="713865"/>
                  </a:lnTo>
                  <a:cubicBezTo>
                    <a:pt x="936608" y="768505"/>
                    <a:pt x="892313" y="812800"/>
                    <a:pt x="837673" y="812800"/>
                  </a:cubicBezTo>
                  <a:lnTo>
                    <a:pt x="98935" y="812800"/>
                  </a:lnTo>
                  <a:cubicBezTo>
                    <a:pt x="44295" y="812800"/>
                    <a:pt x="0" y="768505"/>
                    <a:pt x="0" y="713865"/>
                  </a:cubicBezTo>
                  <a:lnTo>
                    <a:pt x="0" y="98935"/>
                  </a:lnTo>
                  <a:cubicBezTo>
                    <a:pt x="0" y="44295"/>
                    <a:pt x="44295" y="0"/>
                    <a:pt x="98935" y="0"/>
                  </a:cubicBez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114300"/>
              <a:ext cx="936608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7724"/>
                </a:lnSpc>
              </a:pPr>
              <a:r>
                <a:rPr lang="en-US" sz="7499" spc="532">
                  <a:solidFill>
                    <a:srgbClr val="FFFFFF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S5</a:t>
              </a: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-709379">
            <a:off x="-264440" y="236444"/>
            <a:ext cx="7315200" cy="2011680"/>
          </a:xfrm>
          <a:custGeom>
            <a:avLst/>
            <a:gdLst/>
            <a:ahLst/>
            <a:cxnLst/>
            <a:rect r="r" b="b" t="t" l="l"/>
            <a:pathLst>
              <a:path h="2011680" w="7315200">
                <a:moveTo>
                  <a:pt x="0" y="0"/>
                </a:moveTo>
                <a:lnTo>
                  <a:pt x="7315200" y="0"/>
                </a:lnTo>
                <a:lnTo>
                  <a:pt x="7315200" y="2011680"/>
                </a:lnTo>
                <a:lnTo>
                  <a:pt x="0" y="20116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6731619" y="695267"/>
            <a:ext cx="9929412" cy="2280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8340"/>
              </a:lnSpc>
              <a:spcBef>
                <a:spcPct val="0"/>
              </a:spcBef>
            </a:pPr>
            <a:r>
              <a:rPr lang="en-US" sz="14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NEW TEACHERS!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05477" y="5213475"/>
            <a:ext cx="3200175" cy="18576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02261" indent="-151130" lvl="1">
              <a:lnSpc>
                <a:spcPts val="2128"/>
              </a:lnSpc>
              <a:buFont typeface="Arial"/>
              <a:buChar char="•"/>
            </a:pPr>
            <a:r>
              <a:rPr lang="en-US" sz="1400" spc="4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Christel Funkhouser</a:t>
            </a:r>
          </a:p>
          <a:p>
            <a:pPr algn="l" marL="604521" indent="-201507" lvl="2">
              <a:lnSpc>
                <a:spcPts val="2128"/>
              </a:lnSpc>
              <a:buFont typeface="Arial"/>
              <a:buChar char="⚬"/>
            </a:pPr>
            <a:r>
              <a:rPr lang="en-US" sz="1400" spc="4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Hobart HS</a:t>
            </a:r>
          </a:p>
          <a:p>
            <a:pPr algn="l" marL="302261" indent="-151130" lvl="1">
              <a:lnSpc>
                <a:spcPts val="2128"/>
              </a:lnSpc>
              <a:buFont typeface="Arial"/>
              <a:buChar char="•"/>
            </a:pPr>
            <a:r>
              <a:rPr lang="en-US" sz="1400" spc="4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Helena (Lena) Lewallen</a:t>
            </a:r>
          </a:p>
          <a:p>
            <a:pPr algn="l" marL="604521" indent="-201507" lvl="2">
              <a:lnSpc>
                <a:spcPts val="2128"/>
              </a:lnSpc>
              <a:buFont typeface="Arial"/>
              <a:buChar char="⚬"/>
            </a:pPr>
            <a:r>
              <a:rPr lang="en-US" sz="1400" spc="4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Western Technology Center</a:t>
            </a:r>
          </a:p>
          <a:p>
            <a:pPr algn="l" marL="302261" indent="-151130" lvl="1">
              <a:lnSpc>
                <a:spcPts val="2128"/>
              </a:lnSpc>
              <a:buFont typeface="Arial"/>
              <a:buChar char="•"/>
            </a:pPr>
            <a:r>
              <a:rPr lang="en-US" sz="1400" spc="4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Alisa Boecker</a:t>
            </a:r>
          </a:p>
          <a:p>
            <a:pPr algn="l" marL="604521" indent="-201507" lvl="2">
              <a:lnSpc>
                <a:spcPts val="2128"/>
              </a:lnSpc>
              <a:buFont typeface="Arial"/>
              <a:buChar char="⚬"/>
            </a:pPr>
            <a:r>
              <a:rPr lang="en-US" sz="1400" spc="4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Weatherford HS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4008508" y="5213475"/>
            <a:ext cx="3026993" cy="31911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02261" indent="-151130" lvl="1">
              <a:lnSpc>
                <a:spcPts val="2128"/>
              </a:lnSpc>
              <a:buFont typeface="Arial"/>
              <a:buChar char="•"/>
            </a:pPr>
            <a:r>
              <a:rPr lang="en-US" sz="1400" spc="4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Amanda Langham</a:t>
            </a:r>
          </a:p>
          <a:p>
            <a:pPr algn="l" marL="604521" indent="-201507" lvl="2">
              <a:lnSpc>
                <a:spcPts val="2128"/>
              </a:lnSpc>
              <a:buFont typeface="Arial"/>
              <a:buChar char="⚬"/>
            </a:pPr>
            <a:r>
              <a:rPr lang="en-US" sz="1400" spc="4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Fort Cobb HS</a:t>
            </a:r>
          </a:p>
          <a:p>
            <a:pPr algn="l" marL="302261" indent="-151130" lvl="1">
              <a:lnSpc>
                <a:spcPts val="2128"/>
              </a:lnSpc>
              <a:buFont typeface="Arial"/>
              <a:buChar char="•"/>
            </a:pPr>
            <a:r>
              <a:rPr lang="en-US" sz="1400" spc="4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Kristi Hahn</a:t>
            </a:r>
          </a:p>
          <a:p>
            <a:pPr algn="l" marL="604521" indent="-201507" lvl="2">
              <a:lnSpc>
                <a:spcPts val="2128"/>
              </a:lnSpc>
              <a:buFont typeface="Arial"/>
              <a:buChar char="⚬"/>
            </a:pPr>
            <a:r>
              <a:rPr lang="en-US" sz="1400" spc="4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Hinton Hs</a:t>
            </a:r>
          </a:p>
          <a:p>
            <a:pPr algn="l" marL="302261" indent="-151130" lvl="1">
              <a:lnSpc>
                <a:spcPts val="2128"/>
              </a:lnSpc>
              <a:buFont typeface="Arial"/>
              <a:buChar char="•"/>
            </a:pPr>
            <a:r>
              <a:rPr lang="en-US" sz="1400" spc="4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Jacquelyn Smith</a:t>
            </a:r>
          </a:p>
          <a:p>
            <a:pPr algn="l" marL="604521" indent="-201507" lvl="2">
              <a:lnSpc>
                <a:spcPts val="2128"/>
              </a:lnSpc>
              <a:buFont typeface="Arial"/>
              <a:buChar char="⚬"/>
            </a:pPr>
            <a:r>
              <a:rPr lang="en-US" sz="1400" spc="4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Anadarko</a:t>
            </a:r>
          </a:p>
          <a:p>
            <a:pPr algn="l" marL="302261" indent="-151130" lvl="1">
              <a:lnSpc>
                <a:spcPts val="2128"/>
              </a:lnSpc>
              <a:buFont typeface="Arial"/>
              <a:buChar char="•"/>
            </a:pPr>
            <a:r>
              <a:rPr lang="en-US" sz="1400" spc="4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Kaitlyn Buchanan</a:t>
            </a:r>
          </a:p>
          <a:p>
            <a:pPr algn="l" marL="604521" indent="-201507" lvl="2">
              <a:lnSpc>
                <a:spcPts val="2128"/>
              </a:lnSpc>
              <a:buFont typeface="Arial"/>
              <a:buChar char="⚬"/>
            </a:pPr>
            <a:r>
              <a:rPr lang="en-US" sz="1400" spc="4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Newcastle HS</a:t>
            </a:r>
          </a:p>
          <a:p>
            <a:pPr algn="l" marL="302261" indent="-151130" lvl="1">
              <a:lnSpc>
                <a:spcPts val="2128"/>
              </a:lnSpc>
              <a:buFont typeface="Arial"/>
              <a:buChar char="•"/>
            </a:pPr>
            <a:r>
              <a:rPr lang="en-US" sz="1400" spc="4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Ashlea Morgan</a:t>
            </a:r>
          </a:p>
          <a:p>
            <a:pPr algn="l" marL="604521" indent="-201507" lvl="2">
              <a:lnSpc>
                <a:spcPts val="2128"/>
              </a:lnSpc>
              <a:buFont typeface="Arial"/>
              <a:buChar char="⚬"/>
            </a:pPr>
            <a:r>
              <a:rPr lang="en-US" sz="1400" spc="4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Noble- Curtis Ingle MS</a:t>
            </a:r>
          </a:p>
          <a:p>
            <a:pPr algn="l">
              <a:lnSpc>
                <a:spcPts val="2128"/>
              </a:lnSpc>
            </a:pPr>
          </a:p>
          <a:p>
            <a:pPr algn="ctr" marL="302261" indent="-151130" lvl="1">
              <a:lnSpc>
                <a:spcPts val="2128"/>
              </a:lnSpc>
              <a:buFont typeface="Arial"/>
              <a:buChar char="•"/>
            </a:pPr>
          </a:p>
        </p:txBody>
      </p:sp>
      <p:sp>
        <p:nvSpPr>
          <p:cNvPr name="TextBox 22" id="22"/>
          <p:cNvSpPr txBox="true"/>
          <p:nvPr/>
        </p:nvSpPr>
        <p:spPr>
          <a:xfrm rot="0">
            <a:off x="7435551" y="5166739"/>
            <a:ext cx="3537459" cy="47913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02261" indent="-151130" lvl="1">
              <a:lnSpc>
                <a:spcPts val="2128"/>
              </a:lnSpc>
              <a:buFont typeface="Arial"/>
              <a:buChar char="•"/>
            </a:pPr>
            <a:r>
              <a:rPr lang="en-US" sz="1400" spc="44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Christina Roby</a:t>
            </a:r>
          </a:p>
          <a:p>
            <a:pPr algn="l" marL="604521" indent="-201507" lvl="2">
              <a:lnSpc>
                <a:spcPts val="2128"/>
              </a:lnSpc>
              <a:buFont typeface="Arial"/>
              <a:buChar char="⚬"/>
            </a:pPr>
            <a:r>
              <a:rPr lang="en-US" sz="1400" spc="44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Mustang North MS</a:t>
            </a:r>
          </a:p>
          <a:p>
            <a:pPr algn="l" marL="302261" indent="-151130" lvl="1">
              <a:lnSpc>
                <a:spcPts val="2128"/>
              </a:lnSpc>
              <a:buFont typeface="Arial"/>
              <a:buChar char="•"/>
            </a:pPr>
            <a:r>
              <a:rPr lang="en-US" sz="1400" spc="44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Tara Hardeman</a:t>
            </a:r>
          </a:p>
          <a:p>
            <a:pPr algn="l" marL="604521" indent="-201507" lvl="2">
              <a:lnSpc>
                <a:spcPts val="2128"/>
              </a:lnSpc>
              <a:buFont typeface="Arial"/>
              <a:buChar char="⚬"/>
            </a:pPr>
            <a:r>
              <a:rPr lang="en-US" sz="1400" spc="44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Mustang Central MS</a:t>
            </a:r>
          </a:p>
          <a:p>
            <a:pPr algn="l" marL="302261" indent="-151130" lvl="1">
              <a:lnSpc>
                <a:spcPts val="2128"/>
              </a:lnSpc>
              <a:buFont typeface="Arial"/>
              <a:buChar char="•"/>
            </a:pPr>
            <a:r>
              <a:rPr lang="en-US" sz="1400" spc="44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Jennifer Morris</a:t>
            </a:r>
          </a:p>
          <a:p>
            <a:pPr algn="l" marL="604521" indent="-201507" lvl="2">
              <a:lnSpc>
                <a:spcPts val="2128"/>
              </a:lnSpc>
              <a:buFont typeface="Arial"/>
              <a:buChar char="⚬"/>
            </a:pPr>
            <a:r>
              <a:rPr lang="en-US" sz="1400" spc="44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Mustang MS</a:t>
            </a:r>
          </a:p>
          <a:p>
            <a:pPr algn="l" marL="302261" indent="-151130" lvl="1">
              <a:lnSpc>
                <a:spcPts val="2128"/>
              </a:lnSpc>
              <a:buFont typeface="Arial"/>
              <a:buChar char="•"/>
            </a:pPr>
            <a:r>
              <a:rPr lang="en-US" sz="1400" spc="44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Kimberly Griffin</a:t>
            </a:r>
          </a:p>
          <a:p>
            <a:pPr algn="l" marL="604521" indent="-201507" lvl="2">
              <a:lnSpc>
                <a:spcPts val="2128"/>
              </a:lnSpc>
              <a:buFont typeface="Arial"/>
              <a:buChar char="⚬"/>
            </a:pPr>
            <a:r>
              <a:rPr lang="en-US" sz="1400" spc="44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PC-Hefner MS</a:t>
            </a:r>
          </a:p>
          <a:p>
            <a:pPr algn="l" marL="302261" indent="-151130" lvl="1">
              <a:lnSpc>
                <a:spcPts val="2128"/>
              </a:lnSpc>
              <a:buFont typeface="Arial"/>
              <a:buChar char="•"/>
            </a:pPr>
            <a:r>
              <a:rPr lang="en-US" sz="1400" spc="44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Kristy Hicks</a:t>
            </a:r>
          </a:p>
          <a:p>
            <a:pPr algn="l" marL="604521" indent="-201507" lvl="2">
              <a:lnSpc>
                <a:spcPts val="2128"/>
              </a:lnSpc>
              <a:buFont typeface="Arial"/>
              <a:buChar char="⚬"/>
            </a:pPr>
            <a:r>
              <a:rPr lang="en-US" sz="1400" spc="44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Putnam City HS</a:t>
            </a:r>
          </a:p>
          <a:p>
            <a:pPr algn="l" marL="302261" indent="-151130" lvl="1">
              <a:lnSpc>
                <a:spcPts val="2128"/>
              </a:lnSpc>
              <a:buFont typeface="Arial"/>
              <a:buChar char="•"/>
            </a:pPr>
            <a:r>
              <a:rPr lang="en-US" sz="1400" spc="44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Gloria Neatherly</a:t>
            </a:r>
          </a:p>
          <a:p>
            <a:pPr algn="l" marL="604521" indent="-201507" lvl="2">
              <a:lnSpc>
                <a:spcPts val="2128"/>
              </a:lnSpc>
              <a:buFont typeface="Arial"/>
              <a:buChar char="⚬"/>
            </a:pPr>
            <a:r>
              <a:rPr lang="en-US" sz="1400" spc="44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Putnam City North HS</a:t>
            </a:r>
          </a:p>
          <a:p>
            <a:pPr algn="l" marL="302261" indent="-151130" lvl="1">
              <a:lnSpc>
                <a:spcPts val="2128"/>
              </a:lnSpc>
              <a:buFont typeface="Arial"/>
              <a:buChar char="•"/>
            </a:pPr>
            <a:r>
              <a:rPr lang="en-US" sz="1400" spc="44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Crystal Lamoureaux (2nd year)</a:t>
            </a:r>
          </a:p>
          <a:p>
            <a:pPr algn="l" marL="604521" indent="-201507" lvl="2">
              <a:lnSpc>
                <a:spcPts val="2128"/>
              </a:lnSpc>
              <a:buFont typeface="Arial"/>
              <a:buChar char="⚬"/>
            </a:pPr>
            <a:r>
              <a:rPr lang="en-US" sz="1400" spc="44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Western Heights MS</a:t>
            </a:r>
          </a:p>
          <a:p>
            <a:pPr algn="l" marL="302261" indent="-151130" lvl="1">
              <a:lnSpc>
                <a:spcPts val="2128"/>
              </a:lnSpc>
              <a:buFont typeface="Arial"/>
              <a:buChar char="•"/>
            </a:pPr>
            <a:r>
              <a:rPr lang="en-US" sz="1400" spc="44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Jamie Marugg</a:t>
            </a:r>
          </a:p>
          <a:p>
            <a:pPr algn="l" marL="604521" indent="-201507" lvl="2">
              <a:lnSpc>
                <a:spcPts val="2128"/>
              </a:lnSpc>
              <a:buFont typeface="Arial"/>
              <a:buChar char="⚬"/>
            </a:pPr>
            <a:r>
              <a:rPr lang="en-US" sz="1400" spc="44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PC- Western Oak MS</a:t>
            </a:r>
          </a:p>
          <a:p>
            <a:pPr algn="l" marL="302261" indent="-151130" lvl="1">
              <a:lnSpc>
                <a:spcPts val="2128"/>
              </a:lnSpc>
              <a:buFont typeface="Arial"/>
              <a:buChar char="•"/>
            </a:pPr>
            <a:r>
              <a:rPr lang="en-US" sz="1400" spc="44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PC- Mayfield- OPEN</a:t>
            </a:r>
          </a:p>
          <a:p>
            <a:pPr algn="l">
              <a:lnSpc>
                <a:spcPts val="2128"/>
              </a:lnSpc>
            </a:pPr>
          </a:p>
        </p:txBody>
      </p:sp>
      <p:sp>
        <p:nvSpPr>
          <p:cNvPr name="TextBox 23" id="23"/>
          <p:cNvSpPr txBox="true"/>
          <p:nvPr/>
        </p:nvSpPr>
        <p:spPr>
          <a:xfrm rot="0">
            <a:off x="11222233" y="5213475"/>
            <a:ext cx="3026993" cy="37245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02265" indent="-151133" lvl="1">
              <a:lnSpc>
                <a:spcPts val="2128"/>
              </a:lnSpc>
              <a:buFont typeface="Arial"/>
              <a:buChar char="•"/>
            </a:pPr>
            <a:r>
              <a:rPr lang="en-US" sz="1400" spc="44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Cari Clodfelter</a:t>
            </a:r>
          </a:p>
          <a:p>
            <a:pPr algn="l" marL="604531" indent="-201510" lvl="2">
              <a:lnSpc>
                <a:spcPts val="2128"/>
              </a:lnSpc>
              <a:buFont typeface="Arial"/>
              <a:buChar char="⚬"/>
            </a:pPr>
            <a:r>
              <a:rPr lang="en-US" sz="1400" spc="44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Apache HS</a:t>
            </a:r>
          </a:p>
          <a:p>
            <a:pPr algn="l" marL="302265" indent="-151133" lvl="1">
              <a:lnSpc>
                <a:spcPts val="2128"/>
              </a:lnSpc>
              <a:buFont typeface="Arial"/>
              <a:buChar char="•"/>
            </a:pPr>
            <a:r>
              <a:rPr lang="en-US" sz="1400" spc="44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Whitney Watkins</a:t>
            </a:r>
          </a:p>
          <a:p>
            <a:pPr algn="l" marL="604531" indent="-201510" lvl="2">
              <a:lnSpc>
                <a:spcPts val="2128"/>
              </a:lnSpc>
              <a:buFont typeface="Arial"/>
              <a:buChar char="⚬"/>
            </a:pPr>
            <a:r>
              <a:rPr lang="en-US" sz="1400" spc="44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Fox HS</a:t>
            </a:r>
          </a:p>
          <a:p>
            <a:pPr algn="l" marL="302265" indent="-151133" lvl="1">
              <a:lnSpc>
                <a:spcPts val="2128"/>
              </a:lnSpc>
              <a:buFont typeface="Arial"/>
              <a:buChar char="•"/>
            </a:pPr>
            <a:r>
              <a:rPr lang="en-US" sz="1400" spc="44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Trish Rose (2nd year)</a:t>
            </a:r>
          </a:p>
          <a:p>
            <a:pPr algn="l" marL="604531" indent="-201510" lvl="2">
              <a:lnSpc>
                <a:spcPts val="2128"/>
              </a:lnSpc>
              <a:buFont typeface="Arial"/>
              <a:buChar char="⚬"/>
            </a:pPr>
            <a:r>
              <a:rPr lang="en-US" sz="1400" spc="44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Wynnewood HS</a:t>
            </a:r>
          </a:p>
          <a:p>
            <a:pPr algn="l" marL="302265" indent="-151133" lvl="1">
              <a:lnSpc>
                <a:spcPts val="2128"/>
              </a:lnSpc>
              <a:buFont typeface="Arial"/>
              <a:buChar char="•"/>
            </a:pPr>
            <a:r>
              <a:rPr lang="en-US" sz="1400" spc="44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Amber Martin</a:t>
            </a:r>
          </a:p>
          <a:p>
            <a:pPr algn="l" marL="604531" indent="-201510" lvl="2">
              <a:lnSpc>
                <a:spcPts val="2128"/>
              </a:lnSpc>
              <a:buFont typeface="Arial"/>
              <a:buChar char="⚬"/>
            </a:pPr>
            <a:r>
              <a:rPr lang="en-US" sz="1400" spc="44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Fletcher </a:t>
            </a:r>
          </a:p>
          <a:p>
            <a:pPr algn="l" marL="302265" indent="-151133" lvl="1">
              <a:lnSpc>
                <a:spcPts val="2128"/>
              </a:lnSpc>
              <a:buFont typeface="Arial"/>
              <a:buChar char="•"/>
            </a:pPr>
            <a:r>
              <a:rPr lang="en-US" sz="1400" spc="44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Janna Holley</a:t>
            </a:r>
          </a:p>
          <a:p>
            <a:pPr algn="l" marL="604531" indent="-201510" lvl="2">
              <a:lnSpc>
                <a:spcPts val="2128"/>
              </a:lnSpc>
              <a:buFont typeface="Arial"/>
              <a:buChar char="⚬"/>
            </a:pPr>
            <a:r>
              <a:rPr lang="en-US" sz="1400" spc="44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LRC-Lawton </a:t>
            </a:r>
          </a:p>
          <a:p>
            <a:pPr algn="l" marL="302265" indent="-151133" lvl="1">
              <a:lnSpc>
                <a:spcPts val="2128"/>
              </a:lnSpc>
              <a:buFont typeface="Arial"/>
              <a:buChar char="•"/>
            </a:pPr>
            <a:r>
              <a:rPr lang="en-US" sz="1400" spc="44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Sierra Dodson</a:t>
            </a:r>
          </a:p>
          <a:p>
            <a:pPr algn="l" marL="604531" indent="-201510" lvl="2">
              <a:lnSpc>
                <a:spcPts val="2128"/>
              </a:lnSpc>
              <a:buFont typeface="Arial"/>
              <a:buChar char="⚬"/>
            </a:pPr>
            <a:r>
              <a:rPr lang="en-US" sz="1400" spc="44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Sterling HS</a:t>
            </a:r>
          </a:p>
          <a:p>
            <a:pPr algn="l" marL="302265" indent="-151133" lvl="1">
              <a:lnSpc>
                <a:spcPts val="2128"/>
              </a:lnSpc>
              <a:buFont typeface="Arial"/>
              <a:buChar char="•"/>
            </a:pPr>
            <a:r>
              <a:rPr lang="en-US" sz="1400" spc="44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Brittani Wood</a:t>
            </a:r>
          </a:p>
          <a:p>
            <a:pPr algn="l" marL="604531" indent="-201510" lvl="2">
              <a:lnSpc>
                <a:spcPts val="2128"/>
              </a:lnSpc>
              <a:buFont typeface="Arial"/>
              <a:buChar char="⚬"/>
            </a:pPr>
            <a:r>
              <a:rPr lang="en-US" sz="1400" spc="44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Waurika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4855530" y="5213475"/>
            <a:ext cx="3026993" cy="37245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302261" indent="-151130" lvl="1">
              <a:lnSpc>
                <a:spcPts val="2128"/>
              </a:lnSpc>
              <a:buFont typeface="Arial"/>
              <a:buChar char="•"/>
            </a:pPr>
            <a:r>
              <a:rPr lang="en-US" sz="1400" spc="44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Athena Mathis</a:t>
            </a:r>
          </a:p>
          <a:p>
            <a:pPr algn="just" marL="604521" indent="-201507" lvl="2">
              <a:lnSpc>
                <a:spcPts val="2128"/>
              </a:lnSpc>
              <a:buFont typeface="Arial"/>
              <a:buChar char="⚬"/>
            </a:pPr>
            <a:r>
              <a:rPr lang="en-US" sz="1400" spc="44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Westmoore HS</a:t>
            </a:r>
          </a:p>
          <a:p>
            <a:pPr algn="just" marL="302261" indent="-151130" lvl="1">
              <a:lnSpc>
                <a:spcPts val="2128"/>
              </a:lnSpc>
              <a:buFont typeface="Arial"/>
              <a:buChar char="•"/>
            </a:pPr>
            <a:r>
              <a:rPr lang="en-US" sz="1400" spc="44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Ciane Hartzell</a:t>
            </a:r>
          </a:p>
          <a:p>
            <a:pPr algn="just" marL="604521" indent="-201507" lvl="2">
              <a:lnSpc>
                <a:spcPts val="2128"/>
              </a:lnSpc>
              <a:buFont typeface="Arial"/>
              <a:buChar char="⚬"/>
            </a:pPr>
            <a:r>
              <a:rPr lang="en-US" sz="1400" spc="44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Midwest City HS</a:t>
            </a:r>
          </a:p>
          <a:p>
            <a:pPr algn="just" marL="302261" indent="-151130" lvl="1">
              <a:lnSpc>
                <a:spcPts val="2128"/>
              </a:lnSpc>
              <a:buFont typeface="Arial"/>
              <a:buChar char="•"/>
            </a:pPr>
            <a:r>
              <a:rPr lang="en-US" sz="1400" spc="44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Annamarie Ball</a:t>
            </a:r>
          </a:p>
          <a:p>
            <a:pPr algn="just" marL="604521" indent="-201507" lvl="2">
              <a:lnSpc>
                <a:spcPts val="2128"/>
              </a:lnSpc>
              <a:buFont typeface="Arial"/>
              <a:buChar char="⚬"/>
            </a:pPr>
            <a:r>
              <a:rPr lang="en-US" sz="1400" spc="44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OKC- Roosevelt MS</a:t>
            </a:r>
          </a:p>
          <a:p>
            <a:pPr algn="just" marL="302261" indent="-151130" lvl="1">
              <a:lnSpc>
                <a:spcPts val="2128"/>
              </a:lnSpc>
              <a:buFont typeface="Arial"/>
              <a:buChar char="•"/>
            </a:pPr>
            <a:r>
              <a:rPr lang="en-US" sz="1400" spc="44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Brock Sizemore (2nd year)</a:t>
            </a:r>
          </a:p>
          <a:p>
            <a:pPr algn="just" marL="604521" indent="-201507" lvl="2">
              <a:lnSpc>
                <a:spcPts val="2128"/>
              </a:lnSpc>
              <a:buFont typeface="Arial"/>
              <a:buChar char="⚬"/>
            </a:pPr>
            <a:r>
              <a:rPr lang="en-US" sz="1400" spc="44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OKC- Capitol Hill HS</a:t>
            </a:r>
          </a:p>
          <a:p>
            <a:pPr algn="just" marL="302261" indent="-151130" lvl="1">
              <a:lnSpc>
                <a:spcPts val="2128"/>
              </a:lnSpc>
              <a:buFont typeface="Arial"/>
              <a:buChar char="•"/>
            </a:pPr>
            <a:r>
              <a:rPr lang="en-US" sz="1400" spc="44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Charitee Evans (2nd year)</a:t>
            </a:r>
          </a:p>
          <a:p>
            <a:pPr algn="just" marL="604521" indent="-201507" lvl="2">
              <a:lnSpc>
                <a:spcPts val="2128"/>
              </a:lnSpc>
              <a:buFont typeface="Arial"/>
              <a:buChar char="⚬"/>
            </a:pPr>
            <a:r>
              <a:rPr lang="en-US" sz="1400" spc="44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OKC-US Grant</a:t>
            </a:r>
          </a:p>
          <a:p>
            <a:pPr algn="l" marL="302261" indent="-151130" lvl="1">
              <a:lnSpc>
                <a:spcPts val="2128"/>
              </a:lnSpc>
              <a:buFont typeface="Arial"/>
              <a:buChar char="•"/>
            </a:pPr>
            <a:r>
              <a:rPr lang="en-US" sz="1400" spc="44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Alicia Underwood (2nd year)</a:t>
            </a:r>
          </a:p>
          <a:p>
            <a:pPr algn="l" marL="604521" indent="-201507" lvl="2">
              <a:lnSpc>
                <a:spcPts val="2128"/>
              </a:lnSpc>
              <a:buFont typeface="Arial"/>
              <a:buChar char="⚬"/>
            </a:pPr>
            <a:r>
              <a:rPr lang="en-US" sz="1400" spc="44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Midwest City MS</a:t>
            </a:r>
          </a:p>
          <a:p>
            <a:pPr algn="l" marL="302261" indent="-151130" lvl="1">
              <a:lnSpc>
                <a:spcPts val="2128"/>
              </a:lnSpc>
              <a:buFont typeface="Arial"/>
              <a:buChar char="•"/>
            </a:pPr>
            <a:r>
              <a:rPr lang="en-US" sz="1400" spc="44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Moore HS- OPEN</a:t>
            </a:r>
          </a:p>
          <a:p>
            <a:pPr algn="ctr">
              <a:lnSpc>
                <a:spcPts val="2128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t="0" r="-7042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387870" y="1028700"/>
            <a:ext cx="4871430" cy="4870875"/>
            <a:chOff x="0" y="0"/>
            <a:chExt cx="6350013" cy="634928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95250" y="-95136"/>
              <a:ext cx="6540526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6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3"/>
              <a:stretch>
                <a:fillRect l="0" t="-16674" r="0" b="-16674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899908" y="6329506"/>
            <a:ext cx="5129014" cy="2621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CHRISTEL FUNKHOUSER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028700" y="1028700"/>
            <a:ext cx="4871430" cy="4870875"/>
            <a:chOff x="0" y="0"/>
            <a:chExt cx="6350013" cy="634928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95250" y="-95136"/>
              <a:ext cx="6540526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6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4"/>
              <a:stretch>
                <a:fillRect l="0" t="-16629" r="0" b="-16629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6532418" y="4387425"/>
            <a:ext cx="4871430" cy="4870875"/>
            <a:chOff x="0" y="0"/>
            <a:chExt cx="6350013" cy="634928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-95250" y="-95136"/>
              <a:ext cx="6540526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6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5"/>
              <a:stretch>
                <a:fillRect l="0" t="-16755" r="0" b="-16755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6579493" y="1255741"/>
            <a:ext cx="5129014" cy="1297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ALISA BOECKER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387870" y="6385387"/>
            <a:ext cx="5129014" cy="1297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AMANDA LANGHAM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t="0" r="-7042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387870" y="4387425"/>
            <a:ext cx="4871430" cy="4870875"/>
            <a:chOff x="0" y="0"/>
            <a:chExt cx="6350013" cy="634928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95250" y="-95136"/>
              <a:ext cx="6540526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6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3"/>
              <a:stretch>
                <a:fillRect l="0" t="-2966" r="0" b="-30543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1028700" y="2772305"/>
            <a:ext cx="5129014" cy="1297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KRISTI HAHN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028700" y="4387425"/>
            <a:ext cx="4871430" cy="4870875"/>
            <a:chOff x="0" y="0"/>
            <a:chExt cx="6350013" cy="634928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95250" y="-95136"/>
              <a:ext cx="6540526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6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4"/>
              <a:stretch>
                <a:fillRect l="0" t="-6329" r="0" b="-2718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6708285" y="1028700"/>
            <a:ext cx="4871430" cy="4870875"/>
            <a:chOff x="0" y="0"/>
            <a:chExt cx="6350013" cy="634928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-95250" y="-95136"/>
              <a:ext cx="6540526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6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5"/>
              <a:stretch>
                <a:fillRect l="0" t="0" r="0" b="-3351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12389340" y="2772305"/>
            <a:ext cx="5129014" cy="1297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CHRISTINA ROBY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181100" y="4539825"/>
            <a:ext cx="4871430" cy="4870875"/>
            <a:chOff x="0" y="0"/>
            <a:chExt cx="6350013" cy="634928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-95250" y="-95136"/>
              <a:ext cx="6540526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6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4"/>
              <a:stretch>
                <a:fillRect l="0" t="-6329" r="0" b="-2718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6708285" y="6513938"/>
            <a:ext cx="5129014" cy="1297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JACQUELYN SMITH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t="0" r="-7042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387870" y="1028700"/>
            <a:ext cx="4871430" cy="4870875"/>
            <a:chOff x="0" y="0"/>
            <a:chExt cx="6350013" cy="634928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95250" y="-95136"/>
              <a:ext cx="6540526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6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3"/>
              <a:stretch>
                <a:fillRect l="0" t="0" r="0" b="-33510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771117" y="5962349"/>
            <a:ext cx="5129014" cy="2621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CRYSTAL LAMOUREAUX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028700" y="1028700"/>
            <a:ext cx="4871430" cy="4870875"/>
            <a:chOff x="0" y="0"/>
            <a:chExt cx="6350013" cy="634928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95250" y="-95136"/>
              <a:ext cx="6540526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6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4"/>
              <a:stretch>
                <a:fillRect l="0" t="-5657" r="0" b="-27852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6532418" y="4387425"/>
            <a:ext cx="4871430" cy="4870875"/>
            <a:chOff x="0" y="0"/>
            <a:chExt cx="6350013" cy="634928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-95250" y="-95136"/>
              <a:ext cx="6540526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6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5"/>
              <a:stretch>
                <a:fillRect l="0" t="-2630" r="0" b="-30879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6579493" y="1255741"/>
            <a:ext cx="5129014" cy="1297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JAMIE MARUGG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387870" y="6385387"/>
            <a:ext cx="5129014" cy="1297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JENNIFER MORRIS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DAGLsAzAUm0</dc:identifier>
  <dcterms:modified xsi:type="dcterms:W3CDTF">2011-08-01T06:04:30Z</dcterms:modified>
  <cp:revision>1</cp:revision>
  <dc:title>S Region Meeting</dc:title>
</cp:coreProperties>
</file>