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78" r:id="rId2"/>
    <p:sldId id="281" r:id="rId3"/>
    <p:sldId id="279" r:id="rId4"/>
    <p:sldId id="330" r:id="rId5"/>
    <p:sldId id="293" r:id="rId6"/>
    <p:sldId id="358" r:id="rId7"/>
    <p:sldId id="359" r:id="rId8"/>
    <p:sldId id="360" r:id="rId9"/>
    <p:sldId id="288" r:id="rId10"/>
    <p:sldId id="332" r:id="rId11"/>
    <p:sldId id="357" r:id="rId12"/>
    <p:sldId id="287" r:id="rId13"/>
    <p:sldId id="351" r:id="rId14"/>
    <p:sldId id="353" r:id="rId15"/>
    <p:sldId id="354" r:id="rId16"/>
    <p:sldId id="352" r:id="rId17"/>
    <p:sldId id="355" r:id="rId18"/>
    <p:sldId id="349" r:id="rId19"/>
    <p:sldId id="35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EB83E1-DE27-4511-9AA2-AA72AA859A40}">
          <p14:sldIdLst>
            <p14:sldId id="278"/>
            <p14:sldId id="281"/>
            <p14:sldId id="279"/>
          </p14:sldIdLst>
        </p14:section>
        <p14:section name="Untitled Section" id="{2D292307-0EB0-487B-8FF3-04A4918ABA22}">
          <p14:sldIdLst>
            <p14:sldId id="330"/>
            <p14:sldId id="293"/>
            <p14:sldId id="358"/>
            <p14:sldId id="359"/>
            <p14:sldId id="360"/>
            <p14:sldId id="288"/>
            <p14:sldId id="332"/>
            <p14:sldId id="357"/>
            <p14:sldId id="287"/>
            <p14:sldId id="351"/>
            <p14:sldId id="353"/>
            <p14:sldId id="354"/>
            <p14:sldId id="352"/>
            <p14:sldId id="355"/>
            <p14:sldId id="349"/>
            <p14:sldId id="3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E6E139-D2DB-B073-17AE-63A0CAD5D094}" name="Allen, Kristina D." initials="AKD" userId="S::kdallen@ou.edu::0e205412-a193-4cf1-8ecf-8db6e04b2ed9" providerId="AD"/>
  <p188:author id="{F4FE7BE3-4D49-5A6B-EE26-E26D0A8FE194}" name="Meyer, Angela D." initials="MD" userId="S::angelameyer@ou.edu::0e9465de-4021-469c-9976-99a535cc90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462A"/>
    <a:srgbClr val="A53010"/>
    <a:srgbClr val="FAFAFA"/>
    <a:srgbClr val="A43010"/>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2084" autoAdjust="0"/>
  </p:normalViewPr>
  <p:slideViewPr>
    <p:cSldViewPr snapToGrid="0">
      <p:cViewPr varScale="1">
        <p:scale>
          <a:sx n="60" d="100"/>
          <a:sy n="60" d="100"/>
        </p:scale>
        <p:origin x="127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88"/>
    </p:cViewPr>
  </p:sorterViewPr>
  <p:notesViewPr>
    <p:cSldViewPr snapToGrid="0">
      <p:cViewPr varScale="1">
        <p:scale>
          <a:sx n="85" d="100"/>
          <a:sy n="85" d="100"/>
        </p:scale>
        <p:origin x="3810"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3FA537-83EA-E226-4B3A-503F46D9C1D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CECPD</a:t>
            </a:r>
          </a:p>
        </p:txBody>
      </p:sp>
      <p:sp>
        <p:nvSpPr>
          <p:cNvPr id="3" name="Date Placeholder 2">
            <a:extLst>
              <a:ext uri="{FF2B5EF4-FFF2-40B4-BE49-F238E27FC236}">
                <a16:creationId xmlns:a16="http://schemas.microsoft.com/office/drawing/2014/main" id="{EC3B0D1B-0F5F-648F-A750-0B77BF60164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OK Professional Development Registry</a:t>
            </a:r>
          </a:p>
        </p:txBody>
      </p:sp>
      <p:sp>
        <p:nvSpPr>
          <p:cNvPr id="4" name="Footer Placeholder 3">
            <a:extLst>
              <a:ext uri="{FF2B5EF4-FFF2-40B4-BE49-F238E27FC236}">
                <a16:creationId xmlns:a16="http://schemas.microsoft.com/office/drawing/2014/main" id="{38321004-6387-F822-FD71-2FA6D84EC24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A20E67-44FA-87F5-D381-517389EF99F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2940C-A480-4C6D-9835-0F5FBD858BF1}" type="slidenum">
              <a:rPr lang="en-US" smtClean="0"/>
              <a:t>‹#›</a:t>
            </a:fld>
            <a:endParaRPr lang="en-US"/>
          </a:p>
        </p:txBody>
      </p:sp>
    </p:spTree>
    <p:extLst>
      <p:ext uri="{BB962C8B-B14F-4D97-AF65-F5344CB8AC3E}">
        <p14:creationId xmlns:p14="http://schemas.microsoft.com/office/powerpoint/2010/main" val="17123215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CECPD</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OK Professional Development Registry</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098C1C-9E41-4F5A-ADDF-4FC4EDDC7C64}" type="slidenum">
              <a:rPr lang="en-US" smtClean="0"/>
              <a:t>‹#›</a:t>
            </a:fld>
            <a:endParaRPr lang="en-US" dirty="0"/>
          </a:p>
        </p:txBody>
      </p:sp>
    </p:spTree>
    <p:extLst>
      <p:ext uri="{BB962C8B-B14F-4D97-AF65-F5344CB8AC3E}">
        <p14:creationId xmlns:p14="http://schemas.microsoft.com/office/powerpoint/2010/main" val="184501039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ecpd.org/media/2021/10/04/7.0%20Instructions%20to%20Register%20a%20Direct%20Care%20Organization%2010-4-202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ecpd.org/media/2021/10/04/7.0%20Instructions%20to%20Register%20a%20Direct%20Care%20Organization%2010-4-202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1F2744C-40F6-4B96-BD76-BEA497083637}"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901BE11-C234-CBE9-2800-E5B24E67BFD9}"/>
              </a:ext>
            </a:extLst>
          </p:cNvPr>
          <p:cNvSpPr>
            <a:spLocks noGrp="1"/>
          </p:cNvSpPr>
          <p:nvPr>
            <p:ph type="dt" idx="1"/>
          </p:nvPr>
        </p:nvSpPr>
        <p:spPr/>
        <p:txBody>
          <a:bodyPr/>
          <a:lstStyle/>
          <a:p>
            <a:r>
              <a:rPr lang="en-US"/>
              <a:t>OK Professional Development Registry</a:t>
            </a:r>
            <a:endParaRPr lang="en-US" dirty="0"/>
          </a:p>
        </p:txBody>
      </p:sp>
      <p:sp>
        <p:nvSpPr>
          <p:cNvPr id="6" name="Header Placeholder 5">
            <a:extLst>
              <a:ext uri="{FF2B5EF4-FFF2-40B4-BE49-F238E27FC236}">
                <a16:creationId xmlns:a16="http://schemas.microsoft.com/office/drawing/2014/main" id="{DEDE6277-9B96-BBDB-EEC3-D6A08F5EB3BB}"/>
              </a:ext>
            </a:extLst>
          </p:cNvPr>
          <p:cNvSpPr>
            <a:spLocks noGrp="1"/>
          </p:cNvSpPr>
          <p:nvPr>
            <p:ph type="hdr" sz="quarter"/>
          </p:nvPr>
        </p:nvSpPr>
        <p:spPr/>
        <p:txBody>
          <a:bodyPr/>
          <a:lstStyle/>
          <a:p>
            <a:r>
              <a:rPr lang="en-US"/>
              <a:t>CECPD</a:t>
            </a:r>
            <a:endParaRPr lang="en-US" dirty="0"/>
          </a:p>
        </p:txBody>
      </p:sp>
    </p:spTree>
    <p:extLst>
      <p:ext uri="{BB962C8B-B14F-4D97-AF65-F5344CB8AC3E}">
        <p14:creationId xmlns:p14="http://schemas.microsoft.com/office/powerpoint/2010/main" val="396490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17</a:t>
            </a:fld>
            <a:endParaRPr lang="en-US" dirty="0"/>
          </a:p>
        </p:txBody>
      </p:sp>
    </p:spTree>
    <p:extLst>
      <p:ext uri="{BB962C8B-B14F-4D97-AF65-F5344CB8AC3E}">
        <p14:creationId xmlns:p14="http://schemas.microsoft.com/office/powerpoint/2010/main" val="120619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19</a:t>
            </a:fld>
            <a:endParaRPr lang="en-US" dirty="0"/>
          </a:p>
        </p:txBody>
      </p:sp>
    </p:spTree>
    <p:extLst>
      <p:ext uri="{BB962C8B-B14F-4D97-AF65-F5344CB8AC3E}">
        <p14:creationId xmlns:p14="http://schemas.microsoft.com/office/powerpoint/2010/main" val="316467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3</a:t>
            </a:fld>
            <a:endParaRPr lang="en-US" dirty="0"/>
          </a:p>
        </p:txBody>
      </p:sp>
    </p:spTree>
    <p:extLst>
      <p:ext uri="{BB962C8B-B14F-4D97-AF65-F5344CB8AC3E}">
        <p14:creationId xmlns:p14="http://schemas.microsoft.com/office/powerpoint/2010/main" val="324947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is participating in the Scholars for Excellence in Child Care Program – the Registry receives reports after grades are reported each semester of the college courses completed. These courses are then added by Registry Advisors. An official transcript is not needed, unless a Certificate of Mastery or degree has been obtained, in which case an official transcript showing degree/certificate awarded will be needed in order to verify.  </a:t>
            </a:r>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6</a:t>
            </a:fld>
            <a:endParaRPr lang="en-US" dirty="0"/>
          </a:p>
        </p:txBody>
      </p:sp>
    </p:spTree>
    <p:extLst>
      <p:ext uri="{BB962C8B-B14F-4D97-AF65-F5344CB8AC3E}">
        <p14:creationId xmlns:p14="http://schemas.microsoft.com/office/powerpoint/2010/main" val="415697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courses that are not on the approved college coursework list – a copy of the syllabus and course description can be submitted for review. Please email to cecpd@ou.edu –Attn: Angela Meyer, Kristina Allen </a:t>
            </a:r>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8</a:t>
            </a:fld>
            <a:endParaRPr lang="en-US" dirty="0"/>
          </a:p>
        </p:txBody>
      </p:sp>
    </p:spTree>
    <p:extLst>
      <p:ext uri="{BB962C8B-B14F-4D97-AF65-F5344CB8AC3E}">
        <p14:creationId xmlns:p14="http://schemas.microsoft.com/office/powerpoint/2010/main" val="93746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9</a:t>
            </a:fld>
            <a:endParaRPr lang="en-US" dirty="0"/>
          </a:p>
        </p:txBody>
      </p:sp>
    </p:spTree>
    <p:extLst>
      <p:ext uri="{BB962C8B-B14F-4D97-AF65-F5344CB8AC3E}">
        <p14:creationId xmlns:p14="http://schemas.microsoft.com/office/powerpoint/2010/main" val="146885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11</a:t>
            </a:fld>
            <a:endParaRPr lang="en-US" dirty="0"/>
          </a:p>
        </p:txBody>
      </p:sp>
    </p:spTree>
    <p:extLst>
      <p:ext uri="{BB962C8B-B14F-4D97-AF65-F5344CB8AC3E}">
        <p14:creationId xmlns:p14="http://schemas.microsoft.com/office/powerpoint/2010/main" val="17229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14</a:t>
            </a:fld>
            <a:endParaRPr lang="en-US" dirty="0"/>
          </a:p>
        </p:txBody>
      </p:sp>
    </p:spTree>
    <p:extLst>
      <p:ext uri="{BB962C8B-B14F-4D97-AF65-F5344CB8AC3E}">
        <p14:creationId xmlns:p14="http://schemas.microsoft.com/office/powerpoint/2010/main" val="312622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15</a:t>
            </a:fld>
            <a:endParaRPr lang="en-US" dirty="0"/>
          </a:p>
        </p:txBody>
      </p:sp>
    </p:spTree>
    <p:extLst>
      <p:ext uri="{BB962C8B-B14F-4D97-AF65-F5344CB8AC3E}">
        <p14:creationId xmlns:p14="http://schemas.microsoft.com/office/powerpoint/2010/main" val="218335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US" dirty="0"/>
          </a:p>
        </p:txBody>
      </p:sp>
      <p:sp>
        <p:nvSpPr>
          <p:cNvPr id="4" name="Header Placeholder 3"/>
          <p:cNvSpPr>
            <a:spLocks noGrp="1"/>
          </p:cNvSpPr>
          <p:nvPr>
            <p:ph type="hdr" sz="quarter"/>
          </p:nvPr>
        </p:nvSpPr>
        <p:spPr/>
        <p:txBody>
          <a:bodyPr/>
          <a:lstStyle/>
          <a:p>
            <a:r>
              <a:rPr lang="en-US"/>
              <a:t>CECPD</a:t>
            </a:r>
            <a:endParaRPr lang="en-US" dirty="0"/>
          </a:p>
        </p:txBody>
      </p:sp>
      <p:sp>
        <p:nvSpPr>
          <p:cNvPr id="5" name="Date Placeholder 4"/>
          <p:cNvSpPr>
            <a:spLocks noGrp="1"/>
          </p:cNvSpPr>
          <p:nvPr>
            <p:ph type="dt" idx="1"/>
          </p:nvPr>
        </p:nvSpPr>
        <p:spPr/>
        <p:txBody>
          <a:bodyPr/>
          <a:lstStyle/>
          <a:p>
            <a:r>
              <a:rPr lang="en-US"/>
              <a:t>OK Professional Development Registry</a:t>
            </a:r>
            <a:endParaRPr lang="en-US" dirty="0"/>
          </a:p>
        </p:txBody>
      </p:sp>
      <p:sp>
        <p:nvSpPr>
          <p:cNvPr id="6" name="Slide Number Placeholder 5"/>
          <p:cNvSpPr>
            <a:spLocks noGrp="1"/>
          </p:cNvSpPr>
          <p:nvPr>
            <p:ph type="sldNum" sz="quarter" idx="5"/>
          </p:nvPr>
        </p:nvSpPr>
        <p:spPr/>
        <p:txBody>
          <a:bodyPr/>
          <a:lstStyle/>
          <a:p>
            <a:fld id="{79098C1C-9E41-4F5A-ADDF-4FC4EDDC7C64}" type="slidenum">
              <a:rPr lang="en-US" smtClean="0"/>
              <a:t>16</a:t>
            </a:fld>
            <a:endParaRPr lang="en-US" dirty="0"/>
          </a:p>
        </p:txBody>
      </p:sp>
    </p:spTree>
    <p:extLst>
      <p:ext uri="{BB962C8B-B14F-4D97-AF65-F5344CB8AC3E}">
        <p14:creationId xmlns:p14="http://schemas.microsoft.com/office/powerpoint/2010/main" val="343071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333921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139793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50DA97-9891-4543-9F3A-427405264E87}"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0791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86154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50DA97-9891-4543-9F3A-427405264E87}"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791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382892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1776311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337995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418444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374056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101244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387499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21158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290586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141318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05F52-9556-4507-BBFB-F8E5DA38A708}"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50DA97-9891-4543-9F3A-427405264E87}" type="slidenum">
              <a:rPr lang="en-US" smtClean="0"/>
              <a:t>‹#›</a:t>
            </a:fld>
            <a:endParaRPr lang="en-US" dirty="0"/>
          </a:p>
        </p:txBody>
      </p:sp>
    </p:spTree>
    <p:extLst>
      <p:ext uri="{BB962C8B-B14F-4D97-AF65-F5344CB8AC3E}">
        <p14:creationId xmlns:p14="http://schemas.microsoft.com/office/powerpoint/2010/main" val="214545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305F52-9556-4507-BBFB-F8E5DA38A708}" type="datetimeFigureOut">
              <a:rPr lang="en-US" smtClean="0"/>
              <a:t>8/1/2024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50DA97-9891-4543-9F3A-427405264E87}" type="slidenum">
              <a:rPr lang="en-US" smtClean="0"/>
              <a:t>‹#›</a:t>
            </a:fld>
            <a:endParaRPr lang="en-US" dirty="0"/>
          </a:p>
        </p:txBody>
      </p:sp>
    </p:spTree>
    <p:extLst>
      <p:ext uri="{BB962C8B-B14F-4D97-AF65-F5344CB8AC3E}">
        <p14:creationId xmlns:p14="http://schemas.microsoft.com/office/powerpoint/2010/main" val="902812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ecpd@o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okregistry.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ecpd.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ecpd.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kregistry.org/v7/trainings/sear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ecp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cecpd@ou.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ecpd.org/" TargetMode="External"/><Relationship Id="rId5" Type="http://schemas.openxmlformats.org/officeDocument/2006/relationships/image" Target="../media/image10.emf"/><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hyperlink" Target="http://www.cecpd.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support@cecpdonline.org" TargetMode="External"/><Relationship Id="rId4" Type="http://schemas.openxmlformats.org/officeDocument/2006/relationships/hyperlink" Target="https://cecpdonline.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ecpd.org/" TargetMode="External"/><Relationship Id="rId2" Type="http://schemas.openxmlformats.org/officeDocument/2006/relationships/hyperlink" Target="http://www.okregistry.org/" TargetMode="Externa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hyperlink" Target="mailto:cecpd@ou.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www.cecpd.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860" y="4102764"/>
            <a:ext cx="2872875" cy="1450870"/>
          </a:xfrm>
          <a:prstGeom prst="rect">
            <a:avLst/>
          </a:prstGeom>
        </p:spPr>
      </p:pic>
      <p:sp>
        <p:nvSpPr>
          <p:cNvPr id="4" name="Rectangle 3"/>
          <p:cNvSpPr/>
          <p:nvPr/>
        </p:nvSpPr>
        <p:spPr>
          <a:xfrm>
            <a:off x="3943350" y="1447800"/>
            <a:ext cx="672465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3016849" y="5582636"/>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820020"/>
                </a:solidFill>
                <a:effectLst/>
                <a:uLnTx/>
                <a:uFillTx/>
                <a:latin typeface="Trebuchet MS" pitchFamily="34" charset="0"/>
                <a:ea typeface="+mn-ea"/>
                <a:cs typeface="+mn-cs"/>
              </a:rPr>
              <a:t>www.cecpd.org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014" y="5218847"/>
            <a:ext cx="669573" cy="66957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7336" y="5951968"/>
            <a:ext cx="852928" cy="400322"/>
          </a:xfrm>
          <a:prstGeom prst="rect">
            <a:avLst/>
          </a:prstGeom>
        </p:spPr>
      </p:pic>
      <p:sp>
        <p:nvSpPr>
          <p:cNvPr id="8" name="Title 7">
            <a:extLst>
              <a:ext uri="{FF2B5EF4-FFF2-40B4-BE49-F238E27FC236}">
                <a16:creationId xmlns:a16="http://schemas.microsoft.com/office/drawing/2014/main" id="{52B2452A-F7AC-47FD-9BAF-B0E3AC427E58}"/>
              </a:ext>
            </a:extLst>
          </p:cNvPr>
          <p:cNvSpPr>
            <a:spLocks noGrp="1"/>
          </p:cNvSpPr>
          <p:nvPr>
            <p:ph type="ctrTitle"/>
          </p:nvPr>
        </p:nvSpPr>
        <p:spPr>
          <a:xfrm>
            <a:off x="2073350" y="1166219"/>
            <a:ext cx="9305850" cy="2262781"/>
          </a:xfrm>
        </p:spPr>
        <p:txBody>
          <a:bodyPr>
            <a:normAutofit fontScale="90000"/>
          </a:bodyPr>
          <a:lstStyle/>
          <a:p>
            <a:pPr lvl="0" defTabSz="914400">
              <a:spcBef>
                <a:spcPts val="0"/>
              </a:spcBef>
              <a:defRPr/>
            </a:pPr>
            <a:r>
              <a:rPr lang="en-US" b="1" dirty="0">
                <a:solidFill>
                  <a:srgbClr val="002060"/>
                </a:solidFill>
              </a:rPr>
              <a:t>Oklahoma Professional Development Registry (OPDR)</a:t>
            </a:r>
            <a:endParaRPr lang="en-US" dirty="0">
              <a:solidFill>
                <a:srgbClr val="002060"/>
              </a:solidFill>
            </a:endParaRPr>
          </a:p>
        </p:txBody>
      </p:sp>
    </p:spTree>
    <p:extLst>
      <p:ext uri="{BB962C8B-B14F-4D97-AF65-F5344CB8AC3E}">
        <p14:creationId xmlns:p14="http://schemas.microsoft.com/office/powerpoint/2010/main" val="272868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B9D6-7F45-42EE-B64B-560DE9C732AB}"/>
              </a:ext>
            </a:extLst>
          </p:cNvPr>
          <p:cNvSpPr>
            <a:spLocks noGrp="1"/>
          </p:cNvSpPr>
          <p:nvPr>
            <p:ph type="title"/>
          </p:nvPr>
        </p:nvSpPr>
        <p:spPr>
          <a:xfrm>
            <a:off x="1871331" y="624110"/>
            <a:ext cx="9633282" cy="726225"/>
          </a:xfrm>
        </p:spPr>
        <p:txBody>
          <a:bodyPr/>
          <a:lstStyle/>
          <a:p>
            <a:r>
              <a:rPr lang="en-US" dirty="0">
                <a:solidFill>
                  <a:srgbClr val="002060"/>
                </a:solidFill>
                <a:latin typeface="Century Gothic" panose="020B0502020202020204" pitchFamily="34" charset="0"/>
                <a:cs typeface="Times New Roman" panose="02020603050405020304" pitchFamily="18" charset="0"/>
              </a:rPr>
              <a:t>Renewal Information</a:t>
            </a:r>
          </a:p>
        </p:txBody>
      </p:sp>
      <p:sp>
        <p:nvSpPr>
          <p:cNvPr id="3" name="Content Placeholder 2">
            <a:extLst>
              <a:ext uri="{FF2B5EF4-FFF2-40B4-BE49-F238E27FC236}">
                <a16:creationId xmlns:a16="http://schemas.microsoft.com/office/drawing/2014/main" id="{B102952A-5C20-48EA-8030-DB9F5412E7FC}"/>
              </a:ext>
            </a:extLst>
          </p:cNvPr>
          <p:cNvSpPr>
            <a:spLocks noGrp="1"/>
          </p:cNvSpPr>
          <p:nvPr>
            <p:ph idx="1"/>
          </p:nvPr>
        </p:nvSpPr>
        <p:spPr>
          <a:xfrm>
            <a:off x="1871331" y="1905000"/>
            <a:ext cx="9636994" cy="3777622"/>
          </a:xfrm>
        </p:spPr>
        <p:txBody>
          <a:bodyPr>
            <a:normAutofit fontScale="77500" lnSpcReduction="20000"/>
          </a:bodyPr>
          <a:lstStyle/>
          <a:p>
            <a:r>
              <a:rPr lang="en-US" sz="3200" dirty="0">
                <a:latin typeface="Century Gothic" panose="020B0502020202020204" pitchFamily="34" charset="0"/>
                <a:cs typeface="Times New Roman" panose="02020603050405020304" pitchFamily="18" charset="0"/>
              </a:rPr>
              <a:t>What if all my information is already on my account?</a:t>
            </a:r>
          </a:p>
          <a:p>
            <a:pPr marL="0" indent="0">
              <a:buNone/>
            </a:pPr>
            <a:endParaRPr lang="en-US" sz="3200" dirty="0">
              <a:latin typeface="Century Gothic" panose="020B0502020202020204" pitchFamily="34" charset="0"/>
              <a:cs typeface="Times New Roman" panose="02020603050405020304" pitchFamily="18" charset="0"/>
            </a:endParaRPr>
          </a:p>
          <a:p>
            <a:pPr lvl="1"/>
            <a:r>
              <a:rPr lang="en-US" sz="3200" dirty="0">
                <a:latin typeface="Century Gothic" panose="020B0502020202020204" pitchFamily="34" charset="0"/>
                <a:cs typeface="Times New Roman" panose="02020603050405020304" pitchFamily="18" charset="0"/>
              </a:rPr>
              <a:t>If all information, including education and training, is current and accurate, you do not need to submit any additional documentation.</a:t>
            </a:r>
          </a:p>
          <a:p>
            <a:pPr marL="457200" lvl="1" indent="0">
              <a:buNone/>
            </a:pPr>
            <a:endParaRPr lang="en-US" sz="3200" dirty="0">
              <a:latin typeface="Century Gothic" panose="020B0502020202020204" pitchFamily="34" charset="0"/>
              <a:cs typeface="Times New Roman" panose="02020603050405020304" pitchFamily="18" charset="0"/>
            </a:endParaRPr>
          </a:p>
          <a:p>
            <a:pPr lvl="1"/>
            <a:r>
              <a:rPr lang="en-US" sz="3200" dirty="0">
                <a:latin typeface="Century Gothic" panose="020B0502020202020204" pitchFamily="34" charset="0"/>
                <a:cs typeface="Times New Roman" panose="02020603050405020304" pitchFamily="18" charset="0"/>
              </a:rPr>
              <a:t>When you apply online, you will get an automated</a:t>
            </a:r>
            <a:r>
              <a:rPr lang="en-US" sz="3200" b="1" dirty="0">
                <a:latin typeface="Century Gothic" panose="020B0502020202020204" pitchFamily="34" charset="0"/>
                <a:cs typeface="Times New Roman" panose="02020603050405020304" pitchFamily="18" charset="0"/>
              </a:rPr>
              <a:t> confirmation </a:t>
            </a:r>
            <a:r>
              <a:rPr lang="en-US" sz="3200" dirty="0">
                <a:latin typeface="Century Gothic" panose="020B0502020202020204" pitchFamily="34" charset="0"/>
                <a:cs typeface="Times New Roman" panose="02020603050405020304" pitchFamily="18" charset="0"/>
              </a:rPr>
              <a:t>email that will request education and training documentation. This is sent to every applicant. You only need to submit that which applies to you.</a:t>
            </a:r>
          </a:p>
          <a:p>
            <a:pPr marL="457200" lvl="1" indent="0">
              <a:buNone/>
            </a:pPr>
            <a:endParaRPr lang="en-US" dirty="0"/>
          </a:p>
        </p:txBody>
      </p:sp>
    </p:spTree>
    <p:extLst>
      <p:ext uri="{BB962C8B-B14F-4D97-AF65-F5344CB8AC3E}">
        <p14:creationId xmlns:p14="http://schemas.microsoft.com/office/powerpoint/2010/main" val="306264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167" y="624110"/>
            <a:ext cx="9686445" cy="758123"/>
          </a:xfrm>
        </p:spPr>
        <p:txBody>
          <a:bodyPr/>
          <a:lstStyle/>
          <a:p>
            <a:r>
              <a:rPr lang="en-US" dirty="0">
                <a:solidFill>
                  <a:srgbClr val="002060"/>
                </a:solidFill>
                <a:latin typeface="Century Gothic" panose="020B0502020202020204" pitchFamily="34" charset="0"/>
                <a:cs typeface="Times New Roman" panose="02020603050405020304" pitchFamily="18" charset="0"/>
              </a:rPr>
              <a:t>**How to calculate training hours?</a:t>
            </a:r>
          </a:p>
        </p:txBody>
      </p:sp>
      <p:sp>
        <p:nvSpPr>
          <p:cNvPr id="3" name="Content Placeholder 2"/>
          <p:cNvSpPr>
            <a:spLocks noGrp="1"/>
          </p:cNvSpPr>
          <p:nvPr>
            <p:ph idx="1"/>
          </p:nvPr>
        </p:nvSpPr>
        <p:spPr>
          <a:xfrm>
            <a:off x="1818167" y="1382233"/>
            <a:ext cx="9250326" cy="4851657"/>
          </a:xfrm>
        </p:spPr>
        <p:txBody>
          <a:bodyPr>
            <a:normAutofit fontScale="92500"/>
          </a:bodyPr>
          <a:lstStyle/>
          <a:p>
            <a:pPr>
              <a:buClr>
                <a:srgbClr val="A53010"/>
              </a:buClr>
              <a:defRPr/>
            </a:pPr>
            <a:r>
              <a:rPr lang="en-US" sz="2000" dirty="0">
                <a:cs typeface="Times New Roman" panose="02020603050405020304" pitchFamily="18" charset="0"/>
              </a:rPr>
              <a:t>Training dates are specific to each individual.</a:t>
            </a:r>
          </a:p>
          <a:p>
            <a:pPr lvl="1">
              <a:buClr>
                <a:srgbClr val="A53010"/>
              </a:buClr>
              <a:defRPr/>
            </a:pPr>
            <a:r>
              <a:rPr lang="en-US" sz="1800" dirty="0">
                <a:cs typeface="Times New Roman" panose="02020603050405020304" pitchFamily="18" charset="0"/>
              </a:rPr>
              <a:t>Not the employees’ start date or the program start date.</a:t>
            </a:r>
          </a:p>
          <a:p>
            <a:pPr lvl="1">
              <a:buClr>
                <a:srgbClr val="A53010"/>
              </a:buClr>
              <a:defRPr/>
            </a:pPr>
            <a:r>
              <a:rPr lang="en-US" sz="1800" dirty="0">
                <a:cs typeface="Times New Roman" panose="02020603050405020304" pitchFamily="18" charset="0"/>
              </a:rPr>
              <a:t>Training hours </a:t>
            </a:r>
            <a:r>
              <a:rPr lang="en-US" sz="1800" b="1" dirty="0">
                <a:cs typeface="Times New Roman" panose="02020603050405020304" pitchFamily="18" charset="0"/>
              </a:rPr>
              <a:t>do not </a:t>
            </a:r>
            <a:r>
              <a:rPr lang="en-US" sz="1800" dirty="0">
                <a:cs typeface="Times New Roman" panose="02020603050405020304" pitchFamily="18" charset="0"/>
              </a:rPr>
              <a:t>rollover to the next year.</a:t>
            </a:r>
          </a:p>
          <a:p>
            <a:pPr>
              <a:buClr>
                <a:srgbClr val="A53010"/>
              </a:buClr>
              <a:defRPr/>
            </a:pPr>
            <a:r>
              <a:rPr lang="en-US" sz="2000" dirty="0">
                <a:cs typeface="Times New Roman" panose="02020603050405020304" pitchFamily="18" charset="0"/>
              </a:rPr>
              <a:t>New certificate: 12 months prior to application received date.</a:t>
            </a:r>
          </a:p>
          <a:p>
            <a:pPr lvl="1">
              <a:buClr>
                <a:srgbClr val="A53010"/>
              </a:buClr>
              <a:defRPr/>
            </a:pPr>
            <a:r>
              <a:rPr lang="en-US" sz="1800" dirty="0">
                <a:cs typeface="Times New Roman" panose="02020603050405020304" pitchFamily="18" charset="0"/>
              </a:rPr>
              <a:t>Example: Application received 2/10/2024. Training starts after 2/10/2023.</a:t>
            </a:r>
          </a:p>
          <a:p>
            <a:pPr>
              <a:buClr>
                <a:srgbClr val="A53010"/>
              </a:buClr>
              <a:defRPr/>
            </a:pPr>
            <a:r>
              <a:rPr lang="en-US" sz="2000" dirty="0">
                <a:cs typeface="Times New Roman" panose="02020603050405020304" pitchFamily="18" charset="0"/>
              </a:rPr>
              <a:t>Renewal: Training hours are calculated from the current certificates issue date. </a:t>
            </a:r>
          </a:p>
          <a:p>
            <a:pPr lvl="1">
              <a:buClr>
                <a:srgbClr val="A53010"/>
              </a:buClr>
              <a:defRPr/>
            </a:pPr>
            <a:r>
              <a:rPr lang="en-US" sz="1800" dirty="0">
                <a:cs typeface="Times New Roman" panose="02020603050405020304" pitchFamily="18" charset="0"/>
              </a:rPr>
              <a:t>Example: Certificate issued 5/1/2023. Training date starts 5/2/2023.</a:t>
            </a:r>
          </a:p>
          <a:p>
            <a:pPr lvl="1">
              <a:buClr>
                <a:srgbClr val="A53010"/>
              </a:buClr>
              <a:defRPr/>
            </a:pPr>
            <a:endParaRPr lang="en-US" sz="1800" dirty="0">
              <a:cs typeface="Times New Roman" panose="02020603050405020304" pitchFamily="18" charset="0"/>
            </a:endParaRPr>
          </a:p>
          <a:p>
            <a:pPr>
              <a:buClr>
                <a:srgbClr val="A53010"/>
              </a:buClr>
              <a:defRPr/>
            </a:pPr>
            <a:r>
              <a:rPr lang="en-US" sz="2000" b="1" dirty="0">
                <a:cs typeface="Times New Roman" panose="02020603050405020304" pitchFamily="18" charset="0"/>
              </a:rPr>
              <a:t>Exemptions</a:t>
            </a:r>
            <a:r>
              <a:rPr lang="en-US" sz="2000" dirty="0">
                <a:cs typeface="Times New Roman" panose="02020603050405020304" pitchFamily="18" charset="0"/>
              </a:rPr>
              <a:t>: Early CDA or CCP expiration dates, level drops due to expired credential, level updates (includes level drop updates, additional training updates, college coursework updates, credential updates.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**When in doubt, email </a:t>
            </a:r>
            <a:r>
              <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hlinkClick r:id="rId3"/>
              </a:rPr>
              <a:t>cecpd@ou.edu</a:t>
            </a:r>
            <a:r>
              <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 for specific dates for YOU. </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06105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73" y="624110"/>
            <a:ext cx="9750240" cy="1280890"/>
          </a:xfrm>
        </p:spPr>
        <p:txBody>
          <a:bodyPr>
            <a:noAutofit/>
          </a:bodyPr>
          <a:lstStyle/>
          <a:p>
            <a:pPr algn="l"/>
            <a:r>
              <a:rPr lang="en-US" sz="3600" dirty="0">
                <a:solidFill>
                  <a:srgbClr val="002060"/>
                </a:solidFill>
                <a:latin typeface="Century Gothic" panose="020B0502020202020204" pitchFamily="34" charset="0"/>
                <a:cs typeface="Times New Roman" panose="02020603050405020304" pitchFamily="18" charset="0"/>
              </a:rPr>
              <a:t>What is the processing time and status of my application?</a:t>
            </a:r>
          </a:p>
        </p:txBody>
      </p:sp>
      <p:sp>
        <p:nvSpPr>
          <p:cNvPr id="3" name="Content Placeholder 2"/>
          <p:cNvSpPr>
            <a:spLocks noGrp="1"/>
          </p:cNvSpPr>
          <p:nvPr>
            <p:ph idx="1"/>
          </p:nvPr>
        </p:nvSpPr>
        <p:spPr>
          <a:xfrm>
            <a:off x="1754373" y="2133600"/>
            <a:ext cx="9510527" cy="3777622"/>
          </a:xfrm>
        </p:spPr>
        <p:txBody>
          <a:bodyPr>
            <a:normAutofit fontScale="92500" lnSpcReduction="10000"/>
          </a:bodyPr>
          <a:lstStyle/>
          <a:p>
            <a:pPr>
              <a:buClr>
                <a:srgbClr val="A53010"/>
              </a:buClr>
              <a:defRPr/>
            </a:pPr>
            <a:r>
              <a:rPr lang="en-US" sz="2800" dirty="0">
                <a:latin typeface="Century Gothic" panose="020B0502020202020204" pitchFamily="34" charset="0"/>
                <a:cs typeface="Times New Roman" panose="02020603050405020304" pitchFamily="18" charset="0"/>
              </a:rPr>
              <a:t>Applications are processed within 30 </a:t>
            </a:r>
            <a:r>
              <a:rPr lang="en-US" sz="2800" b="1" u="sng" dirty="0">
                <a:latin typeface="Century Gothic" panose="020B0502020202020204" pitchFamily="34" charset="0"/>
                <a:cs typeface="Times New Roman" panose="02020603050405020304" pitchFamily="18" charset="0"/>
              </a:rPr>
              <a:t>business</a:t>
            </a:r>
            <a:r>
              <a:rPr lang="en-US" sz="2800" dirty="0">
                <a:latin typeface="Century Gothic" panose="020B0502020202020204" pitchFamily="34" charset="0"/>
                <a:cs typeface="Times New Roman" panose="02020603050405020304" pitchFamily="18" charset="0"/>
              </a:rPr>
              <a:t> days from the date they are received. </a:t>
            </a:r>
            <a:endParaRPr lang="en-US" sz="2800" strike="sngStrike" dirty="0">
              <a:latin typeface="Century Gothic" panose="020B0502020202020204" pitchFamily="34" charset="0"/>
              <a:cs typeface="Times New Roman" panose="02020603050405020304" pitchFamily="18" charset="0"/>
            </a:endParaRPr>
          </a:p>
          <a:p>
            <a:pPr>
              <a:buClr>
                <a:srgbClr val="A53010"/>
              </a:buClr>
              <a:defRPr/>
            </a:pPr>
            <a:r>
              <a:rPr lang="en-US" sz="2800" dirty="0">
                <a:latin typeface="Century Gothic" panose="020B0502020202020204" pitchFamily="34" charset="0"/>
                <a:cs typeface="Times New Roman" panose="02020603050405020304" pitchFamily="18" charset="0"/>
              </a:rPr>
              <a:t>You can check the status of your application by logging into your Registry account at </a:t>
            </a:r>
            <a:r>
              <a:rPr lang="en-US" sz="2800" dirty="0">
                <a:solidFill>
                  <a:srgbClr val="A43010"/>
                </a:solidFill>
                <a:latin typeface="Century Gothic" panose="020B0502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www.okregistry.org</a:t>
            </a:r>
            <a:r>
              <a:rPr lang="en-US" sz="2800" dirty="0">
                <a:latin typeface="Century Gothic" panose="020B0502020202020204" pitchFamily="34" charset="0"/>
                <a:cs typeface="Times New Roman" panose="02020603050405020304" pitchFamily="18" charset="0"/>
              </a:rPr>
              <a:t>. You will login using the email address on record with the Registry and the password you created.</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All received supporting documents will be reviewed during the application process.</a:t>
            </a:r>
          </a:p>
          <a:p>
            <a:endParaRPr lang="en-US" dirty="0"/>
          </a:p>
        </p:txBody>
      </p:sp>
    </p:spTree>
    <p:extLst>
      <p:ext uri="{BB962C8B-B14F-4D97-AF65-F5344CB8AC3E}">
        <p14:creationId xmlns:p14="http://schemas.microsoft.com/office/powerpoint/2010/main" val="292926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7" y="624110"/>
            <a:ext cx="9930809" cy="763076"/>
          </a:xfrm>
        </p:spPr>
        <p:txBody>
          <a:bodyPr>
            <a:noAutofit/>
          </a:bodyPr>
          <a:lstStyle/>
          <a:p>
            <a:pPr algn="l"/>
            <a:r>
              <a:rPr lang="en-US" sz="3600" dirty="0">
                <a:solidFill>
                  <a:srgbClr val="002060"/>
                </a:solidFill>
                <a:latin typeface="Century Gothic" panose="020B0502020202020204" pitchFamily="34" charset="0"/>
                <a:cs typeface="Times New Roman" panose="02020603050405020304" pitchFamily="18" charset="0"/>
              </a:rPr>
              <a:t>Help! I cannot log into my Registry Account.</a:t>
            </a:r>
          </a:p>
        </p:txBody>
      </p:sp>
      <p:sp>
        <p:nvSpPr>
          <p:cNvPr id="3" name="Content Placeholder 2"/>
          <p:cNvSpPr>
            <a:spLocks noGrp="1"/>
          </p:cNvSpPr>
          <p:nvPr>
            <p:ph idx="1"/>
          </p:nvPr>
        </p:nvSpPr>
        <p:spPr>
          <a:xfrm>
            <a:off x="1690577" y="1537855"/>
            <a:ext cx="9574323" cy="4373367"/>
          </a:xfrm>
        </p:spPr>
        <p:txBody>
          <a:bodyPr>
            <a:normAutofit/>
          </a:bodyPr>
          <a:lstStyle/>
          <a:p>
            <a:pPr>
              <a:buClr>
                <a:srgbClr val="A53010"/>
              </a:buClr>
              <a:defRPr/>
            </a:pPr>
            <a:r>
              <a:rPr lang="en-US" sz="2800" dirty="0">
                <a:latin typeface="Century Gothic" panose="020B0502020202020204" pitchFamily="34" charset="0"/>
                <a:cs typeface="Times New Roman" panose="02020603050405020304" pitchFamily="18" charset="0"/>
              </a:rPr>
              <a:t>Participants that have a Registry account can make updates to their account using a Participant Update Form.</a:t>
            </a:r>
          </a:p>
          <a:p>
            <a:pPr lvl="1">
              <a:buClr>
                <a:srgbClr val="A53010"/>
              </a:buClr>
              <a:defRPr/>
            </a:pPr>
            <a:r>
              <a:rPr lang="en-US" sz="2400" dirty="0">
                <a:latin typeface="Century Gothic" panose="020B0502020202020204" pitchFamily="34" charset="0"/>
                <a:cs typeface="Times New Roman" panose="02020603050405020304" pitchFamily="18" charset="0"/>
              </a:rPr>
              <a:t> Email address</a:t>
            </a:r>
          </a:p>
          <a:p>
            <a:pPr lvl="1">
              <a:buClr>
                <a:srgbClr val="A53010"/>
              </a:buClr>
              <a:defRPr/>
            </a:pPr>
            <a:r>
              <a:rPr lang="en-US" sz="2400" dirty="0">
                <a:latin typeface="Century Gothic" panose="020B0502020202020204" pitchFamily="34" charset="0"/>
                <a:cs typeface="Times New Roman" panose="02020603050405020304" pitchFamily="18" charset="0"/>
              </a:rPr>
              <a:t> Employment information</a:t>
            </a:r>
          </a:p>
          <a:p>
            <a:pPr lvl="1">
              <a:buClr>
                <a:srgbClr val="A53010"/>
              </a:buClr>
              <a:defRPr/>
            </a:pPr>
            <a:r>
              <a:rPr lang="en-US" sz="2400" dirty="0">
                <a:latin typeface="Century Gothic" panose="020B0502020202020204" pitchFamily="34" charset="0"/>
                <a:cs typeface="Times New Roman" panose="02020603050405020304" pitchFamily="18" charset="0"/>
              </a:rPr>
              <a:t> Phone number or mailing address</a:t>
            </a:r>
          </a:p>
          <a:p>
            <a:pPr>
              <a:buClr>
                <a:srgbClr val="A53010"/>
              </a:buClr>
              <a:defRPr/>
            </a:pPr>
            <a:r>
              <a:rPr lang="en-US" sz="2800" dirty="0">
                <a:latin typeface="Century Gothic" panose="020B0502020202020204" pitchFamily="34" charset="0"/>
                <a:cs typeface="Times New Roman" panose="02020603050405020304" pitchFamily="18" charset="0"/>
              </a:rPr>
              <a:t>Where can I find the Participant Update Form?</a:t>
            </a:r>
          </a:p>
          <a:p>
            <a:pPr marL="0" indent="0">
              <a:buClr>
                <a:srgbClr val="A53010"/>
              </a:buClr>
              <a:buNone/>
              <a:defRPr/>
            </a:pPr>
            <a:r>
              <a:rPr lang="en-US" sz="2400" dirty="0">
                <a:latin typeface="Century Gothic" panose="020B0502020202020204" pitchFamily="34" charset="0"/>
                <a:cs typeface="Times New Roman" panose="02020603050405020304" pitchFamily="18" charset="0"/>
              </a:rPr>
              <a:t>	</a:t>
            </a:r>
            <a:r>
              <a:rPr lang="en-US" sz="1400" dirty="0">
                <a:solidFill>
                  <a:srgbClr val="A43010"/>
                </a:solidFill>
                <a:latin typeface="Century Gothic" panose="020B0502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www.cecpd.org</a:t>
            </a:r>
            <a:r>
              <a:rPr lang="en-US" sz="1400" dirty="0">
                <a:latin typeface="Century Gothic" panose="020B0502020202020204" pitchFamily="34" charset="0"/>
                <a:cs typeface="Times New Roman" panose="02020603050405020304" pitchFamily="18" charset="0"/>
              </a:rPr>
              <a:t>         Provider Programs       Oklahoma Professional Development Registry       Forms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endParaRPr>
          </a:p>
          <a:p>
            <a:endParaRPr lang="en-US" dirty="0"/>
          </a:p>
        </p:txBody>
      </p:sp>
      <p:sp>
        <p:nvSpPr>
          <p:cNvPr id="4" name="Right Arrow 5">
            <a:extLst>
              <a:ext uri="{FF2B5EF4-FFF2-40B4-BE49-F238E27FC236}">
                <a16:creationId xmlns:a16="http://schemas.microsoft.com/office/drawing/2014/main" id="{6020F9E6-DC6D-31B5-3AD2-1AF5887EBAC3}"/>
              </a:ext>
            </a:extLst>
          </p:cNvPr>
          <p:cNvSpPr/>
          <p:nvPr/>
        </p:nvSpPr>
        <p:spPr>
          <a:xfrm>
            <a:off x="3728317" y="5180262"/>
            <a:ext cx="238898" cy="121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ight Arrow 5">
            <a:extLst>
              <a:ext uri="{FF2B5EF4-FFF2-40B4-BE49-F238E27FC236}">
                <a16:creationId xmlns:a16="http://schemas.microsoft.com/office/drawing/2014/main" id="{567F2F49-FB0C-B46B-5849-364A2C7F53D6}"/>
              </a:ext>
            </a:extLst>
          </p:cNvPr>
          <p:cNvSpPr/>
          <p:nvPr/>
        </p:nvSpPr>
        <p:spPr>
          <a:xfrm>
            <a:off x="5715404" y="5198491"/>
            <a:ext cx="238898" cy="121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ight Arrow 5">
            <a:extLst>
              <a:ext uri="{FF2B5EF4-FFF2-40B4-BE49-F238E27FC236}">
                <a16:creationId xmlns:a16="http://schemas.microsoft.com/office/drawing/2014/main" id="{129246EE-0B69-A93B-A8B0-18F375D78F71}"/>
              </a:ext>
            </a:extLst>
          </p:cNvPr>
          <p:cNvSpPr/>
          <p:nvPr/>
        </p:nvSpPr>
        <p:spPr>
          <a:xfrm>
            <a:off x="9961943" y="5180262"/>
            <a:ext cx="238898" cy="121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557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73" y="624110"/>
            <a:ext cx="9409813" cy="1280890"/>
          </a:xfrm>
        </p:spPr>
        <p:txBody>
          <a:bodyPr/>
          <a:lstStyle/>
          <a:p>
            <a:r>
              <a:rPr lang="en-US" dirty="0">
                <a:solidFill>
                  <a:srgbClr val="002060"/>
                </a:solidFill>
                <a:latin typeface="Century Gothic" panose="020B0502020202020204" pitchFamily="34" charset="0"/>
                <a:cs typeface="Times New Roman" panose="02020603050405020304" pitchFamily="18" charset="0"/>
              </a:rPr>
              <a:t>My information is not showing on my Training Record. </a:t>
            </a:r>
          </a:p>
        </p:txBody>
      </p:sp>
      <p:sp>
        <p:nvSpPr>
          <p:cNvPr id="3" name="Content Placeholder 2"/>
          <p:cNvSpPr>
            <a:spLocks noGrp="1"/>
          </p:cNvSpPr>
          <p:nvPr>
            <p:ph idx="1"/>
          </p:nvPr>
        </p:nvSpPr>
        <p:spPr>
          <a:xfrm>
            <a:off x="1584250" y="1998921"/>
            <a:ext cx="9920361" cy="4234970"/>
          </a:xfrm>
        </p:spPr>
        <p:txBody>
          <a:bodyPr>
            <a:normAutofit fontScale="77500" lnSpcReduction="20000"/>
          </a:bodyPr>
          <a:lstStyle/>
          <a:p>
            <a:pPr>
              <a:buClr>
                <a:srgbClr val="A53010"/>
              </a:buClr>
              <a:defRPr/>
            </a:pPr>
            <a:r>
              <a:rPr lang="en-US" sz="3100" dirty="0">
                <a:latin typeface="Century Gothic" panose="020B0502020202020204" pitchFamily="34" charset="0"/>
                <a:cs typeface="Times New Roman" panose="02020603050405020304" pitchFamily="18" charset="0"/>
              </a:rPr>
              <a:t>Approved Training Sponsors</a:t>
            </a:r>
          </a:p>
          <a:p>
            <a:pPr lvl="1">
              <a:buClr>
                <a:srgbClr val="A53010"/>
              </a:buClr>
              <a:defRPr/>
            </a:pPr>
            <a:r>
              <a:rPr lang="en-US" sz="2300" dirty="0">
                <a:latin typeface="Century Gothic" panose="020B0502020202020204" pitchFamily="34" charset="0"/>
                <a:cs typeface="Times New Roman" panose="02020603050405020304" pitchFamily="18" charset="0"/>
              </a:rPr>
              <a:t>Responsible for entering and verifying training on participants training records. Trainings cannot be entered or verified by Registry staff. Approved training sponsors have 2 weeks from the last date of the event to enter rosters.</a:t>
            </a:r>
          </a:p>
          <a:p>
            <a:pPr lvl="1">
              <a:buClr>
                <a:srgbClr val="A53010"/>
              </a:buClr>
              <a:defRPr/>
            </a:pPr>
            <a:r>
              <a:rPr lang="en-US" sz="2300" dirty="0">
                <a:latin typeface="Century Gothic" panose="020B0502020202020204" pitchFamily="34" charset="0"/>
                <a:cs typeface="Times New Roman" panose="02020603050405020304" pitchFamily="18" charset="0"/>
              </a:rPr>
              <a:t>How do I know if the training is from an approved training sponsor?</a:t>
            </a:r>
          </a:p>
          <a:p>
            <a:pPr marL="914400" lvl="2" indent="0">
              <a:buClr>
                <a:srgbClr val="A53010"/>
              </a:buClr>
              <a:buNone/>
              <a:defRPr/>
            </a:pPr>
            <a:r>
              <a:rPr lang="en-US" sz="2300" dirty="0">
                <a:latin typeface="Century Gothic" panose="020B0502020202020204" pitchFamily="34" charset="0"/>
                <a:cs typeface="Times New Roman" panose="02020603050405020304" pitchFamily="18" charset="0"/>
                <a:hlinkClick r:id="rId3"/>
              </a:rPr>
              <a:t>www.cecpd.org</a:t>
            </a:r>
            <a:r>
              <a:rPr lang="en-US" sz="2300" dirty="0">
                <a:latin typeface="Century Gothic" panose="020B0502020202020204" pitchFamily="34" charset="0"/>
                <a:cs typeface="Times New Roman" panose="02020603050405020304" pitchFamily="18" charset="0"/>
              </a:rPr>
              <a:t>         Trainer Info		Approved Training Organization</a:t>
            </a:r>
          </a:p>
          <a:p>
            <a:pPr lvl="1">
              <a:buClr>
                <a:srgbClr val="A53010"/>
              </a:buClr>
              <a:defRPr/>
            </a:pPr>
            <a:r>
              <a:rPr lang="en-US" sz="2300" dirty="0">
                <a:latin typeface="Century Gothic" panose="020B0502020202020204" pitchFamily="34" charset="0"/>
                <a:cs typeface="Times New Roman" panose="02020603050405020304" pitchFamily="18" charset="0"/>
              </a:rPr>
              <a:t>Visit the Statewide Training Calendar at </a:t>
            </a:r>
            <a:r>
              <a:rPr lang="en-US" sz="2300" dirty="0">
                <a:solidFill>
                  <a:srgbClr val="FB4A18"/>
                </a:solidFill>
                <a:latin typeface="Century Gothic" panose="020B0502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https://okregistry.org/v7/trainings/search</a:t>
            </a:r>
            <a:endParaRPr lang="en-US" sz="2300" dirty="0">
              <a:latin typeface="Century Gothic" panose="020B0502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Informal Training</a:t>
            </a:r>
          </a:p>
          <a:p>
            <a:pPr lvl="1" indent="-342900">
              <a:buClr>
                <a:srgbClr val="A53010"/>
              </a:buClr>
              <a:defRPr/>
            </a:pPr>
            <a:r>
              <a:rPr lang="en-US" sz="2300" dirty="0">
                <a:solidFill>
                  <a:prstClr val="black">
                    <a:lumMod val="75000"/>
                    <a:lumOff val="25000"/>
                  </a:prstClr>
                </a:solidFill>
                <a:latin typeface="Century Gothic" panose="020B0502020202020204" pitchFamily="34" charset="0"/>
                <a:cs typeface="Times New Roman" panose="02020603050405020304" pitchFamily="18" charset="0"/>
              </a:rPr>
              <a:t>In-house training requires individual training certificates for each participant. (attendance logs, sign up sheets cannot be accepted)</a:t>
            </a:r>
          </a:p>
          <a:p>
            <a:pPr lvl="1" indent="-342900">
              <a:buClr>
                <a:srgbClr val="A53010"/>
              </a:buClr>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Required information: Participant Name, Topic Covered, Training Date, Training Hours, Sponsor/Center Name/Trainer Name</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457200" lvl="1" indent="0">
              <a:buNone/>
            </a:pPr>
            <a:endParaRPr lang="en-US" dirty="0"/>
          </a:p>
          <a:p>
            <a:pPr marL="0" indent="0">
              <a:buNone/>
            </a:pPr>
            <a:endParaRPr lang="en-US" dirty="0"/>
          </a:p>
        </p:txBody>
      </p:sp>
      <p:sp>
        <p:nvSpPr>
          <p:cNvPr id="5" name="Right Arrow 5">
            <a:extLst>
              <a:ext uri="{FF2B5EF4-FFF2-40B4-BE49-F238E27FC236}">
                <a16:creationId xmlns:a16="http://schemas.microsoft.com/office/drawing/2014/main" id="{85BCF632-B47B-20BF-B5D8-16A020228B97}"/>
              </a:ext>
            </a:extLst>
          </p:cNvPr>
          <p:cNvSpPr/>
          <p:nvPr/>
        </p:nvSpPr>
        <p:spPr>
          <a:xfrm>
            <a:off x="4591171" y="3583311"/>
            <a:ext cx="313342" cy="22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ight Arrow 5">
            <a:extLst>
              <a:ext uri="{FF2B5EF4-FFF2-40B4-BE49-F238E27FC236}">
                <a16:creationId xmlns:a16="http://schemas.microsoft.com/office/drawing/2014/main" id="{3191D990-6DE3-72A4-49C3-ED6AB33D1DC4}"/>
              </a:ext>
            </a:extLst>
          </p:cNvPr>
          <p:cNvSpPr/>
          <p:nvPr/>
        </p:nvSpPr>
        <p:spPr>
          <a:xfrm>
            <a:off x="6302608" y="3583189"/>
            <a:ext cx="313342" cy="22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371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45" y="624110"/>
            <a:ext cx="9399181" cy="1280890"/>
          </a:xfrm>
        </p:spPr>
        <p:txBody>
          <a:bodyPr/>
          <a:lstStyle/>
          <a:p>
            <a:r>
              <a:rPr lang="en-US" dirty="0">
                <a:solidFill>
                  <a:srgbClr val="002060"/>
                </a:solidFill>
                <a:latin typeface="+mn-lt"/>
                <a:cs typeface="Times New Roman" panose="02020603050405020304" pitchFamily="18" charset="0"/>
              </a:rPr>
              <a:t>My information is not showing on my Training Record.  </a:t>
            </a:r>
          </a:p>
        </p:txBody>
      </p:sp>
      <p:sp>
        <p:nvSpPr>
          <p:cNvPr id="3" name="Content Placeholder 2"/>
          <p:cNvSpPr>
            <a:spLocks noGrp="1"/>
          </p:cNvSpPr>
          <p:nvPr>
            <p:ph idx="1"/>
          </p:nvPr>
        </p:nvSpPr>
        <p:spPr>
          <a:xfrm>
            <a:off x="1584250" y="2041451"/>
            <a:ext cx="9920361" cy="4412512"/>
          </a:xfrm>
        </p:spPr>
        <p:txBody>
          <a:bodyPr>
            <a:normAutofit fontScale="92500" lnSpcReduction="10000"/>
          </a:bodyPr>
          <a:lstStyle/>
          <a:p>
            <a:pPr>
              <a:buClr>
                <a:srgbClr val="A53010"/>
              </a:buClr>
              <a:defRPr/>
            </a:pPr>
            <a:r>
              <a:rPr lang="en-US" sz="2800" dirty="0">
                <a:latin typeface="Century Gothic" panose="020B0502020202020204" pitchFamily="34" charset="0"/>
                <a:cs typeface="Times New Roman" panose="02020603050405020304" pitchFamily="18" charset="0"/>
              </a:rPr>
              <a:t>CPR/First Aid Certification</a:t>
            </a:r>
          </a:p>
          <a:p>
            <a:pPr lvl="1">
              <a:buClr>
                <a:srgbClr val="A53010"/>
              </a:buClr>
              <a:defRPr/>
            </a:pPr>
            <a:r>
              <a:rPr lang="en-US" sz="2300" dirty="0">
                <a:latin typeface="Century Gothic" panose="020B0502020202020204" pitchFamily="34" charset="0"/>
                <a:cs typeface="Times New Roman" panose="02020603050405020304" pitchFamily="18" charset="0"/>
              </a:rPr>
              <a:t>Documents must be submitted for review. </a:t>
            </a:r>
          </a:p>
          <a:p>
            <a:pPr lvl="1">
              <a:buClr>
                <a:srgbClr val="A53010"/>
              </a:buClr>
              <a:defRPr/>
            </a:pPr>
            <a:r>
              <a:rPr lang="en-US" sz="2300" dirty="0">
                <a:latin typeface="Century Gothic" panose="020B0502020202020204" pitchFamily="34" charset="0"/>
                <a:cs typeface="Times New Roman" panose="02020603050405020304" pitchFamily="18" charset="0"/>
              </a:rPr>
              <a:t>Front and back of cards required.</a:t>
            </a:r>
          </a:p>
          <a:p>
            <a:pPr lvl="1">
              <a:buClr>
                <a:srgbClr val="A53010"/>
              </a:buClr>
              <a:defRPr/>
            </a:pPr>
            <a:r>
              <a:rPr lang="en-US" sz="2300" dirty="0">
                <a:latin typeface="Century Gothic" panose="020B0502020202020204" pitchFamily="34" charset="0"/>
                <a:cs typeface="Times New Roman" panose="02020603050405020304" pitchFamily="18" charset="0"/>
              </a:rPr>
              <a:t>Approved CPR and First Aid Training Organizations</a:t>
            </a:r>
          </a:p>
          <a:p>
            <a:pPr marL="914400" lvl="2" indent="0">
              <a:buClr>
                <a:srgbClr val="A53010"/>
              </a:buClr>
              <a:buNone/>
              <a:defRPr/>
            </a:pPr>
            <a:r>
              <a:rPr lang="en-US" sz="2100" dirty="0">
                <a:latin typeface="Century Gothic" panose="020B0502020202020204" pitchFamily="34" charset="0"/>
                <a:cs typeface="Times New Roman" panose="02020603050405020304" pitchFamily="18" charset="0"/>
                <a:hlinkClick r:id="rId3"/>
              </a:rPr>
              <a:t>www.cecpd.org</a:t>
            </a:r>
            <a:r>
              <a:rPr lang="en-US" sz="2100" dirty="0">
                <a:latin typeface="Century Gothic" panose="020B0502020202020204" pitchFamily="34" charset="0"/>
                <a:cs typeface="Times New Roman" panose="02020603050405020304" pitchFamily="18" charset="0"/>
              </a:rPr>
              <a:t> 	      Training Info	       CPR and First Aid Training</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en-US" sz="2800" dirty="0">
                <a:solidFill>
                  <a:prstClr val="black">
                    <a:lumMod val="75000"/>
                    <a:lumOff val="25000"/>
                  </a:prstClr>
                </a:solidFill>
                <a:latin typeface="Century Gothic" panose="020B0502020202020204" pitchFamily="34" charset="0"/>
                <a:cs typeface="Times New Roman" panose="02020603050405020304" pitchFamily="18" charset="0"/>
              </a:rPr>
              <a:t>Official Transcripts</a:t>
            </a:r>
            <a:endPar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endParaRPr>
          </a:p>
          <a:p>
            <a:pPr lvl="1" indent="-342900">
              <a:buClr>
                <a:srgbClr val="A53010"/>
              </a:buClr>
              <a:defRPr/>
            </a:pPr>
            <a:r>
              <a:rPr lang="en-US" sz="2300" dirty="0">
                <a:solidFill>
                  <a:prstClr val="black">
                    <a:lumMod val="75000"/>
                    <a:lumOff val="25000"/>
                  </a:prstClr>
                </a:solidFill>
                <a:latin typeface="Century Gothic" panose="020B0502020202020204" pitchFamily="34" charset="0"/>
                <a:cs typeface="Times New Roman" panose="02020603050405020304" pitchFamily="18" charset="0"/>
              </a:rPr>
              <a:t>Printed- mailed or drop off in person at 1801 N Moore Avenue, Moore, Oklahoma, 73160. </a:t>
            </a:r>
          </a:p>
          <a:p>
            <a:pPr lvl="1" indent="-342900">
              <a:buClr>
                <a:srgbClr val="A53010"/>
              </a:buClr>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Electronically- to </a:t>
            </a: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hlinkClick r:id="rId4"/>
              </a:rPr>
              <a:t>cecpd@ou.edu</a:t>
            </a: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 directly from institution via e-script</a:t>
            </a:r>
          </a:p>
          <a:p>
            <a:pPr lvl="1" indent="-342900">
              <a:buClr>
                <a:srgbClr val="A53010"/>
              </a:buClr>
              <a:defRPr/>
            </a:pPr>
            <a:r>
              <a:rPr lang="en-US" sz="2300" dirty="0">
                <a:solidFill>
                  <a:prstClr val="black">
                    <a:lumMod val="75000"/>
                    <a:lumOff val="25000"/>
                  </a:prstClr>
                </a:solidFill>
                <a:latin typeface="Century Gothic" panose="020B0502020202020204" pitchFamily="34" charset="0"/>
                <a:cs typeface="Times New Roman" panose="02020603050405020304" pitchFamily="18" charset="0"/>
              </a:rPr>
              <a:t>Transcripts must have all security features present to be considered official.</a:t>
            </a:r>
            <a:endParaRPr kumimoji="0" lang="en-US" sz="2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endParaRPr>
          </a:p>
          <a:p>
            <a:pPr marL="457200" lvl="1" indent="0">
              <a:buNone/>
            </a:pPr>
            <a:endParaRPr lang="en-US" dirty="0"/>
          </a:p>
          <a:p>
            <a:pPr marL="0" indent="0">
              <a:buNone/>
            </a:pPr>
            <a:endParaRPr lang="en-US" dirty="0"/>
          </a:p>
        </p:txBody>
      </p:sp>
      <p:sp>
        <p:nvSpPr>
          <p:cNvPr id="5" name="Right Arrow 5">
            <a:extLst>
              <a:ext uri="{FF2B5EF4-FFF2-40B4-BE49-F238E27FC236}">
                <a16:creationId xmlns:a16="http://schemas.microsoft.com/office/drawing/2014/main" id="{85BCF632-B47B-20BF-B5D8-16A020228B97}"/>
              </a:ext>
            </a:extLst>
          </p:cNvPr>
          <p:cNvSpPr/>
          <p:nvPr/>
        </p:nvSpPr>
        <p:spPr>
          <a:xfrm>
            <a:off x="4719178" y="3807734"/>
            <a:ext cx="313342" cy="22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ight Arrow 5">
            <a:extLst>
              <a:ext uri="{FF2B5EF4-FFF2-40B4-BE49-F238E27FC236}">
                <a16:creationId xmlns:a16="http://schemas.microsoft.com/office/drawing/2014/main" id="{3EF92E0C-C1B9-64BC-D07B-5311B1D142CC}"/>
              </a:ext>
            </a:extLst>
          </p:cNvPr>
          <p:cNvSpPr/>
          <p:nvPr/>
        </p:nvSpPr>
        <p:spPr>
          <a:xfrm>
            <a:off x="6762716" y="3807733"/>
            <a:ext cx="313342" cy="22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287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09" y="624110"/>
            <a:ext cx="9803403" cy="763076"/>
          </a:xfrm>
        </p:spPr>
        <p:txBody>
          <a:bodyPr>
            <a:noAutofit/>
          </a:bodyPr>
          <a:lstStyle/>
          <a:p>
            <a:pPr algn="l"/>
            <a:r>
              <a:rPr lang="en-US" sz="3600" dirty="0">
                <a:solidFill>
                  <a:srgbClr val="002060"/>
                </a:solidFill>
                <a:latin typeface="Century Gothic" panose="020B0502020202020204" pitchFamily="34" charset="0"/>
                <a:cs typeface="Times New Roman" panose="02020603050405020304" pitchFamily="18" charset="0"/>
              </a:rPr>
              <a:t>I need access to my Organization Profile.</a:t>
            </a:r>
          </a:p>
        </p:txBody>
      </p:sp>
      <p:pic>
        <p:nvPicPr>
          <p:cNvPr id="10" name="Picture 9">
            <a:extLst>
              <a:ext uri="{FF2B5EF4-FFF2-40B4-BE49-F238E27FC236}">
                <a16:creationId xmlns:a16="http://schemas.microsoft.com/office/drawing/2014/main" id="{292B5AD0-1B77-9CA3-7280-F498426FD594}"/>
              </a:ext>
            </a:extLst>
          </p:cNvPr>
          <p:cNvPicPr>
            <a:picLocks noChangeAspect="1"/>
          </p:cNvPicPr>
          <p:nvPr/>
        </p:nvPicPr>
        <p:blipFill>
          <a:blip r:embed="rId3"/>
          <a:stretch>
            <a:fillRect/>
          </a:stretch>
        </p:blipFill>
        <p:spPr>
          <a:xfrm>
            <a:off x="1045119" y="1350551"/>
            <a:ext cx="2300579" cy="2813634"/>
          </a:xfrm>
          <a:prstGeom prst="rect">
            <a:avLst/>
          </a:prstGeom>
        </p:spPr>
      </p:pic>
      <p:pic>
        <p:nvPicPr>
          <p:cNvPr id="12" name="Picture 11">
            <a:extLst>
              <a:ext uri="{FF2B5EF4-FFF2-40B4-BE49-F238E27FC236}">
                <a16:creationId xmlns:a16="http://schemas.microsoft.com/office/drawing/2014/main" id="{6A225A2E-F591-718A-FADF-8EF2BB6F7278}"/>
              </a:ext>
            </a:extLst>
          </p:cNvPr>
          <p:cNvPicPr>
            <a:picLocks noChangeAspect="1"/>
          </p:cNvPicPr>
          <p:nvPr/>
        </p:nvPicPr>
        <p:blipFill>
          <a:blip r:embed="rId4"/>
          <a:stretch>
            <a:fillRect/>
          </a:stretch>
        </p:blipFill>
        <p:spPr>
          <a:xfrm>
            <a:off x="3621781" y="1324874"/>
            <a:ext cx="4460794" cy="2813633"/>
          </a:xfrm>
          <a:prstGeom prst="rect">
            <a:avLst/>
          </a:prstGeom>
        </p:spPr>
      </p:pic>
      <p:pic>
        <p:nvPicPr>
          <p:cNvPr id="14" name="Picture 13">
            <a:extLst>
              <a:ext uri="{FF2B5EF4-FFF2-40B4-BE49-F238E27FC236}">
                <a16:creationId xmlns:a16="http://schemas.microsoft.com/office/drawing/2014/main" id="{CC1B046C-939E-71E1-28E6-66434D9D8163}"/>
              </a:ext>
            </a:extLst>
          </p:cNvPr>
          <p:cNvPicPr>
            <a:picLocks noChangeAspect="1"/>
          </p:cNvPicPr>
          <p:nvPr/>
        </p:nvPicPr>
        <p:blipFill>
          <a:blip r:embed="rId5"/>
          <a:stretch>
            <a:fillRect/>
          </a:stretch>
        </p:blipFill>
        <p:spPr>
          <a:xfrm>
            <a:off x="8358658" y="1368869"/>
            <a:ext cx="3170077" cy="2813633"/>
          </a:xfrm>
          <a:prstGeom prst="rect">
            <a:avLst/>
          </a:prstGeom>
        </p:spPr>
      </p:pic>
      <p:sp>
        <p:nvSpPr>
          <p:cNvPr id="15" name="Right Arrow 5">
            <a:extLst>
              <a:ext uri="{FF2B5EF4-FFF2-40B4-BE49-F238E27FC236}">
                <a16:creationId xmlns:a16="http://schemas.microsoft.com/office/drawing/2014/main" id="{B6C5F8A5-BCAE-DBEF-AE50-B8A0B0D3E601}"/>
              </a:ext>
            </a:extLst>
          </p:cNvPr>
          <p:cNvSpPr/>
          <p:nvPr/>
        </p:nvSpPr>
        <p:spPr>
          <a:xfrm>
            <a:off x="693285" y="3131757"/>
            <a:ext cx="552166" cy="29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ight Arrow 5">
            <a:extLst>
              <a:ext uri="{FF2B5EF4-FFF2-40B4-BE49-F238E27FC236}">
                <a16:creationId xmlns:a16="http://schemas.microsoft.com/office/drawing/2014/main" id="{4FB384D0-A7E4-EFF0-3414-024EF256171D}"/>
              </a:ext>
            </a:extLst>
          </p:cNvPr>
          <p:cNvSpPr/>
          <p:nvPr/>
        </p:nvSpPr>
        <p:spPr>
          <a:xfrm>
            <a:off x="4798790" y="3841264"/>
            <a:ext cx="552166" cy="29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ight Arrow 5">
            <a:extLst>
              <a:ext uri="{FF2B5EF4-FFF2-40B4-BE49-F238E27FC236}">
                <a16:creationId xmlns:a16="http://schemas.microsoft.com/office/drawing/2014/main" id="{1A5ADC8C-D21F-5B8B-74C2-7BB9A30495CC}"/>
              </a:ext>
            </a:extLst>
          </p:cNvPr>
          <p:cNvSpPr/>
          <p:nvPr/>
        </p:nvSpPr>
        <p:spPr>
          <a:xfrm>
            <a:off x="8207155" y="2395452"/>
            <a:ext cx="552166" cy="29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Content Placeholder 2">
            <a:extLst>
              <a:ext uri="{FF2B5EF4-FFF2-40B4-BE49-F238E27FC236}">
                <a16:creationId xmlns:a16="http://schemas.microsoft.com/office/drawing/2014/main" id="{2CCCE9D1-1D13-24BE-4587-38B68E08E959}"/>
              </a:ext>
            </a:extLst>
          </p:cNvPr>
          <p:cNvSpPr>
            <a:spLocks noGrp="1"/>
          </p:cNvSpPr>
          <p:nvPr>
            <p:ph idx="1"/>
          </p:nvPr>
        </p:nvSpPr>
        <p:spPr>
          <a:xfrm>
            <a:off x="1350335" y="4592198"/>
            <a:ext cx="10178400" cy="1287608"/>
          </a:xfrm>
        </p:spPr>
        <p:txBody>
          <a:bodyPr>
            <a:normAutofit fontScale="25000" lnSpcReduction="20000"/>
          </a:bodyPr>
          <a:lstStyle/>
          <a:p>
            <a:pPr marL="0" indent="0">
              <a:buClr>
                <a:srgbClr val="A53010"/>
              </a:buClr>
              <a:buNone/>
              <a:defRPr/>
            </a:pPr>
            <a:r>
              <a:rPr kumimoji="0" lang="en-US" sz="8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Registering your Organization Profile</a:t>
            </a:r>
            <a:r>
              <a:rPr lang="en-US" sz="8800" dirty="0">
                <a:solidFill>
                  <a:prstClr val="black">
                    <a:lumMod val="75000"/>
                    <a:lumOff val="25000"/>
                  </a:prstClr>
                </a:solidFill>
                <a:latin typeface="Century Gothic" panose="020B0502020202020204" pitchFamily="34" charset="0"/>
                <a:cs typeface="Times New Roman" panose="02020603050405020304" pitchFamily="18" charset="0"/>
              </a:rPr>
              <a:t>	      </a:t>
            </a:r>
            <a:r>
              <a:rPr kumimoji="0" lang="en-US" sz="8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Create Profile (new program)</a:t>
            </a:r>
          </a:p>
          <a:p>
            <a:pPr marL="0" indent="0">
              <a:buClr>
                <a:srgbClr val="A53010"/>
              </a:buClr>
              <a:buNone/>
              <a:defRPr/>
            </a:pPr>
            <a:r>
              <a:rPr lang="en-US" sz="8800" dirty="0">
                <a:latin typeface="Century Gothic" panose="020B0502020202020204" pitchFamily="34" charset="0"/>
                <a:cs typeface="Times New Roman" panose="02020603050405020304" pitchFamily="18" charset="0"/>
              </a:rPr>
              <a:t>Linking your Organization Profile        Find Profile </a:t>
            </a:r>
          </a:p>
          <a:p>
            <a:pPr marL="0" indent="0">
              <a:buClr>
                <a:srgbClr val="A53010"/>
              </a:buClr>
              <a:buNone/>
              <a:defRPr/>
            </a:pPr>
            <a:r>
              <a:rPr lang="en-US" sz="5600" dirty="0">
                <a:solidFill>
                  <a:srgbClr val="A43010"/>
                </a:solidFill>
                <a:latin typeface="Century Gothic" panose="020B0502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www.cecpd.org</a:t>
            </a:r>
            <a:r>
              <a:rPr lang="en-US" sz="5600" dirty="0">
                <a:latin typeface="Century Gothic" panose="020B0502020202020204" pitchFamily="34" charset="0"/>
                <a:cs typeface="Times New Roman" panose="02020603050405020304" pitchFamily="18" charset="0"/>
              </a:rPr>
              <a:t>      Provider Program     Oklahoma Professional Development Registry     Direct Care Organizations</a:t>
            </a:r>
            <a:endParaRPr kumimoji="0" lang="en-US" sz="5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endParaRPr>
          </a:p>
        </p:txBody>
      </p:sp>
      <p:sp>
        <p:nvSpPr>
          <p:cNvPr id="22" name="Right Arrow 5">
            <a:extLst>
              <a:ext uri="{FF2B5EF4-FFF2-40B4-BE49-F238E27FC236}">
                <a16:creationId xmlns:a16="http://schemas.microsoft.com/office/drawing/2014/main" id="{A0725047-63EC-6849-B21B-DDA62A399E64}"/>
              </a:ext>
            </a:extLst>
          </p:cNvPr>
          <p:cNvSpPr/>
          <p:nvPr/>
        </p:nvSpPr>
        <p:spPr>
          <a:xfrm>
            <a:off x="4246624" y="2731690"/>
            <a:ext cx="552166" cy="29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ight Arrow 5">
            <a:extLst>
              <a:ext uri="{FF2B5EF4-FFF2-40B4-BE49-F238E27FC236}">
                <a16:creationId xmlns:a16="http://schemas.microsoft.com/office/drawing/2014/main" id="{0D37AF90-B9C4-4C38-C538-A4088E5F7E82}"/>
              </a:ext>
            </a:extLst>
          </p:cNvPr>
          <p:cNvSpPr/>
          <p:nvPr/>
        </p:nvSpPr>
        <p:spPr>
          <a:xfrm>
            <a:off x="5858540" y="5018007"/>
            <a:ext cx="313342" cy="22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ight Arrow 5">
            <a:extLst>
              <a:ext uri="{FF2B5EF4-FFF2-40B4-BE49-F238E27FC236}">
                <a16:creationId xmlns:a16="http://schemas.microsoft.com/office/drawing/2014/main" id="{EE1143F9-7650-A8DE-F4B4-4DF59F3CE65C}"/>
              </a:ext>
            </a:extLst>
          </p:cNvPr>
          <p:cNvSpPr/>
          <p:nvPr/>
        </p:nvSpPr>
        <p:spPr>
          <a:xfrm>
            <a:off x="6439535" y="4616248"/>
            <a:ext cx="313342" cy="223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ight Arrow 5">
            <a:extLst>
              <a:ext uri="{FF2B5EF4-FFF2-40B4-BE49-F238E27FC236}">
                <a16:creationId xmlns:a16="http://schemas.microsoft.com/office/drawing/2014/main" id="{759F6721-F1E6-AAF0-AA14-CC10C2ED0BFD}"/>
              </a:ext>
            </a:extLst>
          </p:cNvPr>
          <p:cNvSpPr/>
          <p:nvPr/>
        </p:nvSpPr>
        <p:spPr>
          <a:xfrm flipV="1">
            <a:off x="2935943" y="5423120"/>
            <a:ext cx="152400" cy="12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ight Arrow 5">
            <a:extLst>
              <a:ext uri="{FF2B5EF4-FFF2-40B4-BE49-F238E27FC236}">
                <a16:creationId xmlns:a16="http://schemas.microsoft.com/office/drawing/2014/main" id="{AAE1CD20-ED1C-91BF-A60F-0BD6421BFC23}"/>
              </a:ext>
            </a:extLst>
          </p:cNvPr>
          <p:cNvSpPr/>
          <p:nvPr/>
        </p:nvSpPr>
        <p:spPr>
          <a:xfrm>
            <a:off x="4691753" y="5423073"/>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ight Arrow 5">
            <a:extLst>
              <a:ext uri="{FF2B5EF4-FFF2-40B4-BE49-F238E27FC236}">
                <a16:creationId xmlns:a16="http://schemas.microsoft.com/office/drawing/2014/main" id="{E59A66F6-FBEA-9F50-A93D-F1563F6D7F2D}"/>
              </a:ext>
            </a:extLst>
          </p:cNvPr>
          <p:cNvSpPr/>
          <p:nvPr/>
        </p:nvSpPr>
        <p:spPr>
          <a:xfrm>
            <a:off x="8801853" y="5425109"/>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6412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07" y="624109"/>
            <a:ext cx="7995684" cy="1151527"/>
          </a:xfrm>
        </p:spPr>
        <p:txBody>
          <a:bodyPr>
            <a:noAutofit/>
          </a:bodyPr>
          <a:lstStyle/>
          <a:p>
            <a:pPr algn="l"/>
            <a:r>
              <a:rPr lang="en-US" sz="3600" dirty="0">
                <a:solidFill>
                  <a:srgbClr val="002060"/>
                </a:solidFill>
                <a:latin typeface="Century Gothic" panose="020B0502020202020204" pitchFamily="34" charset="0"/>
                <a:cs typeface="Times New Roman" panose="02020603050405020304" pitchFamily="18" charset="0"/>
              </a:rPr>
              <a:t>Need additional assistance? Contact Information?</a:t>
            </a:r>
          </a:p>
        </p:txBody>
      </p:sp>
      <p:sp>
        <p:nvSpPr>
          <p:cNvPr id="4" name="Content Placeholder 2">
            <a:extLst>
              <a:ext uri="{FF2B5EF4-FFF2-40B4-BE49-F238E27FC236}">
                <a16:creationId xmlns:a16="http://schemas.microsoft.com/office/drawing/2014/main" id="{04DECC3A-F77A-5A76-8E62-B0E87C41D075}"/>
              </a:ext>
            </a:extLst>
          </p:cNvPr>
          <p:cNvSpPr txBox="1">
            <a:spLocks/>
          </p:cNvSpPr>
          <p:nvPr/>
        </p:nvSpPr>
        <p:spPr>
          <a:xfrm>
            <a:off x="850606" y="2115879"/>
            <a:ext cx="10823944" cy="38290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defRPr/>
            </a:pPr>
            <a:r>
              <a:rPr lang="en-US" sz="2800" dirty="0">
                <a:latin typeface="Century Gothic" panose="020B0502020202020204" pitchFamily="34" charset="0"/>
                <a:cs typeface="Times New Roman" panose="02020603050405020304" pitchFamily="18" charset="0"/>
              </a:rPr>
              <a:t>Registry- Individual Users</a:t>
            </a:r>
          </a:p>
          <a:p>
            <a:pPr marL="457200" lvl="1" indent="0">
              <a:buClr>
                <a:srgbClr val="A53010"/>
              </a:buClr>
              <a:buNone/>
              <a:defRPr/>
            </a:pPr>
            <a:r>
              <a:rPr lang="en-US" dirty="0">
                <a:solidFill>
                  <a:srgbClr val="A43010"/>
                </a:solidFill>
                <a:latin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www.cecpd.org</a:t>
            </a:r>
            <a:r>
              <a:rPr lang="en-US" dirty="0">
                <a:latin typeface="Century Gothic" panose="020B0502020202020204" pitchFamily="34" charset="0"/>
                <a:cs typeface="Times New Roman" panose="02020603050405020304" pitchFamily="18" charset="0"/>
              </a:rPr>
              <a:t>      Provider Programs     Oklahoma Professional Development Registry     Individual Users</a:t>
            </a:r>
          </a:p>
          <a:p>
            <a:pPr>
              <a:buClr>
                <a:srgbClr val="A53010"/>
              </a:buClr>
              <a:defRPr/>
            </a:pPr>
            <a:r>
              <a:rPr lang="en-US" sz="2800" dirty="0">
                <a:latin typeface="Century Gothic" panose="020B0502020202020204" pitchFamily="34" charset="0"/>
                <a:cs typeface="Times New Roman" panose="02020603050405020304" pitchFamily="18" charset="0"/>
              </a:rPr>
              <a:t>Registry- Director and Family Home Providers</a:t>
            </a:r>
          </a:p>
          <a:p>
            <a:pPr marL="457200" lvl="1" indent="0">
              <a:buClr>
                <a:srgbClr val="A53010"/>
              </a:buClr>
              <a:buNone/>
              <a:defRPr/>
            </a:pPr>
            <a:r>
              <a:rPr lang="en-US" dirty="0">
                <a:solidFill>
                  <a:srgbClr val="A43010"/>
                </a:solidFill>
                <a:latin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www.cecpd.org</a:t>
            </a:r>
            <a:r>
              <a:rPr lang="en-US" dirty="0">
                <a:latin typeface="Century Gothic" panose="020B0502020202020204" pitchFamily="34" charset="0"/>
                <a:cs typeface="Times New Roman" panose="02020603050405020304" pitchFamily="18" charset="0"/>
              </a:rPr>
              <a:t>        Provider Program      Oklahoma Professional Development Registry      Direct Care Organizations</a:t>
            </a:r>
            <a:endPar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endParaRPr>
          </a:p>
          <a:p>
            <a:pPr marL="457200" lvl="1" indent="0">
              <a:buClr>
                <a:srgbClr val="A53010"/>
              </a:buClr>
              <a:buNone/>
              <a:defRPr/>
            </a:pPr>
            <a:r>
              <a:rPr lang="en-US" dirty="0">
                <a:solidFill>
                  <a:srgbClr val="A43010"/>
                </a:solidFill>
                <a:latin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www.cecpd.org</a:t>
            </a:r>
            <a:r>
              <a:rPr lang="en-US" dirty="0">
                <a:latin typeface="Century Gothic" panose="020B0502020202020204" pitchFamily="34" charset="0"/>
                <a:cs typeface="Times New Roman" panose="02020603050405020304" pitchFamily="18" charset="0"/>
              </a:rPr>
              <a:t>        Director’s Chair (at the bottom of the home page)</a:t>
            </a:r>
          </a:p>
          <a:p>
            <a:pPr>
              <a:buClr>
                <a:srgbClr val="A53010"/>
              </a:buClr>
              <a:defRPr/>
            </a:pPr>
            <a:r>
              <a:rPr lang="en-US" sz="2800" dirty="0">
                <a:latin typeface="Century Gothic" panose="020B0502020202020204" pitchFamily="34" charset="0"/>
                <a:cs typeface="Times New Roman" panose="02020603050405020304" pitchFamily="18" charset="0"/>
              </a:rPr>
              <a:t>CECPD Online Training</a:t>
            </a:r>
          </a:p>
          <a:p>
            <a:pPr lvl="1">
              <a:buClr>
                <a:srgbClr val="A53010"/>
              </a:buClr>
              <a:defRPr/>
            </a:pPr>
            <a:r>
              <a:rPr lang="en-US" sz="2100" dirty="0">
                <a:latin typeface="Century Gothic" panose="020B0502020202020204" pitchFamily="34" charset="0"/>
                <a:cs typeface="Times New Roman" panose="02020603050405020304" pitchFamily="18" charset="0"/>
                <a:hlinkClick r:id="rId4"/>
              </a:rPr>
              <a:t>https://cecpdonline.org/</a:t>
            </a:r>
            <a:r>
              <a:rPr lang="en-US" sz="2100" dirty="0">
                <a:latin typeface="Century Gothic" panose="020B0502020202020204" pitchFamily="34" charset="0"/>
                <a:cs typeface="Times New Roman" panose="02020603050405020304" pitchFamily="18" charset="0"/>
              </a:rPr>
              <a:t> </a:t>
            </a:r>
          </a:p>
          <a:p>
            <a:pPr lvl="1">
              <a:buClr>
                <a:srgbClr val="A53010"/>
              </a:buClr>
              <a:defRPr/>
            </a:pPr>
            <a:r>
              <a:rPr lang="en-US" sz="2100" dirty="0">
                <a:latin typeface="Century Gothic" panose="020B0502020202020204" pitchFamily="34" charset="0"/>
                <a:cs typeface="Times New Roman" panose="02020603050405020304" pitchFamily="18" charset="0"/>
              </a:rPr>
              <a:t>Local: 918-919-7010 or Toll Free: 877-710-5158</a:t>
            </a:r>
          </a:p>
          <a:p>
            <a:pPr lvl="1">
              <a:buClr>
                <a:srgbClr val="A53010"/>
              </a:buClr>
              <a:defRPr/>
            </a:pPr>
            <a:r>
              <a:rPr lang="en-US" sz="2100" dirty="0">
                <a:latin typeface="Century Gothic" panose="020B0502020202020204" pitchFamily="34" charset="0"/>
                <a:cs typeface="Times New Roman" panose="02020603050405020304" pitchFamily="18" charset="0"/>
                <a:hlinkClick r:id="rId5"/>
              </a:rPr>
              <a:t>support@cecpdonline.org</a:t>
            </a:r>
            <a:endParaRPr lang="en-US" sz="2100" dirty="0">
              <a:latin typeface="Century Gothic" panose="020B0502020202020204" pitchFamily="34" charset="0"/>
              <a:cs typeface="Times New Roman" panose="02020603050405020304" pitchFamily="18" charset="0"/>
            </a:endParaRPr>
          </a:p>
          <a:p>
            <a:pPr lvl="1">
              <a:buClr>
                <a:srgbClr val="A53010"/>
              </a:buClr>
              <a:defRPr/>
            </a:pPr>
            <a:r>
              <a:rPr lang="en-US" sz="2100" dirty="0">
                <a:latin typeface="Century Gothic" panose="020B0502020202020204" pitchFamily="34" charset="0"/>
                <a:cs typeface="Times New Roman" panose="02020603050405020304" pitchFamily="18" charset="0"/>
              </a:rPr>
              <a:t>Monday-Friday 8:00Am–5:00 PM</a:t>
            </a:r>
          </a:p>
          <a:p>
            <a:pPr>
              <a:buClr>
                <a:srgbClr val="A53010"/>
              </a:buClr>
              <a:defRPr/>
            </a:pPr>
            <a:endParaRPr lang="en-US" sz="2800" dirty="0">
              <a:latin typeface="Times New Roman" panose="02020603050405020304" pitchFamily="18" charset="0"/>
              <a:cs typeface="Times New Roman" panose="02020603050405020304" pitchFamily="18" charset="0"/>
            </a:endParaRPr>
          </a:p>
          <a:p>
            <a:pPr>
              <a:buClr>
                <a:srgbClr val="A53010"/>
              </a:buClr>
              <a:defRPr/>
            </a:pPr>
            <a:endParaRPr lang="en-US" sz="2500" dirty="0">
              <a:solidFill>
                <a:prstClr val="black">
                  <a:lumMod val="75000"/>
                  <a:lumOff val="25000"/>
                </a:prstClr>
              </a:solidFill>
              <a:latin typeface="Times New Roman" panose="02020603050405020304" pitchFamily="18" charset="0"/>
              <a:cs typeface="Times New Roman" panose="02020603050405020304" pitchFamily="18" charset="0"/>
            </a:endParaRPr>
          </a:p>
          <a:p>
            <a:pPr>
              <a:buClr>
                <a:srgbClr val="A53010"/>
              </a:buClr>
              <a:defRPr/>
            </a:pPr>
            <a:endParaRPr lang="en-US" sz="2500" dirty="0">
              <a:solidFill>
                <a:prstClr val="black">
                  <a:lumMod val="75000"/>
                  <a:lumOff val="25000"/>
                </a:prstClr>
              </a:solidFill>
              <a:latin typeface="Times New Roman" panose="02020603050405020304" pitchFamily="18" charset="0"/>
              <a:cs typeface="Times New Roman" panose="02020603050405020304" pitchFamily="18" charset="0"/>
            </a:endParaRPr>
          </a:p>
          <a:p>
            <a:pPr marL="457200" lvl="1" indent="0">
              <a:buFont typeface="Wingdings 3" charset="2"/>
              <a:buNone/>
            </a:pPr>
            <a:endParaRPr lang="en-US" dirty="0"/>
          </a:p>
          <a:p>
            <a:pPr marL="0" indent="0">
              <a:buFont typeface="Wingdings 3" charset="2"/>
              <a:buNone/>
            </a:pPr>
            <a:endParaRPr lang="en-US" dirty="0"/>
          </a:p>
        </p:txBody>
      </p:sp>
      <p:sp>
        <p:nvSpPr>
          <p:cNvPr id="13" name="Right Arrow 5">
            <a:extLst>
              <a:ext uri="{FF2B5EF4-FFF2-40B4-BE49-F238E27FC236}">
                <a16:creationId xmlns:a16="http://schemas.microsoft.com/office/drawing/2014/main" id="{D089C89D-7E43-46D2-213D-CEFB5126790E}"/>
              </a:ext>
            </a:extLst>
          </p:cNvPr>
          <p:cNvSpPr/>
          <p:nvPr/>
        </p:nvSpPr>
        <p:spPr>
          <a:xfrm>
            <a:off x="8844876" y="2629085"/>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ight Arrow 5">
            <a:extLst>
              <a:ext uri="{FF2B5EF4-FFF2-40B4-BE49-F238E27FC236}">
                <a16:creationId xmlns:a16="http://schemas.microsoft.com/office/drawing/2014/main" id="{CD2CD9B6-60DA-3DAB-F5F6-90BE00E4C4D5}"/>
              </a:ext>
            </a:extLst>
          </p:cNvPr>
          <p:cNvSpPr/>
          <p:nvPr/>
        </p:nvSpPr>
        <p:spPr>
          <a:xfrm>
            <a:off x="4766045" y="3388746"/>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ight Arrow 5">
            <a:extLst>
              <a:ext uri="{FF2B5EF4-FFF2-40B4-BE49-F238E27FC236}">
                <a16:creationId xmlns:a16="http://schemas.microsoft.com/office/drawing/2014/main" id="{2DFFCACB-7BA7-3794-E402-1ADC12D9322B}"/>
              </a:ext>
            </a:extLst>
          </p:cNvPr>
          <p:cNvSpPr/>
          <p:nvPr/>
        </p:nvSpPr>
        <p:spPr>
          <a:xfrm>
            <a:off x="8930647" y="3406910"/>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ight Arrow 5">
            <a:extLst>
              <a:ext uri="{FF2B5EF4-FFF2-40B4-BE49-F238E27FC236}">
                <a16:creationId xmlns:a16="http://schemas.microsoft.com/office/drawing/2014/main" id="{C765309A-5FC1-E917-7C64-D41D9C4B9F4B}"/>
              </a:ext>
            </a:extLst>
          </p:cNvPr>
          <p:cNvSpPr/>
          <p:nvPr/>
        </p:nvSpPr>
        <p:spPr>
          <a:xfrm>
            <a:off x="4698881" y="2629085"/>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ight Arrow 5">
            <a:extLst>
              <a:ext uri="{FF2B5EF4-FFF2-40B4-BE49-F238E27FC236}">
                <a16:creationId xmlns:a16="http://schemas.microsoft.com/office/drawing/2014/main" id="{CDC29245-8D50-85DC-2788-8D2B10F9A716}"/>
              </a:ext>
            </a:extLst>
          </p:cNvPr>
          <p:cNvSpPr/>
          <p:nvPr/>
        </p:nvSpPr>
        <p:spPr>
          <a:xfrm>
            <a:off x="2942447" y="3720444"/>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ight Arrow 5">
            <a:extLst>
              <a:ext uri="{FF2B5EF4-FFF2-40B4-BE49-F238E27FC236}">
                <a16:creationId xmlns:a16="http://schemas.microsoft.com/office/drawing/2014/main" id="{F43730E8-E115-DF67-A7D4-943F92180940}"/>
              </a:ext>
            </a:extLst>
          </p:cNvPr>
          <p:cNvSpPr/>
          <p:nvPr/>
        </p:nvSpPr>
        <p:spPr>
          <a:xfrm>
            <a:off x="2942447" y="3418207"/>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ight Arrow 5">
            <a:extLst>
              <a:ext uri="{FF2B5EF4-FFF2-40B4-BE49-F238E27FC236}">
                <a16:creationId xmlns:a16="http://schemas.microsoft.com/office/drawing/2014/main" id="{51D36673-604F-B4B0-7DD6-E1B995ED28BC}"/>
              </a:ext>
            </a:extLst>
          </p:cNvPr>
          <p:cNvSpPr/>
          <p:nvPr/>
        </p:nvSpPr>
        <p:spPr>
          <a:xfrm>
            <a:off x="2886513" y="2629085"/>
            <a:ext cx="171542" cy="13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438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697-CB50-4E82-99D5-B00043DC610F}"/>
              </a:ext>
            </a:extLst>
          </p:cNvPr>
          <p:cNvSpPr>
            <a:spLocks noGrp="1"/>
          </p:cNvSpPr>
          <p:nvPr>
            <p:ph type="title"/>
          </p:nvPr>
        </p:nvSpPr>
        <p:spPr>
          <a:xfrm>
            <a:off x="2592924" y="624110"/>
            <a:ext cx="8911687" cy="790020"/>
          </a:xfrm>
        </p:spPr>
        <p:txBody>
          <a:bodyPr/>
          <a:lstStyle/>
          <a:p>
            <a:r>
              <a:rPr lang="en-US" dirty="0"/>
              <a:t>Additional Registry Questions</a:t>
            </a:r>
          </a:p>
        </p:txBody>
      </p:sp>
      <p:pic>
        <p:nvPicPr>
          <p:cNvPr id="4" name="Content Placeholder 3">
            <a:extLst>
              <a:ext uri="{FF2B5EF4-FFF2-40B4-BE49-F238E27FC236}">
                <a16:creationId xmlns:a16="http://schemas.microsoft.com/office/drawing/2014/main" id="{162F4A1D-2051-49CE-9A3D-2CD30D118A69}"/>
              </a:ext>
            </a:extLst>
          </p:cNvPr>
          <p:cNvPicPr>
            <a:picLocks noChangeAspect="1"/>
          </p:cNvPicPr>
          <p:nvPr/>
        </p:nvPicPr>
        <p:blipFill>
          <a:blip r:embed="rId2"/>
          <a:stretch>
            <a:fillRect/>
          </a:stretch>
        </p:blipFill>
        <p:spPr>
          <a:xfrm>
            <a:off x="3262312" y="1905000"/>
            <a:ext cx="5667375" cy="3778250"/>
          </a:xfrm>
          <a:prstGeom prst="rect">
            <a:avLst/>
          </a:prstGeom>
        </p:spPr>
      </p:pic>
    </p:spTree>
    <p:extLst>
      <p:ext uri="{BB962C8B-B14F-4D97-AF65-F5344CB8AC3E}">
        <p14:creationId xmlns:p14="http://schemas.microsoft.com/office/powerpoint/2010/main" val="169578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45" y="624110"/>
            <a:ext cx="9069571" cy="705926"/>
          </a:xfrm>
        </p:spPr>
        <p:txBody>
          <a:bodyPr/>
          <a:lstStyle/>
          <a:p>
            <a:r>
              <a:rPr lang="en-US" dirty="0">
                <a:solidFill>
                  <a:srgbClr val="002060"/>
                </a:solidFill>
                <a:latin typeface="Century Gothic" panose="020B0502020202020204" pitchFamily="34" charset="0"/>
                <a:cs typeface="Times New Roman" panose="02020603050405020304" pitchFamily="18" charset="0"/>
              </a:rPr>
              <a:t>Professional Contributions</a:t>
            </a:r>
          </a:p>
        </p:txBody>
      </p:sp>
      <p:sp>
        <p:nvSpPr>
          <p:cNvPr id="3" name="Content Placeholder 2"/>
          <p:cNvSpPr>
            <a:spLocks noGrp="1"/>
          </p:cNvSpPr>
          <p:nvPr>
            <p:ph idx="1"/>
          </p:nvPr>
        </p:nvSpPr>
        <p:spPr>
          <a:xfrm>
            <a:off x="1584250" y="1480705"/>
            <a:ext cx="9920361" cy="4973258"/>
          </a:xfrm>
        </p:spPr>
        <p:txBody>
          <a:bodyPr>
            <a:normAutofit fontScale="92500"/>
          </a:bodyPr>
          <a:lstStyle/>
          <a:p>
            <a:pPr>
              <a:buClr>
                <a:srgbClr val="A53010"/>
              </a:buClr>
              <a:defRPr/>
            </a:pPr>
            <a:r>
              <a:rPr lang="en-US" sz="2800" dirty="0">
                <a:latin typeface="Century Gothic" panose="020B0502020202020204" pitchFamily="34" charset="0"/>
                <a:cs typeface="Times New Roman" panose="02020603050405020304" pitchFamily="18" charset="0"/>
              </a:rPr>
              <a:t>Examples of Professional Contributions</a:t>
            </a:r>
          </a:p>
          <a:p>
            <a:pPr lvl="1">
              <a:buClr>
                <a:srgbClr val="A53010"/>
              </a:buClr>
              <a:defRPr/>
            </a:pPr>
            <a:r>
              <a:rPr lang="en-US" sz="2300" dirty="0">
                <a:latin typeface="Century Gothic" panose="020B0502020202020204" pitchFamily="34" charset="0"/>
                <a:cs typeface="Times New Roman" panose="02020603050405020304" pitchFamily="18" charset="0"/>
              </a:rPr>
              <a:t>Presenter: in-house, Resource and Referral, or community presentation. </a:t>
            </a:r>
          </a:p>
          <a:p>
            <a:pPr lvl="1">
              <a:buClr>
                <a:srgbClr val="A53010"/>
              </a:buClr>
              <a:defRPr/>
            </a:pPr>
            <a:r>
              <a:rPr lang="en-US" sz="2300" dirty="0">
                <a:latin typeface="Century Gothic" panose="020B0502020202020204" pitchFamily="34" charset="0"/>
                <a:cs typeface="Times New Roman" panose="02020603050405020304" pitchFamily="18" charset="0"/>
              </a:rPr>
              <a:t>Leadership position at local level: PTA, church, or Smart Start OK.</a:t>
            </a:r>
          </a:p>
          <a:p>
            <a:pPr lvl="1">
              <a:buClr>
                <a:srgbClr val="A53010"/>
              </a:buClr>
              <a:defRPr/>
            </a:pPr>
            <a:r>
              <a:rPr lang="en-US" sz="2300" dirty="0">
                <a:latin typeface="Century Gothic" panose="020B0502020202020204" pitchFamily="34" charset="0"/>
                <a:cs typeface="Times New Roman" panose="02020603050405020304" pitchFamily="18" charset="0"/>
              </a:rPr>
              <a:t>Professional observer: NAEYC, CDA, CLASS evaluator.</a:t>
            </a:r>
          </a:p>
          <a:p>
            <a:pPr lvl="1">
              <a:buClr>
                <a:srgbClr val="A53010"/>
              </a:buClr>
              <a:defRPr/>
            </a:pPr>
            <a:r>
              <a:rPr lang="en-US" sz="2300" dirty="0">
                <a:latin typeface="Century Gothic" panose="020B0502020202020204" pitchFamily="34" charset="0"/>
                <a:cs typeface="Times New Roman" panose="02020603050405020304" pitchFamily="18" charset="0"/>
              </a:rPr>
              <a:t>Member of accredited center, home, or program: NAEYC, OCCA</a:t>
            </a:r>
            <a:endParaRPr lang="en-US" sz="2100" dirty="0">
              <a:latin typeface="Century Gothic" panose="020B0502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Proof of Professional Contributions</a:t>
            </a:r>
          </a:p>
          <a:p>
            <a:pPr lvl="1" indent="-342900">
              <a:buClr>
                <a:srgbClr val="A53010"/>
              </a:buClr>
              <a:defRPr/>
            </a:pPr>
            <a:r>
              <a:rPr lang="en-US" sz="2300" dirty="0">
                <a:solidFill>
                  <a:prstClr val="black">
                    <a:lumMod val="75000"/>
                    <a:lumOff val="25000"/>
                  </a:prstClr>
                </a:solidFill>
                <a:latin typeface="Century Gothic" panose="020B0502020202020204" pitchFamily="34" charset="0"/>
                <a:cs typeface="Times New Roman" panose="02020603050405020304" pitchFamily="18" charset="0"/>
              </a:rPr>
              <a:t>Indication of Professional Contributions: letter or note on document.</a:t>
            </a:r>
          </a:p>
          <a:p>
            <a:pPr lvl="1" indent="-342900">
              <a:buClr>
                <a:srgbClr val="A53010"/>
              </a:buClr>
              <a:defRPr/>
            </a:pPr>
            <a:r>
              <a:rPr kumimoji="0" lang="en-US" sz="23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rPr>
              <a:t>Copy of meeting agenda, membership card, letter from the organization on letterhead</a:t>
            </a:r>
          </a:p>
          <a:p>
            <a:pPr lvl="1" indent="-342900">
              <a:buClr>
                <a:srgbClr val="A53010"/>
              </a:buClr>
              <a:defRPr/>
            </a:pPr>
            <a:r>
              <a:rPr lang="en-US" sz="2300" dirty="0">
                <a:solidFill>
                  <a:prstClr val="black">
                    <a:lumMod val="75000"/>
                    <a:lumOff val="25000"/>
                  </a:prstClr>
                </a:solidFill>
                <a:latin typeface="Century Gothic" panose="020B0502020202020204" pitchFamily="34" charset="0"/>
                <a:cs typeface="Times New Roman" panose="02020603050405020304" pitchFamily="18" charset="0"/>
              </a:rPr>
              <a:t>Copy of training certificate with presenter name and position. </a:t>
            </a:r>
            <a:endParaRPr kumimoji="0" lang="en-US" sz="2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cs typeface="Times New Roman" panose="02020603050405020304" pitchFamily="18" charset="0"/>
            </a:endParaRP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80084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09" y="624110"/>
            <a:ext cx="9803403" cy="1280890"/>
          </a:xfrm>
        </p:spPr>
        <p:txBody>
          <a:bodyPr>
            <a:normAutofit/>
          </a:bodyPr>
          <a:lstStyle/>
          <a:p>
            <a:r>
              <a:rPr lang="en-US" sz="3600" dirty="0">
                <a:solidFill>
                  <a:srgbClr val="002060"/>
                </a:solidFill>
                <a:latin typeface="+mn-lt"/>
                <a:cs typeface="Times New Roman" panose="02020603050405020304" pitchFamily="18" charset="0"/>
              </a:rPr>
              <a:t>What is the</a:t>
            </a:r>
            <a:br>
              <a:rPr lang="en-US" sz="3600" dirty="0">
                <a:solidFill>
                  <a:srgbClr val="002060"/>
                </a:solidFill>
                <a:latin typeface="+mn-lt"/>
                <a:cs typeface="Times New Roman" panose="02020603050405020304" pitchFamily="18" charset="0"/>
              </a:rPr>
            </a:br>
            <a:r>
              <a:rPr lang="en-US" sz="3600" dirty="0">
                <a:solidFill>
                  <a:srgbClr val="002060"/>
                </a:solidFill>
                <a:latin typeface="+mn-lt"/>
                <a:cs typeface="Times New Roman" panose="02020603050405020304" pitchFamily="18" charset="0"/>
              </a:rPr>
              <a:t>Professional Development Ladder?</a:t>
            </a:r>
          </a:p>
        </p:txBody>
      </p:sp>
      <p:sp>
        <p:nvSpPr>
          <p:cNvPr id="3" name="Content Placeholder 2"/>
          <p:cNvSpPr>
            <a:spLocks noGrp="1"/>
          </p:cNvSpPr>
          <p:nvPr>
            <p:ph idx="1"/>
          </p:nvPr>
        </p:nvSpPr>
        <p:spPr>
          <a:xfrm>
            <a:off x="1701209" y="2133600"/>
            <a:ext cx="9803403" cy="3777622"/>
          </a:xfrm>
        </p:spPr>
        <p:txBody>
          <a:bodyPr>
            <a:normAutofit fontScale="92500" lnSpcReduction="10000"/>
          </a:bodyPr>
          <a:lstStyle/>
          <a:p>
            <a:pPr marL="339725" lvl="0" indent="-339725">
              <a:lnSpc>
                <a:spcPct val="90000"/>
              </a:lnSpc>
              <a:spcBef>
                <a:spcPts val="1000"/>
              </a:spcBef>
            </a:pPr>
            <a:r>
              <a:rPr lang="en-US" sz="2800" dirty="0">
                <a:solidFill>
                  <a:prstClr val="black"/>
                </a:solidFill>
                <a:latin typeface="Century Gothic" panose="020B0502020202020204" pitchFamily="34" charset="0"/>
                <a:cs typeface="Times New Roman" panose="02020603050405020304" pitchFamily="18" charset="0"/>
              </a:rPr>
              <a:t>The Professional Development Ladder (PDL) reflects formal job-related education and credentials gained through universities, 2-year colleges, technology centers, credentialing bodies, and Registry approved training sponsors. </a:t>
            </a:r>
          </a:p>
          <a:p>
            <a:pPr marL="339725" lvl="0" indent="-339725">
              <a:lnSpc>
                <a:spcPct val="90000"/>
              </a:lnSpc>
              <a:spcBef>
                <a:spcPts val="1000"/>
              </a:spcBef>
            </a:pPr>
            <a:r>
              <a:rPr lang="en-US" sz="2800" dirty="0">
                <a:solidFill>
                  <a:prstClr val="black"/>
                </a:solidFill>
                <a:latin typeface="Century Gothic" panose="020B0502020202020204" pitchFamily="34" charset="0"/>
                <a:cs typeface="Times New Roman" panose="02020603050405020304" pitchFamily="18" charset="0"/>
              </a:rPr>
              <a:t>The various levels indicate training and educational milestones for childcare providers and provide connection with other areas of the state’s professional development system, such as Quality Rating and Improvement Systems (QRIS), and Scholars for Excellence in Child Care.</a:t>
            </a:r>
          </a:p>
          <a:p>
            <a:endParaRPr lang="en-US" dirty="0"/>
          </a:p>
        </p:txBody>
      </p:sp>
    </p:spTree>
    <p:extLst>
      <p:ext uri="{BB962C8B-B14F-4D97-AF65-F5344CB8AC3E}">
        <p14:creationId xmlns:p14="http://schemas.microsoft.com/office/powerpoint/2010/main" val="53757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75646" y="151834"/>
            <a:ext cx="3736325" cy="2732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entury Gothic" panose="020B0502020202020204" pitchFamily="34" charset="0"/>
                <a:cs typeface="Times New Roman" panose="02020603050405020304" pitchFamily="18" charset="0"/>
              </a:rPr>
              <a:t>Professional Development </a:t>
            </a:r>
            <a:br>
              <a:rPr kumimoji="0" lang="en-US" sz="4000" b="0" i="0" u="none" strike="noStrike" kern="1200" cap="none" spc="0" normalizeH="0" baseline="0" noProof="0" dirty="0">
                <a:ln>
                  <a:noFill/>
                </a:ln>
                <a:solidFill>
                  <a:srgbClr val="002060"/>
                </a:solidFill>
                <a:effectLst/>
                <a:uLnTx/>
                <a:uFillTx/>
                <a:latin typeface="Century Gothic" panose="020B0502020202020204" pitchFamily="34" charset="0"/>
                <a:cs typeface="Times New Roman" panose="02020603050405020304" pitchFamily="18" charset="0"/>
              </a:rPr>
            </a:br>
            <a:r>
              <a:rPr kumimoji="0" lang="en-US" sz="4000" b="0" i="0" u="none" strike="noStrike" kern="1200" cap="none" spc="0" normalizeH="0" baseline="0" noProof="0" dirty="0">
                <a:ln>
                  <a:noFill/>
                </a:ln>
                <a:solidFill>
                  <a:srgbClr val="002060"/>
                </a:solidFill>
                <a:effectLst/>
                <a:uLnTx/>
                <a:uFillTx/>
                <a:latin typeface="Century Gothic" panose="020B0502020202020204" pitchFamily="34" charset="0"/>
                <a:cs typeface="Times New Roman" panose="02020603050405020304" pitchFamily="18" charset="0"/>
              </a:rPr>
              <a:t>Ladder</a:t>
            </a:r>
          </a:p>
        </p:txBody>
      </p:sp>
      <p:pic>
        <p:nvPicPr>
          <p:cNvPr id="7" name="Content Placeholder 6" descr="Table&#10;&#10;Description automatically generated">
            <a:extLst>
              <a:ext uri="{FF2B5EF4-FFF2-40B4-BE49-F238E27FC236}">
                <a16:creationId xmlns:a16="http://schemas.microsoft.com/office/drawing/2014/main" id="{203F1166-4DA2-505F-C97B-848C8EC439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72783" y="151834"/>
            <a:ext cx="5545284" cy="6554331"/>
          </a:xfrm>
        </p:spPr>
      </p:pic>
      <p:sp>
        <p:nvSpPr>
          <p:cNvPr id="2" name="Content Placeholder 2">
            <a:extLst>
              <a:ext uri="{FF2B5EF4-FFF2-40B4-BE49-F238E27FC236}">
                <a16:creationId xmlns:a16="http://schemas.microsoft.com/office/drawing/2014/main" id="{2AFB75E8-F38B-8451-F851-24D47EE9D58F}"/>
              </a:ext>
            </a:extLst>
          </p:cNvPr>
          <p:cNvSpPr txBox="1">
            <a:spLocks/>
          </p:cNvSpPr>
          <p:nvPr/>
        </p:nvSpPr>
        <p:spPr>
          <a:xfrm>
            <a:off x="737940" y="2913320"/>
            <a:ext cx="4323158" cy="33279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defRPr/>
            </a:pPr>
            <a:r>
              <a:rPr lang="en-US" sz="2000" dirty="0">
                <a:cs typeface="Times New Roman" panose="02020603050405020304" pitchFamily="18" charset="0"/>
              </a:rPr>
              <a:t>To meet requirements, you must prove minimum criteria in the row.</a:t>
            </a:r>
          </a:p>
          <a:p>
            <a:pPr>
              <a:buClr>
                <a:srgbClr val="A53010"/>
              </a:buClr>
              <a:defRPr/>
            </a:pPr>
            <a:r>
              <a:rPr lang="en-US" dirty="0">
                <a:solidFill>
                  <a:prstClr val="black">
                    <a:lumMod val="75000"/>
                    <a:lumOff val="25000"/>
                  </a:prstClr>
                </a:solidFill>
                <a:latin typeface="Century Gothic" panose="020B0502020202020204" pitchFamily="34" charset="0"/>
                <a:cs typeface="Times New Roman" panose="02020603050405020304" pitchFamily="18" charset="0"/>
              </a:rPr>
              <a:t>Example: For Level 4, you must have an Oklahoma Competency Certificate.</a:t>
            </a:r>
          </a:p>
          <a:p>
            <a:pPr>
              <a:buClr>
                <a:srgbClr val="A53010"/>
              </a:buClr>
              <a:defRPr/>
            </a:pPr>
            <a:r>
              <a:rPr lang="en-US" dirty="0">
                <a:solidFill>
                  <a:prstClr val="black">
                    <a:lumMod val="75000"/>
                    <a:lumOff val="25000"/>
                  </a:prstClr>
                </a:solidFill>
                <a:latin typeface="Century Gothic" panose="020B0502020202020204" pitchFamily="34" charset="0"/>
                <a:cs typeface="Times New Roman" panose="02020603050405020304" pitchFamily="18" charset="0"/>
              </a:rPr>
              <a:t>For Level 7, you must have 30 cumulative credit hours with at least 15 college credits in ECE/SA/CD</a:t>
            </a:r>
          </a:p>
          <a:p>
            <a:pPr>
              <a:buClr>
                <a:srgbClr val="A53010"/>
              </a:buClr>
              <a:defRPr/>
            </a:pPr>
            <a:endParaRPr lang="en-US" sz="2500" dirty="0">
              <a:solidFill>
                <a:prstClr val="black">
                  <a:lumMod val="75000"/>
                  <a:lumOff val="25000"/>
                </a:prstClr>
              </a:solidFill>
              <a:latin typeface="Times New Roman" panose="02020603050405020304" pitchFamily="18" charset="0"/>
              <a:cs typeface="Times New Roman" panose="02020603050405020304" pitchFamily="18" charset="0"/>
            </a:endParaRPr>
          </a:p>
          <a:p>
            <a:pPr marL="457200" lvl="1" indent="0">
              <a:buFont typeface="Wingdings 3" charset="2"/>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60814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4710" y="724579"/>
            <a:ext cx="2967109" cy="2188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entury Gothic" panose="020B0502020202020204" pitchFamily="34" charset="0"/>
                <a:cs typeface="Times New Roman" panose="02020603050405020304" pitchFamily="18" charset="0"/>
              </a:rPr>
              <a:t>Oklahoma Director’s Credential</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2060"/>
              </a:solidFill>
              <a:effectLst/>
              <a:uLnTx/>
              <a:uFillTx/>
              <a:latin typeface="Century Gothic" panose="020B0502020202020204" pitchFamily="34" charset="0"/>
              <a:cs typeface="Times New Roman" panose="02020603050405020304" pitchFamily="18" charset="0"/>
            </a:endParaRPr>
          </a:p>
        </p:txBody>
      </p:sp>
      <p:pic>
        <p:nvPicPr>
          <p:cNvPr id="8" name="Content Placeholder 7" descr="Table&#10;&#10;Description automatically generated">
            <a:extLst>
              <a:ext uri="{FF2B5EF4-FFF2-40B4-BE49-F238E27FC236}">
                <a16:creationId xmlns:a16="http://schemas.microsoft.com/office/drawing/2014/main" id="{064DB036-3117-4D6F-1485-426E9C01AE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6833" y="192741"/>
            <a:ext cx="5747227" cy="6472518"/>
          </a:xfrm>
        </p:spPr>
      </p:pic>
      <p:sp>
        <p:nvSpPr>
          <p:cNvPr id="3" name="Content Placeholder 2">
            <a:extLst>
              <a:ext uri="{FF2B5EF4-FFF2-40B4-BE49-F238E27FC236}">
                <a16:creationId xmlns:a16="http://schemas.microsoft.com/office/drawing/2014/main" id="{1CB5A872-DE86-8163-77E4-390D92AA650A}"/>
              </a:ext>
            </a:extLst>
          </p:cNvPr>
          <p:cNvSpPr txBox="1">
            <a:spLocks/>
          </p:cNvSpPr>
          <p:nvPr/>
        </p:nvSpPr>
        <p:spPr>
          <a:xfrm>
            <a:off x="737940" y="2913320"/>
            <a:ext cx="4323158" cy="33279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defRPr/>
            </a:pPr>
            <a:r>
              <a:rPr lang="en-US" sz="2000" dirty="0">
                <a:cs typeface="Times New Roman" panose="02020603050405020304" pitchFamily="18" charset="0"/>
              </a:rPr>
              <a:t>To meet requirements, you must prove each criteria in the column.</a:t>
            </a:r>
          </a:p>
          <a:p>
            <a:pPr>
              <a:buClr>
                <a:srgbClr val="A53010"/>
              </a:buClr>
              <a:defRPr/>
            </a:pPr>
            <a:r>
              <a:rPr lang="en-US" dirty="0">
                <a:solidFill>
                  <a:prstClr val="black">
                    <a:lumMod val="75000"/>
                    <a:lumOff val="25000"/>
                  </a:prstClr>
                </a:solidFill>
                <a:latin typeface="Century Gothic" panose="020B0502020202020204" pitchFamily="34" charset="0"/>
                <a:cs typeface="Times New Roman" panose="02020603050405020304" pitchFamily="18" charset="0"/>
              </a:rPr>
              <a:t>Example: For Gold Level, you must have at least an Associate degree, have 12 college credits in ECE/SA/CD, 6 college credits in administration/management (or Leadership Academy I&amp;II), and 6 months of qualifying experience.</a:t>
            </a:r>
          </a:p>
          <a:p>
            <a:pPr>
              <a:buClr>
                <a:srgbClr val="A53010"/>
              </a:buClr>
              <a:defRPr/>
            </a:pPr>
            <a:endParaRPr lang="en-US" sz="2500" dirty="0">
              <a:solidFill>
                <a:prstClr val="black">
                  <a:lumMod val="75000"/>
                  <a:lumOff val="25000"/>
                </a:prstClr>
              </a:solidFill>
              <a:latin typeface="Times New Roman" panose="02020603050405020304" pitchFamily="18" charset="0"/>
              <a:cs typeface="Times New Roman" panose="02020603050405020304" pitchFamily="18" charset="0"/>
            </a:endParaRPr>
          </a:p>
          <a:p>
            <a:pPr marL="457200" lvl="1" indent="0">
              <a:buFont typeface="Wingdings 3" charset="2"/>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89781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5" y="624110"/>
            <a:ext cx="9697077" cy="906978"/>
          </a:xfrm>
        </p:spPr>
        <p:txBody>
          <a:bodyPr>
            <a:normAutofit/>
          </a:bodyPr>
          <a:lstStyle/>
          <a:p>
            <a:r>
              <a:rPr lang="en-US" dirty="0">
                <a:solidFill>
                  <a:srgbClr val="002060"/>
                </a:solidFill>
                <a:latin typeface="Century Gothic" panose="020B0502020202020204" pitchFamily="34" charset="0"/>
                <a:cs typeface="Times New Roman" panose="02020603050405020304" pitchFamily="18" charset="0"/>
              </a:rPr>
              <a:t>How do I submit a PDL/ODC application?</a:t>
            </a:r>
          </a:p>
        </p:txBody>
      </p:sp>
      <p:sp>
        <p:nvSpPr>
          <p:cNvPr id="3" name="Content Placeholder 2"/>
          <p:cNvSpPr>
            <a:spLocks noGrp="1"/>
          </p:cNvSpPr>
          <p:nvPr>
            <p:ph idx="1"/>
          </p:nvPr>
        </p:nvSpPr>
        <p:spPr>
          <a:xfrm>
            <a:off x="1807535" y="1778000"/>
            <a:ext cx="9697077" cy="4133222"/>
          </a:xfrm>
        </p:spPr>
        <p:txBody>
          <a:bodyPr>
            <a:normAutofit/>
          </a:bodyPr>
          <a:lstStyle/>
          <a:p>
            <a:r>
              <a:rPr lang="en-US" sz="2400" dirty="0">
                <a:latin typeface="Century Gothic" panose="020B0502020202020204" pitchFamily="34" charset="0"/>
                <a:cs typeface="Times New Roman" panose="02020603050405020304" pitchFamily="18" charset="0"/>
              </a:rPr>
              <a:t>Application can be submitted online or with a paper application.</a:t>
            </a:r>
          </a:p>
          <a:p>
            <a:pPr lvl="1"/>
            <a:r>
              <a:rPr lang="en-US" sz="1800" dirty="0">
                <a:latin typeface="Century Gothic" panose="020B0502020202020204" pitchFamily="34" charset="0"/>
                <a:cs typeface="Times New Roman" panose="02020603050405020304" pitchFamily="18" charset="0"/>
              </a:rPr>
              <a:t>Online: </a:t>
            </a:r>
          </a:p>
          <a:p>
            <a:pPr lvl="2"/>
            <a:r>
              <a:rPr lang="en-US" sz="1800" dirty="0">
                <a:latin typeface="Century Gothic" panose="020B0502020202020204" pitchFamily="34" charset="0"/>
                <a:cs typeface="Times New Roman" panose="02020603050405020304" pitchFamily="18" charset="0"/>
              </a:rPr>
              <a:t>Log into your individual account at </a:t>
            </a:r>
            <a:r>
              <a:rPr lang="en-US" sz="1800" dirty="0">
                <a:latin typeface="Century Gothic" panose="020B0502020202020204" pitchFamily="34" charset="0"/>
                <a:cs typeface="Times New Roman" panose="02020603050405020304" pitchFamily="18" charset="0"/>
                <a:hlinkClick r:id="rId2"/>
              </a:rPr>
              <a:t>www.okregistry.org</a:t>
            </a:r>
            <a:r>
              <a:rPr lang="en-US" sz="1800" dirty="0">
                <a:latin typeface="Century Gothic" panose="020B0502020202020204" pitchFamily="34" charset="0"/>
                <a:cs typeface="Times New Roman" panose="02020603050405020304" pitchFamily="18" charset="0"/>
              </a:rPr>
              <a:t>, select apply/renew. There are no fees to apply/renew a PDL/ODC.</a:t>
            </a:r>
          </a:p>
          <a:p>
            <a:pPr lvl="2"/>
            <a:endParaRPr lang="en-US" dirty="0">
              <a:latin typeface="Century Gothic" panose="020B0502020202020204" pitchFamily="34" charset="0"/>
              <a:cs typeface="Times New Roman" panose="02020603050405020304" pitchFamily="18" charset="0"/>
            </a:endParaRPr>
          </a:p>
          <a:p>
            <a:pPr marL="457200" lvl="1" indent="0">
              <a:buNone/>
            </a:pPr>
            <a:r>
              <a:rPr lang="en-US" dirty="0">
                <a:latin typeface="Century Gothic" panose="020B0502020202020204" pitchFamily="34" charset="0"/>
                <a:cs typeface="Times New Roman" panose="02020603050405020304" pitchFamily="18" charset="0"/>
              </a:rPr>
              <a:t> </a:t>
            </a:r>
          </a:p>
          <a:p>
            <a:pPr marL="457200" lvl="1" indent="0">
              <a:buNone/>
            </a:pPr>
            <a:endParaRPr lang="en-US" dirty="0">
              <a:latin typeface="Century Gothic" panose="020B0502020202020204" pitchFamily="34" charset="0"/>
              <a:cs typeface="Times New Roman" panose="02020603050405020304" pitchFamily="18" charset="0"/>
            </a:endParaRPr>
          </a:p>
          <a:p>
            <a:pPr marL="457200" lvl="1" indent="0">
              <a:buNone/>
            </a:pPr>
            <a:endParaRPr lang="en-US" dirty="0">
              <a:latin typeface="Century Gothic" panose="020B0502020202020204" pitchFamily="34" charset="0"/>
              <a:cs typeface="Times New Roman" panose="02020603050405020304" pitchFamily="18" charset="0"/>
            </a:endParaRPr>
          </a:p>
          <a:p>
            <a:pPr lvl="1"/>
            <a:r>
              <a:rPr lang="en-US" sz="1800" dirty="0">
                <a:latin typeface="Century Gothic" panose="020B0502020202020204" pitchFamily="34" charset="0"/>
                <a:cs typeface="Times New Roman" panose="02020603050405020304" pitchFamily="18" charset="0"/>
              </a:rPr>
              <a:t>Paper application can be found at:</a:t>
            </a:r>
          </a:p>
          <a:p>
            <a:pPr marL="914400" lvl="2" indent="0">
              <a:buNone/>
            </a:pPr>
            <a:r>
              <a:rPr lang="en-US" dirty="0">
                <a:solidFill>
                  <a:srgbClr val="A43010"/>
                </a:solidFill>
                <a:latin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www.cecpd.org</a:t>
            </a:r>
            <a:r>
              <a:rPr lang="en-US" dirty="0">
                <a:latin typeface="Century Gothic" panose="020B0502020202020204" pitchFamily="34" charset="0"/>
                <a:cs typeface="Times New Roman" panose="02020603050405020304" pitchFamily="18" charset="0"/>
              </a:rPr>
              <a:t>        Provider Programs        Oklahoma Professional Development Registry      Forms</a:t>
            </a:r>
          </a:p>
        </p:txBody>
      </p:sp>
      <p:sp>
        <p:nvSpPr>
          <p:cNvPr id="4" name="Right Arrow 3"/>
          <p:cNvSpPr/>
          <p:nvPr/>
        </p:nvSpPr>
        <p:spPr>
          <a:xfrm>
            <a:off x="6297425" y="5659993"/>
            <a:ext cx="222423" cy="121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ight Arrow 4"/>
          <p:cNvSpPr/>
          <p:nvPr/>
        </p:nvSpPr>
        <p:spPr>
          <a:xfrm>
            <a:off x="10484842" y="5659993"/>
            <a:ext cx="226541" cy="13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ight Arrow 5"/>
          <p:cNvSpPr/>
          <p:nvPr/>
        </p:nvSpPr>
        <p:spPr>
          <a:xfrm>
            <a:off x="4337514" y="5659993"/>
            <a:ext cx="238898" cy="121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6A071A9A-D81B-4EAB-A11E-AE28409CB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733" y="3844611"/>
            <a:ext cx="6641772" cy="1239623"/>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163162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29BECF0-EEA7-DCF5-32E2-F28765378F9A}"/>
              </a:ext>
            </a:extLst>
          </p:cNvPr>
          <p:cNvSpPr txBox="1">
            <a:spLocks/>
          </p:cNvSpPr>
          <p:nvPr/>
        </p:nvSpPr>
        <p:spPr>
          <a:xfrm>
            <a:off x="2592925" y="1707775"/>
            <a:ext cx="9397906" cy="473784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a:latin typeface="Times New Roman" panose="02020603050405020304" pitchFamily="18" charset="0"/>
                <a:cs typeface="Times New Roman" panose="02020603050405020304" pitchFamily="18" charset="0"/>
              </a:rPr>
              <a:t>To add college coursework to a participant’s Registry account, we must have an OFFICIAL TRANSCRIPT.</a:t>
            </a:r>
          </a:p>
          <a:p>
            <a:r>
              <a:rPr lang="en-US" sz="2400">
                <a:latin typeface="Times New Roman" panose="02020603050405020304" pitchFamily="18" charset="0"/>
                <a:cs typeface="Times New Roman" panose="02020603050405020304" pitchFamily="18" charset="0"/>
              </a:rPr>
              <a:t>The official transcript must be mailed to us from you or from your college/university.</a:t>
            </a:r>
          </a:p>
          <a:p>
            <a:r>
              <a:rPr lang="en-US" sz="2400">
                <a:latin typeface="Times New Roman" panose="02020603050405020304" pitchFamily="18" charset="0"/>
                <a:cs typeface="Times New Roman" panose="02020603050405020304" pitchFamily="18" charset="0"/>
              </a:rPr>
              <a:t>Copies/faxes/emails will not be accepted.</a:t>
            </a:r>
          </a:p>
          <a:p>
            <a:r>
              <a:rPr lang="en-US" sz="2400">
                <a:latin typeface="Times New Roman" panose="02020603050405020304" pitchFamily="18" charset="0"/>
                <a:cs typeface="Times New Roman" panose="02020603050405020304" pitchFamily="18" charset="0"/>
              </a:rPr>
              <a:t>We can accept an electronic transcript sent directly from your college/university. It must be emailed from the school to </a:t>
            </a:r>
            <a:r>
              <a:rPr lang="en-US" sz="2400">
                <a:latin typeface="Times New Roman" panose="02020603050405020304" pitchFamily="18" charset="0"/>
                <a:cs typeface="Times New Roman" panose="02020603050405020304" pitchFamily="18" charset="0"/>
                <a:hlinkClick r:id="rId3"/>
              </a:rPr>
              <a:t>cecpd@ou.edu</a:t>
            </a:r>
            <a:r>
              <a:rPr lang="en-US" sz="2400">
                <a:latin typeface="Times New Roman" panose="02020603050405020304" pitchFamily="18" charset="0"/>
                <a:cs typeface="Times New Roman" panose="02020603050405020304" pitchFamily="18" charset="0"/>
              </a:rPr>
              <a:t>.  It cannot be opened by you first then forwarded to CECPD. Transcripts forwarded via a third party are considered unofficial and cannot be accepted by the Registry.</a:t>
            </a:r>
          </a:p>
          <a:p>
            <a:endParaRPr lang="en-US" dirty="0"/>
          </a:p>
        </p:txBody>
      </p:sp>
      <p:sp>
        <p:nvSpPr>
          <p:cNvPr id="3" name="Title 1">
            <a:extLst>
              <a:ext uri="{FF2B5EF4-FFF2-40B4-BE49-F238E27FC236}">
                <a16:creationId xmlns:a16="http://schemas.microsoft.com/office/drawing/2014/main" id="{DDA368AA-B8FE-414D-A3A7-9A79E9325716}"/>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2060"/>
                </a:solidFill>
                <a:latin typeface="Times New Roman" panose="02020603050405020304" pitchFamily="18" charset="0"/>
                <a:cs typeface="Times New Roman" panose="02020603050405020304" pitchFamily="18" charset="0"/>
              </a:rPr>
              <a:t>Official Transcripts</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21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4B65-27EE-CA51-6936-F4E675883F5A}"/>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2060"/>
                </a:solidFill>
                <a:latin typeface="Times New Roman" panose="02020603050405020304" pitchFamily="18" charset="0"/>
                <a:cs typeface="Times New Roman" panose="02020603050405020304" pitchFamily="18" charset="0"/>
              </a:rPr>
              <a:t>Approved Coursework</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AA0B5A-6F2A-EE91-4738-D23FFD9380B5}"/>
              </a:ext>
            </a:extLst>
          </p:cNvPr>
          <p:cNvSpPr txBox="1">
            <a:spLocks/>
          </p:cNvSpPr>
          <p:nvPr/>
        </p:nvSpPr>
        <p:spPr>
          <a:xfrm>
            <a:off x="2592925" y="1398962"/>
            <a:ext cx="9115839" cy="453542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a:latin typeface="Times New Roman" panose="02020603050405020304" pitchFamily="18" charset="0"/>
                <a:cs typeface="Times New Roman" panose="02020603050405020304" pitchFamily="18" charset="0"/>
              </a:rPr>
              <a:t>A list of approved college coursework can be found at </a:t>
            </a:r>
            <a:r>
              <a:rPr lang="en-US" sz="2000">
                <a:solidFill>
                  <a:srgbClr val="A4301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www.cecpd.org</a:t>
            </a:r>
            <a:endParaRPr lang="en-US" sz="2000">
              <a:solidFill>
                <a:srgbClr val="A43010"/>
              </a:solidFill>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This will show approved college coursework in Early Childhood Education/Child Development/School-Age and Business from the colleges/universities in Oklahoma.</a:t>
            </a:r>
          </a:p>
          <a:p>
            <a:endParaRPr lang="en-US" sz="200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F17D271-6025-7C52-4784-E69E32783703}"/>
              </a:ext>
            </a:extLst>
          </p:cNvPr>
          <p:cNvPicPr>
            <a:picLocks noChangeAspect="1"/>
          </p:cNvPicPr>
          <p:nvPr/>
        </p:nvPicPr>
        <p:blipFill rotWithShape="1">
          <a:blip r:embed="rId3">
            <a:extLst>
              <a:ext uri="{28A0092B-C50C-407E-A947-70E740481C1C}">
                <a14:useLocalDpi xmlns:a14="http://schemas.microsoft.com/office/drawing/2010/main" val="0"/>
              </a:ext>
            </a:extLst>
          </a:blip>
          <a:srcRect l="1250" t="1752" b="4808"/>
          <a:stretch/>
        </p:blipFill>
        <p:spPr>
          <a:xfrm>
            <a:off x="3700309" y="2928134"/>
            <a:ext cx="6901070" cy="3781104"/>
          </a:xfrm>
          <a:prstGeom prst="rect">
            <a:avLst/>
          </a:prstGeom>
        </p:spPr>
      </p:pic>
      <p:sp>
        <p:nvSpPr>
          <p:cNvPr id="5" name="Arrow: Right 4">
            <a:extLst>
              <a:ext uri="{FF2B5EF4-FFF2-40B4-BE49-F238E27FC236}">
                <a16:creationId xmlns:a16="http://schemas.microsoft.com/office/drawing/2014/main" id="{9A04B94F-1629-2590-A559-CBCED3117770}"/>
              </a:ext>
            </a:extLst>
          </p:cNvPr>
          <p:cNvSpPr/>
          <p:nvPr/>
        </p:nvSpPr>
        <p:spPr>
          <a:xfrm>
            <a:off x="3330939" y="6478420"/>
            <a:ext cx="550416" cy="230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045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EA45-6B60-60A7-B35C-880EEC3986BE}"/>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2060"/>
                </a:solidFill>
                <a:latin typeface="Times New Roman" panose="02020603050405020304" pitchFamily="18" charset="0"/>
                <a:cs typeface="Times New Roman" panose="02020603050405020304" pitchFamily="18" charset="0"/>
              </a:rPr>
              <a:t>Approved Classes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CCFF69-50B2-5575-667C-82E002143F69}"/>
              </a:ext>
            </a:extLst>
          </p:cNvPr>
          <p:cNvSpPr txBox="1">
            <a:spLocks/>
          </p:cNvSpPr>
          <p:nvPr/>
        </p:nvSpPr>
        <p:spPr>
          <a:xfrm>
            <a:off x="2589212" y="2133600"/>
            <a:ext cx="8840788" cy="36449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Classes are broken into 3 categories.</a:t>
            </a:r>
          </a:p>
          <a:p>
            <a:pPr lvl="1"/>
            <a:r>
              <a:rPr lang="en-US" sz="3200">
                <a:latin typeface="Times New Roman" panose="02020603050405020304" pitchFamily="18" charset="0"/>
                <a:cs typeface="Times New Roman" panose="02020603050405020304" pitchFamily="18" charset="0"/>
              </a:rPr>
              <a:t>Early Childhood Education/Child Development</a:t>
            </a:r>
          </a:p>
          <a:p>
            <a:pPr lvl="1"/>
            <a:r>
              <a:rPr lang="en-US" sz="3200">
                <a:latin typeface="Times New Roman" panose="02020603050405020304" pitchFamily="18" charset="0"/>
                <a:cs typeface="Times New Roman" panose="02020603050405020304" pitchFamily="18" charset="0"/>
              </a:rPr>
              <a:t>School Age (Elementary Education &amp; Special Education)</a:t>
            </a:r>
          </a:p>
          <a:p>
            <a:pPr lvl="1"/>
            <a:r>
              <a:rPr lang="en-US" sz="3200">
                <a:latin typeface="Times New Roman" panose="02020603050405020304" pitchFamily="18" charset="0"/>
                <a:cs typeface="Times New Roman" panose="02020603050405020304" pitchFamily="18" charset="0"/>
              </a:rPr>
              <a:t>Administrative/Management </a:t>
            </a:r>
            <a:r>
              <a:rPr lang="en-US" sz="2400">
                <a:latin typeface="Times New Roman" panose="02020603050405020304" pitchFamily="18" charset="0"/>
                <a:cs typeface="Times New Roman" panose="02020603050405020304" pitchFamily="18" charset="0"/>
              </a:rPr>
              <a:t>(This is used for the ODC applications.)</a:t>
            </a:r>
          </a:p>
          <a:p>
            <a:pPr lvl="2"/>
            <a:endParaRPr lang="en-US" dirty="0"/>
          </a:p>
        </p:txBody>
      </p:sp>
    </p:spTree>
    <p:extLst>
      <p:ext uri="{BB962C8B-B14F-4D97-AF65-F5344CB8AC3E}">
        <p14:creationId xmlns:p14="http://schemas.microsoft.com/office/powerpoint/2010/main" val="15848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167" y="624110"/>
            <a:ext cx="9686445" cy="1280890"/>
          </a:xfrm>
        </p:spPr>
        <p:txBody>
          <a:bodyPr/>
          <a:lstStyle/>
          <a:p>
            <a:r>
              <a:rPr lang="en-US" dirty="0">
                <a:solidFill>
                  <a:srgbClr val="002060"/>
                </a:solidFill>
                <a:latin typeface="Century Gothic" panose="020B0502020202020204" pitchFamily="34" charset="0"/>
                <a:cs typeface="Times New Roman" panose="02020603050405020304" pitchFamily="18" charset="0"/>
              </a:rPr>
              <a:t>When do I need to renew?</a:t>
            </a:r>
          </a:p>
        </p:txBody>
      </p:sp>
      <p:sp>
        <p:nvSpPr>
          <p:cNvPr id="3" name="Content Placeholder 2"/>
          <p:cNvSpPr>
            <a:spLocks noGrp="1"/>
          </p:cNvSpPr>
          <p:nvPr>
            <p:ph idx="1"/>
          </p:nvPr>
        </p:nvSpPr>
        <p:spPr>
          <a:xfrm>
            <a:off x="1818167" y="1540190"/>
            <a:ext cx="9250326" cy="2361960"/>
          </a:xfrm>
        </p:spPr>
        <p:txBody>
          <a:bodyPr>
            <a:normAutofit/>
          </a:bodyPr>
          <a:lstStyle/>
          <a:p>
            <a:pPr>
              <a:buClr>
                <a:srgbClr val="A53010"/>
              </a:buClr>
              <a:defRPr/>
            </a:pPr>
            <a:r>
              <a:rPr lang="en-US" sz="2800" dirty="0">
                <a:cs typeface="Times New Roman" panose="02020603050405020304" pitchFamily="18" charset="0"/>
              </a:rPr>
              <a:t>You can renew your PDL or ODC before it expires. </a:t>
            </a:r>
          </a:p>
          <a:p>
            <a:pPr>
              <a:buClr>
                <a:srgbClr val="A53010"/>
              </a:buClr>
              <a:defRPr/>
            </a:pPr>
            <a:r>
              <a:rPr lang="en-US" sz="2800" dirty="0">
                <a:cs typeface="Times New Roman" panose="02020603050405020304" pitchFamily="18" charset="0"/>
              </a:rPr>
              <a:t>Your renewal period begins </a:t>
            </a:r>
            <a:r>
              <a:rPr lang="en-US" sz="2800" b="1" dirty="0">
                <a:cs typeface="Times New Roman" panose="02020603050405020304" pitchFamily="18" charset="0"/>
              </a:rPr>
              <a:t>60 days </a:t>
            </a:r>
            <a:r>
              <a:rPr lang="en-US" sz="2800" dirty="0">
                <a:cs typeface="Times New Roman" panose="02020603050405020304" pitchFamily="18" charset="0"/>
              </a:rPr>
              <a:t>prior to the expiration date listed on your PDL or ODC certificate.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814505499"/>
      </p:ext>
    </p:extLst>
  </p:cSld>
  <p:clrMapOvr>
    <a:masterClrMapping/>
  </p:clrMapOvr>
</p:sld>
</file>

<file path=ppt/theme/theme1.xml><?xml version="1.0" encoding="utf-8"?>
<a:theme xmlns:a="http://schemas.openxmlformats.org/drawingml/2006/main" name="Wisp">
  <a:themeElements>
    <a:clrScheme name="Custom 8">
      <a:dk1>
        <a:sysClr val="windowText" lastClr="000000"/>
      </a:dk1>
      <a:lt1>
        <a:sysClr val="window" lastClr="FFFFFF"/>
      </a:lt1>
      <a:dk2>
        <a:srgbClr val="95ABE8"/>
      </a:dk2>
      <a:lt2>
        <a:srgbClr val="D8D8D8"/>
      </a:lt2>
      <a:accent1>
        <a:srgbClr val="A53010"/>
      </a:accent1>
      <a:accent2>
        <a:srgbClr val="DE7E18"/>
      </a:accent2>
      <a:accent3>
        <a:srgbClr val="4A856D"/>
      </a:accent3>
      <a:accent4>
        <a:srgbClr val="A5CDBD"/>
      </a:accent4>
      <a:accent5>
        <a:srgbClr val="A5CDBD"/>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1498</Words>
  <Application>Microsoft Office PowerPoint</Application>
  <PresentationFormat>Widescreen</PresentationFormat>
  <Paragraphs>154</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Trebuchet MS</vt:lpstr>
      <vt:lpstr>Wingdings 3</vt:lpstr>
      <vt:lpstr>Wisp</vt:lpstr>
      <vt:lpstr>Oklahoma Professional Development Registry (OPDR)</vt:lpstr>
      <vt:lpstr>What is the Professional Development Ladder?</vt:lpstr>
      <vt:lpstr>PowerPoint Presentation</vt:lpstr>
      <vt:lpstr>PowerPoint Presentation</vt:lpstr>
      <vt:lpstr>How do I submit a PDL/ODC application?</vt:lpstr>
      <vt:lpstr>PowerPoint Presentation</vt:lpstr>
      <vt:lpstr>PowerPoint Presentation</vt:lpstr>
      <vt:lpstr>PowerPoint Presentation</vt:lpstr>
      <vt:lpstr>When do I need to renew?</vt:lpstr>
      <vt:lpstr>Renewal Information</vt:lpstr>
      <vt:lpstr>**How to calculate training hours?</vt:lpstr>
      <vt:lpstr>What is the processing time and status of my application?</vt:lpstr>
      <vt:lpstr>Help! I cannot log into my Registry Account.</vt:lpstr>
      <vt:lpstr>My information is not showing on my Training Record. </vt:lpstr>
      <vt:lpstr>My information is not showing on my Training Record.  </vt:lpstr>
      <vt:lpstr>I need access to my Organization Profile.</vt:lpstr>
      <vt:lpstr>Need additional assistance? Contact Information?</vt:lpstr>
      <vt:lpstr>Additional Registry Questions</vt:lpstr>
      <vt:lpstr>Professional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Meyer</dc:creator>
  <cp:lastModifiedBy>Meyer, Angela D.</cp:lastModifiedBy>
  <cp:revision>74</cp:revision>
  <cp:lastPrinted>2023-09-20T14:31:56Z</cp:lastPrinted>
  <dcterms:created xsi:type="dcterms:W3CDTF">2020-03-05T22:48:11Z</dcterms:created>
  <dcterms:modified xsi:type="dcterms:W3CDTF">2024-08-01T21:06:19Z</dcterms:modified>
</cp:coreProperties>
</file>