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50"/>
  </p:notesMasterIdLst>
  <p:sldIdLst>
    <p:sldId id="256" r:id="rId5"/>
    <p:sldId id="257" r:id="rId6"/>
    <p:sldId id="304" r:id="rId7"/>
    <p:sldId id="259" r:id="rId8"/>
    <p:sldId id="258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306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3" r:id="rId49"/>
  </p:sldIdLst>
  <p:sldSz cx="18288000" cy="10287000"/>
  <p:notesSz cx="6858000" cy="9144000"/>
  <p:embeddedFontLst>
    <p:embeddedFont>
      <p:font typeface="Agrandir" panose="020B0604020202020204" charset="0"/>
      <p:regular r:id="rId51"/>
    </p:embeddedFont>
    <p:embeddedFont>
      <p:font typeface="Agrandir Bold" panose="020B0604020202020204" charset="0"/>
      <p:regular r:id="rId52"/>
    </p:embeddedFont>
    <p:embeddedFont>
      <p:font typeface="Agrandir Medium" panose="020B0604020202020204" charset="0"/>
      <p:regular r:id="rId53"/>
    </p:embeddedFont>
    <p:embeddedFont>
      <p:font typeface="Barlow SemiCondensed" panose="020B0604020202020204" charset="0"/>
      <p:regular r:id="rId54"/>
    </p:embeddedFont>
    <p:embeddedFont>
      <p:font typeface="Barlow SemiCondensed Bold" panose="020B0604020202020204" charset="0"/>
      <p:regular r:id="rId55"/>
    </p:embeddedFont>
    <p:embeddedFont>
      <p:font typeface="Barlow SemiCondensed Medium" panose="020B0604020202020204" charset="0"/>
      <p:regular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nva Sans" panose="020B0604020202020204" charset="0"/>
      <p:regular r:id="rId61"/>
    </p:embeddedFont>
    <p:embeddedFont>
      <p:font typeface="Canva Sans Bold" panose="020B0604020202020204" charset="0"/>
      <p:regular r:id="rId62"/>
    </p:embeddedFont>
    <p:embeddedFont>
      <p:font typeface="Dynamo Condensed Bold" panose="020B0604020202020204" charset="0"/>
      <p:regular r:id="rId63"/>
    </p:embeddedFont>
    <p:embeddedFont>
      <p:font typeface="Fredoka" panose="020B0604020202020204" charset="0"/>
      <p:regular r:id="rId64"/>
    </p:embeddedFont>
    <p:embeddedFont>
      <p:font typeface="Hibernate" panose="02000503000000000000" charset="0"/>
      <p:regular r:id="rId65"/>
    </p:embeddedFont>
    <p:embeddedFont>
      <p:font typeface="Montserrat" panose="00000500000000000000" pitchFamily="2" charset="0"/>
      <p:regular r:id="rId66"/>
      <p:bold r:id="rId67"/>
      <p:italic r:id="rId68"/>
      <p:boldItalic r:id="rId69"/>
    </p:embeddedFont>
    <p:embeddedFont>
      <p:font typeface="Montserrat Bold" panose="00000800000000000000" charset="0"/>
      <p:regular r:id="rId70"/>
      <p:bold r:id="rId71"/>
    </p:embeddedFont>
    <p:embeddedFont>
      <p:font typeface="Montserrat Classic Bold" panose="020B0604020202020204" charset="0"/>
      <p:regular r:id="rId72"/>
    </p:embeddedFont>
    <p:embeddedFont>
      <p:font typeface="Montserrat Medium" panose="00000600000000000000" pitchFamily="2" charset="0"/>
      <p:regular r:id="rId73"/>
      <p:italic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28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font" Target="fonts/font24.fntdata"/><Relationship Id="rId79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font" Target="fonts/font11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7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font" Target="fonts/font23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font" Target="fonts/font2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ena Friend" userId="598f0647-13ee-47fe-87be-bbc7450f2109" providerId="ADAL" clId="{94DE348C-889A-4FDC-ADA3-E2B62B3477BA}"/>
    <pc:docChg chg="custSel delSld modSld">
      <pc:chgData name="Teena Friend" userId="598f0647-13ee-47fe-87be-bbc7450f2109" providerId="ADAL" clId="{94DE348C-889A-4FDC-ADA3-E2B62B3477BA}" dt="2024-08-21T18:23:47.917" v="1" actId="2696"/>
      <pc:docMkLst>
        <pc:docMk/>
      </pc:docMkLst>
      <pc:sldChg chg="delSp del mod">
        <pc:chgData name="Teena Friend" userId="598f0647-13ee-47fe-87be-bbc7450f2109" providerId="ADAL" clId="{94DE348C-889A-4FDC-ADA3-E2B62B3477BA}" dt="2024-08-21T18:23:47.917" v="1" actId="2696"/>
        <pc:sldMkLst>
          <pc:docMk/>
          <pc:sldMk cId="0" sldId="302"/>
        </pc:sldMkLst>
        <pc:grpChg chg="del">
          <ac:chgData name="Teena Friend" userId="598f0647-13ee-47fe-87be-bbc7450f2109" providerId="ADAL" clId="{94DE348C-889A-4FDC-ADA3-E2B62B3477BA}" dt="2024-08-12T13:58:09.413" v="0" actId="478"/>
          <ac:grpSpMkLst>
            <pc:docMk/>
            <pc:sldMk cId="0" sldId="302"/>
            <ac:grpSpMk id="7" creationId="{007263F5-7559-4BA9-C54B-0972F81AE97C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C7924-ACD8-4877-AE45-D9BFD4717F1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B25D6-8450-4910-B661-DE9AE5D44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91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B25D6-8450-4910-B661-DE9AE5D44F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42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mfriend1962@gmail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klahoma.gov/careertech/educators/counseling-and-career-development/ok-career-guide/okcareerguide-training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oklahoma.gov/careertech/educators/counseling-and-career-development/connect-2-business.html" TargetMode="External"/><Relationship Id="rId4" Type="http://schemas.openxmlformats.org/officeDocument/2006/relationships/hyperlink" Target="https://oklahoma.gov/careertech/educators/counseling-and-career-development/ok-career-guide/okcareerguide-resources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5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jpe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65.svg"/><Relationship Id="rId5" Type="http://schemas.openxmlformats.org/officeDocument/2006/relationships/image" Target="../media/image61.svg"/><Relationship Id="rId10" Type="http://schemas.openxmlformats.org/officeDocument/2006/relationships/image" Target="../media/image64.png"/><Relationship Id="rId4" Type="http://schemas.openxmlformats.org/officeDocument/2006/relationships/image" Target="../media/image46.png"/><Relationship Id="rId9" Type="http://schemas.openxmlformats.org/officeDocument/2006/relationships/image" Target="../media/image63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82.png"/><Relationship Id="rId17" Type="http://schemas.openxmlformats.org/officeDocument/2006/relationships/image" Target="../media/image87.jpeg"/><Relationship Id="rId2" Type="http://schemas.openxmlformats.org/officeDocument/2006/relationships/image" Target="../media/image72.png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1.jpg"/><Relationship Id="rId2" Type="http://schemas.openxmlformats.org/officeDocument/2006/relationships/image" Target="../media/image1.jpe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9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6.jpg"/><Relationship Id="rId2" Type="http://schemas.openxmlformats.org/officeDocument/2006/relationships/image" Target="../media/image1.jpe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632863" y="4598768"/>
            <a:ext cx="13022273" cy="1380354"/>
            <a:chOff x="0" y="0"/>
            <a:chExt cx="2990689" cy="31701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90689" cy="317012"/>
            </a:xfrm>
            <a:custGeom>
              <a:avLst/>
              <a:gdLst/>
              <a:ahLst/>
              <a:cxnLst/>
              <a:rect l="l" t="t" r="r" b="b"/>
              <a:pathLst>
                <a:path w="2990689" h="317012">
                  <a:moveTo>
                    <a:pt x="8918" y="0"/>
                  </a:moveTo>
                  <a:lnTo>
                    <a:pt x="2981772" y="0"/>
                  </a:lnTo>
                  <a:cubicBezTo>
                    <a:pt x="2986697" y="0"/>
                    <a:pt x="2990689" y="3993"/>
                    <a:pt x="2990689" y="8918"/>
                  </a:cubicBezTo>
                  <a:lnTo>
                    <a:pt x="2990689" y="308094"/>
                  </a:lnTo>
                  <a:cubicBezTo>
                    <a:pt x="2990689" y="313019"/>
                    <a:pt x="2986697" y="317012"/>
                    <a:pt x="2981772" y="317012"/>
                  </a:cubicBezTo>
                  <a:lnTo>
                    <a:pt x="8918" y="317012"/>
                  </a:lnTo>
                  <a:cubicBezTo>
                    <a:pt x="3993" y="317012"/>
                    <a:pt x="0" y="313019"/>
                    <a:pt x="0" y="308094"/>
                  </a:cubicBezTo>
                  <a:lnTo>
                    <a:pt x="0" y="8918"/>
                  </a:lnTo>
                  <a:cubicBezTo>
                    <a:pt x="0" y="3993"/>
                    <a:pt x="3993" y="0"/>
                    <a:pt x="8918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2990689" cy="326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842733" y="6305754"/>
            <a:ext cx="8602534" cy="843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29"/>
              </a:lnSpc>
            </a:pPr>
            <a:r>
              <a:rPr lang="en-US" sz="4373" spc="389">
                <a:solidFill>
                  <a:srgbClr val="40404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OKLAHOMA FCS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22129" y="3327969"/>
            <a:ext cx="12043743" cy="309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976"/>
              </a:lnSpc>
              <a:spcBef>
                <a:spcPct val="0"/>
              </a:spcBef>
            </a:pPr>
            <a:r>
              <a:rPr lang="en-US" sz="19065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REGION MEETINGS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92000" y="2324100"/>
            <a:ext cx="4871430" cy="4870875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b="-3334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31555" y="2698814"/>
            <a:ext cx="4871430" cy="4870875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t="-3699" b="-29648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807212" y="7657259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JENNIFER LAWTER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11935" y="7042578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KAITLYN ALBRECHT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950380-EFE7-5B75-EB18-A0A29D208665}"/>
              </a:ext>
            </a:extLst>
          </p:cNvPr>
          <p:cNvSpPr txBox="1"/>
          <p:nvPr/>
        </p:nvSpPr>
        <p:spPr>
          <a:xfrm>
            <a:off x="807212" y="419100"/>
            <a:ext cx="68889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N3 New Teacher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674B6-221F-F86A-0540-F48D639BF604}"/>
              </a:ext>
            </a:extLst>
          </p:cNvPr>
          <p:cNvSpPr txBox="1"/>
          <p:nvPr/>
        </p:nvSpPr>
        <p:spPr>
          <a:xfrm>
            <a:off x="12019080" y="560480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N4 New Teachers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056587" y="603420"/>
            <a:ext cx="4871430" cy="4870875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t="-5320" b="-28189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561202" y="1391036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EMILY GOFF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69927" y="2727150"/>
            <a:ext cx="4871430" cy="4870875"/>
            <a:chOff x="0" y="0"/>
            <a:chExt cx="6350013" cy="6349289"/>
          </a:xfrm>
        </p:grpSpPr>
        <p:sp>
          <p:nvSpPr>
            <p:cNvPr id="7" name="Freeform 7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t="-6921" b="-2642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093108" y="4076700"/>
            <a:ext cx="4871430" cy="4870875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b="-3351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8458200" y="8851258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KAMI POPE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28644" y="5428754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MADISON CAMP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F5DA1F-9FC4-A6CC-651F-1556C347D30C}"/>
              </a:ext>
            </a:extLst>
          </p:cNvPr>
          <p:cNvSpPr txBox="1"/>
          <p:nvPr/>
        </p:nvSpPr>
        <p:spPr>
          <a:xfrm>
            <a:off x="5686205" y="51427"/>
            <a:ext cx="70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N4 New Teachers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038690" y="414883"/>
            <a:ext cx="4871430" cy="4870875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t="-9948" b="-23400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77157" y="6362700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LESLIE RODRIGUEZ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05949" y="1491825"/>
            <a:ext cx="4871430" cy="4870875"/>
            <a:chOff x="0" y="0"/>
            <a:chExt cx="6350013" cy="6349289"/>
          </a:xfrm>
        </p:grpSpPr>
        <p:sp>
          <p:nvSpPr>
            <p:cNvPr id="7" name="Freeform 7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t="-6585" b="-2676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6532418" y="4387425"/>
            <a:ext cx="4871430" cy="4870875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t="-195" b="-3315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6766851" y="9162182"/>
            <a:ext cx="5129014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CHELSEA KENDLE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09903" y="5524927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CHRISTIE MALONE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92C00-A558-F384-B42E-C8EE5CBB9437}"/>
              </a:ext>
            </a:extLst>
          </p:cNvPr>
          <p:cNvSpPr txBox="1"/>
          <p:nvPr/>
        </p:nvSpPr>
        <p:spPr>
          <a:xfrm>
            <a:off x="4620494" y="-27069"/>
            <a:ext cx="94003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N5 Teachers who attended NTA 2024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68310" y="1646655"/>
            <a:ext cx="12751380" cy="6993690"/>
            <a:chOff x="0" y="0"/>
            <a:chExt cx="3358388" cy="18419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8388" cy="1841959"/>
            </a:xfrm>
            <a:custGeom>
              <a:avLst/>
              <a:gdLst/>
              <a:ahLst/>
              <a:cxnLst/>
              <a:rect l="l" t="t" r="r" b="b"/>
              <a:pathLst>
                <a:path w="3358388" h="1841959">
                  <a:moveTo>
                    <a:pt x="0" y="0"/>
                  </a:moveTo>
                  <a:lnTo>
                    <a:pt x="3358388" y="0"/>
                  </a:lnTo>
                  <a:lnTo>
                    <a:pt x="3358388" y="1841959"/>
                  </a:lnTo>
                  <a:lnTo>
                    <a:pt x="0" y="1841959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58388" cy="1880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984966" y="4594208"/>
            <a:ext cx="10318068" cy="3406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There are still several jobs openings across the state. If you know someone who would like to teach FCS, send them to our job listings on ctYOU under the FCS/Bulletin Board/FCS Job Openings!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92608" y="2678274"/>
            <a:ext cx="10702784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JOB OPENINGS!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90872" y="3772299"/>
            <a:ext cx="6359590" cy="4741161"/>
            <a:chOff x="0" y="0"/>
            <a:chExt cx="1674954" cy="12487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4954" cy="1248701"/>
            </a:xfrm>
            <a:custGeom>
              <a:avLst/>
              <a:gdLst/>
              <a:ahLst/>
              <a:cxnLst/>
              <a:rect l="l" t="t" r="r" b="b"/>
              <a:pathLst>
                <a:path w="1674954" h="1248701">
                  <a:moveTo>
                    <a:pt x="62085" y="0"/>
                  </a:moveTo>
                  <a:lnTo>
                    <a:pt x="1612868" y="0"/>
                  </a:lnTo>
                  <a:cubicBezTo>
                    <a:pt x="1629334" y="0"/>
                    <a:pt x="1645126" y="6541"/>
                    <a:pt x="1656769" y="18184"/>
                  </a:cubicBezTo>
                  <a:cubicBezTo>
                    <a:pt x="1668413" y="29828"/>
                    <a:pt x="1674954" y="45619"/>
                    <a:pt x="1674954" y="62085"/>
                  </a:cubicBezTo>
                  <a:lnTo>
                    <a:pt x="1674954" y="1186615"/>
                  </a:lnTo>
                  <a:cubicBezTo>
                    <a:pt x="1674954" y="1220904"/>
                    <a:pt x="1647157" y="1248701"/>
                    <a:pt x="1612868" y="1248701"/>
                  </a:cubicBezTo>
                  <a:lnTo>
                    <a:pt x="62085" y="1248701"/>
                  </a:lnTo>
                  <a:cubicBezTo>
                    <a:pt x="45619" y="1248701"/>
                    <a:pt x="29828" y="1242160"/>
                    <a:pt x="18184" y="1230516"/>
                  </a:cubicBezTo>
                  <a:cubicBezTo>
                    <a:pt x="6541" y="1218873"/>
                    <a:pt x="0" y="1203082"/>
                    <a:pt x="0" y="1186615"/>
                  </a:cubicBezTo>
                  <a:lnTo>
                    <a:pt x="0" y="62085"/>
                  </a:lnTo>
                  <a:cubicBezTo>
                    <a:pt x="0" y="45619"/>
                    <a:pt x="6541" y="29828"/>
                    <a:pt x="18184" y="18184"/>
                  </a:cubicBezTo>
                  <a:cubicBezTo>
                    <a:pt x="29828" y="6541"/>
                    <a:pt x="45619" y="0"/>
                    <a:pt x="62085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1674954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36338" y="3772299"/>
            <a:ext cx="6056668" cy="4741161"/>
            <a:chOff x="0" y="0"/>
            <a:chExt cx="1595172" cy="12487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95172" cy="1248701"/>
            </a:xfrm>
            <a:custGeom>
              <a:avLst/>
              <a:gdLst/>
              <a:ahLst/>
              <a:cxnLst/>
              <a:rect l="l" t="t" r="r" b="b"/>
              <a:pathLst>
                <a:path w="1595172" h="1248701">
                  <a:moveTo>
                    <a:pt x="65191" y="0"/>
                  </a:moveTo>
                  <a:lnTo>
                    <a:pt x="1529981" y="0"/>
                  </a:lnTo>
                  <a:cubicBezTo>
                    <a:pt x="1565985" y="0"/>
                    <a:pt x="1595172" y="29187"/>
                    <a:pt x="1595172" y="65191"/>
                  </a:cubicBezTo>
                  <a:lnTo>
                    <a:pt x="1595172" y="1183510"/>
                  </a:lnTo>
                  <a:cubicBezTo>
                    <a:pt x="1595172" y="1219514"/>
                    <a:pt x="1565985" y="1248701"/>
                    <a:pt x="1529981" y="1248701"/>
                  </a:cubicBezTo>
                  <a:lnTo>
                    <a:pt x="65191" y="1248701"/>
                  </a:lnTo>
                  <a:cubicBezTo>
                    <a:pt x="29187" y="1248701"/>
                    <a:pt x="0" y="1219514"/>
                    <a:pt x="0" y="1183510"/>
                  </a:cubicBezTo>
                  <a:lnTo>
                    <a:pt x="0" y="65191"/>
                  </a:lnTo>
                  <a:cubicBezTo>
                    <a:pt x="0" y="29187"/>
                    <a:pt x="29187" y="0"/>
                    <a:pt x="65191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1595172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729922" y="5114547"/>
            <a:ext cx="5481491" cy="292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597"/>
              </a:lnSpc>
              <a:spcBef>
                <a:spcPct val="0"/>
              </a:spcBef>
            </a:pPr>
            <a:r>
              <a:rPr lang="en-US" sz="18013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8000</a:t>
            </a:r>
          </a:p>
        </p:txBody>
      </p:sp>
      <p:sp>
        <p:nvSpPr>
          <p:cNvPr id="10" name="Freeform 10"/>
          <p:cNvSpPr/>
          <p:nvPr/>
        </p:nvSpPr>
        <p:spPr>
          <a:xfrm>
            <a:off x="3395387" y="5269929"/>
            <a:ext cx="441931" cy="872951"/>
          </a:xfrm>
          <a:custGeom>
            <a:avLst/>
            <a:gdLst/>
            <a:ahLst/>
            <a:cxnLst/>
            <a:rect l="l" t="t" r="r" b="b"/>
            <a:pathLst>
              <a:path w="441931" h="872951">
                <a:moveTo>
                  <a:pt x="0" y="0"/>
                </a:moveTo>
                <a:lnTo>
                  <a:pt x="441932" y="0"/>
                </a:lnTo>
                <a:lnTo>
                  <a:pt x="441932" y="872951"/>
                </a:lnTo>
                <a:lnTo>
                  <a:pt x="0" y="872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56883" y="1640190"/>
            <a:ext cx="14774235" cy="195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720"/>
              </a:lnSpc>
              <a:spcBef>
                <a:spcPct val="0"/>
              </a:spcBef>
            </a:pPr>
            <a:r>
              <a:rPr lang="en-US" sz="12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FCS PROGRAM FUNDING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37319" y="4052190"/>
            <a:ext cx="3266698" cy="124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19"/>
              </a:lnSpc>
              <a:spcBef>
                <a:spcPct val="0"/>
              </a:spcBef>
            </a:pPr>
            <a:r>
              <a:rPr lang="en-US" sz="7299" spc="233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412 MONEY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68046" y="7348096"/>
            <a:ext cx="3405244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spc="134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FULL TIME PROGRAMS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56359" y="4052190"/>
            <a:ext cx="4530925" cy="124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19"/>
              </a:lnSpc>
              <a:spcBef>
                <a:spcPct val="0"/>
              </a:spcBef>
            </a:pPr>
            <a:r>
              <a:rPr lang="en-US" sz="7299" spc="233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SALARY STIPEND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1076" y="5114547"/>
            <a:ext cx="5481491" cy="292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597"/>
              </a:lnSpc>
              <a:spcBef>
                <a:spcPct val="0"/>
              </a:spcBef>
            </a:pPr>
            <a:r>
              <a:rPr lang="en-US" sz="18013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2200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262050" y="7317105"/>
            <a:ext cx="3405244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spc="134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(411 MONEY)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928296" y="5295522"/>
            <a:ext cx="441931" cy="872951"/>
          </a:xfrm>
          <a:custGeom>
            <a:avLst/>
            <a:gdLst/>
            <a:ahLst/>
            <a:cxnLst/>
            <a:rect l="l" t="t" r="r" b="b"/>
            <a:pathLst>
              <a:path w="441931" h="872951">
                <a:moveTo>
                  <a:pt x="0" y="0"/>
                </a:moveTo>
                <a:lnTo>
                  <a:pt x="441931" y="0"/>
                </a:lnTo>
                <a:lnTo>
                  <a:pt x="441931" y="872951"/>
                </a:lnTo>
                <a:lnTo>
                  <a:pt x="0" y="872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5023" y="2533626"/>
            <a:ext cx="6981930" cy="2116379"/>
            <a:chOff x="0" y="0"/>
            <a:chExt cx="2785557" cy="844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5557" cy="844364"/>
            </a:xfrm>
            <a:custGeom>
              <a:avLst/>
              <a:gdLst/>
              <a:ahLst/>
              <a:cxnLst/>
              <a:rect l="l" t="t" r="r" b="b"/>
              <a:pathLst>
                <a:path w="2785557" h="844364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811099"/>
                  </a:lnTo>
                  <a:cubicBezTo>
                    <a:pt x="2785557" y="829471"/>
                    <a:pt x="2770664" y="844364"/>
                    <a:pt x="2752291" y="844364"/>
                  </a:cubicBezTo>
                  <a:lnTo>
                    <a:pt x="33266" y="844364"/>
                  </a:lnTo>
                  <a:cubicBezTo>
                    <a:pt x="14893" y="844364"/>
                    <a:pt x="0" y="829471"/>
                    <a:pt x="0" y="811099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2785557" cy="739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91"/>
                </a:lnSpc>
              </a:pPr>
              <a:r>
                <a:rPr lang="en-US" sz="6399" spc="454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Classroom Equipment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5023" y="4924680"/>
            <a:ext cx="6981930" cy="2116379"/>
            <a:chOff x="0" y="0"/>
            <a:chExt cx="2785557" cy="8443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85557" cy="844364"/>
            </a:xfrm>
            <a:custGeom>
              <a:avLst/>
              <a:gdLst/>
              <a:ahLst/>
              <a:cxnLst/>
              <a:rect l="l" t="t" r="r" b="b"/>
              <a:pathLst>
                <a:path w="2785557" h="844364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811099"/>
                  </a:lnTo>
                  <a:cubicBezTo>
                    <a:pt x="2785557" y="829471"/>
                    <a:pt x="2770664" y="844364"/>
                    <a:pt x="2752291" y="844364"/>
                  </a:cubicBezTo>
                  <a:lnTo>
                    <a:pt x="33266" y="844364"/>
                  </a:lnTo>
                  <a:cubicBezTo>
                    <a:pt x="14893" y="844364"/>
                    <a:pt x="0" y="829471"/>
                    <a:pt x="0" y="811099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04775"/>
              <a:ext cx="2785557" cy="739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91"/>
                </a:lnSpc>
              </a:pPr>
              <a:r>
                <a:rPr lang="en-US" sz="6399" spc="454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Instructional Supplies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65023" y="7317283"/>
            <a:ext cx="6981930" cy="2116379"/>
            <a:chOff x="0" y="0"/>
            <a:chExt cx="2785557" cy="8443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85557" cy="844364"/>
            </a:xfrm>
            <a:custGeom>
              <a:avLst/>
              <a:gdLst/>
              <a:ahLst/>
              <a:cxnLst/>
              <a:rect l="l" t="t" r="r" b="b"/>
              <a:pathLst>
                <a:path w="2785557" h="844364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811099"/>
                  </a:lnTo>
                  <a:cubicBezTo>
                    <a:pt x="2785557" y="829471"/>
                    <a:pt x="2770664" y="844364"/>
                    <a:pt x="2752291" y="844364"/>
                  </a:cubicBezTo>
                  <a:lnTo>
                    <a:pt x="33266" y="844364"/>
                  </a:lnTo>
                  <a:cubicBezTo>
                    <a:pt x="14893" y="844364"/>
                    <a:pt x="0" y="829471"/>
                    <a:pt x="0" y="811099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04775"/>
              <a:ext cx="2785557" cy="739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91"/>
                </a:lnSpc>
              </a:pPr>
              <a:r>
                <a:rPr lang="en-US" sz="6399" spc="454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Professional Development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179457" y="477982"/>
            <a:ext cx="9929412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USING 412 MONEY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042348" y="2558965"/>
            <a:ext cx="6480629" cy="2065700"/>
          </a:xfrm>
          <a:custGeom>
            <a:avLst/>
            <a:gdLst/>
            <a:ahLst/>
            <a:cxnLst/>
            <a:rect l="l" t="t" r="r" b="b"/>
            <a:pathLst>
              <a:path w="6480629" h="2065700">
                <a:moveTo>
                  <a:pt x="0" y="0"/>
                </a:moveTo>
                <a:lnTo>
                  <a:pt x="6480629" y="0"/>
                </a:lnTo>
                <a:lnTo>
                  <a:pt x="6480629" y="2065701"/>
                </a:lnTo>
                <a:lnTo>
                  <a:pt x="0" y="2065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042348" y="2612759"/>
            <a:ext cx="6480629" cy="157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Appliances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Sewing Machines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Laptops/Tablets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042348" y="4950019"/>
            <a:ext cx="6480629" cy="2065700"/>
          </a:xfrm>
          <a:custGeom>
            <a:avLst/>
            <a:gdLst/>
            <a:ahLst/>
            <a:cxnLst/>
            <a:rect l="l" t="t" r="r" b="b"/>
            <a:pathLst>
              <a:path w="6480629" h="2065700">
                <a:moveTo>
                  <a:pt x="0" y="0"/>
                </a:moveTo>
                <a:lnTo>
                  <a:pt x="6480629" y="0"/>
                </a:lnTo>
                <a:lnTo>
                  <a:pt x="6480629" y="2065700"/>
                </a:lnTo>
                <a:lnTo>
                  <a:pt x="0" y="2065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042348" y="5003812"/>
            <a:ext cx="6480629" cy="157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Curriculum/Textbooks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Simulations/Real Care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Ingredients for food labs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042348" y="7342622"/>
            <a:ext cx="6480629" cy="2065700"/>
          </a:xfrm>
          <a:custGeom>
            <a:avLst/>
            <a:gdLst/>
            <a:ahLst/>
            <a:cxnLst/>
            <a:rect l="l" t="t" r="r" b="b"/>
            <a:pathLst>
              <a:path w="6480629" h="2065700">
                <a:moveTo>
                  <a:pt x="0" y="0"/>
                </a:moveTo>
                <a:lnTo>
                  <a:pt x="6480629" y="0"/>
                </a:lnTo>
                <a:lnTo>
                  <a:pt x="6480629" y="2065701"/>
                </a:lnTo>
                <a:lnTo>
                  <a:pt x="0" y="20657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042348" y="7396416"/>
            <a:ext cx="6480629" cy="157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Chapter Adviser Summit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Vision Conference 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May Workshops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14168" y="2524042"/>
            <a:ext cx="15459663" cy="3099156"/>
            <a:chOff x="0" y="0"/>
            <a:chExt cx="6167890" cy="12364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67890" cy="1236460"/>
            </a:xfrm>
            <a:custGeom>
              <a:avLst/>
              <a:gdLst/>
              <a:ahLst/>
              <a:cxnLst/>
              <a:rect l="l" t="t" r="r" b="b"/>
              <a:pathLst>
                <a:path w="6167890" h="1236460">
                  <a:moveTo>
                    <a:pt x="15023" y="0"/>
                  </a:moveTo>
                  <a:lnTo>
                    <a:pt x="6152866" y="0"/>
                  </a:lnTo>
                  <a:cubicBezTo>
                    <a:pt x="6161163" y="0"/>
                    <a:pt x="6167890" y="6726"/>
                    <a:pt x="6167890" y="15023"/>
                  </a:cubicBezTo>
                  <a:lnTo>
                    <a:pt x="6167890" y="1221436"/>
                  </a:lnTo>
                  <a:cubicBezTo>
                    <a:pt x="6167890" y="1225421"/>
                    <a:pt x="6166307" y="1229242"/>
                    <a:pt x="6163490" y="1232059"/>
                  </a:cubicBezTo>
                  <a:cubicBezTo>
                    <a:pt x="6160672" y="1234877"/>
                    <a:pt x="6156851" y="1236460"/>
                    <a:pt x="6152866" y="1236460"/>
                  </a:cubicBezTo>
                  <a:lnTo>
                    <a:pt x="15023" y="1236460"/>
                  </a:lnTo>
                  <a:cubicBezTo>
                    <a:pt x="6726" y="1236460"/>
                    <a:pt x="0" y="1229733"/>
                    <a:pt x="0" y="1221436"/>
                  </a:cubicBezTo>
                  <a:lnTo>
                    <a:pt x="0" y="15023"/>
                  </a:lnTo>
                  <a:cubicBezTo>
                    <a:pt x="0" y="6726"/>
                    <a:pt x="6726" y="0"/>
                    <a:pt x="15023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6167890" cy="1160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44"/>
                </a:lnSpc>
              </a:pPr>
              <a:r>
                <a:rPr lang="en-US" sz="4800" spc="340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$900 FCCLA AFFILIATION PER CHAPTER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14168" y="6089512"/>
            <a:ext cx="15459663" cy="3168788"/>
            <a:chOff x="0" y="0"/>
            <a:chExt cx="6167890" cy="12642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67890" cy="1264241"/>
            </a:xfrm>
            <a:custGeom>
              <a:avLst/>
              <a:gdLst/>
              <a:ahLst/>
              <a:cxnLst/>
              <a:rect l="l" t="t" r="r" b="b"/>
              <a:pathLst>
                <a:path w="6167890" h="1264241">
                  <a:moveTo>
                    <a:pt x="15023" y="0"/>
                  </a:moveTo>
                  <a:lnTo>
                    <a:pt x="6152866" y="0"/>
                  </a:lnTo>
                  <a:cubicBezTo>
                    <a:pt x="6161163" y="0"/>
                    <a:pt x="6167890" y="6726"/>
                    <a:pt x="6167890" y="15023"/>
                  </a:cubicBezTo>
                  <a:lnTo>
                    <a:pt x="6167890" y="1249217"/>
                  </a:lnTo>
                  <a:cubicBezTo>
                    <a:pt x="6167890" y="1253202"/>
                    <a:pt x="6166307" y="1257023"/>
                    <a:pt x="6163490" y="1259840"/>
                  </a:cubicBezTo>
                  <a:cubicBezTo>
                    <a:pt x="6160672" y="1262658"/>
                    <a:pt x="6156851" y="1264241"/>
                    <a:pt x="6152866" y="1264241"/>
                  </a:cubicBezTo>
                  <a:lnTo>
                    <a:pt x="15023" y="1264241"/>
                  </a:lnTo>
                  <a:cubicBezTo>
                    <a:pt x="6726" y="1264241"/>
                    <a:pt x="0" y="1257514"/>
                    <a:pt x="0" y="1249217"/>
                  </a:cubicBezTo>
                  <a:lnTo>
                    <a:pt x="0" y="15023"/>
                  </a:lnTo>
                  <a:cubicBezTo>
                    <a:pt x="0" y="6726"/>
                    <a:pt x="6726" y="0"/>
                    <a:pt x="15023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6167890" cy="11880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44"/>
                </a:lnSpc>
              </a:pPr>
              <a:r>
                <a:rPr lang="en-US" sz="4800" spc="340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$300 OFFICIAL DRESS/CONFERENCE DRESS/CHEF ATTIRE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-1162250">
            <a:off x="638732" y="4034272"/>
            <a:ext cx="1896462" cy="2473647"/>
          </a:xfrm>
          <a:custGeom>
            <a:avLst/>
            <a:gdLst/>
            <a:ahLst/>
            <a:cxnLst/>
            <a:rect l="l" t="t" r="r" b="b"/>
            <a:pathLst>
              <a:path w="1896462" h="2473647">
                <a:moveTo>
                  <a:pt x="0" y="0"/>
                </a:moveTo>
                <a:lnTo>
                  <a:pt x="1896463" y="0"/>
                </a:lnTo>
                <a:lnTo>
                  <a:pt x="1896463" y="2473647"/>
                </a:lnTo>
                <a:lnTo>
                  <a:pt x="0" y="2473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31560" y="191560"/>
            <a:ext cx="16683745" cy="233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64"/>
              </a:lnSpc>
              <a:spcBef>
                <a:spcPct val="0"/>
              </a:spcBef>
            </a:pPr>
            <a:r>
              <a:rPr lang="en-US" sz="144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ADDITIONAL EXPENDITURES FY25</a:t>
            </a:r>
          </a:p>
        </p:txBody>
      </p:sp>
      <p:sp>
        <p:nvSpPr>
          <p:cNvPr id="11" name="Freeform 11"/>
          <p:cNvSpPr/>
          <p:nvPr/>
        </p:nvSpPr>
        <p:spPr>
          <a:xfrm rot="1156786">
            <a:off x="15663510" y="7303754"/>
            <a:ext cx="1896462" cy="2473647"/>
          </a:xfrm>
          <a:custGeom>
            <a:avLst/>
            <a:gdLst/>
            <a:ahLst/>
            <a:cxnLst/>
            <a:rect l="l" t="t" r="r" b="b"/>
            <a:pathLst>
              <a:path w="1896462" h="2473647">
                <a:moveTo>
                  <a:pt x="0" y="0"/>
                </a:moveTo>
                <a:lnTo>
                  <a:pt x="1896462" y="0"/>
                </a:lnTo>
                <a:lnTo>
                  <a:pt x="1896462" y="2473646"/>
                </a:lnTo>
                <a:lnTo>
                  <a:pt x="0" y="24736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20539" y="2595204"/>
            <a:ext cx="13646536" cy="6907899"/>
            <a:chOff x="0" y="0"/>
            <a:chExt cx="3594149" cy="1819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4149" cy="1819364"/>
            </a:xfrm>
            <a:custGeom>
              <a:avLst/>
              <a:gdLst/>
              <a:ahLst/>
              <a:cxnLst/>
              <a:rect l="l" t="t" r="r" b="b"/>
              <a:pathLst>
                <a:path w="3594149" h="1819364">
                  <a:moveTo>
                    <a:pt x="28933" y="0"/>
                  </a:moveTo>
                  <a:lnTo>
                    <a:pt x="3565216" y="0"/>
                  </a:lnTo>
                  <a:cubicBezTo>
                    <a:pt x="3572890" y="0"/>
                    <a:pt x="3580249" y="3048"/>
                    <a:pt x="3585675" y="8474"/>
                  </a:cubicBezTo>
                  <a:cubicBezTo>
                    <a:pt x="3591101" y="13900"/>
                    <a:pt x="3594149" y="21260"/>
                    <a:pt x="3594149" y="28933"/>
                  </a:cubicBezTo>
                  <a:lnTo>
                    <a:pt x="3594149" y="1790431"/>
                  </a:lnTo>
                  <a:cubicBezTo>
                    <a:pt x="3594149" y="1798105"/>
                    <a:pt x="3591101" y="1805464"/>
                    <a:pt x="3585675" y="1810890"/>
                  </a:cubicBezTo>
                  <a:cubicBezTo>
                    <a:pt x="3580249" y="1816316"/>
                    <a:pt x="3572890" y="1819364"/>
                    <a:pt x="3565216" y="1819364"/>
                  </a:cubicBezTo>
                  <a:lnTo>
                    <a:pt x="28933" y="1819364"/>
                  </a:lnTo>
                  <a:cubicBezTo>
                    <a:pt x="21260" y="1819364"/>
                    <a:pt x="13900" y="1816316"/>
                    <a:pt x="8474" y="1810890"/>
                  </a:cubicBezTo>
                  <a:cubicBezTo>
                    <a:pt x="3048" y="1805464"/>
                    <a:pt x="0" y="1798105"/>
                    <a:pt x="0" y="1790431"/>
                  </a:cubicBezTo>
                  <a:lnTo>
                    <a:pt x="0" y="28933"/>
                  </a:lnTo>
                  <a:cubicBezTo>
                    <a:pt x="0" y="21260"/>
                    <a:pt x="3048" y="13900"/>
                    <a:pt x="8474" y="8474"/>
                  </a:cubicBezTo>
                  <a:cubicBezTo>
                    <a:pt x="13900" y="3048"/>
                    <a:pt x="21260" y="0"/>
                    <a:pt x="28933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3594149" cy="18098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14591" y="6834162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23134" y="-425331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3"/>
                </a:lnTo>
                <a:lnTo>
                  <a:pt x="0" y="2404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-1246789"/>
            <a:ext cx="3669227" cy="4550979"/>
          </a:xfrm>
          <a:custGeom>
            <a:avLst/>
            <a:gdLst/>
            <a:ahLst/>
            <a:cxnLst/>
            <a:rect l="l" t="t" r="r" b="b"/>
            <a:pathLst>
              <a:path w="3669227" h="4550979">
                <a:moveTo>
                  <a:pt x="0" y="0"/>
                </a:moveTo>
                <a:lnTo>
                  <a:pt x="3669227" y="0"/>
                </a:lnTo>
                <a:lnTo>
                  <a:pt x="3669227" y="4550978"/>
                </a:lnTo>
                <a:lnTo>
                  <a:pt x="0" y="4550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148828" y="203817"/>
            <a:ext cx="7990345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525252"/>
                </a:solidFill>
                <a:latin typeface="Hibernate"/>
                <a:ea typeface="Hibernate"/>
                <a:cs typeface="Hibernate"/>
                <a:sym typeface="Hibernate"/>
              </a:rPr>
              <a:t>CTYOU HELP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80018" y="1772267"/>
            <a:ext cx="972796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www.ctYOU.org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7073409" y="3135912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957004" y="2683019"/>
            <a:ext cx="12373992" cy="665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Create an account (tip use a personal email)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Locate helpful resources like: 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Region/District info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Course Resources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FCCLA Information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Safety Tests (Fc$2024) 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5 Year Comprehensive Evaluation Folders for your program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40248" y="990582"/>
            <a:ext cx="9607505" cy="3166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543"/>
              </a:lnSpc>
              <a:spcBef>
                <a:spcPct val="0"/>
              </a:spcBef>
            </a:pPr>
            <a:r>
              <a:rPr lang="en-US" sz="19498">
                <a:solidFill>
                  <a:srgbClr val="525252"/>
                </a:solidFill>
                <a:latin typeface="Hibernate"/>
                <a:ea typeface="Hibernate"/>
                <a:cs typeface="Hibernate"/>
                <a:sym typeface="Hibernate"/>
              </a:rPr>
              <a:t>FCS DIRECTORY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018704" y="3342513"/>
            <a:ext cx="8250591" cy="814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83"/>
              </a:lnSpc>
              <a:spcBef>
                <a:spcPct val="0"/>
              </a:spcBef>
            </a:pPr>
            <a:r>
              <a:rPr lang="en-US" sz="5599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located on ctYOU</a:t>
            </a:r>
          </a:p>
        </p:txBody>
      </p:sp>
      <p:sp>
        <p:nvSpPr>
          <p:cNvPr id="5" name="Freeform 5"/>
          <p:cNvSpPr/>
          <p:nvPr/>
        </p:nvSpPr>
        <p:spPr>
          <a:xfrm>
            <a:off x="-1381179" y="-618983"/>
            <a:ext cx="3631257" cy="3295366"/>
          </a:xfrm>
          <a:custGeom>
            <a:avLst/>
            <a:gdLst/>
            <a:ahLst/>
            <a:cxnLst/>
            <a:rect l="l" t="t" r="r" b="b"/>
            <a:pathLst>
              <a:path w="3631257" h="3295366">
                <a:moveTo>
                  <a:pt x="0" y="0"/>
                </a:moveTo>
                <a:lnTo>
                  <a:pt x="3631257" y="0"/>
                </a:lnTo>
                <a:lnTo>
                  <a:pt x="3631257" y="3295366"/>
                </a:lnTo>
                <a:lnTo>
                  <a:pt x="0" y="329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23674">
            <a:off x="-768549" y="8375750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381179" y="4022716"/>
            <a:ext cx="2762357" cy="4565879"/>
          </a:xfrm>
          <a:custGeom>
            <a:avLst/>
            <a:gdLst/>
            <a:ahLst/>
            <a:cxnLst/>
            <a:rect l="l" t="t" r="r" b="b"/>
            <a:pathLst>
              <a:path w="2762357" h="4565879">
                <a:moveTo>
                  <a:pt x="0" y="0"/>
                </a:moveTo>
                <a:lnTo>
                  <a:pt x="2762358" y="0"/>
                </a:lnTo>
                <a:lnTo>
                  <a:pt x="2762358" y="4565880"/>
                </a:lnTo>
                <a:lnTo>
                  <a:pt x="0" y="4565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933577" y="4871085"/>
            <a:ext cx="8250591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Will be under “FCS Regions” </a:t>
            </a:r>
          </a:p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Password Protected: Fc$2024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83067" y="6730365"/>
            <a:ext cx="12028144" cy="171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(once the new directory is posted you may need to clear browser cookies to see it instead of the old directory)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494105" y="2051241"/>
            <a:ext cx="7490438" cy="3344079"/>
          </a:xfrm>
          <a:custGeom>
            <a:avLst/>
            <a:gdLst/>
            <a:ahLst/>
            <a:cxnLst/>
            <a:rect l="l" t="t" r="r" b="b"/>
            <a:pathLst>
              <a:path w="7490438" h="3344079">
                <a:moveTo>
                  <a:pt x="0" y="0"/>
                </a:moveTo>
                <a:lnTo>
                  <a:pt x="7490439" y="0"/>
                </a:lnTo>
                <a:lnTo>
                  <a:pt x="7490439" y="3344079"/>
                </a:lnTo>
                <a:lnTo>
                  <a:pt x="0" y="3344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19349" y="5663561"/>
            <a:ext cx="16039951" cy="278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More information to come from Holly.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GRADUATION REQURIEMENT REFORM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66800" y="274790"/>
            <a:ext cx="7345741" cy="177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280"/>
              </a:lnSpc>
              <a:spcBef>
                <a:spcPct val="0"/>
              </a:spcBef>
            </a:pPr>
            <a:r>
              <a:rPr lang="en-US" sz="109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PROGRAM SPECIALIST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86000" y="2340112"/>
            <a:ext cx="7703474" cy="5885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dirty="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Contact Info: Teena Friend</a:t>
            </a:r>
          </a:p>
          <a:p>
            <a:pPr algn="l">
              <a:lnSpc>
                <a:spcPts val="4199"/>
              </a:lnSpc>
            </a:pPr>
            <a:r>
              <a:rPr lang="en-US" sz="2999" dirty="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​teena.friend@careertech.ok.gov</a:t>
            </a:r>
          </a:p>
          <a:p>
            <a:pPr algn="l">
              <a:lnSpc>
                <a:spcPts val="4199"/>
              </a:lnSpc>
            </a:pPr>
            <a:r>
              <a:rPr lang="en-US" sz="2999" dirty="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405-743-5468</a:t>
            </a:r>
          </a:p>
          <a:p>
            <a:pPr algn="l">
              <a:lnSpc>
                <a:spcPts val="4199"/>
              </a:lnSpc>
            </a:pPr>
            <a:endParaRPr lang="en-US" sz="2999" dirty="0">
              <a:solidFill>
                <a:srgbClr val="4040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</a:t>
            </a:r>
            <a:r>
              <a:rPr lang="en-US" sz="2999" u="none" strike="noStrike" dirty="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ersonal Info:</a:t>
            </a: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3"/>
              </a:rPr>
              <a:t>tmfriend1962@gmail.com</a:t>
            </a:r>
            <a:endParaRPr lang="en-US" sz="2999" dirty="0">
              <a:solidFill>
                <a:srgbClr val="4040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u="none" strike="noStrike" dirty="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405-880-0317</a:t>
            </a: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endParaRPr lang="en-US" sz="2999" dirty="0">
              <a:solidFill>
                <a:srgbClr val="4040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u="none" strike="noStrike" dirty="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999" dirty="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 do not answer calls after 8:00 p.m.</a:t>
            </a: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Please text with your name in case I don’t have you in my phone.</a:t>
            </a:r>
            <a:endParaRPr lang="en-US" sz="2999" u="none" strike="noStrike" dirty="0">
              <a:solidFill>
                <a:srgbClr val="4040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20F294-5E2F-DA6D-0C7A-02BC2F7F7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803" y="800100"/>
            <a:ext cx="4983797" cy="8001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4024" y="2596783"/>
            <a:ext cx="16039951" cy="6745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Utilize advisory board members/community guests speakers in classes and FCCLA meetings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 OK Career Guide</a:t>
            </a:r>
          </a:p>
          <a:p>
            <a:pPr marL="2072640" lvl="2" indent="-690880" algn="l">
              <a:lnSpc>
                <a:spcPts val="6719"/>
              </a:lnSpc>
              <a:buFont typeface="Arial"/>
              <a:buChar char="⚬"/>
            </a:pPr>
            <a:r>
              <a:rPr lang="en-US" sz="4800" u="sng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  <a:hlinkClick r:id="rId3" tooltip="https://oklahoma.gov/careertech/educators/counseling-and-career-development/ok-career-guide/okcareerguide-training.html"/>
              </a:rPr>
              <a:t>Training</a:t>
            </a:r>
          </a:p>
          <a:p>
            <a:pPr marL="2072640" lvl="2" indent="-690880" algn="l">
              <a:lnSpc>
                <a:spcPts val="6719"/>
              </a:lnSpc>
              <a:buFont typeface="Arial"/>
              <a:buChar char="⚬"/>
            </a:pPr>
            <a:r>
              <a:rPr lang="en-US" sz="4800" u="sng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  <a:hlinkClick r:id="rId4" tooltip="https://oklahoma.gov/careertech/educators/counseling-and-career-development/ok-career-guide/okcareerguide-resources.html"/>
              </a:rPr>
              <a:t>OK Career Guide Curriculum</a:t>
            </a:r>
          </a:p>
          <a:p>
            <a:pPr marL="2072640" lvl="2" indent="-690880" algn="l">
              <a:lnSpc>
                <a:spcPts val="6719"/>
              </a:lnSpc>
              <a:buFont typeface="Arial"/>
              <a:buChar char="⚬"/>
            </a:pPr>
            <a:r>
              <a:rPr lang="en-US" sz="4800" u="sng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oklahoma.gov/careertech/educators/counseling-and-career-development/connect-2-business.html"/>
              </a:rPr>
              <a:t>Connect 2 Business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These integrations can be used to help students with their Individual Career Plan (ICAP)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CAREER INTEGRATION IN THE CLASSROOM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4024" y="2596783"/>
            <a:ext cx="16039951" cy="637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2" lvl="1" indent="-485776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Coupons were emailed to your school email address on July 10. Contact Rose Mangold if you did not receive them at rose.mangold@careertech.ok.gov </a:t>
            </a:r>
          </a:p>
          <a:p>
            <a:pPr algn="l">
              <a:lnSpc>
                <a:spcPts val="6300"/>
              </a:lnSpc>
            </a:pPr>
            <a:endParaRPr lang="en-US" sz="4500">
              <a:solidFill>
                <a:srgbClr val="5252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71552" lvl="1" indent="-485776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Please have students write a thank you note to: </a:t>
            </a:r>
          </a:p>
          <a:p>
            <a:pPr marL="1943103" lvl="2" indent="-647701" algn="l">
              <a:lnSpc>
                <a:spcPts val="6300"/>
              </a:lnSpc>
              <a:buFont typeface="Arial"/>
              <a:buChar char="⚬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Sarah Steely</a:t>
            </a:r>
          </a:p>
          <a:p>
            <a:pPr marL="1943103" lvl="2" indent="-647701" algn="l">
              <a:lnSpc>
                <a:spcPts val="6300"/>
              </a:lnSpc>
              <a:buFont typeface="Arial"/>
              <a:buChar char="⚬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PO Box 1567</a:t>
            </a:r>
          </a:p>
          <a:p>
            <a:pPr marL="1943103" lvl="2" indent="-647701" algn="l">
              <a:lnSpc>
                <a:spcPts val="6300"/>
              </a:lnSpc>
              <a:buFont typeface="Arial"/>
              <a:buChar char="⚬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Shawnee, OK 74802-1567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SHAWNEE MILLS</a:t>
            </a:r>
          </a:p>
        </p:txBody>
      </p:sp>
      <p:sp>
        <p:nvSpPr>
          <p:cNvPr id="8" name="Freeform 8"/>
          <p:cNvSpPr/>
          <p:nvPr/>
        </p:nvSpPr>
        <p:spPr>
          <a:xfrm>
            <a:off x="11852919" y="6634154"/>
            <a:ext cx="5406381" cy="3533927"/>
          </a:xfrm>
          <a:custGeom>
            <a:avLst/>
            <a:gdLst/>
            <a:ahLst/>
            <a:cxnLst/>
            <a:rect l="l" t="t" r="r" b="b"/>
            <a:pathLst>
              <a:path w="5406381" h="3533927">
                <a:moveTo>
                  <a:pt x="0" y="0"/>
                </a:moveTo>
                <a:lnTo>
                  <a:pt x="5406381" y="0"/>
                </a:lnTo>
                <a:lnTo>
                  <a:pt x="5406381" y="3533927"/>
                </a:lnTo>
                <a:lnTo>
                  <a:pt x="0" y="3533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624564" y="2051241"/>
            <a:ext cx="5038873" cy="3360889"/>
          </a:xfrm>
          <a:custGeom>
            <a:avLst/>
            <a:gdLst/>
            <a:ahLst/>
            <a:cxnLst/>
            <a:rect l="l" t="t" r="r" b="b"/>
            <a:pathLst>
              <a:path w="5038873" h="3360889">
                <a:moveTo>
                  <a:pt x="0" y="0"/>
                </a:moveTo>
                <a:lnTo>
                  <a:pt x="5038872" y="0"/>
                </a:lnTo>
                <a:lnTo>
                  <a:pt x="5038872" y="3360888"/>
                </a:lnTo>
                <a:lnTo>
                  <a:pt x="0" y="33608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19349" y="5663561"/>
            <a:ext cx="16039951" cy="420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Watch the newsletter for most up to date information on this grant opportunity.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OKLAHOMA PORK COUNCIL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345730" y="2051241"/>
            <a:ext cx="7596540" cy="3641002"/>
          </a:xfrm>
          <a:custGeom>
            <a:avLst/>
            <a:gdLst/>
            <a:ahLst/>
            <a:cxnLst/>
            <a:rect l="l" t="t" r="r" b="b"/>
            <a:pathLst>
              <a:path w="7596540" h="3641002">
                <a:moveTo>
                  <a:pt x="0" y="0"/>
                </a:moveTo>
                <a:lnTo>
                  <a:pt x="7596540" y="0"/>
                </a:lnTo>
                <a:lnTo>
                  <a:pt x="7596540" y="3641001"/>
                </a:lnTo>
                <a:lnTo>
                  <a:pt x="0" y="3641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19349" y="5663561"/>
            <a:ext cx="16039951" cy="420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Watch the newsletter for most up to date information on this grant opportunity.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OKLAHOMA BEEF COUNCIL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340630" y="2051241"/>
            <a:ext cx="3606739" cy="3606739"/>
          </a:xfrm>
          <a:custGeom>
            <a:avLst/>
            <a:gdLst/>
            <a:ahLst/>
            <a:cxnLst/>
            <a:rect l="l" t="t" r="r" b="b"/>
            <a:pathLst>
              <a:path w="3606739" h="3606739">
                <a:moveTo>
                  <a:pt x="0" y="0"/>
                </a:moveTo>
                <a:lnTo>
                  <a:pt x="3606740" y="0"/>
                </a:lnTo>
                <a:lnTo>
                  <a:pt x="3606740" y="3606739"/>
                </a:lnTo>
                <a:lnTo>
                  <a:pt x="0" y="3606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14742" y="5945773"/>
            <a:ext cx="17258516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Students completing FCS Basics &amp; Human Growth &amp; Development should be taking the ODCTE 7101 Entry Level Child Care Traning (ELCCT) certification test. Those who pass can work at daycare centers.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CERTIFICATION TESTS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6791" y="8280082"/>
            <a:ext cx="16614418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***There is still a large push for certification tests for our students. PLEASE watch the newsletter for future updates on certification tests to give your students.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886757" y="5723407"/>
            <a:ext cx="20061513" cy="0"/>
          </a:xfrm>
          <a:prstGeom prst="line">
            <a:avLst/>
          </a:prstGeom>
          <a:ln w="28575" cap="flat">
            <a:solidFill>
              <a:srgbClr val="52525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6290057" y="5476699"/>
            <a:ext cx="502056" cy="50205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310501" y="5408004"/>
            <a:ext cx="502056" cy="50205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488900" y="5476699"/>
            <a:ext cx="502056" cy="50205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47439" y="5476699"/>
            <a:ext cx="502056" cy="50205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027349" y="8922015"/>
            <a:ext cx="3020519" cy="2793980"/>
          </a:xfrm>
          <a:custGeom>
            <a:avLst/>
            <a:gdLst/>
            <a:ahLst/>
            <a:cxnLst/>
            <a:rect l="l" t="t" r="r" b="b"/>
            <a:pathLst>
              <a:path w="3020519" h="2793980">
                <a:moveTo>
                  <a:pt x="0" y="0"/>
                </a:moveTo>
                <a:lnTo>
                  <a:pt x="3020519" y="0"/>
                </a:lnTo>
                <a:lnTo>
                  <a:pt x="3020519" y="2793980"/>
                </a:lnTo>
                <a:lnTo>
                  <a:pt x="0" y="2793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518487" y="-1606223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0800000">
            <a:off x="16027349" y="-1201274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743547" y="876300"/>
            <a:ext cx="10800907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PROGRAM REPORTING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0366" y="6223357"/>
            <a:ext cx="1936202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Sept. 30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2182" y="6824956"/>
            <a:ext cx="2472572" cy="8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Salary &amp; Teaching Report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4035902" y="5476699"/>
            <a:ext cx="502056" cy="50205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648883" y="4675436"/>
            <a:ext cx="1276094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Oct. 1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7366883" y="5472378"/>
            <a:ext cx="502056" cy="50205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6815187" y="4731774"/>
            <a:ext cx="1605449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Oct. 31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858867" y="6308129"/>
            <a:ext cx="1762122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Nov. 30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689173" y="4753007"/>
            <a:ext cx="1744713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Jan. 31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773177" y="6035905"/>
            <a:ext cx="1744713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May 31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050644" y="3394983"/>
            <a:ext cx="2472572" cy="8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Follow-Up Reports Open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381626" y="3227484"/>
            <a:ext cx="2472572" cy="131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CESI Reports initial submission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503642" y="6852578"/>
            <a:ext cx="2472572" cy="8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Follow up Reports Due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325244" y="3248717"/>
            <a:ext cx="2472572" cy="131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CESI Reports additional students added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544453" y="6712595"/>
            <a:ext cx="3700104" cy="22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CESI Final Reports Due</a:t>
            </a:r>
          </a:p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 yr Folders Updated</a:t>
            </a:r>
          </a:p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Advisory Committee Report</a:t>
            </a:r>
          </a:p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412/314 Reports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8272" y="0"/>
            <a:ext cx="4513562" cy="10937142"/>
            <a:chOff x="0" y="0"/>
            <a:chExt cx="1188757" cy="28805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8757" cy="2880564"/>
            </a:xfrm>
            <a:custGeom>
              <a:avLst/>
              <a:gdLst/>
              <a:ahLst/>
              <a:cxnLst/>
              <a:rect l="l" t="t" r="r" b="b"/>
              <a:pathLst>
                <a:path w="1188757" h="2880564">
                  <a:moveTo>
                    <a:pt x="0" y="0"/>
                  </a:moveTo>
                  <a:lnTo>
                    <a:pt x="1188757" y="0"/>
                  </a:lnTo>
                  <a:lnTo>
                    <a:pt x="1188757" y="2880564"/>
                  </a:lnTo>
                  <a:lnTo>
                    <a:pt x="0" y="2880564"/>
                  </a:ln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188757" cy="2956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7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895947" y="1365726"/>
            <a:ext cx="13909533" cy="8527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5" lvl="1" indent="-269872" algn="l">
              <a:lnSpc>
                <a:spcPts val="3499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Add your entire school day including your plan period and your lunch!</a:t>
            </a:r>
          </a:p>
          <a:p>
            <a:pPr marL="269873" lvl="1" algn="l">
              <a:lnSpc>
                <a:spcPts val="3499"/>
              </a:lnSpc>
            </a:pPr>
            <a:r>
              <a:rPr lang="en-US" sz="32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</a:p>
          <a:p>
            <a:pPr marL="539745" lvl="1" indent="-269872" algn="l">
              <a:lnSpc>
                <a:spcPts val="3499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The ‘Contact Info’ section is </a:t>
            </a:r>
            <a:r>
              <a:rPr lang="en-US" sz="3200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NOT YOU</a:t>
            </a:r>
            <a:r>
              <a:rPr lang="en-US" sz="32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. Use someone who can answer questions about your contract.</a:t>
            </a:r>
          </a:p>
          <a:p>
            <a:pPr marL="269873" lvl="1" algn="l">
              <a:lnSpc>
                <a:spcPts val="3499"/>
              </a:lnSpc>
            </a:pPr>
            <a:r>
              <a:rPr lang="en-US" sz="32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​</a:t>
            </a:r>
          </a:p>
          <a:p>
            <a:pPr marL="539745" lvl="1" indent="-269872" algn="l">
              <a:lnSpc>
                <a:spcPts val="3499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In the salary section, you must itemize “Other” amounts.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32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Example: $1500 should be broken down to $1000 Student Council, $500 Sr. Class Sponsor. 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3200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DO NOT INCLUDE THE FCS STIPEND $2200</a:t>
            </a:r>
            <a:r>
              <a:rPr lang="en-US" sz="32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.​</a:t>
            </a:r>
          </a:p>
          <a:p>
            <a:pPr marL="719659" lvl="2" algn="l">
              <a:lnSpc>
                <a:spcPts val="3499"/>
              </a:lnSpc>
            </a:pPr>
            <a:endParaRPr lang="en-US" sz="3200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539745" lvl="1" indent="-269872" algn="l">
              <a:lnSpc>
                <a:spcPts val="3499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Break down of what goes in each category of the Salary Information:​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32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Base Salary</a:t>
            </a:r>
            <a:r>
              <a:rPr lang="en-US" sz="32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: your base salary plus anything else FCS related i.e.: FCCLA stipend from school not the $2200​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32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Health</a:t>
            </a:r>
            <a:r>
              <a:rPr lang="en-US" sz="32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: any type of Insurance i.e.: health, life, etc. Itemize in the comment section what amount is paid for each different insurance.​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32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Retirement</a:t>
            </a:r>
            <a:r>
              <a:rPr lang="en-US" sz="32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: all school-paid retirements​</a:t>
            </a:r>
          </a:p>
          <a:p>
            <a:pPr marL="719659" lvl="2" algn="l">
              <a:lnSpc>
                <a:spcPts val="3499"/>
              </a:lnSpc>
            </a:pPr>
            <a:r>
              <a:rPr lang="en-US" sz="32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​</a:t>
            </a:r>
          </a:p>
          <a:p>
            <a:pPr marL="539745" lvl="1" indent="-269872" algn="l">
              <a:lnSpc>
                <a:spcPts val="3499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In the acknowledgment section note which pathways you teach.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57600" y="-186087"/>
            <a:ext cx="13909533" cy="1551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576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SALARY &amp; TEACHING REPORT: DUE SEPT 30TH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608390" y="2366077"/>
            <a:ext cx="13071221" cy="6423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396"/>
              </a:lnSpc>
            </a:pPr>
            <a:r>
              <a:rPr lang="en-US" sz="19065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PROGRAM EVALUATIONS &amp; ACCREDITATIONS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4024" y="2596783"/>
            <a:ext cx="16039951" cy="938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Agra HS							Ripley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Beaver							Stillwater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Cushing							</a:t>
            </a:r>
            <a:r>
              <a:rPr lang="en-US" sz="4800" dirty="0" err="1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Taloga</a:t>
            </a:r>
            <a:endParaRPr lang="en-US" sz="4800" dirty="0">
              <a:solidFill>
                <a:srgbClr val="5252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Guthrie							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Hominy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Morrison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Pawnee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Perkins-Tryon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Perry</a:t>
            </a:r>
          </a:p>
          <a:p>
            <a:pPr marL="518160" lvl="1" algn="l">
              <a:lnSpc>
                <a:spcPts val="6719"/>
              </a:lnSpc>
            </a:pPr>
            <a:endParaRPr lang="en-US" sz="4800" dirty="0">
              <a:solidFill>
                <a:srgbClr val="5252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endParaRPr lang="en-US" sz="4800" dirty="0">
              <a:solidFill>
                <a:srgbClr val="5252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COMPREHENSIVE PROGRAM EVALS (K12)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4024" y="2596783"/>
            <a:ext cx="16039951" cy="4233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Meridian Tech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Northwest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endParaRPr lang="en-US" sz="4800" dirty="0">
              <a:solidFill>
                <a:srgbClr val="5252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endParaRPr lang="en-US" sz="4800" dirty="0">
              <a:solidFill>
                <a:srgbClr val="5252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endParaRPr lang="en-US" sz="4800" dirty="0">
              <a:solidFill>
                <a:srgbClr val="5252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CAREERTECH ACCREDITATIONS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13508" y="-4028100"/>
            <a:ext cx="11446393" cy="19502591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7" name="Picture 16" descr="A picture containing outdoor, person, grass&#10;&#10;Description automatically generated">
            <a:extLst>
              <a:ext uri="{FF2B5EF4-FFF2-40B4-BE49-F238E27FC236}">
                <a16:creationId xmlns:a16="http://schemas.microsoft.com/office/drawing/2014/main" id="{A36F345C-628C-E611-0F7A-EB58258E45C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0"/>
          <a:stretch/>
        </p:blipFill>
        <p:spPr>
          <a:xfrm>
            <a:off x="605762" y="270621"/>
            <a:ext cx="7046242" cy="7991118"/>
          </a:xfrm>
          <a:prstGeom prst="rect">
            <a:avLst/>
          </a:prstGeom>
        </p:spPr>
      </p:pic>
      <p:pic>
        <p:nvPicPr>
          <p:cNvPr id="24" name="Picture 23" descr="A person on a motorcycle&#10;&#10;Description automatically generated with low confidence">
            <a:extLst>
              <a:ext uri="{FF2B5EF4-FFF2-40B4-BE49-F238E27FC236}">
                <a16:creationId xmlns:a16="http://schemas.microsoft.com/office/drawing/2014/main" id="{CDBFC184-722E-FCD4-367A-6F3FA62078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690" y="232853"/>
            <a:ext cx="6637202" cy="5598453"/>
          </a:xfrm>
          <a:prstGeom prst="rect">
            <a:avLst/>
          </a:prstGeom>
        </p:spPr>
      </p:pic>
      <p:pic>
        <p:nvPicPr>
          <p:cNvPr id="18" name="Picture 17" descr="A dog standing on a table&#10;&#10;Description automatically generated with medium confidence">
            <a:extLst>
              <a:ext uri="{FF2B5EF4-FFF2-40B4-BE49-F238E27FC236}">
                <a16:creationId xmlns:a16="http://schemas.microsoft.com/office/drawing/2014/main" id="{D4EE06B9-9C60-D420-FF5B-41F2CC67A8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792" y="2731327"/>
            <a:ext cx="4669572" cy="83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59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52400" y="2049235"/>
            <a:ext cx="18592800" cy="8529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Canton							Edmond Summit - Lawter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Woodward MS				Edmond Sequoyah MS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Mooreland HS					Francis Tuttle TC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 err="1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Seiling</a:t>
            </a: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 HS						Edmond Santa Fe -Heintzman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 err="1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Taloga</a:t>
            </a: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 HS						Guthrie HS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Hennessey HS					Guthrie MS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Covington Douglas HS		Stillwater HS - Pope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Cashion HS						Morrison HS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Hominy							Kellyville HS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endParaRPr lang="en-US" sz="4800" dirty="0">
              <a:solidFill>
                <a:srgbClr val="5252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NEW TEACHER VISITS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81600" y="4076700"/>
            <a:ext cx="7562776" cy="1659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0" lvl="1" algn="l">
              <a:lnSpc>
                <a:spcPts val="6719"/>
              </a:lnSpc>
            </a:pPr>
            <a:r>
              <a:rPr lang="en-US" sz="9600" dirty="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As needed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endParaRPr lang="en-US" sz="4800" dirty="0">
              <a:solidFill>
                <a:srgbClr val="5252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2ND YEAR TEACHER VISITS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40248" y="1313208"/>
            <a:ext cx="9607505" cy="570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850"/>
              </a:lnSpc>
              <a:spcBef>
                <a:spcPct val="0"/>
              </a:spcBef>
            </a:pPr>
            <a:r>
              <a:rPr lang="en-US" sz="35000" u="none" strike="noStrike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95%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34798" y="924064"/>
            <a:ext cx="8929048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are always willing to assist, although: </a:t>
            </a:r>
          </a:p>
        </p:txBody>
      </p:sp>
      <p:sp>
        <p:nvSpPr>
          <p:cNvPr id="5" name="Freeform 5"/>
          <p:cNvSpPr/>
          <p:nvPr/>
        </p:nvSpPr>
        <p:spPr>
          <a:xfrm>
            <a:off x="-1381179" y="-618983"/>
            <a:ext cx="3631257" cy="3295366"/>
          </a:xfrm>
          <a:custGeom>
            <a:avLst/>
            <a:gdLst/>
            <a:ahLst/>
            <a:cxnLst/>
            <a:rect l="l" t="t" r="r" b="b"/>
            <a:pathLst>
              <a:path w="3631257" h="3295366">
                <a:moveTo>
                  <a:pt x="0" y="0"/>
                </a:moveTo>
                <a:lnTo>
                  <a:pt x="3631257" y="0"/>
                </a:lnTo>
                <a:lnTo>
                  <a:pt x="3631257" y="3295366"/>
                </a:lnTo>
                <a:lnTo>
                  <a:pt x="0" y="329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23674">
            <a:off x="-768549" y="8375750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381179" y="4022716"/>
            <a:ext cx="2762357" cy="4565879"/>
          </a:xfrm>
          <a:custGeom>
            <a:avLst/>
            <a:gdLst/>
            <a:ahLst/>
            <a:cxnLst/>
            <a:rect l="l" t="t" r="r" b="b"/>
            <a:pathLst>
              <a:path w="2762357" h="4565879">
                <a:moveTo>
                  <a:pt x="0" y="0"/>
                </a:moveTo>
                <a:lnTo>
                  <a:pt x="2762358" y="0"/>
                </a:lnTo>
                <a:lnTo>
                  <a:pt x="2762358" y="4565880"/>
                </a:lnTo>
                <a:lnTo>
                  <a:pt x="0" y="4565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679476" y="5172075"/>
            <a:ext cx="8929048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of questions can be answered if you check: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283684" y="6590796"/>
            <a:ext cx="3000479" cy="3363497"/>
            <a:chOff x="0" y="0"/>
            <a:chExt cx="1113930" cy="12487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131592" y="0"/>
                  </a:moveTo>
                  <a:lnTo>
                    <a:pt x="982339" y="0"/>
                  </a:lnTo>
                  <a:cubicBezTo>
                    <a:pt x="1017239" y="0"/>
                    <a:pt x="1050710" y="13864"/>
                    <a:pt x="1075388" y="38542"/>
                  </a:cubicBezTo>
                  <a:cubicBezTo>
                    <a:pt x="1100066" y="63221"/>
                    <a:pt x="1113930" y="96691"/>
                    <a:pt x="1113930" y="131592"/>
                  </a:cubicBezTo>
                  <a:lnTo>
                    <a:pt x="1113930" y="1117109"/>
                  </a:lnTo>
                  <a:cubicBezTo>
                    <a:pt x="1113930" y="1152009"/>
                    <a:pt x="1100066" y="1185480"/>
                    <a:pt x="1075388" y="1210158"/>
                  </a:cubicBezTo>
                  <a:cubicBezTo>
                    <a:pt x="1050710" y="1234837"/>
                    <a:pt x="1017239" y="1248701"/>
                    <a:pt x="982339" y="1248701"/>
                  </a:cubicBezTo>
                  <a:lnTo>
                    <a:pt x="131592" y="1248701"/>
                  </a:lnTo>
                  <a:cubicBezTo>
                    <a:pt x="96691" y="1248701"/>
                    <a:pt x="63221" y="1234837"/>
                    <a:pt x="38542" y="1210158"/>
                  </a:cubicBezTo>
                  <a:cubicBezTo>
                    <a:pt x="13864" y="1185480"/>
                    <a:pt x="0" y="1152009"/>
                    <a:pt x="0" y="1117109"/>
                  </a:cubicBezTo>
                  <a:lnTo>
                    <a:pt x="0" y="131592"/>
                  </a:lnTo>
                  <a:cubicBezTo>
                    <a:pt x="0" y="96691"/>
                    <a:pt x="13864" y="63221"/>
                    <a:pt x="38542" y="38542"/>
                  </a:cubicBezTo>
                  <a:cubicBezTo>
                    <a:pt x="63221" y="13864"/>
                    <a:pt x="96691" y="0"/>
                    <a:pt x="131592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347308" y="7096546"/>
            <a:ext cx="2873231" cy="201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3600" spc="115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The FCS/FCCLA Newsletter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645222" y="6590796"/>
            <a:ext cx="3000479" cy="3363497"/>
            <a:chOff x="0" y="0"/>
            <a:chExt cx="1113930" cy="124870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131592" y="0"/>
                  </a:moveTo>
                  <a:lnTo>
                    <a:pt x="982339" y="0"/>
                  </a:lnTo>
                  <a:cubicBezTo>
                    <a:pt x="1017239" y="0"/>
                    <a:pt x="1050710" y="13864"/>
                    <a:pt x="1075388" y="38542"/>
                  </a:cubicBezTo>
                  <a:cubicBezTo>
                    <a:pt x="1100066" y="63221"/>
                    <a:pt x="1113930" y="96691"/>
                    <a:pt x="1113930" y="131592"/>
                  </a:cubicBezTo>
                  <a:lnTo>
                    <a:pt x="1113930" y="1117109"/>
                  </a:lnTo>
                  <a:cubicBezTo>
                    <a:pt x="1113930" y="1152009"/>
                    <a:pt x="1100066" y="1185480"/>
                    <a:pt x="1075388" y="1210158"/>
                  </a:cubicBezTo>
                  <a:cubicBezTo>
                    <a:pt x="1050710" y="1234837"/>
                    <a:pt x="1017239" y="1248701"/>
                    <a:pt x="982339" y="1248701"/>
                  </a:cubicBezTo>
                  <a:lnTo>
                    <a:pt x="131592" y="1248701"/>
                  </a:lnTo>
                  <a:cubicBezTo>
                    <a:pt x="96691" y="1248701"/>
                    <a:pt x="63221" y="1234837"/>
                    <a:pt x="38542" y="1210158"/>
                  </a:cubicBezTo>
                  <a:cubicBezTo>
                    <a:pt x="13864" y="1185480"/>
                    <a:pt x="0" y="1152009"/>
                    <a:pt x="0" y="1117109"/>
                  </a:cubicBezTo>
                  <a:lnTo>
                    <a:pt x="0" y="131592"/>
                  </a:lnTo>
                  <a:cubicBezTo>
                    <a:pt x="0" y="96691"/>
                    <a:pt x="13864" y="63221"/>
                    <a:pt x="38542" y="38542"/>
                  </a:cubicBezTo>
                  <a:cubicBezTo>
                    <a:pt x="63221" y="13864"/>
                    <a:pt x="96691" y="0"/>
                    <a:pt x="131592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890169" y="6629781"/>
            <a:ext cx="2507661" cy="133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3600" spc="115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Our Websites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003837" y="6590796"/>
            <a:ext cx="3000479" cy="3363497"/>
            <a:chOff x="0" y="0"/>
            <a:chExt cx="1113930" cy="124870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131592" y="0"/>
                  </a:moveTo>
                  <a:lnTo>
                    <a:pt x="982339" y="0"/>
                  </a:lnTo>
                  <a:cubicBezTo>
                    <a:pt x="1017239" y="0"/>
                    <a:pt x="1050710" y="13864"/>
                    <a:pt x="1075388" y="38542"/>
                  </a:cubicBezTo>
                  <a:cubicBezTo>
                    <a:pt x="1100066" y="63221"/>
                    <a:pt x="1113930" y="96691"/>
                    <a:pt x="1113930" y="131592"/>
                  </a:cubicBezTo>
                  <a:lnTo>
                    <a:pt x="1113930" y="1117109"/>
                  </a:lnTo>
                  <a:cubicBezTo>
                    <a:pt x="1113930" y="1152009"/>
                    <a:pt x="1100066" y="1185480"/>
                    <a:pt x="1075388" y="1210158"/>
                  </a:cubicBezTo>
                  <a:cubicBezTo>
                    <a:pt x="1050710" y="1234837"/>
                    <a:pt x="1017239" y="1248701"/>
                    <a:pt x="982339" y="1248701"/>
                  </a:cubicBezTo>
                  <a:lnTo>
                    <a:pt x="131592" y="1248701"/>
                  </a:lnTo>
                  <a:cubicBezTo>
                    <a:pt x="96691" y="1248701"/>
                    <a:pt x="63221" y="1234837"/>
                    <a:pt x="38542" y="1210158"/>
                  </a:cubicBezTo>
                  <a:cubicBezTo>
                    <a:pt x="13864" y="1185480"/>
                    <a:pt x="0" y="1152009"/>
                    <a:pt x="0" y="1117109"/>
                  </a:cubicBezTo>
                  <a:lnTo>
                    <a:pt x="0" y="131592"/>
                  </a:lnTo>
                  <a:cubicBezTo>
                    <a:pt x="0" y="96691"/>
                    <a:pt x="13864" y="63221"/>
                    <a:pt x="38542" y="38542"/>
                  </a:cubicBezTo>
                  <a:cubicBezTo>
                    <a:pt x="63221" y="13864"/>
                    <a:pt x="96691" y="0"/>
                    <a:pt x="131592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1337286" y="7439446"/>
            <a:ext cx="2333581" cy="133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3600" spc="115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Your Email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665163" y="8368303"/>
            <a:ext cx="3017490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Oklahoma FCCLA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ctYOU.org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74972" y="1000706"/>
            <a:ext cx="14138057" cy="8285588"/>
          </a:xfrm>
          <a:custGeom>
            <a:avLst/>
            <a:gdLst/>
            <a:ahLst/>
            <a:cxnLst/>
            <a:rect l="l" t="t" r="r" b="b"/>
            <a:pathLst>
              <a:path w="14138057" h="8285588">
                <a:moveTo>
                  <a:pt x="0" y="0"/>
                </a:moveTo>
                <a:lnTo>
                  <a:pt x="14138056" y="0"/>
                </a:lnTo>
                <a:lnTo>
                  <a:pt x="14138056" y="8285588"/>
                </a:lnTo>
                <a:lnTo>
                  <a:pt x="0" y="8285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219" b="-135052"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96717" y="6052653"/>
            <a:ext cx="502056" cy="50205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2635" y="5133300"/>
            <a:ext cx="502056" cy="50205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96717" y="4148173"/>
            <a:ext cx="502056" cy="5020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96717" y="3226128"/>
            <a:ext cx="502056" cy="50205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027349" y="8292256"/>
            <a:ext cx="3020519" cy="2793980"/>
          </a:xfrm>
          <a:custGeom>
            <a:avLst/>
            <a:gdLst/>
            <a:ahLst/>
            <a:cxnLst/>
            <a:rect l="l" t="t" r="r" b="b"/>
            <a:pathLst>
              <a:path w="3020519" h="2793980">
                <a:moveTo>
                  <a:pt x="0" y="0"/>
                </a:moveTo>
                <a:lnTo>
                  <a:pt x="3020519" y="0"/>
                </a:lnTo>
                <a:lnTo>
                  <a:pt x="3020519" y="2793980"/>
                </a:lnTo>
                <a:lnTo>
                  <a:pt x="0" y="2793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518487" y="-1606223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00000">
            <a:off x="16027349" y="-1201274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349463" y="264780"/>
            <a:ext cx="11589073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24-25 OATFCS OFFICERS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98956" y="3292803"/>
            <a:ext cx="7176033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President: Rita Hartwick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298956" y="4214848"/>
            <a:ext cx="6949728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Pres.-Elect: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264874" y="5134201"/>
            <a:ext cx="7506053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Past President: Karin Davis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298956" y="6053554"/>
            <a:ext cx="7471971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Secretary: Mary Dushane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496717" y="6910982"/>
            <a:ext cx="502056" cy="50205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298956" y="6911884"/>
            <a:ext cx="8568679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Treasurer: Mary Beth Carver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523563" y="7764562"/>
            <a:ext cx="502056" cy="50205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325803" y="7831237"/>
            <a:ext cx="8220518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Treas.-Elect: Jaylee Victory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818528" y="3292803"/>
            <a:ext cx="7176033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N-VP: Dulayna Murray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784446" y="5134201"/>
            <a:ext cx="7506053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S-VP: Tina Clawson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818528" y="6053554"/>
            <a:ext cx="7471971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SE-VP: Keri Laxton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818528" y="6911884"/>
            <a:ext cx="8568679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Occ. VP: Kelly Brock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0017418" y="6052653"/>
            <a:ext cx="502056" cy="502056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983336" y="5133300"/>
            <a:ext cx="502056" cy="502056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0017418" y="4148173"/>
            <a:ext cx="502056" cy="502056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0017418" y="3226128"/>
            <a:ext cx="502056" cy="502056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0017418" y="6910982"/>
            <a:ext cx="502056" cy="502056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10867636" y="4149075"/>
            <a:ext cx="7506053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NE-VP: Emily Colvin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9983336" y="7764562"/>
            <a:ext cx="502056" cy="502056"/>
            <a:chOff x="0" y="0"/>
            <a:chExt cx="812800" cy="812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10784446" y="7764562"/>
            <a:ext cx="8568679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Div. Advisor: Holly Hanan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2308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56883" y="1640190"/>
            <a:ext cx="14774235" cy="195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720"/>
              </a:lnSpc>
              <a:spcBef>
                <a:spcPct val="0"/>
              </a:spcBef>
            </a:pPr>
            <a:r>
              <a:rPr lang="en-US" sz="12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GET INVOLVED WITH OATFCS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290872" y="3772299"/>
            <a:ext cx="4229454" cy="4741161"/>
            <a:chOff x="0" y="0"/>
            <a:chExt cx="1113930" cy="12487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93354" y="0"/>
                  </a:moveTo>
                  <a:lnTo>
                    <a:pt x="1020576" y="0"/>
                  </a:lnTo>
                  <a:cubicBezTo>
                    <a:pt x="1072134" y="0"/>
                    <a:pt x="1113930" y="41796"/>
                    <a:pt x="1113930" y="93354"/>
                  </a:cubicBezTo>
                  <a:lnTo>
                    <a:pt x="1113930" y="1155346"/>
                  </a:lnTo>
                  <a:cubicBezTo>
                    <a:pt x="1113930" y="1206905"/>
                    <a:pt x="1072134" y="1248701"/>
                    <a:pt x="1020576" y="1248701"/>
                  </a:cubicBezTo>
                  <a:lnTo>
                    <a:pt x="93354" y="1248701"/>
                  </a:lnTo>
                  <a:cubicBezTo>
                    <a:pt x="41796" y="1248701"/>
                    <a:pt x="0" y="1206905"/>
                    <a:pt x="0" y="1155346"/>
                  </a:cubicBezTo>
                  <a:lnTo>
                    <a:pt x="0" y="93354"/>
                  </a:lnTo>
                  <a:cubicBezTo>
                    <a:pt x="0" y="41796"/>
                    <a:pt x="41796" y="0"/>
                    <a:pt x="93354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760900" y="4000404"/>
            <a:ext cx="3304661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spc="9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OATFCS MEMBERSHIP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60900" y="5228847"/>
            <a:ext cx="3289398" cy="316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7"/>
              </a:lnSpc>
            </a:pPr>
            <a:r>
              <a:rPr lang="en-US" sz="2399" spc="7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Will need OATFCS members to work on committees and legislative networks to improve FCS programs in Oklahoma.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029273" y="3772299"/>
            <a:ext cx="4229454" cy="4741161"/>
            <a:chOff x="0" y="0"/>
            <a:chExt cx="1113930" cy="124870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93354" y="0"/>
                  </a:moveTo>
                  <a:lnTo>
                    <a:pt x="1020576" y="0"/>
                  </a:lnTo>
                  <a:cubicBezTo>
                    <a:pt x="1072134" y="0"/>
                    <a:pt x="1113930" y="41796"/>
                    <a:pt x="1113930" y="93354"/>
                  </a:cubicBezTo>
                  <a:lnTo>
                    <a:pt x="1113930" y="1155346"/>
                  </a:lnTo>
                  <a:cubicBezTo>
                    <a:pt x="1113930" y="1206905"/>
                    <a:pt x="1072134" y="1248701"/>
                    <a:pt x="1020576" y="1248701"/>
                  </a:cubicBezTo>
                  <a:lnTo>
                    <a:pt x="93354" y="1248701"/>
                  </a:lnTo>
                  <a:cubicBezTo>
                    <a:pt x="41796" y="1248701"/>
                    <a:pt x="0" y="1206905"/>
                    <a:pt x="0" y="1155346"/>
                  </a:cubicBezTo>
                  <a:lnTo>
                    <a:pt x="0" y="93354"/>
                  </a:lnTo>
                  <a:cubicBezTo>
                    <a:pt x="0" y="41796"/>
                    <a:pt x="41796" y="0"/>
                    <a:pt x="93354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656510" y="4000404"/>
            <a:ext cx="2974980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spc="9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TIME COMMITMENT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99301" y="5228847"/>
            <a:ext cx="3289398" cy="225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7"/>
              </a:lnSpc>
            </a:pPr>
            <a:r>
              <a:rPr lang="en-US" sz="2399" spc="7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time commitment of serving with OATFCS is about 1-3 meetings a year.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763552" y="3772299"/>
            <a:ext cx="4229454" cy="4741161"/>
            <a:chOff x="0" y="0"/>
            <a:chExt cx="1113930" cy="12487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93354" y="0"/>
                  </a:moveTo>
                  <a:lnTo>
                    <a:pt x="1020576" y="0"/>
                  </a:lnTo>
                  <a:cubicBezTo>
                    <a:pt x="1072134" y="0"/>
                    <a:pt x="1113930" y="41796"/>
                    <a:pt x="1113930" y="93354"/>
                  </a:cubicBezTo>
                  <a:lnTo>
                    <a:pt x="1113930" y="1155346"/>
                  </a:lnTo>
                  <a:cubicBezTo>
                    <a:pt x="1113930" y="1206905"/>
                    <a:pt x="1072134" y="1248701"/>
                    <a:pt x="1020576" y="1248701"/>
                  </a:cubicBezTo>
                  <a:lnTo>
                    <a:pt x="93354" y="1248701"/>
                  </a:lnTo>
                  <a:cubicBezTo>
                    <a:pt x="41796" y="1248701"/>
                    <a:pt x="0" y="1206905"/>
                    <a:pt x="0" y="1155346"/>
                  </a:cubicBezTo>
                  <a:lnTo>
                    <a:pt x="0" y="93354"/>
                  </a:lnTo>
                  <a:cubicBezTo>
                    <a:pt x="0" y="41796"/>
                    <a:pt x="41796" y="0"/>
                    <a:pt x="93354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763552" y="4262341"/>
            <a:ext cx="420988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spc="9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CORRESPONDENCE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33580" y="5228847"/>
            <a:ext cx="3289398" cy="17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7"/>
              </a:lnSpc>
            </a:pPr>
            <a:r>
              <a:rPr lang="en-US" sz="2399" spc="7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Typically correspondence occurs via mail, email, or fax.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56883" y="8713485"/>
            <a:ext cx="14774235" cy="116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32"/>
              </a:lnSpc>
              <a:spcBef>
                <a:spcPct val="0"/>
              </a:spcBef>
            </a:pPr>
            <a:r>
              <a:rPr lang="en-US" sz="72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WILL NEED VOLUNTEERS FROM EACH REGION &amp; DISTRICT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5023" y="2104837"/>
            <a:ext cx="6981930" cy="1876819"/>
            <a:chOff x="0" y="0"/>
            <a:chExt cx="2785557" cy="7487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5557" cy="748788"/>
            </a:xfrm>
            <a:custGeom>
              <a:avLst/>
              <a:gdLst/>
              <a:ahLst/>
              <a:cxnLst/>
              <a:rect l="l" t="t" r="r" b="b"/>
              <a:pathLst>
                <a:path w="2785557" h="748788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15523"/>
                  </a:lnTo>
                  <a:cubicBezTo>
                    <a:pt x="2785557" y="733895"/>
                    <a:pt x="2770664" y="748788"/>
                    <a:pt x="2752291" y="748788"/>
                  </a:cubicBezTo>
                  <a:lnTo>
                    <a:pt x="33266" y="748788"/>
                  </a:lnTo>
                  <a:cubicBezTo>
                    <a:pt x="14893" y="748788"/>
                    <a:pt x="0" y="733895"/>
                    <a:pt x="0" y="715523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2785557" cy="663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768"/>
                </a:lnSpc>
              </a:pPr>
              <a:r>
                <a:rPr lang="en-US" sz="5600" spc="397" dirty="0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Membership Committee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5023" y="4153633"/>
            <a:ext cx="6981930" cy="1876819"/>
            <a:chOff x="0" y="0"/>
            <a:chExt cx="2785557" cy="7487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85557" cy="748788"/>
            </a:xfrm>
            <a:custGeom>
              <a:avLst/>
              <a:gdLst/>
              <a:ahLst/>
              <a:cxnLst/>
              <a:rect l="l" t="t" r="r" b="b"/>
              <a:pathLst>
                <a:path w="2785557" h="748788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15523"/>
                  </a:lnTo>
                  <a:cubicBezTo>
                    <a:pt x="2785557" y="733895"/>
                    <a:pt x="2770664" y="748788"/>
                    <a:pt x="2752291" y="748788"/>
                  </a:cubicBezTo>
                  <a:lnTo>
                    <a:pt x="33266" y="748788"/>
                  </a:lnTo>
                  <a:cubicBezTo>
                    <a:pt x="14893" y="748788"/>
                    <a:pt x="0" y="733895"/>
                    <a:pt x="0" y="715523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2785557" cy="67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7"/>
                </a:lnSpc>
              </a:pPr>
              <a:r>
                <a:rPr lang="en-US" sz="4900" spc="347" dirty="0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Public Information Committee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65023" y="6201901"/>
            <a:ext cx="6981930" cy="1858976"/>
            <a:chOff x="0" y="0"/>
            <a:chExt cx="2785557" cy="7416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85557" cy="741669"/>
            </a:xfrm>
            <a:custGeom>
              <a:avLst/>
              <a:gdLst/>
              <a:ahLst/>
              <a:cxnLst/>
              <a:rect l="l" t="t" r="r" b="b"/>
              <a:pathLst>
                <a:path w="2785557" h="741669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08404"/>
                  </a:lnTo>
                  <a:cubicBezTo>
                    <a:pt x="2785557" y="726776"/>
                    <a:pt x="2770664" y="741669"/>
                    <a:pt x="2752291" y="741669"/>
                  </a:cubicBezTo>
                  <a:lnTo>
                    <a:pt x="33266" y="741669"/>
                  </a:lnTo>
                  <a:cubicBezTo>
                    <a:pt x="24443" y="741669"/>
                    <a:pt x="15982" y="738165"/>
                    <a:pt x="9743" y="731926"/>
                  </a:cubicBezTo>
                  <a:cubicBezTo>
                    <a:pt x="3505" y="725688"/>
                    <a:pt x="0" y="717226"/>
                    <a:pt x="0" y="708404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85725"/>
              <a:ext cx="2785557" cy="655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768"/>
                </a:lnSpc>
              </a:pPr>
              <a:r>
                <a:rPr lang="en-US" sz="5600" spc="397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Scholarship Committee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09600" y="222590"/>
            <a:ext cx="16154400" cy="4693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340"/>
              </a:lnSpc>
              <a:spcBef>
                <a:spcPct val="0"/>
              </a:spcBef>
            </a:pPr>
            <a:r>
              <a:rPr lang="en-US" sz="14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THANK YOU FOR SERVING</a:t>
            </a:r>
          </a:p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endParaRPr lang="en-US" sz="14000" dirty="0">
              <a:solidFill>
                <a:srgbClr val="404040"/>
              </a:solidFill>
              <a:latin typeface="Hibernate"/>
              <a:ea typeface="Hibernate"/>
              <a:cs typeface="Hibernate"/>
              <a:sym typeface="Hibernate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145947" y="1953023"/>
            <a:ext cx="5856053" cy="1980007"/>
          </a:xfrm>
          <a:custGeom>
            <a:avLst/>
            <a:gdLst/>
            <a:ahLst/>
            <a:cxnLst/>
            <a:rect l="l" t="t" r="r" b="b"/>
            <a:pathLst>
              <a:path w="5941095" h="1893724">
                <a:moveTo>
                  <a:pt x="0" y="0"/>
                </a:moveTo>
                <a:lnTo>
                  <a:pt x="5941095" y="0"/>
                </a:lnTo>
                <a:lnTo>
                  <a:pt x="5941095" y="1893724"/>
                </a:lnTo>
                <a:lnTo>
                  <a:pt x="0" y="189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0" y="2071422"/>
            <a:ext cx="5203426" cy="1564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7419" lvl="1" indent="-238709" algn="l">
              <a:lnSpc>
                <a:spcPts val="3095"/>
              </a:lnSpc>
              <a:buFont typeface="Arial"/>
              <a:buChar char="•"/>
            </a:pPr>
            <a:r>
              <a:rPr lang="en-US" sz="2211" dirty="0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Work to increase membership in OATFACS</a:t>
            </a:r>
          </a:p>
          <a:p>
            <a:pPr marL="477419" lvl="1" indent="-238709" algn="l">
              <a:lnSpc>
                <a:spcPts val="3095"/>
              </a:lnSpc>
              <a:buFont typeface="Arial"/>
              <a:buChar char="•"/>
            </a:pPr>
            <a:r>
              <a:rPr lang="en-US" sz="2211" dirty="0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maintains a communication network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145947" y="4153533"/>
            <a:ext cx="5726419" cy="1825296"/>
          </a:xfrm>
          <a:custGeom>
            <a:avLst/>
            <a:gdLst/>
            <a:ahLst/>
            <a:cxnLst/>
            <a:rect l="l" t="t" r="r" b="b"/>
            <a:pathLst>
              <a:path w="5726419" h="1825296">
                <a:moveTo>
                  <a:pt x="0" y="0"/>
                </a:moveTo>
                <a:lnTo>
                  <a:pt x="5726419" y="0"/>
                </a:lnTo>
                <a:lnTo>
                  <a:pt x="5726419" y="1825296"/>
                </a:lnTo>
                <a:lnTo>
                  <a:pt x="0" y="1825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148701" y="4166717"/>
            <a:ext cx="5203426" cy="149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0168" lvl="1" indent="-230084" algn="l">
              <a:lnSpc>
                <a:spcPts val="2983"/>
              </a:lnSpc>
              <a:buFont typeface="Arial"/>
              <a:buChar char="•"/>
            </a:pPr>
            <a:r>
              <a:rPr lang="en-US" sz="2131" dirty="0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Recognize teachers and programs making outstanding </a:t>
            </a:r>
            <a:r>
              <a:rPr lang="en-US" sz="2131" dirty="0" err="1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contribultions</a:t>
            </a:r>
            <a:r>
              <a:rPr lang="en-US" sz="2131" dirty="0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 to FCS</a:t>
            </a:r>
          </a:p>
          <a:p>
            <a:pPr marL="460168" lvl="1" indent="-230084" algn="l">
              <a:lnSpc>
                <a:spcPts val="2983"/>
              </a:lnSpc>
              <a:buFont typeface="Arial"/>
              <a:buChar char="•"/>
            </a:pPr>
            <a:r>
              <a:rPr lang="en-US" sz="2131" dirty="0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promote curriculum showcase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287000" y="6216285"/>
            <a:ext cx="5736588" cy="1828537"/>
          </a:xfrm>
          <a:custGeom>
            <a:avLst/>
            <a:gdLst/>
            <a:ahLst/>
            <a:cxnLst/>
            <a:rect l="l" t="t" r="r" b="b"/>
            <a:pathLst>
              <a:path w="5736588" h="1828537">
                <a:moveTo>
                  <a:pt x="0" y="0"/>
                </a:moveTo>
                <a:lnTo>
                  <a:pt x="5736588" y="0"/>
                </a:lnTo>
                <a:lnTo>
                  <a:pt x="5736588" y="1828538"/>
                </a:lnTo>
                <a:lnTo>
                  <a:pt x="0" y="18285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367768" y="6435143"/>
            <a:ext cx="5258895" cy="116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575" lvl="1" indent="-241288" algn="l">
              <a:lnSpc>
                <a:spcPts val="3129"/>
              </a:lnSpc>
              <a:buFont typeface="Arial"/>
              <a:buChar char="•"/>
            </a:pPr>
            <a:r>
              <a:rPr lang="en-US" sz="2235" dirty="0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review applications of scholarships</a:t>
            </a:r>
          </a:p>
          <a:p>
            <a:pPr marL="482575" lvl="1" indent="-241288" algn="l">
              <a:lnSpc>
                <a:spcPts val="3129"/>
              </a:lnSpc>
              <a:buFont typeface="Arial"/>
              <a:buChar char="•"/>
            </a:pPr>
            <a:r>
              <a:rPr lang="en-US" sz="2235" dirty="0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determine scholarship recipients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765023" y="8232328"/>
            <a:ext cx="6981930" cy="1858976"/>
            <a:chOff x="0" y="0"/>
            <a:chExt cx="2785557" cy="74166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85557" cy="741669"/>
            </a:xfrm>
            <a:custGeom>
              <a:avLst/>
              <a:gdLst/>
              <a:ahLst/>
              <a:cxnLst/>
              <a:rect l="l" t="t" r="r" b="b"/>
              <a:pathLst>
                <a:path w="2785557" h="741669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08404"/>
                  </a:lnTo>
                  <a:cubicBezTo>
                    <a:pt x="2785557" y="726776"/>
                    <a:pt x="2770664" y="741669"/>
                    <a:pt x="2752291" y="741669"/>
                  </a:cubicBezTo>
                  <a:lnTo>
                    <a:pt x="33266" y="741669"/>
                  </a:lnTo>
                  <a:cubicBezTo>
                    <a:pt x="24443" y="741669"/>
                    <a:pt x="15982" y="738165"/>
                    <a:pt x="9743" y="731926"/>
                  </a:cubicBezTo>
                  <a:cubicBezTo>
                    <a:pt x="3505" y="725688"/>
                    <a:pt x="0" y="717226"/>
                    <a:pt x="0" y="708404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66675"/>
              <a:ext cx="2785557" cy="674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38"/>
                </a:lnSpc>
              </a:pPr>
              <a:r>
                <a:rPr lang="en-US" sz="4600" spc="326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Nominating/Awards Committee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386728" y="8209721"/>
            <a:ext cx="5736588" cy="1828537"/>
          </a:xfrm>
          <a:custGeom>
            <a:avLst/>
            <a:gdLst/>
            <a:ahLst/>
            <a:cxnLst/>
            <a:rect l="l" t="t" r="r" b="b"/>
            <a:pathLst>
              <a:path w="5736588" h="1828537">
                <a:moveTo>
                  <a:pt x="0" y="0"/>
                </a:moveTo>
                <a:lnTo>
                  <a:pt x="5736588" y="0"/>
                </a:lnTo>
                <a:lnTo>
                  <a:pt x="5736588" y="1828537"/>
                </a:lnTo>
                <a:lnTo>
                  <a:pt x="0" y="1828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444525" y="8300307"/>
            <a:ext cx="5258895" cy="150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0985" lvl="1" indent="-230492" algn="l">
              <a:lnSpc>
                <a:spcPts val="2989"/>
              </a:lnSpc>
              <a:buFont typeface="Arial"/>
              <a:buChar char="•"/>
            </a:pPr>
            <a:r>
              <a:rPr lang="en-US" sz="2135" dirty="0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Recruit applicants for the scholarship program.</a:t>
            </a:r>
          </a:p>
          <a:p>
            <a:pPr marL="460985" lvl="1" indent="-230492" algn="l">
              <a:lnSpc>
                <a:spcPts val="2989"/>
              </a:lnSpc>
              <a:buFont typeface="Arial"/>
              <a:buChar char="•"/>
            </a:pPr>
            <a:r>
              <a:rPr lang="en-US" sz="2135" dirty="0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Assist with hosting awards ceremony.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6517" y="2330047"/>
            <a:ext cx="16514967" cy="5626905"/>
          </a:xfrm>
          <a:custGeom>
            <a:avLst/>
            <a:gdLst/>
            <a:ahLst/>
            <a:cxnLst/>
            <a:rect l="l" t="t" r="r" b="b"/>
            <a:pathLst>
              <a:path w="16514967" h="5626905">
                <a:moveTo>
                  <a:pt x="0" y="0"/>
                </a:moveTo>
                <a:lnTo>
                  <a:pt x="16514966" y="0"/>
                </a:lnTo>
                <a:lnTo>
                  <a:pt x="16514966" y="5626906"/>
                </a:lnTo>
                <a:lnTo>
                  <a:pt x="0" y="5626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897383" y="1888591"/>
            <a:ext cx="20780503" cy="9386883"/>
            <a:chOff x="0" y="0"/>
            <a:chExt cx="5473054" cy="24722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73054" cy="2472266"/>
            </a:xfrm>
            <a:custGeom>
              <a:avLst/>
              <a:gdLst/>
              <a:ahLst/>
              <a:cxnLst/>
              <a:rect l="l" t="t" r="r" b="b"/>
              <a:pathLst>
                <a:path w="5473054" h="2472266">
                  <a:moveTo>
                    <a:pt x="19000" y="0"/>
                  </a:moveTo>
                  <a:lnTo>
                    <a:pt x="5454054" y="0"/>
                  </a:lnTo>
                  <a:cubicBezTo>
                    <a:pt x="5464547" y="0"/>
                    <a:pt x="5473054" y="8507"/>
                    <a:pt x="5473054" y="19000"/>
                  </a:cubicBezTo>
                  <a:lnTo>
                    <a:pt x="5473054" y="2453265"/>
                  </a:lnTo>
                  <a:cubicBezTo>
                    <a:pt x="5473054" y="2463759"/>
                    <a:pt x="5464547" y="2472266"/>
                    <a:pt x="5454054" y="2472266"/>
                  </a:cubicBezTo>
                  <a:lnTo>
                    <a:pt x="19000" y="2472266"/>
                  </a:lnTo>
                  <a:cubicBezTo>
                    <a:pt x="8507" y="2472266"/>
                    <a:pt x="0" y="2463759"/>
                    <a:pt x="0" y="2453265"/>
                  </a:cubicBezTo>
                  <a:lnTo>
                    <a:pt x="0" y="19000"/>
                  </a:lnTo>
                  <a:cubicBezTo>
                    <a:pt x="0" y="8507"/>
                    <a:pt x="8507" y="0"/>
                    <a:pt x="19000" y="0"/>
                  </a:cubicBezTo>
                  <a:close/>
                </a:path>
              </a:pathLst>
            </a:custGeom>
            <a:solidFill>
              <a:srgbClr val="F47E7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5473054" cy="2462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48828" y="112507"/>
            <a:ext cx="7990345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2024-2025 SEC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7779" y="2264493"/>
            <a:ext cx="6124493" cy="775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President</a:t>
            </a: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Tessa Inman, Lindsay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First Vice President​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Davin Budy, Cherokee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Community Service</a:t>
            </a: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Jaden Taylor, Latta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Post Secondary Officer</a:t>
            </a: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Jackie Bennally, Great Plains Tech Center​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National Officer Candidate​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Hannah Brake, Sallisaw HS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endParaRPr lang="en-US" sz="2599">
              <a:solidFill>
                <a:srgbClr val="40404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971848" y="2264493"/>
            <a:ext cx="6124493" cy="7896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Membership​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Chloe Clements, Idabel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Programs​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Kendall Stout, Stigler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Public Relations​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Snowy Rich, Gore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Competitive Events​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Emily Faulkenberry, Marietta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President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National Executive Council 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Brandon Weibel, Silo HS 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endParaRPr lang="en-US" sz="2599">
              <a:solidFill>
                <a:srgbClr val="4040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83316" y="3718381"/>
            <a:ext cx="345384" cy="34538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69978" y="1646655"/>
            <a:ext cx="19331633" cy="8960802"/>
            <a:chOff x="0" y="0"/>
            <a:chExt cx="5091459" cy="23600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91459" cy="2360047"/>
            </a:xfrm>
            <a:custGeom>
              <a:avLst/>
              <a:gdLst/>
              <a:ahLst/>
              <a:cxnLst/>
              <a:rect l="l" t="t" r="r" b="b"/>
              <a:pathLst>
                <a:path w="5091459" h="2360047">
                  <a:moveTo>
                    <a:pt x="0" y="0"/>
                  </a:moveTo>
                  <a:lnTo>
                    <a:pt x="5091459" y="0"/>
                  </a:lnTo>
                  <a:lnTo>
                    <a:pt x="5091459" y="2360047"/>
                  </a:lnTo>
                  <a:lnTo>
                    <a:pt x="0" y="2360047"/>
                  </a:lnTo>
                  <a:close/>
                </a:path>
              </a:pathLst>
            </a:custGeom>
            <a:solidFill>
              <a:srgbClr val="F47E7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091459" cy="2398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980519" y="5143500"/>
            <a:ext cx="3996005" cy="1550450"/>
          </a:xfrm>
          <a:custGeom>
            <a:avLst/>
            <a:gdLst/>
            <a:ahLst/>
            <a:cxnLst/>
            <a:rect l="l" t="t" r="r" b="b"/>
            <a:pathLst>
              <a:path w="3996005" h="1550450">
                <a:moveTo>
                  <a:pt x="0" y="0"/>
                </a:moveTo>
                <a:lnTo>
                  <a:pt x="3996005" y="0"/>
                </a:lnTo>
                <a:lnTo>
                  <a:pt x="3996005" y="1550450"/>
                </a:lnTo>
                <a:lnTo>
                  <a:pt x="0" y="1550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14966" y="6616792"/>
            <a:ext cx="6058068" cy="2641508"/>
          </a:xfrm>
          <a:custGeom>
            <a:avLst/>
            <a:gdLst/>
            <a:ahLst/>
            <a:cxnLst/>
            <a:rect l="l" t="t" r="r" b="b"/>
            <a:pathLst>
              <a:path w="6058068" h="2641508">
                <a:moveTo>
                  <a:pt x="0" y="0"/>
                </a:moveTo>
                <a:lnTo>
                  <a:pt x="6058068" y="0"/>
                </a:lnTo>
                <a:lnTo>
                  <a:pt x="6058068" y="2641508"/>
                </a:lnTo>
                <a:lnTo>
                  <a:pt x="0" y="26415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64856" y="3835891"/>
            <a:ext cx="5958288" cy="2641508"/>
          </a:xfrm>
          <a:custGeom>
            <a:avLst/>
            <a:gdLst/>
            <a:ahLst/>
            <a:cxnLst/>
            <a:rect l="l" t="t" r="r" b="b"/>
            <a:pathLst>
              <a:path w="5958288" h="2641508">
                <a:moveTo>
                  <a:pt x="0" y="0"/>
                </a:moveTo>
                <a:lnTo>
                  <a:pt x="5958288" y="0"/>
                </a:lnTo>
                <a:lnTo>
                  <a:pt x="5958288" y="2641508"/>
                </a:lnTo>
                <a:lnTo>
                  <a:pt x="0" y="2641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91931" y="2375409"/>
            <a:ext cx="4561557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25252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24-25 SEC MEMBERSHIP CHALLENGE: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69980" y="-187960"/>
            <a:ext cx="12548040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2024-2025 SEC UPDATES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63222" y="2375409"/>
            <a:ext cx="4561557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25252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24-25 SERVICE PROJECT: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97743" y="2584306"/>
            <a:ext cx="4561557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25252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24-25 NATIONAL PROGRAM: </a:t>
            </a:r>
          </a:p>
        </p:txBody>
      </p:sp>
      <p:sp>
        <p:nvSpPr>
          <p:cNvPr id="13" name="Freeform 13"/>
          <p:cNvSpPr/>
          <p:nvPr/>
        </p:nvSpPr>
        <p:spPr>
          <a:xfrm>
            <a:off x="2135842" y="6256418"/>
            <a:ext cx="1844376" cy="1819016"/>
          </a:xfrm>
          <a:custGeom>
            <a:avLst/>
            <a:gdLst/>
            <a:ahLst/>
            <a:cxnLst/>
            <a:rect l="l" t="t" r="r" b="b"/>
            <a:pathLst>
              <a:path w="1844376" h="1819016">
                <a:moveTo>
                  <a:pt x="0" y="0"/>
                </a:moveTo>
                <a:lnTo>
                  <a:pt x="1844377" y="0"/>
                </a:lnTo>
                <a:lnTo>
                  <a:pt x="1844377" y="1819016"/>
                </a:lnTo>
                <a:lnTo>
                  <a:pt x="0" y="18190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56808" y="4203510"/>
            <a:ext cx="3402446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“Rally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Red”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913092" y="2082855"/>
            <a:ext cx="533260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text</a:t>
            </a:r>
          </a:p>
        </p:txBody>
      </p:sp>
      <p:pic>
        <p:nvPicPr>
          <p:cNvPr id="20" name="Picture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8E81617-5925-5B92-84DD-5EBF87B34C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78" y="429581"/>
            <a:ext cx="13825822" cy="96683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CE5D00-D9AD-B921-0827-52C97BF14DBE}"/>
              </a:ext>
            </a:extLst>
          </p:cNvPr>
          <p:cNvSpPr txBox="1"/>
          <p:nvPr/>
        </p:nvSpPr>
        <p:spPr>
          <a:xfrm>
            <a:off x="11386450" y="6931345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Father’s Day 2024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055" y="569296"/>
            <a:ext cx="7059601" cy="3087375"/>
            <a:chOff x="0" y="0"/>
            <a:chExt cx="9412801" cy="4116500"/>
          </a:xfrm>
        </p:grpSpPr>
        <p:grpSp>
          <p:nvGrpSpPr>
            <p:cNvPr id="3" name="Group 3"/>
            <p:cNvGrpSpPr/>
            <p:nvPr/>
          </p:nvGrpSpPr>
          <p:grpSpPr>
            <a:xfrm>
              <a:off x="4708701" y="1088815"/>
              <a:ext cx="3027685" cy="3027685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111166" y="0"/>
              <a:ext cx="3027685" cy="3027685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906016" y="1286130"/>
              <a:ext cx="2633056" cy="263305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3328744" y="197315"/>
              <a:ext cx="2633056" cy="2633056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541991" y="1088815"/>
              <a:ext cx="3027685" cy="3027685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385116" y="0"/>
              <a:ext cx="3027685" cy="3027685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739306" y="1286130"/>
              <a:ext cx="2633056" cy="2633056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6582431" y="197315"/>
              <a:ext cx="2633056" cy="2633056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0"/>
              <a:ext cx="3027685" cy="3027685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92893" y="197315"/>
              <a:ext cx="2633056" cy="2633056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6543277" y="158161"/>
              <a:ext cx="2711363" cy="2711363"/>
            </a:xfrm>
            <a:custGeom>
              <a:avLst/>
              <a:gdLst/>
              <a:ahLst/>
              <a:cxnLst/>
              <a:rect l="l" t="t" r="r" b="b"/>
              <a:pathLst>
                <a:path w="2711363" h="2711363">
                  <a:moveTo>
                    <a:pt x="0" y="0"/>
                  </a:moveTo>
                  <a:lnTo>
                    <a:pt x="2711363" y="0"/>
                  </a:lnTo>
                  <a:lnTo>
                    <a:pt x="2711363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4866862" y="1246976"/>
              <a:ext cx="2711363" cy="2711363"/>
            </a:xfrm>
            <a:custGeom>
              <a:avLst/>
              <a:gdLst/>
              <a:ahLst/>
              <a:cxnLst/>
              <a:rect l="l" t="t" r="r" b="b"/>
              <a:pathLst>
                <a:path w="2711363" h="2711363">
                  <a:moveTo>
                    <a:pt x="0" y="0"/>
                  </a:moveTo>
                  <a:lnTo>
                    <a:pt x="2711364" y="0"/>
                  </a:lnTo>
                  <a:lnTo>
                    <a:pt x="2711364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3269327" y="158161"/>
              <a:ext cx="2711363" cy="2711363"/>
            </a:xfrm>
            <a:custGeom>
              <a:avLst/>
              <a:gdLst/>
              <a:ahLst/>
              <a:cxnLst/>
              <a:rect l="l" t="t" r="r" b="b"/>
              <a:pathLst>
                <a:path w="2711363" h="2711363">
                  <a:moveTo>
                    <a:pt x="0" y="0"/>
                  </a:moveTo>
                  <a:lnTo>
                    <a:pt x="2711363" y="0"/>
                  </a:lnTo>
                  <a:lnTo>
                    <a:pt x="2711363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700152" y="1246976"/>
              <a:ext cx="2711363" cy="2711363"/>
            </a:xfrm>
            <a:custGeom>
              <a:avLst/>
              <a:gdLst/>
              <a:ahLst/>
              <a:cxnLst/>
              <a:rect l="l" t="t" r="r" b="b"/>
              <a:pathLst>
                <a:path w="2711363" h="2711363">
                  <a:moveTo>
                    <a:pt x="0" y="0"/>
                  </a:moveTo>
                  <a:lnTo>
                    <a:pt x="2711363" y="0"/>
                  </a:lnTo>
                  <a:lnTo>
                    <a:pt x="2711363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158161" y="158161"/>
              <a:ext cx="2711363" cy="2711363"/>
            </a:xfrm>
            <a:custGeom>
              <a:avLst/>
              <a:gdLst/>
              <a:ahLst/>
              <a:cxnLst/>
              <a:rect l="l" t="t" r="r" b="b"/>
              <a:pathLst>
                <a:path w="2711363" h="2711363">
                  <a:moveTo>
                    <a:pt x="0" y="0"/>
                  </a:moveTo>
                  <a:lnTo>
                    <a:pt x="2711363" y="0"/>
                  </a:lnTo>
                  <a:lnTo>
                    <a:pt x="2711363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 rot="-5400000">
            <a:off x="-576687" y="1412032"/>
            <a:ext cx="9357708" cy="8204335"/>
            <a:chOff x="0" y="0"/>
            <a:chExt cx="3261946" cy="285989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3261946" cy="2859899"/>
            </a:xfrm>
            <a:custGeom>
              <a:avLst/>
              <a:gdLst/>
              <a:ahLst/>
              <a:cxnLst/>
              <a:rect l="l" t="t" r="r" b="b"/>
              <a:pathLst>
                <a:path w="3261946" h="2859899">
                  <a:moveTo>
                    <a:pt x="0" y="0"/>
                  </a:moveTo>
                  <a:lnTo>
                    <a:pt x="3261946" y="0"/>
                  </a:lnTo>
                  <a:lnTo>
                    <a:pt x="3261946" y="2859899"/>
                  </a:lnTo>
                  <a:lnTo>
                    <a:pt x="0" y="2859899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3261946" cy="2888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558570" y="8833587"/>
            <a:ext cx="1011356" cy="1011356"/>
            <a:chOff x="0" y="0"/>
            <a:chExt cx="1348475" cy="134847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348475" cy="1348475"/>
            </a:xfrm>
            <a:custGeom>
              <a:avLst/>
              <a:gdLst/>
              <a:ahLst/>
              <a:cxnLst/>
              <a:rect l="l" t="t" r="r" b="b"/>
              <a:pathLst>
                <a:path w="1348475" h="1348475">
                  <a:moveTo>
                    <a:pt x="0" y="0"/>
                  </a:moveTo>
                  <a:lnTo>
                    <a:pt x="1348475" y="0"/>
                  </a:lnTo>
                  <a:lnTo>
                    <a:pt x="1348475" y="1348475"/>
                  </a:lnTo>
                  <a:lnTo>
                    <a:pt x="0" y="1348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3" name="Freeform 43"/>
          <p:cNvSpPr/>
          <p:nvPr/>
        </p:nvSpPr>
        <p:spPr>
          <a:xfrm>
            <a:off x="652586" y="8663213"/>
            <a:ext cx="1310229" cy="1215837"/>
          </a:xfrm>
          <a:custGeom>
            <a:avLst/>
            <a:gdLst/>
            <a:ahLst/>
            <a:cxnLst/>
            <a:rect l="l" t="t" r="r" b="b"/>
            <a:pathLst>
              <a:path w="1310229" h="1215837">
                <a:moveTo>
                  <a:pt x="0" y="0"/>
                </a:moveTo>
                <a:lnTo>
                  <a:pt x="1310228" y="0"/>
                </a:lnTo>
                <a:lnTo>
                  <a:pt x="1310228" y="1215837"/>
                </a:lnTo>
                <a:lnTo>
                  <a:pt x="0" y="12158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215967" y="6401490"/>
            <a:ext cx="3148782" cy="2075216"/>
          </a:xfrm>
          <a:custGeom>
            <a:avLst/>
            <a:gdLst/>
            <a:ahLst/>
            <a:cxnLst/>
            <a:rect l="l" t="t" r="r" b="b"/>
            <a:pathLst>
              <a:path w="3148782" h="2075216">
                <a:moveTo>
                  <a:pt x="0" y="0"/>
                </a:moveTo>
                <a:lnTo>
                  <a:pt x="3148782" y="0"/>
                </a:lnTo>
                <a:lnTo>
                  <a:pt x="3148782" y="2075216"/>
                </a:lnTo>
                <a:lnTo>
                  <a:pt x="0" y="207521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366" t="-13293" r="-3435" b="-6962"/>
            </a:stretch>
          </a:blipFill>
          <a:ln w="38100" cap="sq">
            <a:solidFill>
              <a:srgbClr val="EF3E42"/>
            </a:solidFill>
            <a:prstDash val="solid"/>
            <a:miter/>
          </a:ln>
        </p:spPr>
      </p:sp>
      <p:sp>
        <p:nvSpPr>
          <p:cNvPr id="45" name="Freeform 45"/>
          <p:cNvSpPr/>
          <p:nvPr/>
        </p:nvSpPr>
        <p:spPr>
          <a:xfrm>
            <a:off x="4803875" y="6401490"/>
            <a:ext cx="3184492" cy="2075216"/>
          </a:xfrm>
          <a:custGeom>
            <a:avLst/>
            <a:gdLst/>
            <a:ahLst/>
            <a:cxnLst/>
            <a:rect l="l" t="t" r="r" b="b"/>
            <a:pathLst>
              <a:path w="3184492" h="2075216">
                <a:moveTo>
                  <a:pt x="0" y="0"/>
                </a:moveTo>
                <a:lnTo>
                  <a:pt x="3184492" y="0"/>
                </a:lnTo>
                <a:lnTo>
                  <a:pt x="3184492" y="2075216"/>
                </a:lnTo>
                <a:lnTo>
                  <a:pt x="0" y="207521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7955" t="-29656" r="-18783"/>
            </a:stretch>
          </a:blipFill>
          <a:ln w="38100" cap="sq">
            <a:solidFill>
              <a:srgbClr val="EF3E42"/>
            </a:solidFill>
            <a:prstDash val="solid"/>
            <a:miter/>
          </a:ln>
        </p:spPr>
      </p:sp>
      <p:sp>
        <p:nvSpPr>
          <p:cNvPr id="46" name="Freeform 46"/>
          <p:cNvSpPr/>
          <p:nvPr/>
        </p:nvSpPr>
        <p:spPr>
          <a:xfrm>
            <a:off x="3328791" y="6401490"/>
            <a:ext cx="1538129" cy="2075216"/>
          </a:xfrm>
          <a:custGeom>
            <a:avLst/>
            <a:gdLst/>
            <a:ahLst/>
            <a:cxnLst/>
            <a:rect l="l" t="t" r="r" b="b"/>
            <a:pathLst>
              <a:path w="1538129" h="2075216">
                <a:moveTo>
                  <a:pt x="0" y="0"/>
                </a:moveTo>
                <a:lnTo>
                  <a:pt x="1538129" y="0"/>
                </a:lnTo>
                <a:lnTo>
                  <a:pt x="1538129" y="2075216"/>
                </a:lnTo>
                <a:lnTo>
                  <a:pt x="0" y="20752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6087" t="-50057" r="-12614" b="-15268"/>
            </a:stretch>
          </a:blipFill>
          <a:ln w="38100" cap="sq">
            <a:solidFill>
              <a:srgbClr val="EF3E42"/>
            </a:solidFill>
            <a:prstDash val="solid"/>
            <a:miter/>
          </a:ln>
        </p:spPr>
      </p:sp>
      <p:sp>
        <p:nvSpPr>
          <p:cNvPr id="47" name="TextBox 47"/>
          <p:cNvSpPr txBox="1"/>
          <p:nvPr/>
        </p:nvSpPr>
        <p:spPr>
          <a:xfrm>
            <a:off x="70323" y="2546869"/>
            <a:ext cx="8063688" cy="1071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4"/>
              </a:lnSpc>
            </a:pPr>
            <a:r>
              <a:rPr lang="en-US" sz="8690" spc="-260">
                <a:solidFill>
                  <a:srgbClr val="000000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CONFERENCE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645765" y="1020603"/>
            <a:ext cx="4912804" cy="200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39"/>
              </a:lnSpc>
            </a:pPr>
            <a:r>
              <a:rPr lang="en-US" sz="16449" spc="-493">
                <a:solidFill>
                  <a:srgbClr val="000000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LEAD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374253" y="3774400"/>
            <a:ext cx="3497444" cy="1072085"/>
            <a:chOff x="0" y="0"/>
            <a:chExt cx="4663258" cy="1429446"/>
          </a:xfrm>
        </p:grpSpPr>
        <p:sp>
          <p:nvSpPr>
            <p:cNvPr id="50" name="TextBox 50"/>
            <p:cNvSpPr txBox="1"/>
            <p:nvPr/>
          </p:nvSpPr>
          <p:spPr>
            <a:xfrm>
              <a:off x="1113333" y="104775"/>
              <a:ext cx="3247761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37"/>
                </a:lnSpc>
              </a:pPr>
              <a:r>
                <a:rPr lang="en-US" sz="3750" spc="-112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North Region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289996"/>
              <a:ext cx="1160303" cy="38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5"/>
                </a:lnSpc>
              </a:pPr>
              <a:r>
                <a:rPr lang="en-US" sz="2219" spc="-6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Sept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44018" y="677365"/>
              <a:ext cx="872268" cy="733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4"/>
                </a:lnSpc>
              </a:pPr>
              <a:r>
                <a:rPr lang="en-US" sz="4230" spc="-12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11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1113333" y="645471"/>
              <a:ext cx="3549925" cy="783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84"/>
                </a:lnSpc>
              </a:pPr>
              <a:r>
                <a:rPr lang="en-US" sz="1668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Stride Bank Center</a:t>
              </a:r>
            </a:p>
            <a:p>
              <a:pPr algn="l">
                <a:lnSpc>
                  <a:spcPts val="1484"/>
                </a:lnSpc>
              </a:pPr>
              <a:r>
                <a:rPr lang="en-US" sz="1668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301 S Independence St</a:t>
              </a:r>
            </a:p>
            <a:p>
              <a:pPr algn="l">
                <a:lnSpc>
                  <a:spcPts val="1484"/>
                </a:lnSpc>
              </a:pPr>
              <a:r>
                <a:rPr lang="en-US" sz="1668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Enid, OK 73701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3950735" y="3713822"/>
            <a:ext cx="3917257" cy="1052193"/>
            <a:chOff x="0" y="0"/>
            <a:chExt cx="5223009" cy="1402924"/>
          </a:xfrm>
        </p:grpSpPr>
        <p:sp>
          <p:nvSpPr>
            <p:cNvPr id="55" name="TextBox 55"/>
            <p:cNvSpPr txBox="1"/>
            <p:nvPr/>
          </p:nvSpPr>
          <p:spPr>
            <a:xfrm>
              <a:off x="1117885" y="104775"/>
              <a:ext cx="4089115" cy="635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92"/>
                </a:lnSpc>
              </a:pPr>
              <a:r>
                <a:rPr lang="en-US" sz="3699" spc="-110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Northeast Region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282333"/>
              <a:ext cx="1160303" cy="38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5"/>
                </a:lnSpc>
              </a:pPr>
              <a:r>
                <a:rPr lang="en-US" sz="2220" spc="-6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Sept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144018" y="669703"/>
              <a:ext cx="872268" cy="733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4"/>
                </a:lnSpc>
              </a:pPr>
              <a:r>
                <a:rPr lang="en-US" sz="4230" spc="-12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17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154743" y="647239"/>
              <a:ext cx="4068267" cy="754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Glenpool Conf. Center</a:t>
              </a:r>
            </a:p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12205 S Yukon Ave.</a:t>
              </a:r>
            </a:p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Glenpool, OK 74033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286169" y="4964212"/>
            <a:ext cx="3815998" cy="1084853"/>
            <a:chOff x="0" y="0"/>
            <a:chExt cx="5087998" cy="1446470"/>
          </a:xfrm>
        </p:grpSpPr>
        <p:sp>
          <p:nvSpPr>
            <p:cNvPr id="60" name="TextBox 60"/>
            <p:cNvSpPr txBox="1"/>
            <p:nvPr/>
          </p:nvSpPr>
          <p:spPr>
            <a:xfrm>
              <a:off x="1280702" y="104775"/>
              <a:ext cx="3807296" cy="643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38"/>
                </a:lnSpc>
              </a:pPr>
              <a:r>
                <a:rPr lang="en-US" sz="3751" spc="-112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South Region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237725"/>
              <a:ext cx="1360203" cy="38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5"/>
                </a:lnSpc>
              </a:pPr>
              <a:r>
                <a:rPr lang="en-US" sz="2220" spc="-6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Sept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68829" y="681986"/>
              <a:ext cx="1022545" cy="733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4"/>
                </a:lnSpc>
              </a:pPr>
              <a:r>
                <a:rPr lang="en-US" sz="4230" spc="-12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12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1305142" y="656085"/>
              <a:ext cx="3576981" cy="790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6"/>
                </a:lnSpc>
              </a:pPr>
              <a:r>
                <a:rPr lang="en-US" sz="1681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Simmons Center</a:t>
              </a:r>
            </a:p>
            <a:p>
              <a:pPr algn="l">
                <a:lnSpc>
                  <a:spcPts val="1496"/>
                </a:lnSpc>
              </a:pPr>
              <a:r>
                <a:rPr lang="en-US" sz="1681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800 Chisholm Trail Pkwy</a:t>
              </a:r>
            </a:p>
            <a:p>
              <a:pPr algn="l">
                <a:lnSpc>
                  <a:spcPts val="1496"/>
                </a:lnSpc>
              </a:pPr>
              <a:r>
                <a:rPr lang="en-US" sz="1681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Duncan, OK 73533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3928777" y="4944321"/>
            <a:ext cx="3961173" cy="1038708"/>
            <a:chOff x="0" y="0"/>
            <a:chExt cx="5281564" cy="1384944"/>
          </a:xfrm>
        </p:grpSpPr>
        <p:sp>
          <p:nvSpPr>
            <p:cNvPr id="65" name="TextBox 65"/>
            <p:cNvSpPr txBox="1"/>
            <p:nvPr/>
          </p:nvSpPr>
          <p:spPr>
            <a:xfrm>
              <a:off x="1224936" y="104775"/>
              <a:ext cx="4056628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37"/>
                </a:lnSpc>
              </a:pPr>
              <a:r>
                <a:rPr lang="en-US" sz="3749" spc="-112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Southeast Region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230277"/>
              <a:ext cx="1300976" cy="381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5"/>
                </a:lnSpc>
              </a:pPr>
              <a:r>
                <a:rPr lang="en-US" sz="2219" spc="-6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Sept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61478" y="657682"/>
              <a:ext cx="978020" cy="725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8"/>
                </a:lnSpc>
              </a:pPr>
              <a:r>
                <a:rPr lang="en-US" sz="4234" spc="-127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18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1248312" y="630005"/>
              <a:ext cx="3421228" cy="754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Life Church</a:t>
              </a:r>
            </a:p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1300 S George Nigh Expy</a:t>
              </a:r>
            </a:p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McAlester, OK 74501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3365653" y="8663213"/>
            <a:ext cx="1473030" cy="785452"/>
            <a:chOff x="0" y="0"/>
            <a:chExt cx="1964039" cy="1047269"/>
          </a:xfrm>
        </p:grpSpPr>
        <p:sp>
          <p:nvSpPr>
            <p:cNvPr id="70" name="TextBox 70"/>
            <p:cNvSpPr txBox="1"/>
            <p:nvPr/>
          </p:nvSpPr>
          <p:spPr>
            <a:xfrm>
              <a:off x="0" y="802442"/>
              <a:ext cx="1964039" cy="244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71"/>
                </a:lnSpc>
              </a:pPr>
              <a:r>
                <a:rPr lang="en-US" sz="1428" spc="-42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per Student</a:t>
              </a: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139000" y="114300"/>
              <a:ext cx="1630928" cy="680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2"/>
                </a:lnSpc>
              </a:pPr>
              <a:r>
                <a:rPr lang="en-US" sz="3957" spc="-118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$15</a:t>
              </a:r>
            </a:p>
          </p:txBody>
        </p:sp>
      </p:grpSp>
      <p:sp>
        <p:nvSpPr>
          <p:cNvPr id="72" name="TextBox 72"/>
          <p:cNvSpPr txBox="1"/>
          <p:nvPr/>
        </p:nvSpPr>
        <p:spPr>
          <a:xfrm>
            <a:off x="2122975" y="9696315"/>
            <a:ext cx="3979539" cy="21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</a:pPr>
            <a:r>
              <a:rPr lang="en-US" sz="1782" spc="-53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more at oklahomafccla.org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652586" y="3404995"/>
            <a:ext cx="6920317" cy="395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8"/>
              </a:lnSpc>
            </a:pPr>
            <a:r>
              <a:rPr lang="en-US" sz="3279" spc="3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Gold Medal Leadership!</a:t>
            </a:r>
          </a:p>
        </p:txBody>
      </p:sp>
      <p:sp>
        <p:nvSpPr>
          <p:cNvPr id="74" name="TextBox 74"/>
          <p:cNvSpPr txBox="1"/>
          <p:nvPr/>
        </p:nvSpPr>
        <p:spPr>
          <a:xfrm rot="-319946">
            <a:off x="2807666" y="375176"/>
            <a:ext cx="2611416" cy="106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1"/>
              </a:lnSpc>
            </a:pPr>
            <a:r>
              <a:rPr lang="en-US" sz="8743" spc="-262">
                <a:solidFill>
                  <a:srgbClr val="EF3E42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2024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9416204" y="1140113"/>
            <a:ext cx="7843096" cy="7835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REGISTRATION DEADLINE: 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AUGUST 31ST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DON’T WAIT!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REGISTER NOW! 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897" y="619183"/>
            <a:ext cx="9145301" cy="9145301"/>
          </a:xfrm>
          <a:custGeom>
            <a:avLst/>
            <a:gdLst/>
            <a:ahLst/>
            <a:cxnLst/>
            <a:rect l="l" t="t" r="r" b="b"/>
            <a:pathLst>
              <a:path w="9145301" h="9145301">
                <a:moveTo>
                  <a:pt x="0" y="0"/>
                </a:moveTo>
                <a:lnTo>
                  <a:pt x="9145302" y="0"/>
                </a:lnTo>
                <a:lnTo>
                  <a:pt x="9145302" y="9145301"/>
                </a:lnTo>
                <a:lnTo>
                  <a:pt x="0" y="91453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760199" y="351066"/>
            <a:ext cx="7843096" cy="9413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STATE CONVENTION: 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7 WONDERS OF LEADERSHIP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TULSA, OK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APRIL 10, 2025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59546"/>
            <a:ext cx="8025245" cy="8367907"/>
          </a:xfrm>
          <a:custGeom>
            <a:avLst/>
            <a:gdLst/>
            <a:ahLst/>
            <a:cxnLst/>
            <a:rect l="l" t="t" r="r" b="b"/>
            <a:pathLst>
              <a:path w="8025245" h="8367907">
                <a:moveTo>
                  <a:pt x="0" y="0"/>
                </a:moveTo>
                <a:lnTo>
                  <a:pt x="8025245" y="0"/>
                </a:lnTo>
                <a:lnTo>
                  <a:pt x="8025245" y="8367908"/>
                </a:lnTo>
                <a:lnTo>
                  <a:pt x="0" y="8367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661915" y="1140113"/>
            <a:ext cx="7843096" cy="7835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NATIONAL LEADERSHIP CONVENTION: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ORLANDO, FL 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JULY 5-9, 2025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46252" y="2149713"/>
            <a:ext cx="20780503" cy="9386883"/>
            <a:chOff x="0" y="0"/>
            <a:chExt cx="5473054" cy="24722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73054" cy="2472266"/>
            </a:xfrm>
            <a:custGeom>
              <a:avLst/>
              <a:gdLst/>
              <a:ahLst/>
              <a:cxnLst/>
              <a:rect l="l" t="t" r="r" b="b"/>
              <a:pathLst>
                <a:path w="5473054" h="2472266">
                  <a:moveTo>
                    <a:pt x="19000" y="0"/>
                  </a:moveTo>
                  <a:lnTo>
                    <a:pt x="5454054" y="0"/>
                  </a:lnTo>
                  <a:cubicBezTo>
                    <a:pt x="5464547" y="0"/>
                    <a:pt x="5473054" y="8507"/>
                    <a:pt x="5473054" y="19000"/>
                  </a:cubicBezTo>
                  <a:lnTo>
                    <a:pt x="5473054" y="2453265"/>
                  </a:lnTo>
                  <a:cubicBezTo>
                    <a:pt x="5473054" y="2463759"/>
                    <a:pt x="5464547" y="2472266"/>
                    <a:pt x="5454054" y="2472266"/>
                  </a:cubicBezTo>
                  <a:lnTo>
                    <a:pt x="19000" y="2472266"/>
                  </a:lnTo>
                  <a:cubicBezTo>
                    <a:pt x="8507" y="2472266"/>
                    <a:pt x="0" y="2463759"/>
                    <a:pt x="0" y="2453265"/>
                  </a:cubicBezTo>
                  <a:lnTo>
                    <a:pt x="0" y="19000"/>
                  </a:lnTo>
                  <a:cubicBezTo>
                    <a:pt x="0" y="8507"/>
                    <a:pt x="8507" y="0"/>
                    <a:pt x="19000" y="0"/>
                  </a:cubicBezTo>
                  <a:close/>
                </a:path>
              </a:pathLst>
            </a:custGeom>
            <a:solidFill>
              <a:srgbClr val="F47E7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5473054" cy="2462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597900"/>
            <a:ext cx="15661720" cy="1551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76"/>
              </a:lnSpc>
              <a:spcBef>
                <a:spcPct val="0"/>
              </a:spcBef>
            </a:pPr>
            <a:r>
              <a:rPr lang="en-US" sz="96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NLC CHAPTERS RECOGNITION - TOP 10 PLACEMENT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191000" y="2324100"/>
            <a:ext cx="10134600" cy="9212496"/>
            <a:chOff x="-3389349" y="-47625"/>
            <a:chExt cx="11904941" cy="8969090"/>
          </a:xfrm>
        </p:grpSpPr>
        <p:sp>
          <p:nvSpPr>
            <p:cNvPr id="8" name="TextBox 8"/>
            <p:cNvSpPr txBox="1"/>
            <p:nvPr/>
          </p:nvSpPr>
          <p:spPr>
            <a:xfrm>
              <a:off x="-2170150" y="4027704"/>
              <a:ext cx="10358129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Francis Tuttle Tech FCCLA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2474949" y="6907217"/>
              <a:ext cx="10640941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Pioneer Tech FCCLA - Ponca City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2170150" y="1263338"/>
              <a:ext cx="10358129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Cherokee High School FCCLA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1661666" y="5445024"/>
              <a:ext cx="9849646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Medford High School FCCLA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2170150" y="1937284"/>
              <a:ext cx="10358129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Edmond - Cheyenne MS FCCLA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1966946" y="2573131"/>
              <a:ext cx="10154926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Edmond - Santa Fe HS FCCLA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581165"/>
              <a:ext cx="8165990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Waynoka HS FCCLA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2982950" y="585399"/>
              <a:ext cx="11498542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Canadian Valley ECE El Reno FCCLA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-1864522" y="4701651"/>
              <a:ext cx="10358126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Guthrie High School FCCLA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-1661666" y="8305912"/>
              <a:ext cx="10155270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Woodward High School FCCLA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1966949" y="-47625"/>
              <a:ext cx="10460554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Blackwell High School FCCLA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-3389349" y="6182471"/>
              <a:ext cx="11882954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Perkins-Tryon Jr. High School FCCLA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-2192134" y="3302957"/>
              <a:ext cx="10358126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Fairview High School FCCLA</a:t>
              </a: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99750" y="1697102"/>
            <a:ext cx="20780503" cy="9386883"/>
            <a:chOff x="0" y="0"/>
            <a:chExt cx="5473054" cy="24722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73054" cy="2472266"/>
            </a:xfrm>
            <a:custGeom>
              <a:avLst/>
              <a:gdLst/>
              <a:ahLst/>
              <a:cxnLst/>
              <a:rect l="l" t="t" r="r" b="b"/>
              <a:pathLst>
                <a:path w="5473054" h="2472266">
                  <a:moveTo>
                    <a:pt x="19000" y="0"/>
                  </a:moveTo>
                  <a:lnTo>
                    <a:pt x="5454054" y="0"/>
                  </a:lnTo>
                  <a:cubicBezTo>
                    <a:pt x="5464547" y="0"/>
                    <a:pt x="5473054" y="8507"/>
                    <a:pt x="5473054" y="19000"/>
                  </a:cubicBezTo>
                  <a:lnTo>
                    <a:pt x="5473054" y="2453265"/>
                  </a:lnTo>
                  <a:cubicBezTo>
                    <a:pt x="5473054" y="2463759"/>
                    <a:pt x="5464547" y="2472266"/>
                    <a:pt x="5454054" y="2472266"/>
                  </a:cubicBezTo>
                  <a:lnTo>
                    <a:pt x="19000" y="2472266"/>
                  </a:lnTo>
                  <a:cubicBezTo>
                    <a:pt x="8507" y="2472266"/>
                    <a:pt x="0" y="2463759"/>
                    <a:pt x="0" y="2453265"/>
                  </a:cubicBezTo>
                  <a:lnTo>
                    <a:pt x="0" y="19000"/>
                  </a:lnTo>
                  <a:cubicBezTo>
                    <a:pt x="0" y="8507"/>
                    <a:pt x="8507" y="0"/>
                    <a:pt x="19000" y="0"/>
                  </a:cubicBezTo>
                  <a:close/>
                </a:path>
              </a:pathLst>
            </a:custGeom>
            <a:solidFill>
              <a:srgbClr val="F47E7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5473054" cy="2462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307319"/>
            <a:ext cx="15661720" cy="1842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802"/>
              </a:lnSpc>
              <a:spcBef>
                <a:spcPct val="0"/>
              </a:spcBef>
            </a:pPr>
            <a:r>
              <a:rPr lang="en-US" sz="112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FCCLA NATIONAL HEADQUARTERS ADDRESS: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47030" y="2456179"/>
            <a:ext cx="11225059" cy="5222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40404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NATIONAL FCCLA</a:t>
            </a:r>
          </a:p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40404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13241 Woodland Park Road, </a:t>
            </a:r>
          </a:p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40404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Suite 100</a:t>
            </a:r>
          </a:p>
          <a:p>
            <a:pPr algn="ctr">
              <a:lnSpc>
                <a:spcPts val="10359"/>
              </a:lnSpc>
              <a:spcBef>
                <a:spcPct val="0"/>
              </a:spcBef>
            </a:pPr>
            <a:r>
              <a:rPr lang="en-US" sz="7399">
                <a:solidFill>
                  <a:srgbClr val="40404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Herndon, VA 20171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75491" y="8677910"/>
            <a:ext cx="1296813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*** Address is needed for reasons such as Affiliation Payments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28320" y="2951416"/>
            <a:ext cx="15631361" cy="4860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384"/>
              </a:lnSpc>
            </a:pPr>
            <a:r>
              <a:rPr lang="en-US" sz="144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PLEASE MOVE INTO YOUR DISTRICT SECTIONS FOR DISTRICT PLANNING MEETINGS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723E274D-0F73-6402-47F4-87E1D33CAC1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/>
          <a:stretch/>
        </p:blipFill>
        <p:spPr>
          <a:xfrm>
            <a:off x="12484311" y="252005"/>
            <a:ext cx="5078447" cy="7174067"/>
          </a:xfrm>
          <a:prstGeom prst="rect">
            <a:avLst/>
          </a:prstGeom>
        </p:spPr>
      </p:pic>
      <p:pic>
        <p:nvPicPr>
          <p:cNvPr id="24" name="Picture 23" descr="A picture containing person, indoor, sport&#10;&#10;Description automatically generated">
            <a:extLst>
              <a:ext uri="{FF2B5EF4-FFF2-40B4-BE49-F238E27FC236}">
                <a16:creationId xmlns:a16="http://schemas.microsoft.com/office/drawing/2014/main" id="{2D4E049B-1247-8A75-3799-468490D6737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2450" r="22646"/>
          <a:stretch/>
        </p:blipFill>
        <p:spPr>
          <a:xfrm>
            <a:off x="646350" y="341402"/>
            <a:ext cx="3609501" cy="10034995"/>
          </a:xfrm>
          <a:prstGeom prst="rect">
            <a:avLst/>
          </a:prstGeom>
        </p:spPr>
      </p:pic>
      <p:pic>
        <p:nvPicPr>
          <p:cNvPr id="17" name="Picture 16" descr="A picture containing grass, outdoor, person, sky&#10;&#10;Description automatically generated">
            <a:extLst>
              <a:ext uri="{FF2B5EF4-FFF2-40B4-BE49-F238E27FC236}">
                <a16:creationId xmlns:a16="http://schemas.microsoft.com/office/drawing/2014/main" id="{790EAF34-53CA-7090-4D28-BE4F619730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88" y="281280"/>
            <a:ext cx="4583545" cy="6111393"/>
          </a:xfrm>
          <a:prstGeom prst="rect">
            <a:avLst/>
          </a:prstGeom>
        </p:spPr>
      </p:pic>
      <p:pic>
        <p:nvPicPr>
          <p:cNvPr id="22" name="Picture 21" descr="A picture containing outdoor, person, ground, child&#10;&#10;Description automatically generated">
            <a:extLst>
              <a:ext uri="{FF2B5EF4-FFF2-40B4-BE49-F238E27FC236}">
                <a16:creationId xmlns:a16="http://schemas.microsoft.com/office/drawing/2014/main" id="{519C4BE4-30A7-188C-43B4-6DE671B2118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3"/>
          <a:stretch/>
        </p:blipFill>
        <p:spPr>
          <a:xfrm>
            <a:off x="9887901" y="5483233"/>
            <a:ext cx="3407569" cy="5293803"/>
          </a:xfrm>
          <a:prstGeom prst="rect">
            <a:avLst/>
          </a:prstGeom>
        </p:spPr>
      </p:pic>
      <p:pic>
        <p:nvPicPr>
          <p:cNvPr id="19" name="Picture 18" descr="Two people on a motorcycle&#10;&#10;Description automatically generated with medium confidence">
            <a:extLst>
              <a:ext uri="{FF2B5EF4-FFF2-40B4-BE49-F238E27FC236}">
                <a16:creationId xmlns:a16="http://schemas.microsoft.com/office/drawing/2014/main" id="{BA9F23A9-E66A-6651-79FC-18C7FC18416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/>
          <a:stretch/>
        </p:blipFill>
        <p:spPr>
          <a:xfrm>
            <a:off x="2096568" y="4726393"/>
            <a:ext cx="5512773" cy="449195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A5FF7CE-81D7-89F3-04A0-F505927DD5A6}"/>
              </a:ext>
            </a:extLst>
          </p:cNvPr>
          <p:cNvSpPr txBox="1"/>
          <p:nvPr/>
        </p:nvSpPr>
        <p:spPr>
          <a:xfrm>
            <a:off x="13562451" y="124878"/>
            <a:ext cx="360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Harper Lee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63801" y="33856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8" name="Picture 27" descr="Two people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AEA2D977-6707-9A51-FF1E-40C2396004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58" y="4476793"/>
            <a:ext cx="3486298" cy="5981700"/>
          </a:xfrm>
          <a:prstGeom prst="rect">
            <a:avLst/>
          </a:prstGeom>
        </p:spPr>
      </p:pic>
      <p:pic>
        <p:nvPicPr>
          <p:cNvPr id="34" name="Picture 33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3DADD686-475F-79AB-7030-52224129A73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5" r="-5216"/>
          <a:stretch/>
        </p:blipFill>
        <p:spPr>
          <a:xfrm>
            <a:off x="150789" y="-8943"/>
            <a:ext cx="5647327" cy="4973918"/>
          </a:xfrm>
          <a:prstGeom prst="rect">
            <a:avLst/>
          </a:prstGeom>
        </p:spPr>
      </p:pic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7846F0C3-1FE7-C234-B601-65FFC3A89DE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/>
          <a:stretch/>
        </p:blipFill>
        <p:spPr>
          <a:xfrm>
            <a:off x="5948906" y="1312532"/>
            <a:ext cx="3055275" cy="5420370"/>
          </a:xfrm>
          <a:prstGeom prst="rect">
            <a:avLst/>
          </a:prstGeom>
        </p:spPr>
      </p:pic>
      <p:pic>
        <p:nvPicPr>
          <p:cNvPr id="22" name="Picture 21" descr="A person in a blue and yellow uniform with the arms crossed&#10;&#10;Description automatically generated with low confidence">
            <a:extLst>
              <a:ext uri="{FF2B5EF4-FFF2-40B4-BE49-F238E27FC236}">
                <a16:creationId xmlns:a16="http://schemas.microsoft.com/office/drawing/2014/main" id="{BDE0A634-4FE5-C751-2524-6661FEB4214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7"/>
          <a:stretch/>
        </p:blipFill>
        <p:spPr>
          <a:xfrm>
            <a:off x="13086523" y="130744"/>
            <a:ext cx="4326652" cy="8825330"/>
          </a:xfrm>
          <a:prstGeom prst="rect">
            <a:avLst/>
          </a:prstGeom>
        </p:spPr>
      </p:pic>
      <p:pic>
        <p:nvPicPr>
          <p:cNvPr id="17" name="Picture 16" descr="A person playing basketball&#10;&#10;Description automatically generated with medium confidence">
            <a:extLst>
              <a:ext uri="{FF2B5EF4-FFF2-40B4-BE49-F238E27FC236}">
                <a16:creationId xmlns:a16="http://schemas.microsoft.com/office/drawing/2014/main" id="{82400635-DC8F-FBD1-3D5B-2657763AF5C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9" b="5351"/>
          <a:stretch/>
        </p:blipFill>
        <p:spPr>
          <a:xfrm>
            <a:off x="812544" y="5354292"/>
            <a:ext cx="4698212" cy="54950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2D04A3-7094-52B5-21BB-7EA7F3D0BF8E}"/>
              </a:ext>
            </a:extLst>
          </p:cNvPr>
          <p:cNvSpPr txBox="1"/>
          <p:nvPr/>
        </p:nvSpPr>
        <p:spPr>
          <a:xfrm>
            <a:off x="12790112" y="9052729"/>
            <a:ext cx="4351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Treytn</a:t>
            </a:r>
            <a:r>
              <a:rPr lang="en-US" sz="6000" dirty="0"/>
              <a:t> Chad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9781" y="3718445"/>
            <a:ext cx="2226358" cy="2037263"/>
            <a:chOff x="0" y="0"/>
            <a:chExt cx="8882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8242" cy="812800"/>
            </a:xfrm>
            <a:custGeom>
              <a:avLst/>
              <a:gdLst/>
              <a:ahLst/>
              <a:cxnLst/>
              <a:rect l="l" t="t" r="r" b="b"/>
              <a:pathLst>
                <a:path w="888242" h="812800">
                  <a:moveTo>
                    <a:pt x="104322" y="0"/>
                  </a:moveTo>
                  <a:lnTo>
                    <a:pt x="783921" y="0"/>
                  </a:lnTo>
                  <a:cubicBezTo>
                    <a:pt x="841536" y="0"/>
                    <a:pt x="888242" y="46706"/>
                    <a:pt x="888242" y="104322"/>
                  </a:cubicBezTo>
                  <a:lnTo>
                    <a:pt x="888242" y="708478"/>
                  </a:lnTo>
                  <a:cubicBezTo>
                    <a:pt x="888242" y="736146"/>
                    <a:pt x="877251" y="762681"/>
                    <a:pt x="857687" y="782245"/>
                  </a:cubicBezTo>
                  <a:cubicBezTo>
                    <a:pt x="838123" y="801809"/>
                    <a:pt x="811588" y="812800"/>
                    <a:pt x="783921" y="812800"/>
                  </a:cubicBezTo>
                  <a:lnTo>
                    <a:pt x="104322" y="812800"/>
                  </a:lnTo>
                  <a:cubicBezTo>
                    <a:pt x="76654" y="812800"/>
                    <a:pt x="50119" y="801809"/>
                    <a:pt x="30555" y="782245"/>
                  </a:cubicBezTo>
                  <a:cubicBezTo>
                    <a:pt x="10991" y="762681"/>
                    <a:pt x="0" y="736146"/>
                    <a:pt x="0" y="708478"/>
                  </a:cubicBezTo>
                  <a:lnTo>
                    <a:pt x="0" y="104322"/>
                  </a:lnTo>
                  <a:cubicBezTo>
                    <a:pt x="0" y="76654"/>
                    <a:pt x="10991" y="50119"/>
                    <a:pt x="30555" y="30555"/>
                  </a:cubicBezTo>
                  <a:cubicBezTo>
                    <a:pt x="50119" y="10991"/>
                    <a:pt x="76654" y="0"/>
                    <a:pt x="104322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14300"/>
              <a:ext cx="888242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45502" y="5226056"/>
            <a:ext cx="2366309" cy="2037263"/>
            <a:chOff x="0" y="0"/>
            <a:chExt cx="944078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4078" cy="812800"/>
            </a:xfrm>
            <a:custGeom>
              <a:avLst/>
              <a:gdLst/>
              <a:ahLst/>
              <a:cxnLst/>
              <a:rect l="l" t="t" r="r" b="b"/>
              <a:pathLst>
                <a:path w="944078" h="812800">
                  <a:moveTo>
                    <a:pt x="98152" y="0"/>
                  </a:moveTo>
                  <a:lnTo>
                    <a:pt x="845926" y="0"/>
                  </a:lnTo>
                  <a:cubicBezTo>
                    <a:pt x="871958" y="0"/>
                    <a:pt x="896923" y="10341"/>
                    <a:pt x="915330" y="28748"/>
                  </a:cubicBezTo>
                  <a:cubicBezTo>
                    <a:pt x="933737" y="47155"/>
                    <a:pt x="944078" y="72120"/>
                    <a:pt x="944078" y="98152"/>
                  </a:cubicBezTo>
                  <a:lnTo>
                    <a:pt x="944078" y="714648"/>
                  </a:lnTo>
                  <a:cubicBezTo>
                    <a:pt x="944078" y="768856"/>
                    <a:pt x="900134" y="812800"/>
                    <a:pt x="845926" y="812800"/>
                  </a:cubicBezTo>
                  <a:lnTo>
                    <a:pt x="98152" y="812800"/>
                  </a:lnTo>
                  <a:cubicBezTo>
                    <a:pt x="72120" y="812800"/>
                    <a:pt x="47155" y="802459"/>
                    <a:pt x="28748" y="784052"/>
                  </a:cubicBezTo>
                  <a:cubicBezTo>
                    <a:pt x="10341" y="765645"/>
                    <a:pt x="0" y="740680"/>
                    <a:pt x="0" y="714648"/>
                  </a:cubicBezTo>
                  <a:lnTo>
                    <a:pt x="0" y="98152"/>
                  </a:lnTo>
                  <a:cubicBezTo>
                    <a:pt x="0" y="72120"/>
                    <a:pt x="10341" y="47155"/>
                    <a:pt x="28748" y="28748"/>
                  </a:cubicBezTo>
                  <a:cubicBezTo>
                    <a:pt x="47155" y="10341"/>
                    <a:pt x="72120" y="0"/>
                    <a:pt x="98152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14300"/>
              <a:ext cx="944078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 dirty="0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322488" y="3762711"/>
            <a:ext cx="2297036" cy="2037263"/>
            <a:chOff x="0" y="0"/>
            <a:chExt cx="916441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6441" cy="812800"/>
            </a:xfrm>
            <a:custGeom>
              <a:avLst/>
              <a:gdLst/>
              <a:ahLst/>
              <a:cxnLst/>
              <a:rect l="l" t="t" r="r" b="b"/>
              <a:pathLst>
                <a:path w="916441" h="812800">
                  <a:moveTo>
                    <a:pt x="101112" y="0"/>
                  </a:moveTo>
                  <a:lnTo>
                    <a:pt x="815329" y="0"/>
                  </a:lnTo>
                  <a:cubicBezTo>
                    <a:pt x="842145" y="0"/>
                    <a:pt x="867863" y="10653"/>
                    <a:pt x="886826" y="29615"/>
                  </a:cubicBezTo>
                  <a:cubicBezTo>
                    <a:pt x="905788" y="48577"/>
                    <a:pt x="916441" y="74295"/>
                    <a:pt x="916441" y="101112"/>
                  </a:cubicBezTo>
                  <a:lnTo>
                    <a:pt x="916441" y="711688"/>
                  </a:lnTo>
                  <a:cubicBezTo>
                    <a:pt x="916441" y="767531"/>
                    <a:pt x="871171" y="812800"/>
                    <a:pt x="815329" y="812800"/>
                  </a:cubicBezTo>
                  <a:lnTo>
                    <a:pt x="101112" y="812800"/>
                  </a:lnTo>
                  <a:cubicBezTo>
                    <a:pt x="45269" y="812800"/>
                    <a:pt x="0" y="767531"/>
                    <a:pt x="0" y="711688"/>
                  </a:cubicBezTo>
                  <a:lnTo>
                    <a:pt x="0" y="101112"/>
                  </a:lnTo>
                  <a:cubicBezTo>
                    <a:pt x="0" y="45269"/>
                    <a:pt x="45269" y="0"/>
                    <a:pt x="101112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14300"/>
              <a:ext cx="916441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 dirty="0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N3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133033" y="4310060"/>
            <a:ext cx="2366309" cy="2037263"/>
            <a:chOff x="0" y="0"/>
            <a:chExt cx="944078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44078" cy="812800"/>
            </a:xfrm>
            <a:custGeom>
              <a:avLst/>
              <a:gdLst/>
              <a:ahLst/>
              <a:cxnLst/>
              <a:rect l="l" t="t" r="r" b="b"/>
              <a:pathLst>
                <a:path w="944078" h="812800">
                  <a:moveTo>
                    <a:pt x="98152" y="0"/>
                  </a:moveTo>
                  <a:lnTo>
                    <a:pt x="845926" y="0"/>
                  </a:lnTo>
                  <a:cubicBezTo>
                    <a:pt x="871958" y="0"/>
                    <a:pt x="896923" y="10341"/>
                    <a:pt x="915330" y="28748"/>
                  </a:cubicBezTo>
                  <a:cubicBezTo>
                    <a:pt x="933737" y="47155"/>
                    <a:pt x="944078" y="72120"/>
                    <a:pt x="944078" y="98152"/>
                  </a:cubicBezTo>
                  <a:lnTo>
                    <a:pt x="944078" y="714648"/>
                  </a:lnTo>
                  <a:cubicBezTo>
                    <a:pt x="944078" y="768856"/>
                    <a:pt x="900134" y="812800"/>
                    <a:pt x="845926" y="812800"/>
                  </a:cubicBezTo>
                  <a:lnTo>
                    <a:pt x="98152" y="812800"/>
                  </a:lnTo>
                  <a:cubicBezTo>
                    <a:pt x="72120" y="812800"/>
                    <a:pt x="47155" y="802459"/>
                    <a:pt x="28748" y="784052"/>
                  </a:cubicBezTo>
                  <a:cubicBezTo>
                    <a:pt x="10341" y="765645"/>
                    <a:pt x="0" y="740680"/>
                    <a:pt x="0" y="714648"/>
                  </a:cubicBezTo>
                  <a:lnTo>
                    <a:pt x="0" y="98152"/>
                  </a:lnTo>
                  <a:cubicBezTo>
                    <a:pt x="0" y="72120"/>
                    <a:pt x="10341" y="47155"/>
                    <a:pt x="28748" y="28748"/>
                  </a:cubicBezTo>
                  <a:cubicBezTo>
                    <a:pt x="47155" y="10341"/>
                    <a:pt x="72120" y="0"/>
                    <a:pt x="98152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114300"/>
              <a:ext cx="944078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 dirty="0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555291" y="3718445"/>
            <a:ext cx="2347585" cy="2037263"/>
            <a:chOff x="0" y="0"/>
            <a:chExt cx="936608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36608" cy="812800"/>
            </a:xfrm>
            <a:custGeom>
              <a:avLst/>
              <a:gdLst/>
              <a:ahLst/>
              <a:cxnLst/>
              <a:rect l="l" t="t" r="r" b="b"/>
              <a:pathLst>
                <a:path w="936608" h="812800">
                  <a:moveTo>
                    <a:pt x="98935" y="0"/>
                  </a:moveTo>
                  <a:lnTo>
                    <a:pt x="837673" y="0"/>
                  </a:lnTo>
                  <a:cubicBezTo>
                    <a:pt x="863912" y="0"/>
                    <a:pt x="889077" y="10423"/>
                    <a:pt x="907631" y="28977"/>
                  </a:cubicBezTo>
                  <a:cubicBezTo>
                    <a:pt x="926185" y="47531"/>
                    <a:pt x="936608" y="72696"/>
                    <a:pt x="936608" y="98935"/>
                  </a:cubicBezTo>
                  <a:lnTo>
                    <a:pt x="936608" y="713865"/>
                  </a:lnTo>
                  <a:cubicBezTo>
                    <a:pt x="936608" y="768505"/>
                    <a:pt x="892313" y="812800"/>
                    <a:pt x="837673" y="812800"/>
                  </a:cubicBezTo>
                  <a:lnTo>
                    <a:pt x="98935" y="812800"/>
                  </a:lnTo>
                  <a:cubicBezTo>
                    <a:pt x="44295" y="812800"/>
                    <a:pt x="0" y="768505"/>
                    <a:pt x="0" y="713865"/>
                  </a:cubicBezTo>
                  <a:lnTo>
                    <a:pt x="0" y="98935"/>
                  </a:lnTo>
                  <a:cubicBezTo>
                    <a:pt x="0" y="44295"/>
                    <a:pt x="44295" y="0"/>
                    <a:pt x="98935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114300"/>
              <a:ext cx="936608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 dirty="0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N5</a:t>
              </a:r>
            </a:p>
          </p:txBody>
        </p:sp>
      </p:grpSp>
      <p:sp>
        <p:nvSpPr>
          <p:cNvPr id="18" name="Freeform 18"/>
          <p:cNvSpPr/>
          <p:nvPr/>
        </p:nvSpPr>
        <p:spPr>
          <a:xfrm rot="-709379">
            <a:off x="-81381" y="728063"/>
            <a:ext cx="7315200" cy="2011680"/>
          </a:xfrm>
          <a:custGeom>
            <a:avLst/>
            <a:gdLst/>
            <a:ahLst/>
            <a:cxnLst/>
            <a:rect l="l" t="t" r="r" b="b"/>
            <a:pathLst>
              <a:path w="7315200" h="2011680">
                <a:moveTo>
                  <a:pt x="0" y="0"/>
                </a:moveTo>
                <a:lnTo>
                  <a:pt x="7315200" y="0"/>
                </a:lnTo>
                <a:lnTo>
                  <a:pt x="7315200" y="2011680"/>
                </a:lnTo>
                <a:lnTo>
                  <a:pt x="0" y="201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179294" y="1759527"/>
            <a:ext cx="9929412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NEW TEACHERS!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91444" y="5889947"/>
            <a:ext cx="3603031" cy="2653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67" lvl="1" indent="-248284" algn="ctr">
              <a:lnSpc>
                <a:spcPts val="3495"/>
              </a:lnSpc>
              <a:buFont typeface="Arial"/>
              <a:buChar char="•"/>
            </a:pPr>
            <a:r>
              <a:rPr lang="en-US" sz="2299" spc="73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Katelynn Brasch</a:t>
            </a:r>
          </a:p>
          <a:p>
            <a:pPr marL="496567" lvl="1" indent="-248284" algn="ctr">
              <a:lnSpc>
                <a:spcPts val="3495"/>
              </a:lnSpc>
              <a:buFont typeface="Arial"/>
              <a:buChar char="•"/>
            </a:pPr>
            <a:r>
              <a:rPr lang="en-US" sz="2299" spc="73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Stephanie Boley</a:t>
            </a:r>
          </a:p>
          <a:p>
            <a:pPr marL="496567" lvl="1" indent="-248284" algn="ctr">
              <a:lnSpc>
                <a:spcPts val="3495"/>
              </a:lnSpc>
              <a:buFont typeface="Arial"/>
              <a:buChar char="•"/>
            </a:pPr>
            <a:r>
              <a:rPr lang="en-US" sz="2299" spc="73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Denise Clark</a:t>
            </a:r>
          </a:p>
          <a:p>
            <a:pPr marL="248283" lvl="1">
              <a:lnSpc>
                <a:spcPts val="3495"/>
              </a:lnSpc>
            </a:pPr>
            <a:r>
              <a:rPr lang="en-US" sz="2299" b="1" spc="73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Returning Teachers</a:t>
            </a:r>
          </a:p>
          <a:p>
            <a:pPr marL="591183" lvl="1" indent="-342900">
              <a:lnSpc>
                <a:spcPts val="3495"/>
              </a:lnSpc>
              <a:buFont typeface="Arial" panose="020B0604020202020204" pitchFamily="34" charset="0"/>
              <a:buChar char="•"/>
            </a:pPr>
            <a:r>
              <a:rPr lang="en-US" sz="2299" spc="73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Jamie Clark</a:t>
            </a:r>
          </a:p>
          <a:p>
            <a:pPr marL="591183" lvl="1" indent="-342900">
              <a:lnSpc>
                <a:spcPts val="3495"/>
              </a:lnSpc>
              <a:buFont typeface="Arial" panose="020B0604020202020204" pitchFamily="34" charset="0"/>
              <a:buChar char="•"/>
            </a:pPr>
            <a:r>
              <a:rPr lang="en-US" sz="2299" spc="73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Michelle Meyer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877609" y="7441000"/>
            <a:ext cx="3848743" cy="1756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Jennifer Richardson</a:t>
            </a:r>
          </a:p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Blair Poulter</a:t>
            </a:r>
          </a:p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Erin Harp</a:t>
            </a:r>
          </a:p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endParaRPr lang="en-US" sz="2300" spc="73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968566" y="5902218"/>
            <a:ext cx="3603031" cy="2204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Jennifer Lawter</a:t>
            </a:r>
          </a:p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Jeff Waddle</a:t>
            </a:r>
          </a:p>
          <a:p>
            <a:pPr marL="248286" lvl="1">
              <a:lnSpc>
                <a:spcPts val="3496"/>
              </a:lnSpc>
            </a:pPr>
            <a:r>
              <a:rPr lang="en-US" sz="2300" b="1" spc="73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Returning Teachers</a:t>
            </a:r>
          </a:p>
          <a:p>
            <a:pPr marL="591186" lvl="1" indent="-342900">
              <a:lnSpc>
                <a:spcPts val="3496"/>
              </a:lnSpc>
              <a:buFont typeface="Arial" panose="020B0604020202020204" pitchFamily="34" charset="0"/>
              <a:buChar char="•"/>
            </a:pPr>
            <a:r>
              <a:rPr lang="en-US" sz="2300" spc="73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Sandra Thompson</a:t>
            </a:r>
          </a:p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endParaRPr lang="en-US" sz="2300" spc="73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558230" y="6562971"/>
            <a:ext cx="3371568" cy="1756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Kaitlyn Albrecht</a:t>
            </a:r>
          </a:p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Kami Pope</a:t>
            </a:r>
          </a:p>
          <a:p>
            <a:pPr marL="248286" lvl="1">
              <a:lnSpc>
                <a:spcPts val="3496"/>
              </a:lnSpc>
            </a:pPr>
            <a:r>
              <a:rPr lang="en-US" sz="2300" b="1" spc="73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Returning Teachers</a:t>
            </a:r>
          </a:p>
          <a:p>
            <a:pPr marL="591186" lvl="1" indent="-342900" algn="ctr">
              <a:lnSpc>
                <a:spcPts val="3496"/>
              </a:lnSpc>
              <a:buFont typeface="Arial" panose="020B0604020202020204" pitchFamily="34" charset="0"/>
              <a:buChar char="•"/>
            </a:pPr>
            <a:r>
              <a:rPr lang="en-US" sz="2300" spc="73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Victoria Kahle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782801" y="5936683"/>
            <a:ext cx="3243472" cy="409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Chelsea Christian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217573" y="258902"/>
            <a:ext cx="4871430" cy="4870875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b="-33348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495047" y="4800744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STEPHANIE BOLEY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72060" y="242860"/>
            <a:ext cx="4871430" cy="4870875"/>
            <a:chOff x="0" y="0"/>
            <a:chExt cx="6350013" cy="6349289"/>
          </a:xfrm>
        </p:grpSpPr>
        <p:sp>
          <p:nvSpPr>
            <p:cNvPr id="7" name="Freeform 7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t="-3222" b="-3012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673806" y="1486895"/>
            <a:ext cx="4871430" cy="4870875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t="-7257" b="-2609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9465968" y="6483941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KATELYNN BRASCH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594982" y="5088076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DENISE CLARK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02DDB-837F-1EDF-669B-9C528F492794}"/>
              </a:ext>
            </a:extLst>
          </p:cNvPr>
          <p:cNvSpPr txBox="1"/>
          <p:nvPr/>
        </p:nvSpPr>
        <p:spPr>
          <a:xfrm>
            <a:off x="6019736" y="0"/>
            <a:ext cx="6142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N1 New Teachers</a:t>
            </a:r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F1F980AC-B336-355B-BACA-6B598085FF8F}"/>
              </a:ext>
            </a:extLst>
          </p:cNvPr>
          <p:cNvGrpSpPr/>
          <p:nvPr/>
        </p:nvGrpSpPr>
        <p:grpSpPr>
          <a:xfrm>
            <a:off x="3972939" y="5246249"/>
            <a:ext cx="4871430" cy="4870875"/>
            <a:chOff x="0" y="0"/>
            <a:chExt cx="6350013" cy="6349289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0E56424-A98D-3D00-AA88-489A530F72D3}"/>
                </a:ext>
              </a:extLst>
            </p:cNvPr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6"/>
              <a:stretch>
                <a:fillRect b="-33348"/>
              </a:stretch>
            </a:blipFill>
          </p:spPr>
        </p:sp>
      </p:grpSp>
      <p:sp>
        <p:nvSpPr>
          <p:cNvPr id="17" name="TextBox 5">
            <a:extLst>
              <a:ext uri="{FF2B5EF4-FFF2-40B4-BE49-F238E27FC236}">
                <a16:creationId xmlns:a16="http://schemas.microsoft.com/office/drawing/2014/main" id="{8E5BFDA9-F703-4AF4-673F-464740F0ECC7}"/>
              </a:ext>
            </a:extLst>
          </p:cNvPr>
          <p:cNvSpPr txBox="1"/>
          <p:nvPr/>
        </p:nvSpPr>
        <p:spPr>
          <a:xfrm>
            <a:off x="8015488" y="9264698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JULISSA MARTINEZ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713168" y="1806019"/>
            <a:ext cx="4871430" cy="4870875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b="-3334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10469" y="1879003"/>
            <a:ext cx="4871430" cy="4870875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b="-33348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221061" y="7173015"/>
            <a:ext cx="5681055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JENNIFER RICHARDSON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92387" y="647700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BLAIR POUTLER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196532-B7A1-0196-74C5-530A42757368}"/>
              </a:ext>
            </a:extLst>
          </p:cNvPr>
          <p:cNvSpPr txBox="1"/>
          <p:nvPr/>
        </p:nvSpPr>
        <p:spPr>
          <a:xfrm>
            <a:off x="533400" y="495300"/>
            <a:ext cx="64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N2 New Teachers</a:t>
            </a: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DFB53411-9EF1-C0C8-F7FF-7AE8E7D2C5F6}"/>
              </a:ext>
            </a:extLst>
          </p:cNvPr>
          <p:cNvGrpSpPr/>
          <p:nvPr/>
        </p:nvGrpSpPr>
        <p:grpSpPr>
          <a:xfrm>
            <a:off x="7461591" y="4118185"/>
            <a:ext cx="4871430" cy="4870875"/>
            <a:chOff x="0" y="0"/>
            <a:chExt cx="6350013" cy="6349289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1D58396-FD8D-CAD5-F317-EFFE968926C8}"/>
                </a:ext>
              </a:extLst>
            </p:cNvPr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b="-33348"/>
              </a:stretch>
            </a:blipFill>
          </p:spPr>
        </p:sp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id="{18A267C8-D806-FEAF-F9FC-BCE38C00FA1C}"/>
              </a:ext>
            </a:extLst>
          </p:cNvPr>
          <p:cNvSpPr txBox="1"/>
          <p:nvPr/>
        </p:nvSpPr>
        <p:spPr>
          <a:xfrm>
            <a:off x="10515600" y="8875876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ERIN HARP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ProjectAssociation xmlns="070ef74f-fe64-4aab-853e-8d6041358f56" xsi:nil="true"/>
    <TaxCatchAll xmlns="5d7f0ad2-e627-4555-a956-efa81d806a21" xsi:nil="true"/>
    <_ip_UnifiedCompliancePolicyProperties xmlns="http://schemas.microsoft.com/sharepoint/v3" xsi:nil="true"/>
    <lcf76f155ced4ddcb4097134ff3c332f xmlns="070ef74f-fe64-4aab-853e-8d6041358f5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A26D03B30F5143A34407DFAFBACAF4" ma:contentTypeVersion="22" ma:contentTypeDescription="Create a new document." ma:contentTypeScope="" ma:versionID="1557f2ab267f98e2c87d4b3b07388897">
  <xsd:schema xmlns:xsd="http://www.w3.org/2001/XMLSchema" xmlns:xs="http://www.w3.org/2001/XMLSchema" xmlns:p="http://schemas.microsoft.com/office/2006/metadata/properties" xmlns:ns1="http://schemas.microsoft.com/sharepoint/v3" xmlns:ns2="5d7f0ad2-e627-4555-a956-efa81d806a21" xmlns:ns3="070ef74f-fe64-4aab-853e-8d6041358f56" targetNamespace="http://schemas.microsoft.com/office/2006/metadata/properties" ma:root="true" ma:fieldsID="d3be6bedebe6a5d48b0c603dcae19745" ns1:_="" ns2:_="" ns3:_="">
    <xsd:import namespace="http://schemas.microsoft.com/sharepoint/v3"/>
    <xsd:import namespace="5d7f0ad2-e627-4555-a956-efa81d806a21"/>
    <xsd:import namespace="070ef74f-fe64-4aab-853e-8d6041358f5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ProjectAssoci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7f0ad2-e627-4555-a956-efa81d806a2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b0b2df29-a95d-47e3-8094-bcf6ff1e8cdd}" ma:internalName="TaxCatchAll" ma:showField="CatchAllData" ma:web="5d7f0ad2-e627-4555-a956-efa81d806a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ef74f-fe64-4aab-853e-8d6041358f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ProjectAssociation" ma:index="22" nillable="true" ma:displayName="Project Association" ma:description="Tells what this document relates to most closely" ma:format="Dropdown" ma:internalName="ProjectAssociation">
      <xsd:simpleType>
        <xsd:restriction base="dms:Text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309bf2f-0431-460d-a93a-990d633b9c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C5D884-DCBE-4754-9E9A-0E9DC6492F7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070ef74f-fe64-4aab-853e-8d6041358f56"/>
    <ds:schemaRef ds:uri="5d7f0ad2-e627-4555-a956-efa81d806a21"/>
  </ds:schemaRefs>
</ds:datastoreItem>
</file>

<file path=customXml/itemProps2.xml><?xml version="1.0" encoding="utf-8"?>
<ds:datastoreItem xmlns:ds="http://schemas.openxmlformats.org/officeDocument/2006/customXml" ds:itemID="{F4639F68-B0D0-4942-B272-E74844C1ED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d7f0ad2-e627-4555-a956-efa81d806a21"/>
    <ds:schemaRef ds:uri="070ef74f-fe64-4aab-853e-8d6041358f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73B244-AFE7-4364-B988-812272F213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1518</Words>
  <Application>Microsoft Office PowerPoint</Application>
  <PresentationFormat>Custom</PresentationFormat>
  <Paragraphs>324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Barlow SemiCondensed Bold</vt:lpstr>
      <vt:lpstr>Montserrat</vt:lpstr>
      <vt:lpstr>Dynamo Condensed Bold</vt:lpstr>
      <vt:lpstr>Agrandir</vt:lpstr>
      <vt:lpstr>Canva Sans Bold</vt:lpstr>
      <vt:lpstr>Canva Sans</vt:lpstr>
      <vt:lpstr>Arial</vt:lpstr>
      <vt:lpstr>Hibernate</vt:lpstr>
      <vt:lpstr>Fredoka</vt:lpstr>
      <vt:lpstr>Agrandir Bold</vt:lpstr>
      <vt:lpstr>Montserrat Classic Bold</vt:lpstr>
      <vt:lpstr>Agrandir Medium</vt:lpstr>
      <vt:lpstr>Montserrat Medium</vt:lpstr>
      <vt:lpstr>Montserrat Bold</vt:lpstr>
      <vt:lpstr>Barlow SemiCondensed</vt:lpstr>
      <vt:lpstr>Calibri</vt:lpstr>
      <vt:lpstr>Barlow SemiCondensed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 Region Meeting</dc:title>
  <dc:creator>Teena Friend</dc:creator>
  <cp:lastModifiedBy>Teena Friend</cp:lastModifiedBy>
  <cp:revision>5</cp:revision>
  <dcterms:created xsi:type="dcterms:W3CDTF">2006-08-16T00:00:00Z</dcterms:created>
  <dcterms:modified xsi:type="dcterms:W3CDTF">2024-08-21T18:23:53Z</dcterms:modified>
  <dc:identifier>DAGLsJdM4F8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0x010100A5A26D03B30F5143A34407DFAFBACAF4</vt:lpwstr>
  </property>
  <property fmtid="{D5CDD505-2E9C-101B-9397-08002B2CF9AE}" pid="3" name="MediaServiceImageTags">
    <vt:lpwstr/>
  </property>
</Properties>
</file>