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8" r:id="rId5"/>
    <p:sldMasterId id="2147483680" r:id="rId6"/>
  </p:sld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  <p:sldId id="273" r:id="rId14"/>
    <p:sldId id="275" r:id="rId15"/>
    <p:sldId id="274" r:id="rId16"/>
    <p:sldId id="272" r:id="rId17"/>
    <p:sldId id="276" r:id="rId18"/>
    <p:sldId id="265" r:id="rId19"/>
    <p:sldId id="266" r:id="rId20"/>
    <p:sldId id="263" r:id="rId21"/>
    <p:sldId id="267" r:id="rId22"/>
    <p:sldId id="268" r:id="rId23"/>
    <p:sldId id="270" r:id="rId24"/>
    <p:sldId id="271" r:id="rId25"/>
    <p:sldId id="264" r:id="rId26"/>
    <p:sldId id="277" r:id="rId27"/>
    <p:sldId id="279" r:id="rId28"/>
    <p:sldId id="280" r:id="rId29"/>
    <p:sldId id="278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6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9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3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9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9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4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68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14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6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7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4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98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17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2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1DD96C-E7FF-43AA-8B2C-3ACC549FB54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ryjane.grayson@careertech.ok.gov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380" y="2404534"/>
            <a:ext cx="8329623" cy="1646302"/>
          </a:xfrm>
        </p:spPr>
        <p:txBody>
          <a:bodyPr/>
          <a:lstStyle/>
          <a:p>
            <a:r>
              <a:rPr lang="en-US" sz="6600" b="1" dirty="0" smtClean="0"/>
              <a:t>First Days of School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Tips to Help You to Survive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175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561109"/>
            <a:ext cx="10713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Other items to include: </a:t>
            </a:r>
          </a:p>
          <a:p>
            <a:endParaRPr lang="en-US" dirty="0"/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smtClean="0"/>
              <a:t>“Meet the Teacher”</a:t>
            </a:r>
            <a:endParaRPr lang="en-US" sz="6000" dirty="0"/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/>
              <a:t>Multiple Intelligences Inventory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18" y="72736"/>
            <a:ext cx="115027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Students will use </a:t>
            </a:r>
            <a:r>
              <a:rPr lang="en-US" sz="6000" b="1" dirty="0" err="1"/>
              <a:t>chromebooks</a:t>
            </a:r>
            <a:r>
              <a:rPr lang="en-US" sz="6000" b="1" dirty="0"/>
              <a:t> and Google </a:t>
            </a:r>
            <a:r>
              <a:rPr lang="en-US" sz="6000" b="1" dirty="0" smtClean="0"/>
              <a:t>Slides: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 smtClean="0"/>
              <a:t>create </a:t>
            </a:r>
            <a:r>
              <a:rPr lang="en-US" sz="6000" b="1" dirty="0"/>
              <a:t>a 6 slide presentation about </a:t>
            </a:r>
            <a:r>
              <a:rPr lang="en-US" sz="6000" b="1" dirty="0" smtClean="0"/>
              <a:t>themselves </a:t>
            </a:r>
            <a:endParaRPr lang="en-US" sz="6000" b="1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 smtClean="0"/>
              <a:t>minimum </a:t>
            </a:r>
            <a:r>
              <a:rPr lang="en-US" sz="6000" b="1" dirty="0"/>
              <a:t>of 1 graphic/photo on each slide</a:t>
            </a:r>
          </a:p>
        </p:txBody>
      </p:sp>
    </p:spTree>
    <p:extLst>
      <p:ext uri="{BB962C8B-B14F-4D97-AF65-F5344CB8AC3E}">
        <p14:creationId xmlns:p14="http://schemas.microsoft.com/office/powerpoint/2010/main" val="63353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83" y="404734"/>
            <a:ext cx="10723418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class, have </a:t>
            </a:r>
            <a:endParaRPr lang="en-US" sz="6000" b="1" i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6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liked about today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learned today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have been better about today</a:t>
            </a:r>
            <a:endParaRPr lang="en-US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1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361" y="1543987"/>
            <a:ext cx="10238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Why is a syllabus important?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84" y="1214204"/>
            <a:ext cx="9084039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well-designed syllabus is an essential tool for effectively managing a course</a:t>
            </a:r>
            <a:r>
              <a:rPr lang="en-US" b="1" dirty="0">
                <a:solidFill>
                  <a:srgbClr val="3C3B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3C3B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It gives students a clear understanding of your expectations and a </a:t>
            </a:r>
            <a:r>
              <a:rPr lang="en-US" sz="4000" b="1" u="sng" dirty="0">
                <a:solidFill>
                  <a:srgbClr val="3C3B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 map</a:t>
            </a:r>
            <a:r>
              <a:rPr lang="en-US" sz="4000" u="sng" dirty="0">
                <a:solidFill>
                  <a:srgbClr val="3C3B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3C3B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how the course will be conducted. When done right, a syllabus can prevent a lot of misunderstandings as the semester progresses.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3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617" y="869430"/>
            <a:ext cx="8799226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should be included in a </a:t>
            </a:r>
            <a:r>
              <a:rPr lang="en-US" sz="8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3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793" y="419202"/>
            <a:ext cx="10583055" cy="66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Description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Content and Objectives or Goals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Grading Policy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Classroom expectations, behavior expectations, and procedures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Consequences for not meeting behavior expectations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Classroom routine (when can they work on the computer, sharpen pencil, etc.)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Leaving the classroom (when to ask, how many times, etc.)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Supplies needed (Paper and pencil each day)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Attendance and make-up work expectations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Textbook used and care policy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Cheating and plagiarism policy (If this is not stated in school hand book)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expectations and maybe even extra points for parents attending conferences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FCCLA and how it fits into your program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other item you feel necessary to inform students and pa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rents of the expectations of your classroom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5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82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 that </a:t>
            </a:r>
            <a:r>
              <a:rPr lang="en-US" sz="6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6000" b="1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and the parent </a:t>
            </a:r>
            <a:r>
              <a:rPr lang="en-US" sz="6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 the classroom syllabus. </a:t>
            </a:r>
            <a:endParaRPr lang="en-US" sz="6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Either the teacher holds the signed form or students keep in the classroom folder kept in the classroom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3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74" y="104931"/>
            <a:ext cx="10702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dirty="0" smtClean="0">
                <a:solidFill>
                  <a:srgbClr val="0070C0"/>
                </a:solidFill>
              </a:rPr>
              <a:t>Have a theme for your classroom</a:t>
            </a:r>
          </a:p>
          <a:p>
            <a:endParaRPr lang="en-US" sz="6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 smtClean="0">
                <a:latin typeface="Bradley Hand ITC" panose="03070402050302030203" pitchFamily="66" charset="0"/>
              </a:rPr>
              <a:t>Turn to the partner on your right and share your theme for your classroom 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6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74" y="539647"/>
            <a:ext cx="109877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600" b="1" dirty="0" smtClean="0">
                <a:solidFill>
                  <a:srgbClr val="0070C0"/>
                </a:solidFill>
              </a:rPr>
              <a:t>Use a PowerPoint &amp; students fill in the blanks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600" b="1" dirty="0" smtClean="0"/>
              <a:t>Use a doodle sheet to take notes</a:t>
            </a:r>
          </a:p>
        </p:txBody>
      </p:sp>
    </p:spTree>
    <p:extLst>
      <p:ext uri="{BB962C8B-B14F-4D97-AF65-F5344CB8AC3E}">
        <p14:creationId xmlns:p14="http://schemas.microsoft.com/office/powerpoint/2010/main" val="334353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63380"/>
              </p:ext>
            </p:extLst>
          </p:nvPr>
        </p:nvGraphicFramePr>
        <p:xfrm>
          <a:off x="119921" y="104932"/>
          <a:ext cx="11917181" cy="675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9144000" imgH="5143500" progId="AcroExch.Document.DC">
                  <p:embed/>
                </p:oleObj>
              </mc:Choice>
              <mc:Fallback>
                <p:oleObj name="Acrobat Document" r:id="rId3" imgW="9144000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921" y="104932"/>
                        <a:ext cx="11917181" cy="675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81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94" y="233694"/>
            <a:ext cx="1169364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6600"/>
                </a:solidFill>
              </a:rPr>
              <a:t>Technology Tips for the Classroom from OSU</a:t>
            </a:r>
          </a:p>
          <a:p>
            <a:endParaRPr lang="en-US" b="1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/>
              <a:t>c</a:t>
            </a:r>
            <a:r>
              <a:rPr lang="en-US" sz="4800" dirty="0" smtClean="0"/>
              <a:t>tyou.org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FCS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Miscellaneous Information and        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Resources</a:t>
            </a:r>
          </a:p>
          <a:p>
            <a:r>
              <a:rPr lang="en-US" sz="4800" dirty="0" smtClean="0"/>
              <a:t>                    Technology Resources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632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33" y="800100"/>
            <a:ext cx="104224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 Black" panose="020B0A040201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Substitute Teacher </a:t>
            </a:r>
          </a:p>
          <a:p>
            <a:endParaRPr lang="en-US" sz="8800" dirty="0"/>
          </a:p>
          <a:p>
            <a:r>
              <a:rPr lang="en-US" sz="8800" b="1" dirty="0" smtClean="0">
                <a:solidFill>
                  <a:srgbClr val="FF0000"/>
                </a:solidFill>
              </a:rPr>
              <a:t>Choices magazine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5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97032" y="390698"/>
            <a:ext cx="9592888" cy="52785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3287" y="573578"/>
            <a:ext cx="92520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“I’ve come to a frightening conclusion that I am the decisive element in the classroom. It’s my personal approach that creates the climate. It’s my daily mood that makes the weather. As a teacher, I possess a tremendous power to make a child’s life miserable or joyous. I can be a tool of torture or an instrument of inspiration. I can humiliate or heal. In all situations, it is my response that decides whether a crisis will be escalated or de-escalated and a child humanized or dehumanized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― Haim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Ginott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5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350" y="995881"/>
            <a:ext cx="71160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You</a:t>
            </a:r>
            <a:r>
              <a:rPr kumimoji="0" lang="en-US" sz="1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Goudy Old Style" panose="02020502050305020303" pitchFamily="18" charset="0"/>
                <a:ea typeface="+mn-ea"/>
                <a:cs typeface="+mn-cs"/>
              </a:rPr>
              <a:t>set the tone for your classroom!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175" y="1113503"/>
            <a:ext cx="92546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B0F0"/>
                </a:solidFill>
              </a:rPr>
              <a:t>Have the best year teaching FCS!</a:t>
            </a:r>
            <a:endParaRPr lang="en-US" sz="8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9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4" y="312615"/>
            <a:ext cx="114886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questions regarding the Program of Study and/or curriculum: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maryjane.grayson@careertech.ok.gov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405.743.5469 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(office)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405.614.2243 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(cell)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contact your program specialist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  <a:latin typeface="Franklin Gothic Book"/>
              </a:rPr>
              <a:t>Most effective classroom management tool </a:t>
            </a:r>
            <a:r>
              <a:rPr lang="en-US" sz="3200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=</a:t>
            </a:r>
            <a:r>
              <a:rPr lang="en-US" sz="3200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200401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By using engaging, hands-on activities, strategies and projects</a:t>
            </a:r>
          </a:p>
          <a:p>
            <a:pPr defTabSz="914400"/>
            <a:endParaRPr lang="en-US" sz="2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648201"/>
            <a:ext cx="736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yearlong, unit and daily lesson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3715" y="2095619"/>
            <a:ext cx="46169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6600" b="1" dirty="0">
                <a:ln w="12700">
                  <a:solidFill>
                    <a:srgbClr val="464646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64646"/>
                  </a:fgClr>
                  <a:bgClr>
                    <a:srgbClr val="464646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64646">
                      <a:lumMod val="75000"/>
                    </a:srgbClr>
                  </a:outerShdw>
                </a:effectLst>
                <a:latin typeface="Franklin Gothic Book"/>
              </a:rPr>
              <a:t>Be Prepared</a:t>
            </a:r>
          </a:p>
          <a:p>
            <a:pPr algn="ctr" defTabSz="914400"/>
            <a:endParaRPr lang="en-US" sz="6600" b="1" dirty="0">
              <a:ln w="12700">
                <a:solidFill>
                  <a:srgbClr val="464646">
                    <a:lumMod val="75000"/>
                  </a:srgbClr>
                </a:solidFill>
                <a:prstDash val="solid"/>
              </a:ln>
              <a:pattFill prst="dkUpDiag">
                <a:fgClr>
                  <a:srgbClr val="464646"/>
                </a:fgClr>
                <a:bgClr>
                  <a:srgbClr val="464646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64646">
                    <a:lumMod val="75000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220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2359"/>
            <a:ext cx="12411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>
                <a:solidFill>
                  <a:srgbClr val="7030A0"/>
                </a:solidFill>
              </a:rPr>
              <a:t>Set routines and expectations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>
                <a:solidFill>
                  <a:srgbClr val="7030A0"/>
                </a:solidFill>
              </a:rPr>
              <a:t>Practice routines and expectations for the first 2 weeks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>
                <a:solidFill>
                  <a:srgbClr val="7030A0"/>
                </a:solidFill>
              </a:rPr>
              <a:t>Quiz and test over routines and expectations </a:t>
            </a:r>
          </a:p>
        </p:txBody>
      </p:sp>
    </p:spTree>
    <p:extLst>
      <p:ext uri="{BB962C8B-B14F-4D97-AF65-F5344CB8AC3E}">
        <p14:creationId xmlns:p14="http://schemas.microsoft.com/office/powerpoint/2010/main" val="379449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17" y="824458"/>
            <a:ext cx="9818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“Don’t smile ‘til 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Christmas</a:t>
            </a:r>
            <a:r>
              <a:rPr lang="en-US" sz="9600" dirty="0" smtClean="0">
                <a:solidFill>
                  <a:srgbClr val="FF0000"/>
                </a:solidFill>
              </a:rPr>
              <a:t>”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49" y="5111646"/>
            <a:ext cx="68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Be kind; stay firm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4586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6" y="0"/>
            <a:ext cx="10268263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Day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Plan fun get-to-know you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M &amp; M or toilet paper squares game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T-shirt or brick wall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Name tents &amp; name description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Orally share t-shirt or 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Discuss clean-up expectations and class dismissal</a:t>
            </a:r>
            <a:endParaRPr lang="en-US" sz="3600" dirty="0"/>
          </a:p>
          <a:p>
            <a:r>
              <a:rPr lang="en-US" sz="3600" b="1" dirty="0" smtClean="0"/>
              <a:t>Day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Introduce journal writing and beginning of class procedures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Complete oral presentations from Day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Begin classroom rules and expectations using syllabus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95" y="179883"/>
            <a:ext cx="106667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Day 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Journal assignment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Oral quiz over classroom rules and expectations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Collect signed syllabus for a grade of 100 and a prize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Introduce FCCLA Unit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</a:rPr>
              <a:t>Day </a:t>
            </a:r>
            <a:r>
              <a:rPr lang="en-US" sz="3200" b="1" dirty="0" smtClean="0">
                <a:solidFill>
                  <a:prstClr val="black"/>
                </a:solidFill>
              </a:rPr>
              <a:t>4-10 (12)</a:t>
            </a:r>
            <a:endParaRPr lang="en-US" sz="3200" b="1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FCCLA </a:t>
            </a:r>
            <a:r>
              <a:rPr lang="en-US" sz="3200" dirty="0" smtClean="0">
                <a:solidFill>
                  <a:prstClr val="black"/>
                </a:solidFill>
              </a:rPr>
              <a:t>Units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Day 11-15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</a:rPr>
              <a:t>Safety Unit and tests or other unit such as child </a:t>
            </a:r>
            <a:r>
              <a:rPr lang="en-US" sz="3200" dirty="0" smtClean="0">
                <a:solidFill>
                  <a:prstClr val="black"/>
                </a:solidFill>
              </a:rPr>
              <a:t>care or  relationships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5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out Me Activities | About me activities, First day of school activities,  School activ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2" y="0"/>
            <a:ext cx="70104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1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449" y="1968759"/>
            <a:ext cx="10450286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3 M&amp;M’s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-State your name and for each color M&amp;M: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*orange- tell your favorite movie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*blue-something you did this summer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*green-where you were born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*yellow-Your “dream” vehicle”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*red-something about your favorite family tradition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*brown-favorite pastime or hobby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88" y="749508"/>
            <a:ext cx="10543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Getting to Know You Bingo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361785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0175d40-5756-4482-923d-4f81b4f61f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2DA609EF2B2419E824A52CE151980" ma:contentTypeVersion="17" ma:contentTypeDescription="Create a new document." ma:contentTypeScope="" ma:versionID="1100cce3f592e7354bd6e35b5b2db360">
  <xsd:schema xmlns:xsd="http://www.w3.org/2001/XMLSchema" xmlns:xs="http://www.w3.org/2001/XMLSchema" xmlns:p="http://schemas.microsoft.com/office/2006/metadata/properties" xmlns:ns1="http://schemas.microsoft.com/sharepoint/v3" xmlns:ns3="c0175d40-5756-4482-923d-4f81b4f61f8e" xmlns:ns4="bdc32801-864b-493b-96db-7ea36ca23694" targetNamespace="http://schemas.microsoft.com/office/2006/metadata/properties" ma:root="true" ma:fieldsID="cba993f653166f7e92dfeefa4701d01a" ns1:_="" ns3:_="" ns4:_="">
    <xsd:import namespace="http://schemas.microsoft.com/sharepoint/v3"/>
    <xsd:import namespace="c0175d40-5756-4482-923d-4f81b4f61f8e"/>
    <xsd:import namespace="bdc32801-864b-493b-96db-7ea36ca236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75d40-5756-4482-923d-4f81b4f61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32801-864b-493b-96db-7ea36ca23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4EFCAF-9DB8-43B3-88E1-0469C56C7ECD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dc32801-864b-493b-96db-7ea36ca23694"/>
    <ds:schemaRef ds:uri="c0175d40-5756-4482-923d-4f81b4f61f8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C0B2C8-4DE3-48D1-A7BB-931B948D6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3F124-6F6F-475D-8592-CCD835834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175d40-5756-4482-923d-4f81b4f61f8e"/>
    <ds:schemaRef ds:uri="bdc32801-864b-493b-96db-7ea36ca23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807</TotalTime>
  <Words>714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Arial</vt:lpstr>
      <vt:lpstr>Arial Black</vt:lpstr>
      <vt:lpstr>Bradley Hand ITC</vt:lpstr>
      <vt:lpstr>Brush Script MT</vt:lpstr>
      <vt:lpstr>Calibri</vt:lpstr>
      <vt:lpstr>Calibri Light</vt:lpstr>
      <vt:lpstr>Constantia</vt:lpstr>
      <vt:lpstr>Ebrima</vt:lpstr>
      <vt:lpstr>Elephant</vt:lpstr>
      <vt:lpstr>Franklin Gothic Book</vt:lpstr>
      <vt:lpstr>Goudy Old Style</vt:lpstr>
      <vt:lpstr>Lucida Sans Typewriter</vt:lpstr>
      <vt:lpstr>Rage Italic</vt:lpstr>
      <vt:lpstr>Symbol</vt:lpstr>
      <vt:lpstr>Times New Roman</vt:lpstr>
      <vt:lpstr>Trebuchet MS</vt:lpstr>
      <vt:lpstr>Wingdings</vt:lpstr>
      <vt:lpstr>Wingdings 3</vt:lpstr>
      <vt:lpstr>Facet</vt:lpstr>
      <vt:lpstr>Pushpin</vt:lpstr>
      <vt:lpstr>Retrospect</vt:lpstr>
      <vt:lpstr>Acrobat Document</vt:lpstr>
      <vt:lpstr>First Days of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Days of School</dc:title>
  <dc:creator>Mary Jane Grayson</dc:creator>
  <cp:lastModifiedBy>Mary Jane Grayson</cp:lastModifiedBy>
  <cp:revision>21</cp:revision>
  <dcterms:created xsi:type="dcterms:W3CDTF">2023-07-12T21:12:06Z</dcterms:created>
  <dcterms:modified xsi:type="dcterms:W3CDTF">2023-07-18T15:29:59Z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0x01010070C2DA609EF2B2419E824A52CE151980</vt:lpwstr>
  </property>
</Properties>
</file>