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4"/>
    <p:sldMasterId id="2147483673" r:id="rId5"/>
  </p:sldMasterIdLst>
  <p:notesMasterIdLst>
    <p:notesMasterId r:id="rId69"/>
  </p:notesMasterIdLst>
  <p:handoutMasterIdLst>
    <p:handoutMasterId r:id="rId70"/>
  </p:handoutMasterIdLst>
  <p:sldIdLst>
    <p:sldId id="259" r:id="rId6"/>
    <p:sldId id="336" r:id="rId7"/>
    <p:sldId id="358" r:id="rId8"/>
    <p:sldId id="359" r:id="rId9"/>
    <p:sldId id="322" r:id="rId10"/>
    <p:sldId id="302" r:id="rId11"/>
    <p:sldId id="305" r:id="rId12"/>
    <p:sldId id="319" r:id="rId13"/>
    <p:sldId id="260" r:id="rId14"/>
    <p:sldId id="307" r:id="rId15"/>
    <p:sldId id="331" r:id="rId16"/>
    <p:sldId id="337" r:id="rId17"/>
    <p:sldId id="300" r:id="rId18"/>
    <p:sldId id="323" r:id="rId19"/>
    <p:sldId id="266" r:id="rId20"/>
    <p:sldId id="308" r:id="rId21"/>
    <p:sldId id="320" r:id="rId22"/>
    <p:sldId id="270" r:id="rId23"/>
    <p:sldId id="327" r:id="rId24"/>
    <p:sldId id="273" r:id="rId25"/>
    <p:sldId id="275" r:id="rId26"/>
    <p:sldId id="286" r:id="rId27"/>
    <p:sldId id="262" r:id="rId28"/>
    <p:sldId id="325" r:id="rId29"/>
    <p:sldId id="264" r:id="rId30"/>
    <p:sldId id="326" r:id="rId31"/>
    <p:sldId id="276" r:id="rId32"/>
    <p:sldId id="277" r:id="rId33"/>
    <p:sldId id="278" r:id="rId34"/>
    <p:sldId id="279" r:id="rId35"/>
    <p:sldId id="280" r:id="rId36"/>
    <p:sldId id="361" r:id="rId37"/>
    <p:sldId id="310" r:id="rId38"/>
    <p:sldId id="338" r:id="rId39"/>
    <p:sldId id="340" r:id="rId40"/>
    <p:sldId id="268" r:id="rId41"/>
    <p:sldId id="321" r:id="rId42"/>
    <p:sldId id="284" r:id="rId43"/>
    <p:sldId id="301" r:id="rId44"/>
    <p:sldId id="287" r:id="rId45"/>
    <p:sldId id="283" r:id="rId46"/>
    <p:sldId id="290" r:id="rId47"/>
    <p:sldId id="341" r:id="rId48"/>
    <p:sldId id="343" r:id="rId49"/>
    <p:sldId id="344" r:id="rId50"/>
    <p:sldId id="345" r:id="rId51"/>
    <p:sldId id="346" r:id="rId52"/>
    <p:sldId id="347" r:id="rId53"/>
    <p:sldId id="348" r:id="rId54"/>
    <p:sldId id="351" r:id="rId55"/>
    <p:sldId id="350" r:id="rId56"/>
    <p:sldId id="352" r:id="rId57"/>
    <p:sldId id="353" r:id="rId58"/>
    <p:sldId id="354" r:id="rId59"/>
    <p:sldId id="356" r:id="rId60"/>
    <p:sldId id="357" r:id="rId61"/>
    <p:sldId id="355" r:id="rId62"/>
    <p:sldId id="349" r:id="rId63"/>
    <p:sldId id="299" r:id="rId64"/>
    <p:sldId id="293" r:id="rId65"/>
    <p:sldId id="294" r:id="rId66"/>
    <p:sldId id="257" r:id="rId67"/>
    <p:sldId id="335" r:id="rId6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6600"/>
    <a:srgbClr val="FF33CC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6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" Type="http://schemas.openxmlformats.org/officeDocument/2006/relationships/slide" Target="slides/slide2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31A5C-4643-4D2E-B5F2-EEDB64FF8D1E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66273-19E8-4DFC-B585-AA19A381B6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54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5D2DD6-4E2C-44F7-A0E7-4DE320D59C26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3DF43E6-EEB8-4853-8D1E-649B13593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88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0EFC9-0D43-49AB-8422-3EDDDFB45D9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6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231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96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CE1DD96C-E7FF-43AA-8B2C-3ACC549FB54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87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33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22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8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69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47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80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CE1DD96C-E7FF-43AA-8B2C-3ACC549FB54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35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CE1DD96C-E7FF-43AA-8B2C-3ACC549FB54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94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4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D96C-E7FF-43AA-8B2C-3ACC549FB54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1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88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99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386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890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0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27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86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7/26/2023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393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1DD96C-E7FF-43AA-8B2C-3ACC549FB543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8CAA9A3-1E02-4875-8A46-52A7A63D1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4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tyou.org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-w.com/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maryjane.grayson@careertech.ok.gov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endarlabs.com/school-calendar/" TargetMode="External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ed.com/career-advice/finding-a-job/what-are-the-career-cluster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netonline.org/find/" TargetMode="External"/><Relationship Id="rId4" Type="http://schemas.openxmlformats.org/officeDocument/2006/relationships/hyperlink" Target="https://careertech.org/career-clust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871" y="257695"/>
            <a:ext cx="1150695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Welcome to FCS!</a:t>
            </a:r>
            <a:endParaRPr lang="en-US" sz="1400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endParaRPr lang="en-US" dirty="0" smtClean="0">
              <a:solidFill>
                <a:srgbClr val="0066FF"/>
              </a:solidFill>
              <a:latin typeface="Comic Sans MS" panose="030F0702030302020204" pitchFamily="66" charset="0"/>
            </a:endParaRPr>
          </a:p>
          <a:p>
            <a:r>
              <a:rPr lang="en-US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New Teacher Academy </a:t>
            </a:r>
          </a:p>
          <a:p>
            <a:r>
              <a:rPr lang="en-US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2023</a:t>
            </a:r>
            <a:endParaRPr lang="en-US" sz="8000" dirty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AutoShape 2" descr="C:\Users\160816\AppData\Local\Temp\{4B2819D2-867B-492D-843C-69BEAA157107}\images (3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177" y="1581134"/>
            <a:ext cx="6134793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1" y="0"/>
            <a:ext cx="11830928" cy="67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4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4379" y="119921"/>
            <a:ext cx="10644057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Questions to use to engage participants:</a:t>
            </a:r>
          </a:p>
          <a:p>
            <a:endParaRPr lang="en-US" sz="2400" b="1" u="sng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What is the first thing that you notice about the chart?</a:t>
            </a:r>
          </a:p>
          <a:p>
            <a:pPr marL="342900" indent="-342900">
              <a:buAutoNum type="arabicPeriod"/>
            </a:pP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What do you notice about FACS Basics? </a:t>
            </a:r>
          </a:p>
          <a:p>
            <a:endParaRPr lang="en-US" sz="2400" b="1" dirty="0"/>
          </a:p>
          <a:p>
            <a:r>
              <a:rPr lang="en-US" sz="2400" b="1" dirty="0" smtClean="0"/>
              <a:t>3. What does Interior Design and Fashion Design I, II and III indicate to you?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4. LEAD Oklahoma and Teach Oklahoma, do you think that there might be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similarities of those 2 courses?</a:t>
            </a:r>
          </a:p>
          <a:p>
            <a:endParaRPr lang="en-US" sz="2400" b="1" dirty="0"/>
          </a:p>
          <a:p>
            <a:r>
              <a:rPr lang="en-US" sz="2400" b="1" dirty="0" smtClean="0"/>
              <a:t>5. What topics might Human Growth &amp; Development include?</a:t>
            </a:r>
          </a:p>
          <a:p>
            <a:pPr marL="342900" indent="-342900">
              <a:buAutoNum type="arabicPeriod"/>
            </a:pPr>
            <a:endParaRPr lang="en-US" sz="2400" b="1" dirty="0" smtClean="0"/>
          </a:p>
          <a:p>
            <a:r>
              <a:rPr lang="en-US" sz="2400" b="1" dirty="0" smtClean="0"/>
              <a:t>6. What might be the similarities between Comprehensive Health and Essential 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Health?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en-US" sz="2400" b="1" u="sng" dirty="0" smtClean="0"/>
              <a:t>Note</a:t>
            </a:r>
            <a:r>
              <a:rPr lang="en-US" sz="2400" b="1" i="1" u="sng" dirty="0" smtClean="0"/>
              <a:t>:</a:t>
            </a:r>
            <a:r>
              <a:rPr lang="en-US" sz="2400" b="1" i="1" dirty="0" smtClean="0"/>
              <a:t>  </a:t>
            </a:r>
            <a:r>
              <a:rPr lang="en-US" sz="2400" i="1" dirty="0" smtClean="0"/>
              <a:t>sexual health component; do not teach sex education in the state of OK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         we teach good decision making skills, physical development and healthy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         choices</a:t>
            </a:r>
            <a:endParaRPr lang="en-US" sz="2400" i="1" dirty="0"/>
          </a:p>
          <a:p>
            <a:endParaRPr lang="en-US" sz="2400" b="1" i="1" dirty="0" smtClean="0"/>
          </a:p>
          <a:p>
            <a:pPr marL="342900" indent="-342900">
              <a:buAutoNum type="arabicPeriod" startAt="6"/>
            </a:pPr>
            <a:endParaRPr lang="en-US" dirty="0" smtClean="0"/>
          </a:p>
          <a:p>
            <a:pPr marL="342900" indent="-342900">
              <a:buAutoNum type="arabicPeriod" startAt="6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42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658" y="461727"/>
            <a:ext cx="115884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7"/>
            </a:pPr>
            <a:r>
              <a:rPr lang="en-US" sz="2800" b="1" dirty="0" smtClean="0"/>
              <a:t>What </a:t>
            </a:r>
            <a:r>
              <a:rPr lang="en-US" sz="2800" b="1" dirty="0"/>
              <a:t>do you think students might do in Lifetime Nutrition &amp; </a:t>
            </a:r>
            <a:r>
              <a:rPr lang="en-US" sz="2800" b="1" dirty="0" smtClean="0"/>
              <a:t>Wellness </a:t>
            </a:r>
            <a:r>
              <a:rPr lang="en-US" sz="2800" b="1" dirty="0"/>
              <a:t>and Food Science courses</a:t>
            </a:r>
            <a:r>
              <a:rPr lang="en-US" sz="2800" b="1" dirty="0" smtClean="0"/>
              <a:t>?</a:t>
            </a:r>
          </a:p>
          <a:p>
            <a:endParaRPr lang="en-US" sz="2800" b="1" dirty="0"/>
          </a:p>
          <a:p>
            <a:pPr marL="342900" indent="-342900">
              <a:buAutoNum type="arabicPeriod" startAt="8"/>
            </a:pPr>
            <a:r>
              <a:rPr lang="en-US" sz="2800" b="1" dirty="0" smtClean="0"/>
              <a:t> What might the course Hospitality </a:t>
            </a:r>
            <a:r>
              <a:rPr lang="en-US" sz="2800" b="1" dirty="0"/>
              <a:t>&amp; </a:t>
            </a:r>
            <a:r>
              <a:rPr lang="en-US" sz="2800" b="1" dirty="0" smtClean="0"/>
              <a:t>Tourism involve?</a:t>
            </a:r>
          </a:p>
          <a:p>
            <a:endParaRPr lang="en-US" sz="2800" b="1" dirty="0"/>
          </a:p>
          <a:p>
            <a:pPr marL="342900" indent="-342900">
              <a:buAutoNum type="arabicPeriod" startAt="9"/>
            </a:pPr>
            <a:r>
              <a:rPr lang="en-US" sz="2800" b="1" dirty="0" smtClean="0"/>
              <a:t>What course in the Human Services pathway gives the opportunity for a student to receive a certification that allows them to work immediately following high school if criteria is met?</a:t>
            </a:r>
          </a:p>
          <a:p>
            <a:endParaRPr lang="en-US" sz="2800" b="1" dirty="0"/>
          </a:p>
          <a:p>
            <a:r>
              <a:rPr lang="en-US" sz="2800" b="1" dirty="0" smtClean="0"/>
              <a:t>10. Explain </a:t>
            </a:r>
            <a:r>
              <a:rPr lang="en-US" sz="2800" b="1" dirty="0"/>
              <a:t>how relevant that Counseling &amp; </a:t>
            </a:r>
            <a:r>
              <a:rPr lang="en-US" sz="2800" b="1" dirty="0" smtClean="0"/>
              <a:t>Mental Health </a:t>
            </a:r>
            <a:r>
              <a:rPr lang="en-US" sz="2800" b="1" dirty="0"/>
              <a:t>and Interpersonal </a:t>
            </a:r>
            <a:endParaRPr lang="en-US" sz="2800" b="1" dirty="0" smtClean="0"/>
          </a:p>
          <a:p>
            <a:r>
              <a:rPr lang="en-US" sz="2800" b="1" dirty="0"/>
              <a:t> </a:t>
            </a:r>
            <a:r>
              <a:rPr lang="en-US" sz="2800" b="1" dirty="0" smtClean="0"/>
              <a:t>      Studies are </a:t>
            </a:r>
            <a:r>
              <a:rPr lang="en-US" sz="2800" b="1" dirty="0"/>
              <a:t>to </a:t>
            </a:r>
            <a:r>
              <a:rPr lang="en-US" sz="2800" b="1" dirty="0" smtClean="0"/>
              <a:t>students today?</a:t>
            </a:r>
          </a:p>
          <a:p>
            <a:endParaRPr lang="en-US" sz="2800" b="1" dirty="0"/>
          </a:p>
          <a:p>
            <a:pPr marL="514350" indent="-514350">
              <a:buAutoNum type="arabicPeriod" startAt="11"/>
            </a:pPr>
            <a:r>
              <a:rPr lang="en-US" sz="2800" b="1" dirty="0" smtClean="0"/>
              <a:t>What would a School and Community Partnership course include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363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6" y="351933"/>
            <a:ext cx="11305308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6000" dirty="0" smtClean="0"/>
              <a:t>These are the </a:t>
            </a:r>
            <a:r>
              <a:rPr lang="en-US" sz="6000" b="1" u="sng" dirty="0" smtClean="0">
                <a:solidFill>
                  <a:srgbClr val="FF0000"/>
                </a:solidFill>
              </a:rPr>
              <a:t>only</a:t>
            </a:r>
            <a:r>
              <a:rPr lang="en-US" sz="6000" dirty="0" smtClean="0"/>
              <a:t> courses that a </a:t>
            </a:r>
            <a:r>
              <a:rPr lang="en-US" sz="6000" dirty="0" err="1" smtClean="0"/>
              <a:t>CareerTech</a:t>
            </a:r>
            <a:r>
              <a:rPr lang="en-US" sz="6000" dirty="0" smtClean="0"/>
              <a:t> FCS teacher in the state of Oklahoma can teach</a:t>
            </a:r>
          </a:p>
          <a:p>
            <a:endParaRPr lang="en-US" sz="2800" dirty="0" smtClean="0"/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5400" i="1" dirty="0">
                <a:solidFill>
                  <a:srgbClr val="0070C0"/>
                </a:solidFill>
              </a:rPr>
              <a:t>U</a:t>
            </a:r>
            <a:r>
              <a:rPr lang="en-US" sz="5400" i="1" dirty="0" smtClean="0">
                <a:solidFill>
                  <a:srgbClr val="0070C0"/>
                </a:solidFill>
              </a:rPr>
              <a:t>se these titles for enrollment and reporting purposes due to the current transcripts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466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604" y="271604"/>
            <a:ext cx="11787612" cy="8248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Each FCS Teacher = 1 FCS Program</a:t>
            </a:r>
          </a:p>
          <a:p>
            <a:endParaRPr lang="en-US" sz="3200" b="1" dirty="0"/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5400" dirty="0" smtClean="0">
                <a:solidFill>
                  <a:srgbClr val="0070C0"/>
                </a:solidFill>
              </a:rPr>
              <a:t>A school with 1 Program will rotate courses within 2-3 pathways </a:t>
            </a:r>
            <a:r>
              <a:rPr lang="en-US" sz="5400" i="1" dirty="0" smtClean="0">
                <a:solidFill>
                  <a:srgbClr val="0070C0"/>
                </a:solidFill>
              </a:rPr>
              <a:t>(colors) </a:t>
            </a:r>
            <a:r>
              <a:rPr lang="en-US" sz="5400" dirty="0" smtClean="0">
                <a:solidFill>
                  <a:srgbClr val="0070C0"/>
                </a:solidFill>
              </a:rPr>
              <a:t>over a 2-3 year period</a:t>
            </a:r>
          </a:p>
          <a:p>
            <a:pPr marL="857250" indent="-857250">
              <a:buFont typeface="Wingdings" panose="05000000000000000000" pitchFamily="2" charset="2"/>
              <a:buChar char="§"/>
            </a:pPr>
            <a:endParaRPr lang="en-US" sz="4000" dirty="0" smtClean="0"/>
          </a:p>
          <a:p>
            <a:pPr marL="857250" indent="-857250">
              <a:buFont typeface="Wingdings" panose="05000000000000000000" pitchFamily="2" charset="2"/>
              <a:buChar char="§"/>
            </a:pPr>
            <a:r>
              <a:rPr lang="en-US" sz="5400" dirty="0" smtClean="0"/>
              <a:t>Multi teacher programs will need to coordinate rotation of courses</a:t>
            </a:r>
          </a:p>
          <a:p>
            <a:endParaRPr lang="en-US" sz="5400" dirty="0" smtClean="0"/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399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237" y="0"/>
            <a:ext cx="1014608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0" dirty="0" smtClean="0"/>
              <a:t>OCAS Codes</a:t>
            </a:r>
          </a:p>
          <a:p>
            <a:pPr algn="ctr"/>
            <a:r>
              <a:rPr lang="en-US" sz="4000" i="1" dirty="0" smtClean="0">
                <a:solidFill>
                  <a:srgbClr val="00B050"/>
                </a:solidFill>
              </a:rPr>
              <a:t>Please help your counselor/administration to report correct OCAS codes to SDE</a:t>
            </a:r>
          </a:p>
          <a:p>
            <a:pPr algn="ctr"/>
            <a:endParaRPr lang="en-US" sz="4000" i="1" dirty="0">
              <a:solidFill>
                <a:srgbClr val="00B050"/>
              </a:solidFill>
            </a:endParaRPr>
          </a:p>
          <a:p>
            <a:pPr algn="ctr"/>
            <a:r>
              <a:rPr lang="en-US" sz="4000" i="1" dirty="0" smtClean="0">
                <a:solidFill>
                  <a:srgbClr val="00B050"/>
                </a:solidFill>
              </a:rPr>
              <a:t>www.okcareertech.org</a:t>
            </a:r>
          </a:p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4000" i="1" dirty="0" smtClean="0">
                <a:solidFill>
                  <a:srgbClr val="00B050"/>
                </a:solidFill>
              </a:rPr>
              <a:t>Educators</a:t>
            </a:r>
          </a:p>
          <a:p>
            <a:pPr marL="2400300" lvl="4" indent="-571500" algn="ctr">
              <a:buFont typeface="Wingdings" panose="05000000000000000000" pitchFamily="2" charset="2"/>
              <a:buChar char="Ø"/>
            </a:pPr>
            <a:r>
              <a:rPr lang="en-US" sz="4000" i="1" dirty="0" smtClean="0">
                <a:solidFill>
                  <a:srgbClr val="00B050"/>
                </a:solidFill>
              </a:rPr>
              <a:t>OCAS Codes</a:t>
            </a:r>
            <a:endParaRPr lang="en-US" sz="40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1644" y="523703"/>
            <a:ext cx="11006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i="1" dirty="0" smtClean="0"/>
              <a:t>Only courses reported with the</a:t>
            </a:r>
            <a:r>
              <a:rPr lang="en-US" sz="7200" dirty="0" smtClean="0"/>
              <a:t> </a:t>
            </a:r>
            <a:r>
              <a:rPr lang="en-US" sz="7200" b="1" u="sng" dirty="0" smtClean="0">
                <a:solidFill>
                  <a:srgbClr val="FF0000"/>
                </a:solidFill>
              </a:rPr>
              <a:t>8000 level OCAS codes </a:t>
            </a:r>
            <a:r>
              <a:rPr lang="en-US" sz="7200" i="1" dirty="0" smtClean="0"/>
              <a:t>give your students as well as the school </a:t>
            </a:r>
            <a:r>
              <a:rPr lang="en-US" sz="7200" i="1" dirty="0" err="1" smtClean="0"/>
              <a:t>CareerTech</a:t>
            </a:r>
            <a:r>
              <a:rPr lang="en-US" sz="7200" i="1" dirty="0" smtClean="0"/>
              <a:t> credit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22044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2000" b="1" dirty="0" smtClean="0"/>
              <a:t/>
            </a:r>
            <a:br>
              <a:rPr lang="en-US" sz="12000" b="1" dirty="0" smtClean="0"/>
            </a:br>
            <a:r>
              <a:rPr lang="en-US" sz="12000" b="1" dirty="0"/>
              <a:t/>
            </a:r>
            <a:br>
              <a:rPr lang="en-US" sz="12000" b="1" dirty="0"/>
            </a:br>
            <a:r>
              <a:rPr lang="en-US" sz="12000" b="1" dirty="0" smtClean="0"/>
              <a:t/>
            </a:r>
            <a:br>
              <a:rPr lang="en-US" sz="12000" b="1" dirty="0" smtClean="0"/>
            </a:br>
            <a:r>
              <a:rPr lang="en-US" sz="12000" b="1" dirty="0"/>
              <a:t/>
            </a:r>
            <a:br>
              <a:rPr lang="en-US" sz="1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2000" b="1" dirty="0" smtClean="0"/>
              <a:t>Course Catalog</a:t>
            </a:r>
            <a:br>
              <a:rPr lang="en-US" sz="120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.....ROADMAP of Course Descriptions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2688606"/>
            <a:ext cx="3923607" cy="353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90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9339" y="681644"/>
            <a:ext cx="105904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/>
              <a:t>FCS Course Catalog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Description of course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Grade levels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Course 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4400" dirty="0" smtClean="0"/>
              <a:t>Curriculum/textbook recommendations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4400" dirty="0"/>
          </a:p>
          <a:p>
            <a:r>
              <a:rPr lang="en-US" sz="4000" b="1" i="1" dirty="0" smtClean="0">
                <a:solidFill>
                  <a:srgbClr val="CC00FF"/>
                </a:solidFill>
                <a:latin typeface="Bradley Hand ITC" panose="03070402050302030203" pitchFamily="66" charset="0"/>
              </a:rPr>
              <a:t>Which 2 courses are the exception of year-long?</a:t>
            </a:r>
          </a:p>
          <a:p>
            <a:endParaRPr lang="en-US" dirty="0"/>
          </a:p>
        </p:txBody>
      </p:sp>
      <p:pic>
        <p:nvPicPr>
          <p:cNvPr id="3" name="Picture 2" descr="Catalog - Highway Sign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108" y="1162815"/>
            <a:ext cx="3084023" cy="205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0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978" y="1222218"/>
            <a:ext cx="1120819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i="1" dirty="0" smtClean="0"/>
              <a:t>All things Oklahoma FCS</a:t>
            </a:r>
          </a:p>
          <a:p>
            <a:pPr algn="ctr"/>
            <a:r>
              <a:rPr lang="en-US" sz="12000" dirty="0">
                <a:solidFill>
                  <a:srgbClr val="FF0000"/>
                </a:solidFill>
              </a:rPr>
              <a:t>c</a:t>
            </a:r>
            <a:r>
              <a:rPr lang="en-US" sz="12000" dirty="0" smtClean="0">
                <a:solidFill>
                  <a:srgbClr val="FF0000"/>
                </a:solidFill>
              </a:rPr>
              <a:t>tyou.org</a:t>
            </a:r>
            <a:r>
              <a:rPr lang="en-US" sz="9600" dirty="0" smtClean="0">
                <a:solidFill>
                  <a:srgbClr val="FF0000"/>
                </a:solidFill>
              </a:rPr>
              <a:t> 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0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421" y="417787"/>
            <a:ext cx="120816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Arial Rounded MT Bold" panose="020F0704030504030204" pitchFamily="34" charset="0"/>
              </a:rPr>
              <a:t>A - I </a:t>
            </a:r>
            <a:r>
              <a:rPr lang="en-US" sz="4800" dirty="0">
                <a:latin typeface="Arial Rounded MT Bold" panose="020F0704030504030204" pitchFamily="34" charset="0"/>
              </a:rPr>
              <a:t>have a FCS or Home Economics </a:t>
            </a:r>
            <a:r>
              <a:rPr lang="en-US" sz="4800" dirty="0" smtClean="0">
                <a:latin typeface="Arial Rounded MT Bold" panose="020F0704030504030204" pitchFamily="34" charset="0"/>
              </a:rPr>
              <a:t> 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 </a:t>
            </a:r>
            <a:r>
              <a:rPr lang="en-US" sz="4800" dirty="0" smtClean="0">
                <a:latin typeface="Arial Rounded MT Bold" panose="020F0704030504030204" pitchFamily="34" charset="0"/>
              </a:rPr>
              <a:t>     degree</a:t>
            </a:r>
          </a:p>
          <a:p>
            <a:endParaRPr lang="en-US" sz="4800" dirty="0">
              <a:latin typeface="Arial Rounded MT Bold" panose="020F0704030504030204" pitchFamily="34" charset="0"/>
            </a:endParaRP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B - I </a:t>
            </a:r>
            <a:r>
              <a:rPr lang="en-US" sz="4800" dirty="0">
                <a:latin typeface="Arial Rounded MT Bold" panose="020F0704030504030204" pitchFamily="34" charset="0"/>
              </a:rPr>
              <a:t>am alternatively certified in </a:t>
            </a:r>
            <a:r>
              <a:rPr lang="en-US" sz="4800" dirty="0" smtClean="0">
                <a:latin typeface="Arial Rounded MT Bold" panose="020F0704030504030204" pitchFamily="34" charset="0"/>
              </a:rPr>
              <a:t>FCS</a:t>
            </a:r>
          </a:p>
          <a:p>
            <a:endParaRPr lang="en-US" sz="4800" dirty="0">
              <a:latin typeface="Arial Rounded MT Bold" panose="020F0704030504030204" pitchFamily="34" charset="0"/>
            </a:endParaRPr>
          </a:p>
          <a:p>
            <a:r>
              <a:rPr lang="en-US" sz="4800" dirty="0" smtClean="0">
                <a:latin typeface="Arial Rounded MT Bold" panose="020F0704030504030204" pitchFamily="34" charset="0"/>
              </a:rPr>
              <a:t>C - I </a:t>
            </a:r>
            <a:r>
              <a:rPr lang="en-US" sz="4800" dirty="0">
                <a:latin typeface="Arial Rounded MT Bold" panose="020F0704030504030204" pitchFamily="34" charset="0"/>
              </a:rPr>
              <a:t>am working towards certification in  </a:t>
            </a:r>
            <a:r>
              <a:rPr lang="en-US" sz="4800" dirty="0" smtClean="0">
                <a:latin typeface="Arial Rounded MT Bold" panose="020F0704030504030204" pitchFamily="34" charset="0"/>
              </a:rPr>
              <a:t>  </a:t>
            </a:r>
          </a:p>
          <a:p>
            <a:r>
              <a:rPr lang="en-US" sz="4800" dirty="0">
                <a:latin typeface="Arial Rounded MT Bold" panose="020F0704030504030204" pitchFamily="34" charset="0"/>
              </a:rPr>
              <a:t> </a:t>
            </a:r>
            <a:r>
              <a:rPr lang="en-US" sz="4800" dirty="0" smtClean="0">
                <a:latin typeface="Arial Rounded MT Bold" panose="020F0704030504030204" pitchFamily="34" charset="0"/>
              </a:rPr>
              <a:t>     FCS</a:t>
            </a:r>
            <a:endParaRPr lang="en-US" sz="48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1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1439" y="190123"/>
            <a:ext cx="107783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/>
              <a:t>FCS Course Catalog</a:t>
            </a:r>
          </a:p>
          <a:p>
            <a:pPr lvl="1"/>
            <a:r>
              <a:rPr lang="en-US" sz="5400" dirty="0" smtClean="0"/>
              <a:t>Can be found on </a:t>
            </a:r>
            <a:r>
              <a:rPr lang="en-US" sz="5400" dirty="0" smtClean="0">
                <a:hlinkClick r:id="rId2"/>
              </a:rPr>
              <a:t>https://ctyou.org</a:t>
            </a:r>
            <a:endParaRPr lang="en-US" sz="5400" dirty="0" smtClean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FCS</a:t>
            </a:r>
            <a:endParaRPr lang="en-US" sz="5400" dirty="0"/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FCS Courses and Resources</a:t>
            </a:r>
          </a:p>
          <a:p>
            <a:pPr marL="2057400" lvl="3" indent="-685800">
              <a:buFont typeface="Arial" panose="020B0604020202020204" pitchFamily="34" charset="0"/>
              <a:buChar char="•"/>
            </a:pPr>
            <a:r>
              <a:rPr lang="en-US" sz="5400" dirty="0" smtClean="0"/>
              <a:t>FCS Course Catalog and Programs of Study</a:t>
            </a:r>
          </a:p>
          <a:p>
            <a:pPr lvl="3"/>
            <a:r>
              <a:rPr lang="en-US" sz="54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761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8307" y="99753"/>
            <a:ext cx="12162772" cy="7732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u="sng" dirty="0" smtClean="0">
                <a:latin typeface="Berlin Sans FB" panose="020E0602020502020306" pitchFamily="34" charset="0"/>
              </a:rPr>
              <a:t>How </a:t>
            </a:r>
            <a:r>
              <a:rPr lang="en-US" sz="5400" u="sng" dirty="0">
                <a:latin typeface="Berlin Sans FB" panose="020E0602020502020306" pitchFamily="34" charset="0"/>
              </a:rPr>
              <a:t>do I know which </a:t>
            </a:r>
            <a:r>
              <a:rPr lang="en-US" sz="5400" u="sng" dirty="0" smtClean="0">
                <a:latin typeface="Berlin Sans FB" panose="020E0602020502020306" pitchFamily="34" charset="0"/>
              </a:rPr>
              <a:t>courses </a:t>
            </a:r>
            <a:r>
              <a:rPr lang="en-US" sz="5400" u="sng" dirty="0">
                <a:latin typeface="Berlin Sans FB" panose="020E0602020502020306" pitchFamily="34" charset="0"/>
              </a:rPr>
              <a:t>to </a:t>
            </a:r>
            <a:r>
              <a:rPr lang="en-US" sz="5400" u="sng" dirty="0" smtClean="0">
                <a:latin typeface="Berlin Sans FB" panose="020E0602020502020306" pitchFamily="34" charset="0"/>
              </a:rPr>
              <a:t>teach?</a:t>
            </a:r>
            <a:endParaRPr lang="en-US" sz="5400" u="sng" dirty="0">
              <a:latin typeface="Berlin Sans FB" panose="020E0602020502020306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1050" i="1" dirty="0" smtClean="0"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i="1" dirty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FCS Program of </a:t>
            </a:r>
            <a:r>
              <a:rPr lang="en-US" sz="4800" i="1" dirty="0" smtClean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study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i="1" dirty="0" smtClean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Have </a:t>
            </a:r>
            <a:r>
              <a:rPr lang="en-US" sz="4800" i="1" dirty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courses been set for fall </a:t>
            </a:r>
            <a:r>
              <a:rPr lang="en-US" sz="4800" i="1" dirty="0" smtClean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enrollment?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i="1" dirty="0" smtClean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 career plans are </a:t>
            </a:r>
            <a:r>
              <a:rPr lang="en-US" sz="4800" i="1" dirty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in place within your school</a:t>
            </a:r>
            <a:r>
              <a:rPr lang="en-US" sz="4800" i="1" dirty="0" smtClean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?  What jobs are available in the community?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i="1" dirty="0" smtClean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What courses have been taught in the past?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i="1" dirty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Speak with </a:t>
            </a:r>
            <a:r>
              <a:rPr lang="en-US" sz="4800" i="1" dirty="0" smtClean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your administration</a:t>
            </a:r>
            <a:endParaRPr lang="en-US" sz="4800" i="1" dirty="0">
              <a:latin typeface="Corbel" panose="020B0503020204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i="1" dirty="0">
                <a:latin typeface="Corbel" panose="020B0503020204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Talk with program specialist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8539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571" y="429768"/>
            <a:ext cx="104816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u="sng" dirty="0" smtClean="0">
                <a:latin typeface="Britannic Bold" panose="020B0903060703020204" pitchFamily="34" charset="0"/>
              </a:rPr>
              <a:t>End of Instruction Tests: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>
                <a:latin typeface="Britannic Bold" panose="020B0903060703020204" pitchFamily="34" charset="0"/>
              </a:rPr>
              <a:t>	</a:t>
            </a:r>
            <a:r>
              <a:rPr lang="en-US" sz="5400" dirty="0" smtClean="0">
                <a:latin typeface="Britannic Bold" panose="020B0903060703020204" pitchFamily="34" charset="0"/>
              </a:rPr>
              <a:t>FACS Basics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>
                <a:latin typeface="Britannic Bold" panose="020B0903060703020204" pitchFamily="34" charset="0"/>
              </a:rPr>
              <a:t>	</a:t>
            </a:r>
            <a:r>
              <a:rPr lang="en-US" sz="5400" dirty="0" smtClean="0">
                <a:latin typeface="Britannic Bold" panose="020B0903060703020204" pitchFamily="34" charset="0"/>
              </a:rPr>
              <a:t>Personal Financial Literacy</a:t>
            </a: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smtClean="0">
                <a:latin typeface="Britannic Bold" panose="020B0903060703020204" pitchFamily="34" charset="0"/>
              </a:rPr>
              <a:t> Introduction to Hospitality   </a:t>
            </a:r>
          </a:p>
          <a:p>
            <a:r>
              <a:rPr lang="en-US" sz="5400" dirty="0" smtClean="0">
                <a:latin typeface="Britannic Bold" panose="020B0903060703020204" pitchFamily="34" charset="0"/>
              </a:rPr>
              <a:t>     and Tourism</a:t>
            </a:r>
          </a:p>
          <a:p>
            <a:endParaRPr lang="en-US" sz="5400" dirty="0">
              <a:latin typeface="Britannic Bold" panose="020B0903060703020204" pitchFamily="34" charset="0"/>
            </a:endParaRPr>
          </a:p>
        </p:txBody>
      </p:sp>
      <p:pic>
        <p:nvPicPr>
          <p:cNvPr id="3" name="Picture 2" descr="5 Quick Facts About Oregon’s New State Tests | Sandy Grad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63" y="2948472"/>
            <a:ext cx="2443353" cy="320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79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3330" y="673331"/>
            <a:ext cx="10731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Using the white paddle boards, please answer the following questions: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2960" y="2210224"/>
            <a:ext cx="10249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i="1" dirty="0" smtClean="0">
                <a:solidFill>
                  <a:srgbClr val="FF6600"/>
                </a:solidFill>
              </a:rPr>
              <a:t>Have you been in your FCS classroom?</a:t>
            </a:r>
          </a:p>
          <a:p>
            <a:endParaRPr lang="en-US" sz="4800" dirty="0">
              <a:solidFill>
                <a:srgbClr val="FF66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822960" y="3882044"/>
            <a:ext cx="11369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800" i="1" dirty="0" smtClean="0">
                <a:solidFill>
                  <a:srgbClr val="FF6600"/>
                </a:solidFill>
              </a:rPr>
              <a:t>Do you know what curriculum is in your classroom?</a:t>
            </a:r>
            <a:endParaRPr lang="en-US" sz="4800" i="1" dirty="0">
              <a:solidFill>
                <a:srgbClr val="FF66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446" y="3025833"/>
            <a:ext cx="11321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4800" i="1" dirty="0" smtClean="0">
                <a:solidFill>
                  <a:srgbClr val="FF6600"/>
                </a:solidFill>
              </a:rPr>
              <a:t>Do you know what you will be teaching?</a:t>
            </a:r>
            <a:endParaRPr lang="en-US" sz="4800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7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2000" b="1" dirty="0" smtClean="0"/>
              <a:t/>
            </a:r>
            <a:br>
              <a:rPr lang="en-US" sz="12000" b="1" dirty="0" smtClean="0"/>
            </a:br>
            <a:r>
              <a:rPr lang="en-US" sz="12000" b="1" dirty="0"/>
              <a:t/>
            </a:r>
            <a:br>
              <a:rPr lang="en-US" sz="12000" b="1" dirty="0"/>
            </a:br>
            <a:r>
              <a:rPr lang="en-US" sz="12000" b="1" dirty="0" smtClean="0"/>
              <a:t/>
            </a:r>
            <a:br>
              <a:rPr lang="en-US" sz="12000" b="1" dirty="0" smtClean="0"/>
            </a:br>
            <a:r>
              <a:rPr lang="en-US" sz="12000" b="1" dirty="0"/>
              <a:t/>
            </a:r>
            <a:br>
              <a:rPr lang="en-US" sz="1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3300" b="1" dirty="0" smtClean="0"/>
              <a:t>Curriculum</a:t>
            </a:r>
            <a:r>
              <a:rPr lang="en-US" sz="13300" dirty="0" smtClean="0"/>
              <a:t/>
            </a:r>
            <a:br>
              <a:rPr lang="en-US" sz="13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.....ROADMAP of lesson planning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2688606"/>
            <a:ext cx="3923607" cy="353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82" y="463463"/>
            <a:ext cx="1228803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/>
              <a:t>What you might find in your classroom</a:t>
            </a:r>
            <a:r>
              <a:rPr lang="en-US" sz="5400" b="1" u="sng" dirty="0" smtClean="0"/>
              <a:t>!</a:t>
            </a:r>
          </a:p>
          <a:p>
            <a:endParaRPr lang="en-US" sz="1400" b="1" u="sng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strike="sngStrike" dirty="0"/>
              <a:t>Surviving and Thriving  </a:t>
            </a:r>
            <a:r>
              <a:rPr lang="en-US" sz="3600" i="1" dirty="0"/>
              <a:t>(</a:t>
            </a:r>
            <a:r>
              <a:rPr lang="en-US" sz="3600" b="1" i="1" dirty="0"/>
              <a:t>Interpersonal Relationships</a:t>
            </a:r>
            <a:r>
              <a:rPr lang="en-US" sz="3600" i="1" dirty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Personal Financial </a:t>
            </a:r>
            <a:r>
              <a:rPr lang="en-US" sz="3600" dirty="0" smtClean="0"/>
              <a:t>Literacy </a:t>
            </a:r>
            <a:r>
              <a:rPr lang="en-US" sz="3600" i="1" dirty="0" smtClean="0"/>
              <a:t>(Dave Ramsey, CIMC)</a:t>
            </a:r>
            <a:endParaRPr lang="en-US" sz="3600" i="1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Touring Oklahoma </a:t>
            </a:r>
            <a:r>
              <a:rPr lang="en-US" sz="3600" i="1" dirty="0"/>
              <a:t>(</a:t>
            </a:r>
            <a:r>
              <a:rPr lang="en-US" sz="3600" b="1" i="1" dirty="0"/>
              <a:t>Introduction to Hospitality and Tourism</a:t>
            </a:r>
            <a:r>
              <a:rPr lang="en-US" sz="3600" i="1" dirty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Parenting and Child Development </a:t>
            </a:r>
            <a:r>
              <a:rPr lang="en-US" sz="3000" i="1" dirty="0"/>
              <a:t>(</a:t>
            </a:r>
            <a:r>
              <a:rPr lang="en-US" sz="3000" b="1" i="1" dirty="0"/>
              <a:t>Human Growth &amp; Development</a:t>
            </a:r>
            <a:r>
              <a:rPr lang="en-US" sz="3000" i="1" dirty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strike="sngStrike" dirty="0"/>
              <a:t>Marriage and Family Life </a:t>
            </a:r>
            <a:r>
              <a:rPr lang="en-US" sz="3600" i="1" dirty="0"/>
              <a:t>(</a:t>
            </a:r>
            <a:r>
              <a:rPr lang="en-US" sz="3600" b="1" i="1" dirty="0"/>
              <a:t>Interpersonal Relationships</a:t>
            </a:r>
            <a:r>
              <a:rPr lang="en-US" sz="3600" i="1" dirty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dirty="0"/>
              <a:t>Tween Life </a:t>
            </a:r>
            <a:r>
              <a:rPr lang="en-US" sz="3600" i="1" dirty="0"/>
              <a:t>(</a:t>
            </a:r>
            <a:r>
              <a:rPr lang="en-US" sz="3600" b="1" i="1" dirty="0"/>
              <a:t>6</a:t>
            </a:r>
            <a:r>
              <a:rPr lang="en-US" sz="3600" b="1" i="1" baseline="30000" dirty="0"/>
              <a:t>th</a:t>
            </a:r>
            <a:r>
              <a:rPr lang="en-US" sz="3600" b="1" i="1" dirty="0"/>
              <a:t> and 7</a:t>
            </a:r>
            <a:r>
              <a:rPr lang="en-US" sz="3600" b="1" i="1" baseline="30000" dirty="0"/>
              <a:t>th</a:t>
            </a:r>
            <a:r>
              <a:rPr lang="en-US" sz="3600" b="1" i="1" dirty="0"/>
              <a:t> grade curriculum</a:t>
            </a:r>
            <a:r>
              <a:rPr lang="en-US" sz="3600" i="1" dirty="0"/>
              <a:t>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600" b="1" dirty="0"/>
              <a:t>OLD…..FACS I and </a:t>
            </a:r>
            <a:r>
              <a:rPr lang="en-US" sz="3600" b="1" dirty="0" smtClean="0"/>
              <a:t>II </a:t>
            </a:r>
            <a:r>
              <a:rPr lang="en-US" sz="3600" i="1" u="sng" dirty="0" smtClean="0"/>
              <a:t>(Throw out!)</a:t>
            </a:r>
            <a:endParaRPr lang="en-US" sz="3600" i="1" u="sng" dirty="0"/>
          </a:p>
        </p:txBody>
      </p:sp>
    </p:spTree>
    <p:extLst>
      <p:ext uri="{BB962C8B-B14F-4D97-AF65-F5344CB8AC3E}">
        <p14:creationId xmlns:p14="http://schemas.microsoft.com/office/powerpoint/2010/main" val="17013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941" y="81481"/>
            <a:ext cx="11027119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CCFCS</a:t>
            </a:r>
            <a:r>
              <a:rPr lang="en-US" sz="4000" dirty="0" smtClean="0"/>
              <a:t> - </a:t>
            </a:r>
            <a:r>
              <a:rPr lang="en-US" sz="4000" i="1" dirty="0" smtClean="0"/>
              <a:t>Curriculum Center for Family and Consumer         </a:t>
            </a:r>
          </a:p>
          <a:p>
            <a:r>
              <a:rPr lang="en-US" sz="4000" i="1" dirty="0"/>
              <a:t> </a:t>
            </a:r>
            <a:r>
              <a:rPr lang="en-US" sz="4000" i="1" dirty="0" smtClean="0"/>
              <a:t>              Sciences </a:t>
            </a:r>
            <a:r>
              <a:rPr lang="en-US" sz="3600" i="1" dirty="0" smtClean="0">
                <a:solidFill>
                  <a:srgbClr val="FF6600"/>
                </a:solidFill>
              </a:rPr>
              <a:t>(sponsored by B-Sew Inn)</a:t>
            </a:r>
          </a:p>
          <a:p>
            <a:endParaRPr lang="en-US" dirty="0"/>
          </a:p>
          <a:p>
            <a:r>
              <a:rPr lang="en-US" sz="4400" b="1" dirty="0" err="1" smtClean="0"/>
              <a:t>Goodheart-Willcox</a:t>
            </a:r>
            <a:r>
              <a:rPr lang="en-US" dirty="0"/>
              <a:t> - </a:t>
            </a:r>
            <a:r>
              <a:rPr lang="en-US" sz="4400" dirty="0">
                <a:hlinkClick r:id="rId2"/>
              </a:rPr>
              <a:t>https://www.g-w.com</a:t>
            </a:r>
            <a:r>
              <a:rPr lang="en-US" sz="4400" dirty="0" smtClean="0">
                <a:hlinkClick r:id="rId2"/>
              </a:rPr>
              <a:t>/</a:t>
            </a:r>
            <a:endParaRPr lang="en-US" sz="4400" dirty="0" smtClean="0"/>
          </a:p>
          <a:p>
            <a:endParaRPr lang="en-US" dirty="0" smtClean="0"/>
          </a:p>
          <a:p>
            <a:r>
              <a:rPr lang="en-US" sz="4400" b="1" dirty="0" smtClean="0"/>
              <a:t>CEV</a:t>
            </a:r>
          </a:p>
          <a:p>
            <a:endParaRPr lang="en-US" sz="4400" dirty="0"/>
          </a:p>
          <a:p>
            <a:r>
              <a:rPr lang="en-US" sz="4400" b="1" dirty="0" err="1" smtClean="0"/>
              <a:t>Everfi</a:t>
            </a:r>
            <a:endParaRPr lang="en-US" sz="4400" b="1" dirty="0" smtClean="0"/>
          </a:p>
          <a:p>
            <a:endParaRPr lang="en-US" sz="3600" dirty="0"/>
          </a:p>
          <a:p>
            <a:r>
              <a:rPr lang="en-US" sz="4400" b="1" dirty="0" smtClean="0"/>
              <a:t>CIMC</a:t>
            </a:r>
            <a:r>
              <a:rPr lang="en-US" sz="4400" dirty="0" smtClean="0"/>
              <a:t> – </a:t>
            </a:r>
            <a:r>
              <a:rPr lang="en-US" sz="4400" i="1" dirty="0" err="1" smtClean="0"/>
              <a:t>CareerTech</a:t>
            </a:r>
            <a:r>
              <a:rPr lang="en-US" sz="4400" i="1" dirty="0" smtClean="0"/>
              <a:t> website</a:t>
            </a:r>
          </a:p>
          <a:p>
            <a:pPr algn="ctr"/>
            <a:r>
              <a:rPr lang="en-US" sz="4000" i="1" dirty="0" smtClean="0">
                <a:solidFill>
                  <a:srgbClr val="FF33CC"/>
                </a:solidFill>
              </a:rPr>
              <a:t>Curriculum Contacts handout in notebook</a:t>
            </a:r>
            <a:endParaRPr lang="en-US" sz="4000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2588" y="648393"/>
            <a:ext cx="995864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How do I use the curriculum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?</a:t>
            </a:r>
          </a:p>
          <a:p>
            <a:r>
              <a:rPr lang="en-US" sz="6600" b="1" dirty="0">
                <a:ln/>
              </a:rPr>
              <a:t>Organize </a:t>
            </a:r>
            <a:r>
              <a:rPr lang="en-US" sz="6600" b="1" dirty="0" smtClean="0">
                <a:ln/>
              </a:rPr>
              <a:t>it!</a:t>
            </a:r>
          </a:p>
          <a:p>
            <a:r>
              <a:rPr lang="en-US" sz="6600" b="1" dirty="0">
                <a:ln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smtClean="0">
                <a:ln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</a:t>
            </a:r>
            <a:r>
              <a:rPr lang="en-US" sz="66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Supplement it!</a:t>
            </a:r>
          </a:p>
          <a:p>
            <a:r>
              <a:rPr lang="en-US" sz="66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66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en-US" sz="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Localize </a:t>
            </a:r>
            <a:r>
              <a:rPr lang="en-US" sz="6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it!</a:t>
            </a:r>
          </a:p>
          <a:p>
            <a:pPr algn="ctr"/>
            <a:r>
              <a:rPr lang="en-US" sz="72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Personalize </a:t>
            </a:r>
            <a:r>
              <a:rPr lang="en-US" sz="7200" b="1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it!</a:t>
            </a:r>
          </a:p>
          <a:p>
            <a:pPr algn="ctr"/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0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7811" y="0"/>
            <a:ext cx="7122511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u="sng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Supplement it</a:t>
            </a:r>
            <a:r>
              <a:rPr lang="en-US" sz="8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5400" dirty="0" smtClean="0"/>
              <a:t>Videos</a:t>
            </a:r>
            <a:endParaRPr lang="en-US" sz="5400" dirty="0"/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5400" dirty="0"/>
              <a:t>Websites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5400" dirty="0"/>
              <a:t>Assignment sheets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5400" dirty="0"/>
              <a:t>Unit </a:t>
            </a:r>
            <a:r>
              <a:rPr lang="en-US" sz="5400" dirty="0" smtClean="0"/>
              <a:t>projects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5400" dirty="0" smtClean="0"/>
              <a:t>Teaching Strategies</a:t>
            </a:r>
            <a:endParaRPr lang="en-US" sz="5400" dirty="0"/>
          </a:p>
          <a:p>
            <a:pPr algn="ctr"/>
            <a:endParaRPr lang="en-US" sz="54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3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795" y="0"/>
            <a:ext cx="1119913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6000" b="1" u="sng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</a:rPr>
              <a:t>Localize it</a:t>
            </a:r>
            <a:r>
              <a:rPr lang="en-US" sz="6000" b="1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Book"/>
              </a:rPr>
              <a:t>!</a:t>
            </a:r>
          </a:p>
          <a:p>
            <a:pPr>
              <a:buFont typeface="Wingdings" pitchFamily="2" charset="2"/>
              <a:buChar char="ü"/>
            </a:pPr>
            <a:r>
              <a:rPr lang="en-US" sz="4000" dirty="0"/>
              <a:t>Relate topic to your community</a:t>
            </a:r>
          </a:p>
          <a:p>
            <a:endParaRPr lang="en-US" sz="4000" dirty="0"/>
          </a:p>
          <a:p>
            <a:pPr>
              <a:buFont typeface="Wingdings" pitchFamily="2" charset="2"/>
              <a:buChar char="ü"/>
            </a:pPr>
            <a:r>
              <a:rPr lang="en-US" sz="4000" dirty="0"/>
              <a:t>Use persons within your community as </a:t>
            </a:r>
          </a:p>
          <a:p>
            <a:r>
              <a:rPr lang="en-US" sz="4000" dirty="0"/>
              <a:t>    guest speakers</a:t>
            </a:r>
          </a:p>
          <a:p>
            <a:endParaRPr lang="en-US" sz="4000" dirty="0"/>
          </a:p>
          <a:p>
            <a:pPr>
              <a:buFont typeface="Wingdings" pitchFamily="2" charset="2"/>
              <a:buChar char="ü"/>
            </a:pPr>
            <a:r>
              <a:rPr lang="en-US" sz="4000" dirty="0"/>
              <a:t>Help students to connect local jobs or </a:t>
            </a:r>
          </a:p>
          <a:p>
            <a:r>
              <a:rPr lang="en-US" sz="4000" dirty="0"/>
              <a:t>    careers with current subject area</a:t>
            </a:r>
          </a:p>
          <a:p>
            <a:endParaRPr lang="en-US" sz="4000" dirty="0"/>
          </a:p>
          <a:p>
            <a:pPr>
              <a:buFont typeface="Wingdings" pitchFamily="2" charset="2"/>
              <a:buChar char="ü"/>
            </a:pPr>
            <a:r>
              <a:rPr lang="en-US" sz="4000" dirty="0"/>
              <a:t>Relate to current events - newspapers, Internet, TV</a:t>
            </a:r>
          </a:p>
          <a:p>
            <a:pPr lvl="0" defTabSz="914400"/>
            <a:endParaRPr lang="en-US" sz="3600" b="1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404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5130" y="1213972"/>
            <a:ext cx="90968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atin typeface="Lucida Fax" panose="02060602050505020204" pitchFamily="18" charset="0"/>
              </a:rPr>
              <a:t>I have taught for ____years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07077"/>
            <a:ext cx="1187888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u="sng" dirty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Personalize it</a:t>
            </a:r>
            <a:r>
              <a:rPr lang="en-US" sz="6600" b="1" u="sng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  <a:p>
            <a:pPr>
              <a:buFont typeface="Wingdings" pitchFamily="2" charset="2"/>
              <a:buChar char="ü"/>
            </a:pPr>
            <a:r>
              <a:rPr lang="en-US" sz="3600" dirty="0"/>
              <a:t>“Hook and hold” </a:t>
            </a:r>
          </a:p>
          <a:p>
            <a:r>
              <a:rPr lang="en-US" sz="3600" dirty="0"/>
              <a:t>        </a:t>
            </a:r>
            <a:r>
              <a:rPr lang="en-US" sz="3600" i="1" dirty="0"/>
              <a:t>(Integration of Learning Styles and Multiple Intelligences)</a:t>
            </a:r>
          </a:p>
          <a:p>
            <a:endParaRPr lang="en-US" sz="3600" dirty="0"/>
          </a:p>
          <a:p>
            <a:pPr>
              <a:buFont typeface="Wingdings" pitchFamily="2" charset="2"/>
              <a:buChar char="ü"/>
            </a:pPr>
            <a:r>
              <a:rPr lang="en-US" sz="3600" dirty="0"/>
              <a:t>Tell a story</a:t>
            </a:r>
          </a:p>
          <a:p>
            <a:endParaRPr lang="en-US" sz="3600" dirty="0"/>
          </a:p>
          <a:p>
            <a:pPr>
              <a:buFont typeface="Wingdings" pitchFamily="2" charset="2"/>
              <a:buChar char="ü"/>
            </a:pPr>
            <a:r>
              <a:rPr lang="en-US" sz="3600" dirty="0"/>
              <a:t>Share an </a:t>
            </a:r>
            <a:r>
              <a:rPr lang="en-US" sz="3600" b="1" i="1" u="sng" dirty="0"/>
              <a:t>appropriate</a:t>
            </a:r>
            <a:r>
              <a:rPr lang="en-US" sz="3600" dirty="0"/>
              <a:t> </a:t>
            </a:r>
            <a:r>
              <a:rPr lang="en-US" sz="3600" dirty="0" smtClean="0"/>
              <a:t>incident from </a:t>
            </a:r>
            <a:r>
              <a:rPr lang="en-US" sz="3600" dirty="0"/>
              <a:t>your life</a:t>
            </a:r>
          </a:p>
          <a:p>
            <a:endParaRPr lang="en-US" b="1" u="sng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166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9789" y="798022"/>
            <a:ext cx="891124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ln w="1905"/>
                <a:solidFill>
                  <a:srgbClr val="FF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Discovery!</a:t>
            </a:r>
          </a:p>
          <a:p>
            <a:pPr algn="ctr"/>
            <a:endParaRPr lang="en-US" b="1" u="sng" dirty="0" smtClean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dirty="0"/>
              <a:t>Encourage students to discover or seek the answers on their </a:t>
            </a:r>
            <a:r>
              <a:rPr lang="en-US" sz="4400" dirty="0" smtClean="0"/>
              <a:t>own</a:t>
            </a:r>
          </a:p>
          <a:p>
            <a:endParaRPr lang="en-US" sz="4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dirty="0"/>
              <a:t>O</a:t>
            </a:r>
            <a:r>
              <a:rPr lang="en-US" sz="4400" dirty="0" smtClean="0"/>
              <a:t>ffer </a:t>
            </a:r>
            <a:r>
              <a:rPr lang="en-US" sz="4400" dirty="0"/>
              <a:t>assignment choices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b="1" u="sng" dirty="0">
              <a:ln w="1905"/>
              <a:solidFill>
                <a:srgbClr val="FF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1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384" y="312615"/>
            <a:ext cx="1148861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If you have questions regarding the Program of Study and/or curriculum:</a:t>
            </a:r>
          </a:p>
          <a:p>
            <a:endParaRPr lang="en-US" sz="5400" b="1" dirty="0"/>
          </a:p>
          <a:p>
            <a:r>
              <a:rPr lang="en-US" sz="5400" b="1" dirty="0" smtClean="0">
                <a:hlinkClick r:id="rId2"/>
              </a:rPr>
              <a:t>maryjane.grayson@careertech.ok.gov</a:t>
            </a:r>
            <a:endParaRPr lang="en-US" sz="5400" b="1" dirty="0" smtClean="0"/>
          </a:p>
          <a:p>
            <a:r>
              <a:rPr lang="en-US" sz="5400" b="1" dirty="0" smtClean="0"/>
              <a:t>405.743.5469 </a:t>
            </a:r>
            <a:r>
              <a:rPr lang="en-US" sz="5400" i="1" dirty="0" smtClean="0"/>
              <a:t>(office)</a:t>
            </a:r>
          </a:p>
          <a:p>
            <a:r>
              <a:rPr lang="en-US" sz="5400" b="1" dirty="0" smtClean="0"/>
              <a:t>405.614.2243 </a:t>
            </a:r>
            <a:r>
              <a:rPr lang="en-US" sz="5400" i="1" dirty="0" smtClean="0"/>
              <a:t>(cell)</a:t>
            </a:r>
            <a:endParaRPr lang="en-US" sz="5400" i="1" dirty="0"/>
          </a:p>
          <a:p>
            <a:r>
              <a:rPr lang="en-US" sz="5400" b="1" dirty="0" smtClean="0"/>
              <a:t>Or contact your program specialist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08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0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51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has a &lt;b&gt;teacher&lt;/b&gt; or mentor influenced your career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143" y="1828800"/>
            <a:ext cx="6051664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42886" y="501534"/>
            <a:ext cx="82716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New Teacher Academy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2023</a:t>
            </a:r>
          </a:p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Pacing Guides &amp; Yearlong Planning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1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2000" b="1" dirty="0" smtClean="0"/>
              <a:t/>
            </a:r>
            <a:br>
              <a:rPr lang="en-US" sz="12000" b="1" dirty="0" smtClean="0"/>
            </a:br>
            <a:r>
              <a:rPr lang="en-US" sz="12000" b="1" dirty="0"/>
              <a:t/>
            </a:r>
            <a:br>
              <a:rPr lang="en-US" sz="12000" b="1" dirty="0"/>
            </a:br>
            <a:r>
              <a:rPr lang="en-US" sz="12000" b="1" dirty="0" smtClean="0"/>
              <a:t/>
            </a:r>
            <a:br>
              <a:rPr lang="en-US" sz="12000" b="1" dirty="0" smtClean="0"/>
            </a:br>
            <a:r>
              <a:rPr lang="en-US" sz="12000" b="1" dirty="0"/>
              <a:t/>
            </a:r>
            <a:br>
              <a:rPr lang="en-US" sz="1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2000" b="1" dirty="0" smtClean="0"/>
              <a:t>Pacing Guides</a:t>
            </a:r>
            <a:br>
              <a:rPr lang="en-US" sz="120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/>
              <a:t>and Standards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.....A ROADMAP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2688606"/>
            <a:ext cx="3923607" cy="353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3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951" y="656302"/>
            <a:ext cx="1215778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0" b="1" i="1" u="sng" dirty="0">
                <a:solidFill>
                  <a:srgbClr val="0070C0"/>
                </a:solidFill>
                <a:latin typeface="Arial Narrow" panose="020B0606020202030204" pitchFamily="34" charset="0"/>
              </a:rPr>
              <a:t>NASAFACS national standards </a:t>
            </a:r>
            <a:endParaRPr lang="en-US" sz="7500" b="1" i="1" u="sng" dirty="0" smtClean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US" sz="8000" i="1" dirty="0" smtClean="0">
                <a:latin typeface="Arial Narrow" panose="020B0606020202030204" pitchFamily="34" charset="0"/>
              </a:rPr>
              <a:t> </a:t>
            </a:r>
          </a:p>
          <a:p>
            <a:pPr algn="ctr"/>
            <a:r>
              <a:rPr lang="en-US" sz="8000" i="1" dirty="0" smtClean="0">
                <a:latin typeface="Arial Narrow" panose="020B0606020202030204" pitchFamily="34" charset="0"/>
              </a:rPr>
              <a:t>are </a:t>
            </a:r>
            <a:r>
              <a:rPr lang="en-US" sz="8000" i="1" dirty="0">
                <a:latin typeface="Arial Narrow" panose="020B0606020202030204" pitchFamily="34" charset="0"/>
              </a:rPr>
              <a:t>used by OK </a:t>
            </a:r>
            <a:r>
              <a:rPr lang="en-US" sz="8000" i="1" dirty="0" smtClean="0">
                <a:latin typeface="Arial Narrow" panose="020B0606020202030204" pitchFamily="34" charset="0"/>
              </a:rPr>
              <a:t>FCS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9791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3312" y="576072"/>
            <a:ext cx="1009497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smtClean="0">
                <a:solidFill>
                  <a:schemeClr val="accent3">
                    <a:lumMod val="50000"/>
                  </a:schemeClr>
                </a:solidFill>
              </a:rPr>
              <a:t>Pacing Guides</a:t>
            </a:r>
            <a:r>
              <a:rPr lang="en-US" sz="6000" u="sng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r>
              <a:rPr lang="en-US" sz="5400" i="1" dirty="0" smtClean="0"/>
              <a:t>recommended</a:t>
            </a:r>
            <a:r>
              <a:rPr lang="en-US" sz="5400" dirty="0" smtClean="0">
                <a:solidFill>
                  <a:schemeClr val="accent3">
                    <a:lumMod val="50000"/>
                  </a:schemeClr>
                </a:solidFill>
              </a:rPr>
              <a:t> amounts of time to spend on an area of study to assist in staying on track to ensure that all topics are covered within the allotted time </a:t>
            </a:r>
            <a:r>
              <a:rPr lang="en-US" sz="5400" i="1" dirty="0" smtClean="0">
                <a:solidFill>
                  <a:schemeClr val="accent3">
                    <a:lumMod val="50000"/>
                  </a:schemeClr>
                </a:solidFill>
              </a:rPr>
              <a:t>(year long courses)</a:t>
            </a:r>
            <a:endParaRPr lang="en-US" sz="54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75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960" y="121299"/>
            <a:ext cx="1177523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8000" u="sng" dirty="0" smtClean="0">
                <a:solidFill>
                  <a:srgbClr val="FF0000"/>
                </a:solidFill>
              </a:rPr>
              <a:t>All units </a:t>
            </a:r>
            <a:r>
              <a:rPr lang="en-US" sz="8000" dirty="0" smtClean="0"/>
              <a:t>within a course must be taught</a:t>
            </a:r>
          </a:p>
          <a:p>
            <a:pPr marL="1143000" indent="-1143000">
              <a:buFont typeface="Wingdings" panose="05000000000000000000" pitchFamily="2" charset="2"/>
              <a:buChar char="§"/>
            </a:pPr>
            <a:r>
              <a:rPr lang="en-US" sz="8000" i="1" dirty="0" smtClean="0"/>
              <a:t>It is not a pick and choose according to what the teacher likes</a:t>
            </a:r>
          </a:p>
          <a:p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1125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7753" y="716504"/>
            <a:ext cx="1069926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066FF"/>
                </a:solidFill>
                <a:latin typeface="Bell MT" panose="02020503060305020303" pitchFamily="18" charset="0"/>
              </a:rPr>
              <a:t>Other </a:t>
            </a:r>
            <a:r>
              <a:rPr lang="en-US" sz="8800" b="1" dirty="0" smtClean="0">
                <a:solidFill>
                  <a:srgbClr val="0066FF"/>
                </a:solidFill>
                <a:latin typeface="Bell MT" panose="02020503060305020303" pitchFamily="18" charset="0"/>
              </a:rPr>
              <a:t>subjects </a:t>
            </a:r>
            <a:r>
              <a:rPr lang="en-US" sz="8800" b="1" dirty="0">
                <a:solidFill>
                  <a:srgbClr val="0066FF"/>
                </a:solidFill>
                <a:latin typeface="Bell MT" panose="02020503060305020303" pitchFamily="18" charset="0"/>
              </a:rPr>
              <a:t>I have taught:</a:t>
            </a:r>
          </a:p>
          <a:p>
            <a:endParaRPr lang="en-US" dirty="0">
              <a:solidFill>
                <a:srgbClr val="0066FF"/>
              </a:solidFill>
            </a:endParaRPr>
          </a:p>
          <a:p>
            <a:endParaRPr lang="en-US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55" y="353086"/>
            <a:ext cx="11890935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6600" u="sng" dirty="0">
                <a:solidFill>
                  <a:srgbClr val="002060"/>
                </a:solidFill>
                <a:latin typeface="Berlin Sans FB" panose="020E0602020502020306" pitchFamily="34" charset="0"/>
              </a:rPr>
              <a:t>c</a:t>
            </a:r>
            <a:r>
              <a:rPr lang="en-US" sz="6600" u="sng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tyou.org </a:t>
            </a:r>
          </a:p>
          <a:p>
            <a:r>
              <a:rPr lang="en-US" sz="4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    FCS</a:t>
            </a:r>
          </a:p>
          <a:p>
            <a:r>
              <a:rPr lang="en-US" sz="4400" dirty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n-US" sz="4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	</a:t>
            </a:r>
            <a:r>
              <a:rPr lang="en-US" sz="4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FCS Courses and Resources</a:t>
            </a:r>
          </a:p>
          <a:p>
            <a:r>
              <a:rPr lang="en-US" sz="4400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                 </a:t>
            </a:r>
            <a:r>
              <a:rPr lang="en-US" sz="4400" dirty="0" smtClean="0">
                <a:solidFill>
                  <a:srgbClr val="0070C0"/>
                </a:solidFill>
                <a:latin typeface="Berlin Sans FB" panose="020E0602020502020306" pitchFamily="34" charset="0"/>
              </a:rPr>
              <a:t>FCS Pacing Guides and Standards</a:t>
            </a:r>
          </a:p>
          <a:p>
            <a:r>
              <a:rPr lang="en-US" sz="4400" dirty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n-US" sz="4400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		          ~Select the appropriate course title</a:t>
            </a:r>
          </a:p>
          <a:p>
            <a:r>
              <a:rPr lang="en-US" sz="44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 </a:t>
            </a:r>
            <a:r>
              <a:rPr lang="en-US" sz="4400" i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 </a:t>
            </a:r>
            <a:r>
              <a:rPr lang="en-US" sz="3200" i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                               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(currently listed in alphabetical order)</a:t>
            </a:r>
          </a:p>
          <a:p>
            <a:endParaRPr lang="en-US" sz="4400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r>
              <a:rPr lang="en-US" sz="4400" i="1" dirty="0">
                <a:solidFill>
                  <a:srgbClr val="002060"/>
                </a:solidFill>
                <a:latin typeface="Berlin Sans FB" panose="020E0602020502020306" pitchFamily="34" charset="0"/>
              </a:rPr>
              <a:t>	</a:t>
            </a:r>
            <a:r>
              <a:rPr lang="en-US" sz="4400" i="1" dirty="0" smtClean="0">
                <a:solidFill>
                  <a:srgbClr val="002060"/>
                </a:solidFill>
                <a:latin typeface="Berlin Sans FB" panose="020E0602020502020306" pitchFamily="34" charset="0"/>
              </a:rPr>
              <a:t>			</a:t>
            </a:r>
            <a:endParaRPr lang="en-US" sz="3200" i="1" dirty="0">
              <a:solidFill>
                <a:srgbClr val="0070C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0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511" y="0"/>
            <a:ext cx="6355080" cy="609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7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45" y="0"/>
            <a:ext cx="6901186" cy="65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914401"/>
            <a:ext cx="784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/>
              <a:t>Yearlong Planning</a:t>
            </a:r>
            <a:br>
              <a:rPr lang="en-US" sz="8000" b="1" dirty="0"/>
            </a:br>
            <a:endParaRPr lang="en-US" sz="8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095" y="2191673"/>
            <a:ext cx="4153609" cy="419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281" y="724524"/>
            <a:ext cx="699416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dirty="0">
                <a:solidFill>
                  <a:srgbClr val="24279C"/>
                </a:solidFill>
              </a:rPr>
              <a:t>Why plan???</a:t>
            </a:r>
          </a:p>
        </p:txBody>
      </p:sp>
    </p:spTree>
    <p:extLst>
      <p:ext uri="{BB962C8B-B14F-4D97-AF65-F5344CB8AC3E}">
        <p14:creationId xmlns:p14="http://schemas.microsoft.com/office/powerpoint/2010/main" val="377602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457200"/>
            <a:ext cx="990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Wide Latin" pitchFamily="18" charset="0"/>
            </a:endParaRPr>
          </a:p>
          <a:p>
            <a:r>
              <a:rPr lang="en-US" sz="4400" dirty="0">
                <a:latin typeface="Wide Latin" pitchFamily="18" charset="0"/>
              </a:rPr>
              <a:t>P</a:t>
            </a:r>
          </a:p>
          <a:p>
            <a:endParaRPr lang="en-US" dirty="0">
              <a:latin typeface="Wide Latin" pitchFamily="18" charset="0"/>
            </a:endParaRPr>
          </a:p>
          <a:p>
            <a:r>
              <a:rPr lang="en-US" sz="4400" dirty="0">
                <a:latin typeface="Wide Latin" pitchFamily="18" charset="0"/>
              </a:rPr>
              <a:t>P</a:t>
            </a:r>
          </a:p>
          <a:p>
            <a:endParaRPr lang="en-US" sz="4400" dirty="0">
              <a:latin typeface="Wide Latin" pitchFamily="18" charset="0"/>
            </a:endParaRPr>
          </a:p>
          <a:p>
            <a:r>
              <a:rPr lang="en-US" sz="4400" dirty="0">
                <a:latin typeface="Wide Latin" pitchFamily="18" charset="0"/>
              </a:rPr>
              <a:t>P</a:t>
            </a:r>
          </a:p>
          <a:p>
            <a:endParaRPr lang="en-US" sz="4400" dirty="0">
              <a:latin typeface="Wide Latin" pitchFamily="18" charset="0"/>
            </a:endParaRPr>
          </a:p>
          <a:p>
            <a:r>
              <a:rPr lang="en-US" sz="4400" dirty="0">
                <a:latin typeface="Wide Latin" pitchFamily="18" charset="0"/>
              </a:rPr>
              <a:t>P</a:t>
            </a:r>
          </a:p>
          <a:p>
            <a:endParaRPr lang="en-US" sz="4400" dirty="0">
              <a:latin typeface="Wide Latin" pitchFamily="18" charset="0"/>
            </a:endParaRPr>
          </a:p>
          <a:p>
            <a:r>
              <a:rPr lang="en-US" sz="4400" dirty="0">
                <a:latin typeface="Wide Latin" pitchFamily="18" charset="0"/>
              </a:rPr>
              <a:t>P</a:t>
            </a:r>
            <a:r>
              <a:rPr lang="en-US" sz="3600" dirty="0">
                <a:latin typeface="Broadway" pitchFamily="8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533400"/>
            <a:ext cx="6629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latin typeface="Wide Latin" pitchFamily="18" charset="0"/>
            </a:endParaRPr>
          </a:p>
          <a:p>
            <a:r>
              <a:rPr lang="en-US" sz="4400" dirty="0" err="1">
                <a:latin typeface="Wide Latin" pitchFamily="18" charset="0"/>
              </a:rPr>
              <a:t>rior</a:t>
            </a:r>
            <a:endParaRPr lang="en-US" sz="4400" dirty="0">
              <a:latin typeface="Wide Lati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564243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Wide Latin" pitchFamily="18" charset="0"/>
              </a:rPr>
              <a:t>lanning</a:t>
            </a:r>
            <a:endParaRPr lang="en-US" sz="4400" dirty="0">
              <a:latin typeface="Wide Lati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1" y="2895601"/>
            <a:ext cx="4276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Wide Latin" pitchFamily="18" charset="0"/>
              </a:rPr>
              <a:t>revents</a:t>
            </a:r>
            <a:endParaRPr lang="en-US" sz="4400" dirty="0">
              <a:latin typeface="Wide Lati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1" y="4245353"/>
            <a:ext cx="4114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Wide Latin" pitchFamily="18" charset="0"/>
              </a:rPr>
              <a:t>oor</a:t>
            </a:r>
            <a:endParaRPr lang="en-US" sz="4400" dirty="0">
              <a:latin typeface="Wide Lati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1" y="5562601"/>
            <a:ext cx="640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Wide Latin" pitchFamily="18" charset="0"/>
              </a:rPr>
              <a:t>erformance</a:t>
            </a:r>
            <a:endParaRPr lang="en-US" sz="4400" dirty="0">
              <a:latin typeface="Wide Latin" pitchFamily="18" charset="0"/>
            </a:endParaRPr>
          </a:p>
        </p:txBody>
      </p:sp>
      <p:pic>
        <p:nvPicPr>
          <p:cNvPr id="1029" name="Picture 5" descr="C:\Documents and Settings\mgray\Local Settings\Temporary Internet Files\Content.IE5\WY2BFEBU\MC9002165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295400"/>
            <a:ext cx="2362200" cy="2438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610600" y="2025134"/>
            <a:ext cx="1066800" cy="369332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PPPPP</a:t>
            </a:r>
          </a:p>
        </p:txBody>
      </p:sp>
    </p:spTree>
    <p:extLst>
      <p:ext uri="{BB962C8B-B14F-4D97-AF65-F5344CB8AC3E}">
        <p14:creationId xmlns:p14="http://schemas.microsoft.com/office/powerpoint/2010/main" val="170366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9310" y="260511"/>
            <a:ext cx="104931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Most effective classroom management tool </a:t>
            </a:r>
            <a:r>
              <a:rPr lang="en-US" sz="6000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=</a:t>
            </a:r>
            <a:r>
              <a:rPr lang="en-US" sz="6000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843" y="3200401"/>
            <a:ext cx="11302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Lucida Sans Typewriter" panose="020B0509030504030204" pitchFamily="49" charset="0"/>
              </a:rPr>
              <a:t>By using engaging, hands-on activities, strategies and projects</a:t>
            </a:r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10087" y="5082916"/>
            <a:ext cx="7362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The result of yearlong, unit and daily lesson planning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732237" y="2095619"/>
            <a:ext cx="487992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 Prepared</a:t>
            </a:r>
          </a:p>
          <a:p>
            <a:pPr algn="ctr"/>
            <a:endParaRPr lang="en-US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58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557" y="609601"/>
            <a:ext cx="1076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/>
              <a:t>Standard 2 (of program standards/evaluation)</a:t>
            </a:r>
          </a:p>
          <a:p>
            <a:endParaRPr lang="en-US" sz="4000" b="1" dirty="0"/>
          </a:p>
          <a:p>
            <a:r>
              <a:rPr lang="en-US" sz="4000" b="1" dirty="0"/>
              <a:t>Instruction and Training</a:t>
            </a:r>
          </a:p>
          <a:p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4557" y="2917925"/>
            <a:ext cx="78498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/>
              <a:t>Course Syllabi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Integration of Core Academic Subjects</a:t>
            </a:r>
          </a:p>
          <a:p>
            <a:pPr>
              <a:buFont typeface="Wingdings" pitchFamily="2" charset="2"/>
              <a:buChar char="ü"/>
            </a:pPr>
            <a:r>
              <a:rPr lang="en-US" sz="3200" dirty="0"/>
              <a:t>Year-Long Lesson Plans</a:t>
            </a:r>
          </a:p>
        </p:txBody>
      </p:sp>
      <p:pic>
        <p:nvPicPr>
          <p:cNvPr id="4098" name="Picture 2" descr="C:\Documents and Settings\mgray\Local Settings\Temporary Internet Files\Content.IE5\WY2BFEBU\MC90043554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0190" y="3335310"/>
            <a:ext cx="4212235" cy="23009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5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9310" y="770438"/>
            <a:ext cx="9698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solidFill>
                  <a:prstClr val="black"/>
                </a:solidFill>
              </a:rPr>
              <a:t>Where do I begin with curriculum planning?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1981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249" y="1828800"/>
            <a:ext cx="6100997" cy="35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30576" y="4160196"/>
            <a:ext cx="5576341" cy="14186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3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3908" y="1081238"/>
            <a:ext cx="87242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600" b="1" dirty="0">
                <a:solidFill>
                  <a:srgbClr val="FF0000"/>
                </a:solidFill>
                <a:latin typeface="Franklin Gothic Book"/>
              </a:rPr>
              <a:t>YEAR LONG PLANNING</a:t>
            </a:r>
          </a:p>
          <a:p>
            <a:pPr defTabSz="914400"/>
            <a:r>
              <a:rPr lang="en-US" sz="3600" b="1" u="sng" dirty="0">
                <a:solidFill>
                  <a:prstClr val="black"/>
                </a:solidFill>
                <a:latin typeface="Franklin Gothic Book"/>
              </a:rPr>
              <a:t>Create a plan for the entire course</a:t>
            </a:r>
            <a:endParaRPr lang="en-US" b="1" u="sng" dirty="0">
              <a:solidFill>
                <a:prstClr val="black"/>
              </a:solidFill>
              <a:latin typeface="Franklin Gothic Book"/>
            </a:endParaRPr>
          </a:p>
          <a:p>
            <a:pPr defTabSz="914400"/>
            <a:endParaRPr lang="en-US" sz="1400" dirty="0">
              <a:solidFill>
                <a:prstClr val="black"/>
              </a:solidFill>
              <a:latin typeface="Franklin Gothic Book"/>
            </a:endParaRP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Year long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Semester (</a:t>
            </a:r>
            <a:r>
              <a:rPr lang="en-US" sz="2400" i="1" dirty="0">
                <a:solidFill>
                  <a:prstClr val="black"/>
                </a:solidFill>
                <a:latin typeface="Franklin Gothic Book"/>
              </a:rPr>
              <a:t>only CO, PFL or school decision</a:t>
            </a: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)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Use Pacing Guides to determine how long to teach a unit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Plan foods units, sewing units, etc. at the same time if teaching same subject areas for more than one class</a:t>
            </a:r>
          </a:p>
        </p:txBody>
      </p:sp>
    </p:spTree>
    <p:extLst>
      <p:ext uri="{BB962C8B-B14F-4D97-AF65-F5344CB8AC3E}">
        <p14:creationId xmlns:p14="http://schemas.microsoft.com/office/powerpoint/2010/main" val="3048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089" y="751438"/>
            <a:ext cx="9632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Berlin Sans FB Demi" panose="020E0802020502020306" pitchFamily="34" charset="0"/>
              </a:rPr>
              <a:t>What do I teach?</a:t>
            </a:r>
          </a:p>
          <a:p>
            <a:endParaRPr lang="en-US" sz="9600" dirty="0"/>
          </a:p>
        </p:txBody>
      </p:sp>
      <p:sp>
        <p:nvSpPr>
          <p:cNvPr id="3" name="TextBox 2"/>
          <p:cNvSpPr txBox="1"/>
          <p:nvPr/>
        </p:nvSpPr>
        <p:spPr>
          <a:xfrm>
            <a:off x="644576" y="2381062"/>
            <a:ext cx="109128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ü"/>
            </a:pPr>
            <a:r>
              <a:rPr lang="en-US" sz="8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FCS</a:t>
            </a:r>
          </a:p>
          <a:p>
            <a:pPr marL="1143000" indent="-1143000">
              <a:buFont typeface="Wingdings" panose="05000000000000000000" pitchFamily="2" charset="2"/>
              <a:buChar char="ü"/>
            </a:pPr>
            <a:r>
              <a:rPr lang="en-US" sz="8800" strike="sngStrike" dirty="0" smtClean="0">
                <a:latin typeface="Arial Black" panose="020B0A04020102020204" pitchFamily="34" charset="0"/>
              </a:rPr>
              <a:t>FACS</a:t>
            </a:r>
            <a:endParaRPr lang="en-US" sz="2000" strike="sngStrike" dirty="0" smtClean="0">
              <a:latin typeface="Arial Black" panose="020B0A04020102020204" pitchFamily="34" charset="0"/>
            </a:endParaRPr>
          </a:p>
          <a:p>
            <a:r>
              <a:rPr lang="en-US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  FCCLA is the student organization for FCS   </a:t>
            </a:r>
          </a:p>
          <a:p>
            <a:r>
              <a:rPr lang="en-US" sz="3200" i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32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   = FCCLA Adviser</a:t>
            </a:r>
            <a:endParaRPr lang="en-US" sz="3200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173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066800"/>
            <a:ext cx="83944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black"/>
                </a:solidFill>
                <a:latin typeface="Franklin Gothic Book"/>
              </a:rPr>
              <a:t>Suggestions for planning:</a:t>
            </a:r>
            <a:endParaRPr lang="en-US" b="1" dirty="0">
              <a:solidFill>
                <a:prstClr val="black"/>
              </a:solidFill>
              <a:latin typeface="Franklin Gothic Book"/>
            </a:endParaRPr>
          </a:p>
          <a:p>
            <a:pPr defTabSz="914400"/>
            <a:endParaRPr lang="en-US" b="1" dirty="0">
              <a:solidFill>
                <a:prstClr val="black"/>
              </a:solidFill>
              <a:latin typeface="Franklin Gothic Book"/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Use your school calendar and block out days that you are not in school with an X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Put in test dates </a:t>
            </a:r>
            <a:r>
              <a:rPr lang="en-US" sz="2000" i="1" dirty="0">
                <a:solidFill>
                  <a:prstClr val="black"/>
                </a:solidFill>
                <a:latin typeface="Franklin Gothic Book"/>
              </a:rPr>
              <a:t>(i.e. 2 days for 9 weeks; 4 for 9 weeks and semester</a:t>
            </a: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)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Then select order of units to teach</a:t>
            </a:r>
          </a:p>
          <a:p>
            <a:pPr defTabSz="914400"/>
            <a:endParaRPr lang="en-US" sz="320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9334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33400"/>
            <a:ext cx="8077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defTabSz="914400">
              <a:buFont typeface="+mj-lt"/>
              <a:buAutoNum type="arabicPeriod"/>
            </a:pPr>
            <a:r>
              <a:rPr lang="en-US" sz="4800" dirty="0">
                <a:solidFill>
                  <a:srgbClr val="0066FF"/>
                </a:solidFill>
                <a:latin typeface="Franklin Gothic Book"/>
              </a:rPr>
              <a:t>What unit should I start the year with?</a:t>
            </a:r>
          </a:p>
          <a:p>
            <a:pPr marL="914400" indent="-914400" defTabSz="914400">
              <a:buFontTx/>
              <a:buAutoNum type="arabicPeriod" startAt="2"/>
            </a:pPr>
            <a:r>
              <a:rPr lang="en-US" sz="4800" dirty="0">
                <a:solidFill>
                  <a:srgbClr val="C00000"/>
                </a:solidFill>
                <a:latin typeface="Franklin Gothic Book"/>
              </a:rPr>
              <a:t>Are some subjects best taught at certain times of the year?</a:t>
            </a:r>
          </a:p>
          <a:p>
            <a:pPr marL="914400" indent="-914400" defTabSz="914400">
              <a:buFontTx/>
              <a:buAutoNum type="arabicPeriod" startAt="2"/>
            </a:pPr>
            <a:r>
              <a:rPr lang="en-US" sz="4800" dirty="0">
                <a:solidFill>
                  <a:srgbClr val="39639D">
                    <a:lumMod val="75000"/>
                  </a:srgbClr>
                </a:solidFill>
                <a:latin typeface="Franklin Gothic Book"/>
              </a:rPr>
              <a:t>Are there any school expectations for functions?</a:t>
            </a:r>
          </a:p>
          <a:p>
            <a:pPr marL="914400" indent="-914400" defTabSz="914400">
              <a:buFontTx/>
              <a:buAutoNum type="arabicPeriod" startAt="2"/>
            </a:pPr>
            <a:endParaRPr lang="en-US" sz="5400" dirty="0">
              <a:solidFill>
                <a:srgbClr val="39639D">
                  <a:lumMod val="75000"/>
                </a:srgbClr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0647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4125" y="614597"/>
            <a:ext cx="9818557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800" b="1" u="sng" dirty="0" smtClean="0">
                <a:solidFill>
                  <a:prstClr val="black"/>
                </a:solidFill>
                <a:latin typeface="Franklin Gothic Book"/>
              </a:rPr>
              <a:t>Individually</a:t>
            </a:r>
          </a:p>
          <a:p>
            <a:pPr marL="342900" indent="-342900" defTabSz="914400">
              <a:buFont typeface="Wingdings" panose="05000000000000000000" pitchFamily="2" charset="2"/>
              <a:buChar char="§"/>
            </a:pPr>
            <a:r>
              <a:rPr lang="en-US" sz="3600" b="1" i="1" dirty="0" smtClean="0">
                <a:solidFill>
                  <a:prstClr val="black"/>
                </a:solidFill>
                <a:latin typeface="Franklin Gothic Book"/>
              </a:rPr>
              <a:t>Use the August – May calendar</a:t>
            </a:r>
            <a:endParaRPr lang="en-US" sz="3600" i="1" dirty="0">
              <a:solidFill>
                <a:prstClr val="black"/>
              </a:solidFill>
              <a:latin typeface="Franklin Gothic Book"/>
            </a:endParaRP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3600" i="1" dirty="0">
                <a:solidFill>
                  <a:srgbClr val="FF0000"/>
                </a:solidFill>
                <a:latin typeface="Franklin Gothic Book"/>
              </a:rPr>
              <a:t>Use the sticky notes to write the unit titles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prstClr val="black"/>
                </a:solidFill>
                <a:latin typeface="Franklin Gothic Book"/>
              </a:rPr>
              <a:t>decide which units should be taught within each month of the year and place under that month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endParaRPr lang="en-US" sz="1400" dirty="0">
              <a:solidFill>
                <a:prstClr val="black"/>
              </a:solidFill>
              <a:latin typeface="Franklin Gothic Book"/>
            </a:endParaRP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3600" i="1" dirty="0">
                <a:solidFill>
                  <a:srgbClr val="FF3300"/>
                </a:solidFill>
                <a:latin typeface="Franklin Gothic Book"/>
              </a:rPr>
              <a:t>use the FACS Basics Pacing Guide units or course of your choice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r>
              <a:rPr lang="en-US" sz="3600" i="1" dirty="0">
                <a:solidFill>
                  <a:srgbClr val="FF3300"/>
                </a:solidFill>
                <a:latin typeface="Franklin Gothic Book"/>
              </a:rPr>
              <a:t>be sure to include </a:t>
            </a:r>
            <a:r>
              <a:rPr lang="en-US" sz="3600" b="1" i="1" u="sng" dirty="0">
                <a:solidFill>
                  <a:srgbClr val="464646"/>
                </a:solidFill>
                <a:latin typeface="Franklin Gothic Book"/>
              </a:rPr>
              <a:t>ALL</a:t>
            </a:r>
            <a:r>
              <a:rPr lang="en-US" sz="3600" i="1" dirty="0">
                <a:solidFill>
                  <a:srgbClr val="FF3300"/>
                </a:solidFill>
                <a:latin typeface="Franklin Gothic Book"/>
              </a:rPr>
              <a:t> units</a:t>
            </a: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endParaRPr lang="en-US" sz="4000" dirty="0">
              <a:solidFill>
                <a:prstClr val="black"/>
              </a:solidFill>
              <a:latin typeface="Franklin Gothic Book"/>
            </a:endParaRPr>
          </a:p>
          <a:p>
            <a:pPr marL="285750" indent="-285750" defTabSz="914400">
              <a:buFont typeface="Wingdings" panose="05000000000000000000" pitchFamily="2" charset="2"/>
              <a:buChar char="§"/>
            </a:pPr>
            <a:endParaRPr lang="en-US" sz="400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6496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066801"/>
            <a:ext cx="624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800" b="1" u="sng" dirty="0">
                <a:solidFill>
                  <a:prstClr val="black"/>
                </a:solidFill>
                <a:latin typeface="Franklin Gothic Book"/>
              </a:rPr>
              <a:t>Homework Assignment:</a:t>
            </a:r>
          </a:p>
          <a:p>
            <a:pPr defTabSz="914400"/>
            <a:endParaRPr lang="en-US" b="1" dirty="0">
              <a:solidFill>
                <a:prstClr val="black"/>
              </a:solidFill>
              <a:latin typeface="Franklin Gothic Book"/>
            </a:endParaRPr>
          </a:p>
          <a:p>
            <a:pPr defTabSz="914400"/>
            <a:r>
              <a:rPr lang="en-US" sz="2800" dirty="0">
                <a:solidFill>
                  <a:prstClr val="black"/>
                </a:solidFill>
                <a:latin typeface="Franklin Gothic Book"/>
              </a:rPr>
              <a:t>Using information for the curriculum: </a:t>
            </a:r>
            <a:r>
              <a:rPr lang="en-US" sz="2800" i="1" dirty="0">
                <a:solidFill>
                  <a:prstClr val="black"/>
                </a:solidFill>
                <a:latin typeface="Franklin Gothic Book"/>
              </a:rPr>
              <a:t>FACS Basics </a:t>
            </a:r>
            <a:r>
              <a:rPr lang="en-US" sz="2400" i="1" dirty="0">
                <a:solidFill>
                  <a:prstClr val="black"/>
                </a:solidFill>
                <a:latin typeface="Franklin Gothic Book"/>
              </a:rPr>
              <a:t>(or a course of your choice-</a:t>
            </a:r>
          </a:p>
          <a:p>
            <a:pPr defTabSz="914400"/>
            <a:r>
              <a:rPr lang="en-US" sz="2400" i="1" dirty="0">
                <a:solidFill>
                  <a:prstClr val="black"/>
                </a:solidFill>
                <a:latin typeface="Franklin Gothic Book"/>
              </a:rPr>
              <a:t>use correct pacing guide)</a:t>
            </a:r>
          </a:p>
          <a:p>
            <a:pPr defTabSz="914400"/>
            <a:endParaRPr lang="en-US" sz="2800" i="1" dirty="0">
              <a:solidFill>
                <a:prstClr val="black"/>
              </a:solidFill>
              <a:latin typeface="Franklin Gothic Book"/>
            </a:endParaRP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en-US" sz="2800" i="1" dirty="0">
                <a:solidFill>
                  <a:prstClr val="black"/>
                </a:solidFill>
                <a:latin typeface="Franklin Gothic Book"/>
              </a:rPr>
              <a:t>Complete a School Year Instructional Plan of your choice</a:t>
            </a:r>
          </a:p>
          <a:p>
            <a:pPr defTabSz="914400"/>
            <a:endParaRPr lang="en-US" sz="2800" i="1" dirty="0">
              <a:solidFill>
                <a:prstClr val="black"/>
              </a:solidFill>
              <a:latin typeface="Franklin Gothic Book"/>
            </a:endParaRPr>
          </a:p>
          <a:p>
            <a:pPr marL="285750" indent="-285750" defTabSz="914400">
              <a:buFont typeface="Wingdings" panose="05000000000000000000" pitchFamily="2" charset="2"/>
              <a:buChar char="q"/>
            </a:pPr>
            <a:r>
              <a:rPr lang="en-US" sz="2800" i="1" dirty="0">
                <a:solidFill>
                  <a:prstClr val="black"/>
                </a:solidFill>
                <a:latin typeface="Franklin Gothic Book"/>
              </a:rPr>
              <a:t>Map out which courses you will teach when and for how long</a:t>
            </a:r>
          </a:p>
          <a:p>
            <a:pPr defTabSz="914400"/>
            <a:endParaRPr lang="en-US" i="1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942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8584" y="1066800"/>
            <a:ext cx="79148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b="1" dirty="0">
                <a:solidFill>
                  <a:prstClr val="black"/>
                </a:solidFill>
                <a:latin typeface="Franklin Gothic Book"/>
              </a:rPr>
              <a:t>Suggestions for planning:</a:t>
            </a:r>
            <a:endParaRPr lang="en-US" b="1" dirty="0">
              <a:solidFill>
                <a:prstClr val="black"/>
              </a:solidFill>
              <a:latin typeface="Franklin Gothic Book"/>
            </a:endParaRPr>
          </a:p>
          <a:p>
            <a:pPr defTabSz="914400"/>
            <a:endParaRPr lang="en-US" b="1" dirty="0">
              <a:solidFill>
                <a:prstClr val="black"/>
              </a:solidFill>
              <a:latin typeface="Franklin Gothic Book"/>
            </a:endParaRP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Use your school calendar and block out days that you are not in school with an X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Put in test dates </a:t>
            </a:r>
            <a:r>
              <a:rPr lang="en-US" sz="2000" i="1" dirty="0">
                <a:solidFill>
                  <a:prstClr val="black"/>
                </a:solidFill>
                <a:latin typeface="Franklin Gothic Book"/>
              </a:rPr>
              <a:t>(i.e. 2 days for 9 weeks; 4 for 9 weeks and semester</a:t>
            </a: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)</a:t>
            </a:r>
          </a:p>
          <a:p>
            <a:pPr marL="285750" indent="-285750" defTabSz="914400">
              <a:buFont typeface="Wingdings" panose="05000000000000000000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Then select order of units to teach</a:t>
            </a:r>
          </a:p>
          <a:p>
            <a:pPr defTabSz="914400"/>
            <a:endParaRPr lang="en-US" sz="3200" dirty="0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2454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048001" y="2133601"/>
          <a:ext cx="6095997" cy="1695951"/>
        </p:xfrm>
        <a:graphic>
          <a:graphicData uri="http://schemas.openxmlformats.org/drawingml/2006/table">
            <a:tbl>
              <a:tblPr/>
              <a:tblGrid>
                <a:gridCol w="1079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2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2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439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072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88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Class Title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August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September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October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November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December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43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32" marR="565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048001" y="4191000"/>
          <a:ext cx="6095997" cy="1696968"/>
        </p:xfrm>
        <a:graphic>
          <a:graphicData uri="http://schemas.openxmlformats.org/drawingml/2006/table">
            <a:tbl>
              <a:tblPr/>
              <a:tblGrid>
                <a:gridCol w="1080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03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514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5087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18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Class Title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January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February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March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April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May</a:t>
                      </a:r>
                      <a:endParaRPr lang="en-US" sz="800" kern="14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5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56566" marR="56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524000" y="28545"/>
            <a:ext cx="2199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 </a:t>
            </a:r>
            <a:endParaRPr lang="en-US" sz="700">
              <a:solidFill>
                <a:prstClr val="black"/>
              </a:solidFill>
              <a:latin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 </a:t>
            </a:r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457201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/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914400"/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School Year Instructional Plans</a:t>
            </a:r>
          </a:p>
        </p:txBody>
      </p:sp>
    </p:spTree>
    <p:extLst>
      <p:ext uri="{BB962C8B-B14F-4D97-AF65-F5344CB8AC3E}">
        <p14:creationId xmlns:p14="http://schemas.microsoft.com/office/powerpoint/2010/main" val="370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 cstate="print"/>
          <a:srcRect l="26563" r="25781" b="18750"/>
          <a:stretch>
            <a:fillRect/>
          </a:stretch>
        </p:blipFill>
        <p:spPr bwMode="auto">
          <a:xfrm>
            <a:off x="4343401" y="457200"/>
            <a:ext cx="4410075" cy="5943600"/>
          </a:xfrm>
          <a:prstGeom prst="rect">
            <a:avLst/>
          </a:prstGeom>
          <a:noFill/>
          <a:ln w="254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5819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12192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4000" b="1" dirty="0">
                <a:solidFill>
                  <a:prstClr val="black"/>
                </a:solidFill>
                <a:latin typeface="Franklin Gothic Book"/>
              </a:rPr>
              <a:t>Link to an editable school calendar: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1828801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endParaRPr lang="en-US" sz="2800" dirty="0">
              <a:solidFill>
                <a:prstClr val="black"/>
              </a:solidFill>
              <a:latin typeface="Franklin Gothic Book"/>
            </a:endParaRPr>
          </a:p>
          <a:p>
            <a:pPr defTabSz="914400"/>
            <a:r>
              <a:rPr lang="en-US" sz="2800" dirty="0">
                <a:solidFill>
                  <a:srgbClr val="24279C"/>
                </a:solidFill>
                <a:latin typeface="Franklin Gothic Book"/>
                <a:hlinkClick r:id="rId2"/>
              </a:rPr>
              <a:t>https://www.calendarlabs.com/school-calendar/</a:t>
            </a:r>
            <a:endParaRPr lang="en-US" sz="2800" dirty="0">
              <a:solidFill>
                <a:srgbClr val="24279C"/>
              </a:solidFill>
              <a:latin typeface="Franklin Gothic Book"/>
            </a:endParaRPr>
          </a:p>
          <a:p>
            <a:pPr defTabSz="914400"/>
            <a:endParaRPr lang="en-US" sz="2800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8400" y="3886200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600" b="1" dirty="0">
                <a:solidFill>
                  <a:prstClr val="black"/>
                </a:solidFill>
                <a:latin typeface="Franklin Gothic Book"/>
              </a:rPr>
              <a:t>Planbook.com</a:t>
            </a:r>
          </a:p>
        </p:txBody>
      </p:sp>
    </p:spTree>
    <p:extLst>
      <p:ext uri="{BB962C8B-B14F-4D97-AF65-F5344CB8AC3E}">
        <p14:creationId xmlns:p14="http://schemas.microsoft.com/office/powerpoint/2010/main" val="19674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ttachments.office.net/owa/MaryJane.Grayson%40careertech.ok.gov/service.svc/s/GetAttachmentThumbnail?id=AAMkAGYxZDAzYmZhLTlhYWItNDU3YS1iZWNhLTIwOGY4ZTM0ODZlMABGAAAAAAC23W1q6Z5NTYy0y9qRStPNBwDBIhe1OMCdRZLBoHLKf3shAAAAEN7bAADAobzJ2%2BGUQYi58UjbmgoXAAWCl3VSAAABEgAQAO9V2IhhnuFIjp3kacvZMXE%3D&amp;thumbnailType=2&amp;token=eyJhbGciOiJSUzI1NiIsImtpZCI6IjczRkI5QkJFRjYzNjc4RDRGN0U4NEI0NDBCQUJCMTJBMzM5RDlGOTgiLCJ0eXAiOiJKV1QiLCJ4NXQiOiJjX3VidnZZMmVOVDM2RXRFQzZ1eEtqT2RuNWcifQ.eyJvcmlnaW4iOiJodHRwczovL291dGxvb2sub2ZmaWNlMzY1LmNvbSIsInVjIjoiYjAwYThkNjA1OWU3NGY4NGIzOWFhMTFjNTA3NWFmNjEiLCJzaWduaW5fc3RhdGUiOiJbXCJkdmNfbW5nZFwiLFwiZHZjX2NtcFwiLFwiZHZjX2RtamRcIixcImlua25vd25udHdrXCIsXCJrbXNpXCJdIiwidmVyIjoiRXhjaGFuZ2UuQ2FsbGJhY2suVjEiLCJhcHBjdHhzZW5kZXIiOiJPd2FEb3dubG9hZEA5YTMwNzg2NC0zZTk4LTRmMDgtYjkwYS03MjhiNjJjZjMyYzUiLCJpc3NyaW5nIjoiR0NDTW9kZXJhdGUiLCJhcHBjdHgiOiJ7XCJtc2V4Y2hwcm90XCI6XCJvd2FcIixcInB1aWRcIjpcIjExNTM3NjU5MzIwODk5MTE3MzBcIixcInNjb3BlXCI6XCJPd2FEb3dubG9hZFwiLFwib2lkXCI6XCJhYTcxZTlmYS02NGM4LTQ3YmItYTk4OC0wNDUxYzA2NjM2N2RcIixcInByaW1hcnlzaWRcIjpcIlMtMS01LTIxLTQ5MDIzNDEyOC0xNDI3NTk4MjUxLTEyMjA4MDE5NjQtMjU5MDk3NFwifSIsIm5iZiI6MTY4Nzk4NjM5OSwiZXhwIjoxNjg3OTg2OTk5LCJpc3MiOiIwMDAwMDAwMi0wMDAwLTBmZjEtY2UwMC0wMDAwMDAwMDAwMDBAOWEzMDc4NjQtM2U5OC00ZjA4LWI5MGEtNzI4YjYyY2YzMmM1IiwiYXVkIjoiMDAwMDAwMDItMDAwMC0wZmYxLWNlMDAtMDAwMDAwMDAwMDAwL2F0dGFjaG1lbnRzLm9mZmljZS5uZXRAOWEzMDc4NjQtM2U5OC00ZjA4LWI5MGEtNzI4YjYyY2YzMmM1IiwiaGFwcCI6Im93YSJ9.DYrmGnKPi-2dw__ryMk1Ba7aAPonTNiuV-fMvYvNPU4LYA1n02CEiE3VRqKmhSLZToybpwt7I3GTjdlJticQ-XPlbiobX0HpZy7L9zoo7Ty5R2wLOHy7zsyuHlBJXi_1qmuIl9AyrPmmrB2vzBSg4Jhue0j8sxb2J03hgzeFbr4YMBkxyF0QOTj7GoulEuUGBmqGbIR0N76Nk_pXzH05ZIs0FaChEWtfIyI9hR3q4jhkL-P-v3_QAkEXgy5nHzJl7m-SJYSmNopCXUGKU0qguTGCABwD2gEvMHoCmyBzg90yJCeKCU9zCZ1AwinSlGyhGqbdNYR8RvhWbdC6RuWPSw&amp;X-OWA-CANARY=whaxdyO_7UmEd3vW6WTL0eBJshcceNsYDTrZMiiTSPGnP9qSLs-w3DXfPcFNsC2ItltlqUq66YM.&amp;owa=outlook.office365.com&amp;scriptVer=20230616004.14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762000"/>
            <a:ext cx="4581525" cy="5227638"/>
          </a:xfrm>
          <a:prstGeom prst="rect">
            <a:avLst/>
          </a:prstGeom>
          <a:noFill/>
          <a:ln w="22225" cmpd="sng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91400" y="838201"/>
            <a:ext cx="2286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black"/>
                </a:solidFill>
                <a:latin typeface="Franklin Gothic Book"/>
              </a:rPr>
              <a:t>“The MOST helpful thing @ new teacher for me!  I’m planning out my two new courses.”</a:t>
            </a:r>
          </a:p>
        </p:txBody>
      </p:sp>
    </p:spTree>
    <p:extLst>
      <p:ext uri="{BB962C8B-B14F-4D97-AF65-F5344CB8AC3E}">
        <p14:creationId xmlns:p14="http://schemas.microsoft.com/office/powerpoint/2010/main" val="106116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589" y="58189"/>
            <a:ext cx="1193246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u="sng" dirty="0" smtClean="0">
                <a:solidFill>
                  <a:srgbClr val="0066FF"/>
                </a:solidFill>
                <a:latin typeface="Kristen ITC" panose="03050502040202030202" pitchFamily="66" charset="0"/>
              </a:rPr>
              <a:t>Curriculum &amp; Pacing Guides</a:t>
            </a:r>
            <a:endParaRPr lang="en-US" sz="6600" dirty="0" smtClean="0"/>
          </a:p>
          <a:p>
            <a:r>
              <a:rPr lang="en-US" sz="4400" dirty="0"/>
              <a:t> </a:t>
            </a:r>
            <a:r>
              <a:rPr lang="en-US" sz="4400" dirty="0" smtClean="0">
                <a:latin typeface="Bradley Hand ITC" panose="03070402050302030203" pitchFamily="66" charset="0"/>
              </a:rPr>
              <a:t>Using only 1-2 words, write </a:t>
            </a:r>
          </a:p>
          <a:p>
            <a:pPr marL="1200150" lvl="1" indent="-742950">
              <a:buFont typeface="Wingdings" panose="05000000000000000000" pitchFamily="2" charset="2"/>
              <a:buChar char="§"/>
            </a:pPr>
            <a:r>
              <a:rPr lang="en-US" sz="4400" dirty="0" smtClean="0"/>
              <a:t>what seems most important  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  regarding curriculum </a:t>
            </a:r>
          </a:p>
          <a:p>
            <a:r>
              <a:rPr lang="en-US" sz="4400" b="1" u="sng" dirty="0" smtClean="0"/>
              <a:t>or </a:t>
            </a:r>
          </a:p>
          <a:p>
            <a:endParaRPr lang="en-US" sz="4400" dirty="0" smtClean="0"/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n-US" sz="4400" dirty="0" smtClean="0"/>
              <a:t>what </a:t>
            </a:r>
            <a:r>
              <a:rPr lang="en-US" sz="4400" dirty="0"/>
              <a:t>you </a:t>
            </a:r>
            <a:r>
              <a:rPr lang="en-US" sz="4400" dirty="0" smtClean="0"/>
              <a:t>will remember most about  </a:t>
            </a:r>
          </a:p>
          <a:p>
            <a:r>
              <a:rPr lang="en-US" sz="4400" dirty="0"/>
              <a:t> </a:t>
            </a:r>
            <a:r>
              <a:rPr lang="en-US" sz="4400" dirty="0" smtClean="0"/>
              <a:t>        curriculum?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829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895" y="357447"/>
            <a:ext cx="108397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Comic Sans MS" panose="030F0702030302020204" pitchFamily="66" charset="0"/>
              </a:rPr>
              <a:t>Why did I choose or agree to be the FCS teacher?</a:t>
            </a:r>
            <a:endParaRPr lang="en-US" sz="9600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48" y="3608299"/>
            <a:ext cx="3286408" cy="272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mgray.OKCAREERTECH\Local Settings\Temporary Internet Files\Content.IE5\35V1VAPM\MP90042438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895350"/>
            <a:ext cx="28194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62275" y="66675"/>
            <a:ext cx="94773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Boopee" pitchFamily="2" charset="0"/>
              </a:rPr>
              <a:t>The mediocre teacher tells.  </a:t>
            </a:r>
            <a:endParaRPr lang="en-US" sz="6000" dirty="0" smtClean="0">
              <a:latin typeface="Boopee" pitchFamily="2" charset="0"/>
            </a:endParaRPr>
          </a:p>
          <a:p>
            <a:r>
              <a:rPr lang="en-US" sz="6000" dirty="0" smtClean="0">
                <a:latin typeface="Boopee" pitchFamily="2" charset="0"/>
              </a:rPr>
              <a:t>The </a:t>
            </a:r>
            <a:r>
              <a:rPr lang="en-US" sz="6000" dirty="0">
                <a:latin typeface="Boopee" pitchFamily="2" charset="0"/>
              </a:rPr>
              <a:t>good teacher explains.  The superior teacher demonstrates.  </a:t>
            </a:r>
            <a:endParaRPr lang="en-US" sz="6000" dirty="0" smtClean="0">
              <a:latin typeface="Boopee" pitchFamily="2" charset="0"/>
            </a:endParaRPr>
          </a:p>
          <a:p>
            <a:r>
              <a:rPr lang="en-US" sz="6000" dirty="0" smtClean="0">
                <a:latin typeface="Boopee" pitchFamily="2" charset="0"/>
              </a:rPr>
              <a:t>The </a:t>
            </a:r>
            <a:r>
              <a:rPr lang="en-US" sz="6000" dirty="0">
                <a:latin typeface="Boopee" pitchFamily="2" charset="0"/>
              </a:rPr>
              <a:t>great teacher inspires.     -</a:t>
            </a:r>
            <a:r>
              <a:rPr lang="en-US" sz="4000" i="1" dirty="0">
                <a:latin typeface="Boopee" pitchFamily="2" charset="0"/>
              </a:rPr>
              <a:t>William Ward</a:t>
            </a:r>
            <a:endParaRPr lang="en-US" sz="3600" i="1" dirty="0">
              <a:latin typeface="Boop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4766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5950" y="1066800"/>
            <a:ext cx="87820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latin typeface="Bradley Hand ITC" panose="03070402050302030203" pitchFamily="66" charset="0"/>
              </a:rPr>
              <a:t>Which teacher do you want to be for 2023-24?</a:t>
            </a:r>
            <a:endParaRPr lang="en-US" sz="8800" b="1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197032" y="390698"/>
            <a:ext cx="9592888" cy="52785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63287" y="573578"/>
            <a:ext cx="9252066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“I’ve come to a frightening conclusion that I am the decisive element in the classroom. It’s my personal approach that creates the climate. It’s my daily mood that makes the weather. As a teacher, I possess a tremendous power to make a child’s life miserable or joyous. I can be a tool of torture or an instrument of inspiration. I can humiliate or heal. In all situations, it is my response that decides whether a crisis will be escalated or de-escalated and a child humanized or dehumanized</a:t>
            </a:r>
            <a:r>
              <a:rPr lang="en-US" sz="3200" b="1" dirty="0" smtClean="0"/>
              <a:t>.” </a:t>
            </a:r>
            <a:r>
              <a:rPr lang="en-US" sz="3200" i="1" dirty="0"/>
              <a:t>― Haim </a:t>
            </a:r>
            <a:r>
              <a:rPr lang="en-US" sz="3200" i="1" dirty="0" err="1"/>
              <a:t>Ginott</a:t>
            </a:r>
            <a:endParaRPr lang="en-US" sz="3200" dirty="0"/>
          </a:p>
          <a:p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9848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1350" y="995881"/>
            <a:ext cx="71160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 b="1" dirty="0" smtClean="0">
                <a:latin typeface="Elephant" panose="02020904090505020303" pitchFamily="18" charset="0"/>
              </a:rPr>
              <a:t>You</a:t>
            </a:r>
            <a:r>
              <a:rPr lang="en-US" sz="11000" dirty="0" smtClean="0">
                <a:latin typeface="Elephant" panose="02020904090505020303" pitchFamily="18" charset="0"/>
              </a:rPr>
              <a:t> </a:t>
            </a:r>
          </a:p>
          <a:p>
            <a:r>
              <a:rPr lang="en-US" sz="8000" b="1" dirty="0" smtClean="0">
                <a:solidFill>
                  <a:srgbClr val="FF33CC"/>
                </a:solidFill>
                <a:latin typeface="Goudy Old Style" panose="02020502050305020303" pitchFamily="18" charset="0"/>
              </a:rPr>
              <a:t>set the tone for your classroom!</a:t>
            </a:r>
            <a:endParaRPr lang="en-US" sz="8000" b="1" dirty="0">
              <a:solidFill>
                <a:srgbClr val="FF33CC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5222" y="1354975"/>
            <a:ext cx="104574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 smtClean="0">
                <a:latin typeface="Kristen ITC" panose="03050502040202030202" pitchFamily="66" charset="0"/>
              </a:rPr>
              <a:t>Road </a:t>
            </a:r>
          </a:p>
          <a:p>
            <a:r>
              <a:rPr lang="en-US" sz="15000" dirty="0" smtClean="0">
                <a:latin typeface="Kristen ITC" panose="03050502040202030202" pitchFamily="66" charset="0"/>
              </a:rPr>
              <a:t>Map</a:t>
            </a:r>
            <a:endParaRPr lang="en-US" sz="15000" dirty="0">
              <a:latin typeface="Kristen ITC" panose="03050502040202030202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28" y="1985336"/>
            <a:ext cx="4431523" cy="399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12000" b="1" dirty="0" smtClean="0"/>
              <a:t/>
            </a:r>
            <a:br>
              <a:rPr lang="en-US" sz="12000" b="1" dirty="0" smtClean="0"/>
            </a:br>
            <a:r>
              <a:rPr lang="en-US" sz="12000" b="1" dirty="0"/>
              <a:t/>
            </a:r>
            <a:br>
              <a:rPr lang="en-US" sz="12000" b="1" dirty="0"/>
            </a:br>
            <a:r>
              <a:rPr lang="en-US" sz="12000" b="1" dirty="0" smtClean="0"/>
              <a:t/>
            </a:r>
            <a:br>
              <a:rPr lang="en-US" sz="12000" b="1" dirty="0" smtClean="0"/>
            </a:br>
            <a:r>
              <a:rPr lang="en-US" sz="12000" b="1" dirty="0"/>
              <a:t/>
            </a:r>
            <a:br>
              <a:rPr lang="en-US" sz="1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12000" b="1" dirty="0" smtClean="0"/>
              <a:t>Programs of Study</a:t>
            </a:r>
            <a:br>
              <a:rPr lang="en-US" sz="120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.....A ROADMAP of FCS Courses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4" y="2688606"/>
            <a:ext cx="3923607" cy="353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24" y="395163"/>
            <a:ext cx="10231384" cy="44762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0575" y="99753"/>
            <a:ext cx="11288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16 Career Clusters  (National Career Clusters Framework) represents 79 career pathways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8720" y="4952495"/>
            <a:ext cx="7955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https://www.indeed.com/career-advice/finding-a-job/what-are-the-career-clusters</a:t>
            </a:r>
            <a:endParaRPr lang="en-US" dirty="0"/>
          </a:p>
          <a:p>
            <a:r>
              <a:rPr lang="en-US" dirty="0">
                <a:hlinkClick r:id="rId4"/>
              </a:rPr>
              <a:t>https://careertech.org/career-clusters</a:t>
            </a:r>
            <a:endParaRPr lang="en-US" dirty="0"/>
          </a:p>
          <a:p>
            <a:r>
              <a:rPr lang="en-US" dirty="0">
                <a:hlinkClick r:id="rId5"/>
              </a:rPr>
              <a:t>https://www.onetonline.org/find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 </a:t>
            </a:r>
            <a:r>
              <a:rPr lang="en-US" i="1" dirty="0" smtClean="0"/>
              <a:t>(Good resource for researching careers)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0299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Pushpi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2DA609EF2B2419E824A52CE151980" ma:contentTypeVersion="15" ma:contentTypeDescription="Create a new document." ma:contentTypeScope="" ma:versionID="bb8298fcc301ba474fd225dc66113194">
  <xsd:schema xmlns:xsd="http://www.w3.org/2001/XMLSchema" xmlns:xs="http://www.w3.org/2001/XMLSchema" xmlns:p="http://schemas.microsoft.com/office/2006/metadata/properties" xmlns:ns1="http://schemas.microsoft.com/sharepoint/v3" xmlns:ns3="c0175d40-5756-4482-923d-4f81b4f61f8e" xmlns:ns4="bdc32801-864b-493b-96db-7ea36ca23694" targetNamespace="http://schemas.microsoft.com/office/2006/metadata/properties" ma:root="true" ma:fieldsID="d30ac05cca9caff13e3c13cdc4e79745" ns1:_="" ns3:_="" ns4:_="">
    <xsd:import namespace="http://schemas.microsoft.com/sharepoint/v3"/>
    <xsd:import namespace="c0175d40-5756-4482-923d-4f81b4f61f8e"/>
    <xsd:import namespace="bdc32801-864b-493b-96db-7ea36ca236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175d40-5756-4482-923d-4f81b4f61f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32801-864b-493b-96db-7ea36ca2369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664E9C-CDC4-45A8-8A80-A549D8F50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175d40-5756-4482-923d-4f81b4f61f8e"/>
    <ds:schemaRef ds:uri="bdc32801-864b-493b-96db-7ea36ca236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F9FBC59-A206-4700-AC3D-01516D1B24C9}">
  <ds:schemaRefs>
    <ds:schemaRef ds:uri="http://purl.org/dc/terms/"/>
    <ds:schemaRef ds:uri="bdc32801-864b-493b-96db-7ea36ca23694"/>
    <ds:schemaRef ds:uri="http://schemas.microsoft.com/office/2006/documentManagement/types"/>
    <ds:schemaRef ds:uri="http://purl.org/dc/dcmitype/"/>
    <ds:schemaRef ds:uri="http://schemas.microsoft.com/sharepoint/v3"/>
    <ds:schemaRef ds:uri="c0175d40-5756-4482-923d-4f81b4f61f8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E6EF4A-7D7E-403C-9702-7102C192D2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2958</TotalTime>
  <Words>1917</Words>
  <Application>Microsoft Office PowerPoint</Application>
  <PresentationFormat>Widescreen</PresentationFormat>
  <Paragraphs>608</Paragraphs>
  <Slides>63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93" baseType="lpstr">
      <vt:lpstr>Arial</vt:lpstr>
      <vt:lpstr>Arial Black</vt:lpstr>
      <vt:lpstr>Arial Narrow</vt:lpstr>
      <vt:lpstr>Arial Rounded MT Bold</vt:lpstr>
      <vt:lpstr>Arial Unicode MS</vt:lpstr>
      <vt:lpstr>Bell MT</vt:lpstr>
      <vt:lpstr>Berlin Sans FB</vt:lpstr>
      <vt:lpstr>Berlin Sans FB Demi</vt:lpstr>
      <vt:lpstr>Boopee</vt:lpstr>
      <vt:lpstr>Bradley Hand ITC</vt:lpstr>
      <vt:lpstr>Britannic Bold</vt:lpstr>
      <vt:lpstr>Broadway</vt:lpstr>
      <vt:lpstr>Brush Script MT</vt:lpstr>
      <vt:lpstr>Calibri</vt:lpstr>
      <vt:lpstr>Calibri Light</vt:lpstr>
      <vt:lpstr>Comic Sans MS</vt:lpstr>
      <vt:lpstr>Constantia</vt:lpstr>
      <vt:lpstr>Corbel</vt:lpstr>
      <vt:lpstr>Elephant</vt:lpstr>
      <vt:lpstr>Franklin Gothic Book</vt:lpstr>
      <vt:lpstr>Goudy Old Style</vt:lpstr>
      <vt:lpstr>Kristen ITC</vt:lpstr>
      <vt:lpstr>Lucida Fax</vt:lpstr>
      <vt:lpstr>Lucida Sans Typewriter</vt:lpstr>
      <vt:lpstr>Rage Italic</vt:lpstr>
      <vt:lpstr>Times New Roman</vt:lpstr>
      <vt:lpstr>Wide Latin</vt:lpstr>
      <vt:lpstr>Wingdings</vt:lpstr>
      <vt:lpstr>Retrospect</vt:lpstr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Programs of Study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Course Catalog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Curriculum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Pacing Guides  and Standards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Jane Grayson</dc:creator>
  <cp:lastModifiedBy>Mary Jane Grayson</cp:lastModifiedBy>
  <cp:revision>125</cp:revision>
  <cp:lastPrinted>2021-07-16T19:08:27Z</cp:lastPrinted>
  <dcterms:created xsi:type="dcterms:W3CDTF">2021-07-13T16:36:36Z</dcterms:created>
  <dcterms:modified xsi:type="dcterms:W3CDTF">2023-07-26T19:26:15Z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0x01010070C2DA609EF2B2419E824A52CE151980</vt:lpwstr>
  </property>
</Properties>
</file>