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8288000" cy="10287000"/>
  <p:notesSz cx="6858000" cy="9144000"/>
  <p:embeddedFontLst>
    <p:embeddedFont>
      <p:font typeface="Dynamo Condensed Bold" charset="1" panose="020B080402020A060404"/>
      <p:regular r:id="rId26"/>
    </p:embeddedFont>
    <p:embeddedFont>
      <p:font typeface="Montserrat Bold" charset="1" panose="00000800000000000000"/>
      <p:regular r:id="rId27"/>
    </p:embeddedFont>
    <p:embeddedFont>
      <p:font typeface="Avenir Bold" charset="1" panose="020B0703020203020204"/>
      <p:regular r:id="rId28"/>
    </p:embeddedFont>
    <p:embeddedFont>
      <p:font typeface="Canva Sans Bold" charset="1" panose="020B0803030501040103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6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21.png" Type="http://schemas.openxmlformats.org/officeDocument/2006/relationships/image"/><Relationship Id="rId4" Target="../media/image22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Relationship Id="rId3" Target="../media/image21.png" Type="http://schemas.openxmlformats.org/officeDocument/2006/relationships/image"/><Relationship Id="rId4" Target="../media/image22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3737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93675" y="8114118"/>
            <a:ext cx="17100649" cy="1460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b="true" sz="8499" u="sng">
                <a:solidFill>
                  <a:srgbClr val="000000"/>
                </a:solidFill>
                <a:latin typeface="Dynamo Condensed Bold"/>
                <a:ea typeface="Dynamo Condensed Bold"/>
                <a:cs typeface="Dynamo Condensed Bold"/>
                <a:sym typeface="Dynamo Condensed Bold"/>
              </a:rPr>
              <a:t>Adviser PD Session - Sit with your District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171382" y="854212"/>
            <a:ext cx="15945236" cy="6973330"/>
            <a:chOff x="0" y="0"/>
            <a:chExt cx="21260314" cy="9297773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10635354" y="2459263"/>
              <a:ext cx="6838510" cy="6838510"/>
              <a:chOff x="0" y="0"/>
              <a:chExt cx="812800" cy="8128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7027065" y="0"/>
              <a:ext cx="6838510" cy="6838510"/>
              <a:chOff x="0" y="0"/>
              <a:chExt cx="812800" cy="81280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grpSp>
          <p:nvGrpSpPr>
            <p:cNvPr name="Group 10" id="10"/>
            <p:cNvGrpSpPr/>
            <p:nvPr/>
          </p:nvGrpSpPr>
          <p:grpSpPr>
            <a:xfrm rot="0">
              <a:off x="11081021" y="2904930"/>
              <a:ext cx="5947177" cy="5947177"/>
              <a:chOff x="0" y="0"/>
              <a:chExt cx="812800" cy="8128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7518500" y="445667"/>
              <a:ext cx="5947177" cy="5947177"/>
              <a:chOff x="0" y="0"/>
              <a:chExt cx="812800" cy="8128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0">
              <a:off x="3482833" y="2459263"/>
              <a:ext cx="6838510" cy="6838510"/>
              <a:chOff x="0" y="0"/>
              <a:chExt cx="812800" cy="81280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grpSp>
          <p:nvGrpSpPr>
            <p:cNvPr name="Group 19" id="19"/>
            <p:cNvGrpSpPr/>
            <p:nvPr/>
          </p:nvGrpSpPr>
          <p:grpSpPr>
            <a:xfrm rot="0">
              <a:off x="14421804" y="0"/>
              <a:ext cx="6838510" cy="6838510"/>
              <a:chOff x="0" y="0"/>
              <a:chExt cx="812800" cy="81280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grpSp>
          <p:nvGrpSpPr>
            <p:cNvPr name="Group 22" id="22"/>
            <p:cNvGrpSpPr/>
            <p:nvPr/>
          </p:nvGrpSpPr>
          <p:grpSpPr>
            <a:xfrm rot="0">
              <a:off x="3928500" y="2904930"/>
              <a:ext cx="5947177" cy="5947177"/>
              <a:chOff x="0" y="0"/>
              <a:chExt cx="812800" cy="81280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14867471" y="445667"/>
              <a:ext cx="5947177" cy="5947177"/>
              <a:chOff x="0" y="0"/>
              <a:chExt cx="812800" cy="81280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0">
              <a:off x="0" y="0"/>
              <a:ext cx="6838510" cy="6838510"/>
              <a:chOff x="0" y="0"/>
              <a:chExt cx="812800" cy="8128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435679" y="445667"/>
              <a:ext cx="5947177" cy="5947177"/>
              <a:chOff x="0" y="0"/>
              <a:chExt cx="812800" cy="81280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sp>
          <p:nvSpPr>
            <p:cNvPr name="Freeform 34" id="34"/>
            <p:cNvSpPr/>
            <p:nvPr/>
          </p:nvSpPr>
          <p:spPr>
            <a:xfrm flipH="false" flipV="false" rot="0">
              <a:off x="14779036" y="357232"/>
              <a:ext cx="6124047" cy="6124047"/>
            </a:xfrm>
            <a:custGeom>
              <a:avLst/>
              <a:gdLst/>
              <a:ahLst/>
              <a:cxnLst/>
              <a:rect r="r" b="b" t="t" l="l"/>
              <a:pathLst>
                <a:path h="6124047" w="6124047">
                  <a:moveTo>
                    <a:pt x="0" y="0"/>
                  </a:moveTo>
                  <a:lnTo>
                    <a:pt x="6124046" y="0"/>
                  </a:lnTo>
                  <a:lnTo>
                    <a:pt x="6124046" y="6124046"/>
                  </a:lnTo>
                  <a:lnTo>
                    <a:pt x="0" y="6124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10992586" y="2816495"/>
              <a:ext cx="6124047" cy="6124047"/>
            </a:xfrm>
            <a:custGeom>
              <a:avLst/>
              <a:gdLst/>
              <a:ahLst/>
              <a:cxnLst/>
              <a:rect r="r" b="b" t="t" l="l"/>
              <a:pathLst>
                <a:path h="6124047" w="6124047">
                  <a:moveTo>
                    <a:pt x="0" y="0"/>
                  </a:moveTo>
                  <a:lnTo>
                    <a:pt x="6124046" y="0"/>
                  </a:lnTo>
                  <a:lnTo>
                    <a:pt x="6124046" y="6124046"/>
                  </a:lnTo>
                  <a:lnTo>
                    <a:pt x="0" y="6124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7384297" y="357232"/>
              <a:ext cx="6124047" cy="6124047"/>
            </a:xfrm>
            <a:custGeom>
              <a:avLst/>
              <a:gdLst/>
              <a:ahLst/>
              <a:cxnLst/>
              <a:rect r="r" b="b" t="t" l="l"/>
              <a:pathLst>
                <a:path h="6124047" w="6124047">
                  <a:moveTo>
                    <a:pt x="0" y="0"/>
                  </a:moveTo>
                  <a:lnTo>
                    <a:pt x="6124046" y="0"/>
                  </a:lnTo>
                  <a:lnTo>
                    <a:pt x="6124046" y="6124046"/>
                  </a:lnTo>
                  <a:lnTo>
                    <a:pt x="0" y="6124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3840065" y="2816495"/>
              <a:ext cx="6124047" cy="6124047"/>
            </a:xfrm>
            <a:custGeom>
              <a:avLst/>
              <a:gdLst/>
              <a:ahLst/>
              <a:cxnLst/>
              <a:rect r="r" b="b" t="t" l="l"/>
              <a:pathLst>
                <a:path h="6124047" w="6124047">
                  <a:moveTo>
                    <a:pt x="0" y="0"/>
                  </a:moveTo>
                  <a:lnTo>
                    <a:pt x="6124047" y="0"/>
                  </a:lnTo>
                  <a:lnTo>
                    <a:pt x="6124047" y="6124046"/>
                  </a:lnTo>
                  <a:lnTo>
                    <a:pt x="0" y="6124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0">
              <a:off x="357232" y="357232"/>
              <a:ext cx="6124047" cy="6124047"/>
            </a:xfrm>
            <a:custGeom>
              <a:avLst/>
              <a:gdLst/>
              <a:ahLst/>
              <a:cxnLst/>
              <a:rect r="r" b="b" t="t" l="l"/>
              <a:pathLst>
                <a:path h="6124047" w="6124047">
                  <a:moveTo>
                    <a:pt x="0" y="0"/>
                  </a:moveTo>
                  <a:lnTo>
                    <a:pt x="6124046" y="0"/>
                  </a:lnTo>
                  <a:lnTo>
                    <a:pt x="6124046" y="6124046"/>
                  </a:lnTo>
                  <a:lnTo>
                    <a:pt x="0" y="6124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name="Group 39" id="39"/>
          <p:cNvGrpSpPr/>
          <p:nvPr/>
        </p:nvGrpSpPr>
        <p:grpSpPr>
          <a:xfrm rot="0">
            <a:off x="2695946" y="2206993"/>
            <a:ext cx="12896109" cy="6078575"/>
            <a:chOff x="0" y="0"/>
            <a:chExt cx="17194812" cy="8104767"/>
          </a:xfrm>
        </p:grpSpPr>
        <p:sp>
          <p:nvSpPr>
            <p:cNvPr name="TextBox 40" id="40"/>
            <p:cNvSpPr txBox="true"/>
            <p:nvPr/>
          </p:nvSpPr>
          <p:spPr>
            <a:xfrm rot="0">
              <a:off x="0" y="5302849"/>
              <a:ext cx="17194812" cy="24133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2369"/>
                </a:lnSpc>
              </a:pPr>
              <a:r>
                <a:rPr lang="en-US" b="true" sz="13898" spc="-416">
                  <a:solidFill>
                    <a:srgbClr val="000000"/>
                  </a:solidFill>
                  <a:latin typeface="Dynamo Condensed Bold"/>
                  <a:ea typeface="Dynamo Condensed Bold"/>
                  <a:cs typeface="Dynamo Condensed Bold"/>
                  <a:sym typeface="Dynamo Condensed Bold"/>
                </a:rPr>
                <a:t>CONFERENCE</a:t>
              </a:r>
            </a:p>
          </p:txBody>
        </p:sp>
        <p:sp>
          <p:nvSpPr>
            <p:cNvPr name="TextBox 41" id="41"/>
            <p:cNvSpPr txBox="true"/>
            <p:nvPr/>
          </p:nvSpPr>
          <p:spPr>
            <a:xfrm rot="0">
              <a:off x="3359434" y="1922765"/>
              <a:ext cx="10475944" cy="45309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412"/>
                </a:lnSpc>
              </a:pPr>
              <a:r>
                <a:rPr lang="en-US" b="true" sz="26306" spc="-789">
                  <a:solidFill>
                    <a:srgbClr val="000000"/>
                  </a:solidFill>
                  <a:latin typeface="Dynamo Condensed Bold"/>
                  <a:ea typeface="Dynamo Condensed Bold"/>
                  <a:cs typeface="Dynamo Condensed Bold"/>
                  <a:sym typeface="Dynamo Condensed Bold"/>
                </a:rPr>
                <a:t>LEAD</a:t>
              </a:r>
            </a:p>
          </p:txBody>
        </p:sp>
        <p:sp>
          <p:nvSpPr>
            <p:cNvPr name="TextBox 42" id="42"/>
            <p:cNvSpPr txBox="true"/>
            <p:nvPr/>
          </p:nvSpPr>
          <p:spPr>
            <a:xfrm rot="0">
              <a:off x="1241602" y="7219545"/>
              <a:ext cx="14756714" cy="8852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68"/>
                </a:lnSpc>
              </a:pPr>
              <a:r>
                <a:rPr lang="en-US" b="true" sz="5245" spc="62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Gold Medal Leadership!</a:t>
              </a:r>
            </a:p>
          </p:txBody>
        </p:sp>
        <p:sp>
          <p:nvSpPr>
            <p:cNvPr name="TextBox 43" id="43"/>
            <p:cNvSpPr txBox="true"/>
            <p:nvPr/>
          </p:nvSpPr>
          <p:spPr>
            <a:xfrm rot="-319946">
              <a:off x="5832178" y="661355"/>
              <a:ext cx="5568521" cy="24039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2445"/>
                </a:lnSpc>
              </a:pPr>
              <a:r>
                <a:rPr lang="en-US" b="true" sz="13983" spc="-419">
                  <a:solidFill>
                    <a:srgbClr val="EF3E42"/>
                  </a:solidFill>
                  <a:latin typeface="Dynamo Condensed Bold"/>
                  <a:ea typeface="Dynamo Condensed Bold"/>
                  <a:cs typeface="Dynamo Condensed Bold"/>
                  <a:sym typeface="Dynamo Condensed Bold"/>
                </a:rPr>
                <a:t>2024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34" t="0" r="-15223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820197" y="2410619"/>
            <a:ext cx="15003512" cy="3816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0"/>
              </a:lnSpc>
              <a:spcBef>
                <a:spcPct val="0"/>
              </a:spcBef>
            </a:pPr>
            <a:r>
              <a:rPr lang="en-US" b="true" sz="20000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STAR Events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>
  <p:cSld>
    <p:bg>
      <p:bgPr>
        <a:solidFill>
          <a:srgbClr val="F5CE6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342345" y="34000"/>
            <a:ext cx="14182859" cy="29203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760"/>
              </a:lnSpc>
            </a:pPr>
            <a:r>
              <a:rPr lang="en-US" sz="84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District STAR Event Adviser Duties: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211419" y="2965225"/>
            <a:ext cx="15865162" cy="7003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49964" indent="-474982" lvl="1">
              <a:lnSpc>
                <a:spcPts val="6160"/>
              </a:lnSpc>
              <a:buFont typeface="Arial"/>
              <a:buChar char="•"/>
            </a:pPr>
            <a:r>
              <a:rPr lang="en-US" b="true" sz="4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Know the District Duty Sheet &amp; STAR Events competing at the District level.</a:t>
            </a:r>
          </a:p>
          <a:p>
            <a:pPr algn="l" marL="1899928" indent="-633309" lvl="2">
              <a:lnSpc>
                <a:spcPts val="6160"/>
              </a:lnSpc>
              <a:buFont typeface="Arial"/>
              <a:buChar char="⚬"/>
            </a:pPr>
            <a:r>
              <a:rPr lang="en-US" b="true" sz="4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Duty Sheet - Posted to ctYOU &amp; in Jessi’s bag!</a:t>
            </a:r>
          </a:p>
          <a:p>
            <a:pPr algn="l" marL="1899928" indent="-633309" lvl="2">
              <a:lnSpc>
                <a:spcPts val="6160"/>
              </a:lnSpc>
              <a:buFont typeface="Arial"/>
              <a:buChar char="⚬"/>
            </a:pPr>
            <a:r>
              <a:rPr lang="en-US" b="true" sz="4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Star Event Chart - posted on OK FCCLA Website</a:t>
            </a:r>
          </a:p>
          <a:p>
            <a:pPr algn="l" marL="949964" indent="-474982" lvl="1">
              <a:lnSpc>
                <a:spcPts val="6160"/>
              </a:lnSpc>
              <a:buFont typeface="Arial"/>
              <a:buChar char="•"/>
            </a:pPr>
            <a:r>
              <a:rPr lang="en-US" b="true" sz="4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Recruit your judges</a:t>
            </a:r>
          </a:p>
          <a:p>
            <a:pPr algn="l" marL="949964" indent="-474982" lvl="1">
              <a:lnSpc>
                <a:spcPts val="6160"/>
              </a:lnSpc>
              <a:buFont typeface="Arial"/>
              <a:buChar char="•"/>
            </a:pPr>
            <a:r>
              <a:rPr lang="en-US" b="true" sz="4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Day of District STAR Events:</a:t>
            </a:r>
          </a:p>
          <a:p>
            <a:pPr algn="l" marL="1899928" indent="-633309" lvl="2">
              <a:lnSpc>
                <a:spcPts val="6160"/>
              </a:lnSpc>
              <a:buFont typeface="Arial"/>
              <a:buChar char="⚬"/>
            </a:pPr>
            <a:r>
              <a:rPr lang="en-US" b="true" sz="4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Collect Scoring Data</a:t>
            </a:r>
          </a:p>
          <a:p>
            <a:pPr algn="l" marL="1899928" indent="-633309" lvl="2">
              <a:lnSpc>
                <a:spcPts val="6160"/>
              </a:lnSpc>
              <a:buFont typeface="Arial"/>
              <a:buChar char="⚬"/>
            </a:pPr>
            <a:r>
              <a:rPr lang="en-US" b="true" sz="4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Review to make sure the event is scored properly! </a:t>
            </a:r>
          </a:p>
          <a:p>
            <a:pPr algn="l" marL="1899928" indent="-633309" lvl="2">
              <a:lnSpc>
                <a:spcPts val="6160"/>
              </a:lnSpc>
              <a:buFont typeface="Arial"/>
              <a:buChar char="⚬"/>
            </a:pPr>
            <a:r>
              <a:rPr lang="en-US" b="true" sz="4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Thank the judges for their time! 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066" r="0" b="-706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005070" y="1483153"/>
            <a:ext cx="13254047" cy="8009467"/>
            <a:chOff x="0" y="0"/>
            <a:chExt cx="3490778" cy="210948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490778" cy="2109489"/>
            </a:xfrm>
            <a:custGeom>
              <a:avLst/>
              <a:gdLst/>
              <a:ahLst/>
              <a:cxnLst/>
              <a:rect r="r" b="b" t="t" l="l"/>
              <a:pathLst>
                <a:path h="2109489" w="3490778">
                  <a:moveTo>
                    <a:pt x="29790" y="0"/>
                  </a:moveTo>
                  <a:lnTo>
                    <a:pt x="3460988" y="0"/>
                  </a:lnTo>
                  <a:cubicBezTo>
                    <a:pt x="3468889" y="0"/>
                    <a:pt x="3476466" y="3139"/>
                    <a:pt x="3482053" y="8725"/>
                  </a:cubicBezTo>
                  <a:cubicBezTo>
                    <a:pt x="3487639" y="14312"/>
                    <a:pt x="3490778" y="21889"/>
                    <a:pt x="3490778" y="29790"/>
                  </a:cubicBezTo>
                  <a:lnTo>
                    <a:pt x="3490778" y="2079699"/>
                  </a:lnTo>
                  <a:cubicBezTo>
                    <a:pt x="3490778" y="2096152"/>
                    <a:pt x="3477440" y="2109489"/>
                    <a:pt x="3460988" y="2109489"/>
                  </a:cubicBezTo>
                  <a:lnTo>
                    <a:pt x="29790" y="2109489"/>
                  </a:lnTo>
                  <a:cubicBezTo>
                    <a:pt x="21889" y="2109489"/>
                    <a:pt x="14312" y="2106351"/>
                    <a:pt x="8725" y="2100764"/>
                  </a:cubicBezTo>
                  <a:cubicBezTo>
                    <a:pt x="3139" y="2095177"/>
                    <a:pt x="0" y="2087600"/>
                    <a:pt x="0" y="2079699"/>
                  </a:cubicBezTo>
                  <a:lnTo>
                    <a:pt x="0" y="29790"/>
                  </a:lnTo>
                  <a:cubicBezTo>
                    <a:pt x="0" y="21889"/>
                    <a:pt x="3139" y="14312"/>
                    <a:pt x="8725" y="8725"/>
                  </a:cubicBezTo>
                  <a:cubicBezTo>
                    <a:pt x="14312" y="3139"/>
                    <a:pt x="21889" y="0"/>
                    <a:pt x="297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490778" cy="214758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4851943" y="6186344"/>
            <a:ext cx="3193585" cy="3193585"/>
          </a:xfrm>
          <a:custGeom>
            <a:avLst/>
            <a:gdLst/>
            <a:ahLst/>
            <a:cxnLst/>
            <a:rect r="r" b="b" t="t" l="l"/>
            <a:pathLst>
              <a:path h="3193585" w="3193585">
                <a:moveTo>
                  <a:pt x="0" y="0"/>
                </a:moveTo>
                <a:lnTo>
                  <a:pt x="3193585" y="0"/>
                </a:lnTo>
                <a:lnTo>
                  <a:pt x="3193585" y="3193585"/>
                </a:lnTo>
                <a:lnTo>
                  <a:pt x="0" y="31935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318661" y="1735853"/>
            <a:ext cx="8968230" cy="1309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80"/>
              </a:lnSpc>
            </a:pPr>
            <a:r>
              <a:rPr lang="en-US" sz="77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Collecting Judges!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795788" y="3019425"/>
            <a:ext cx="11254230" cy="5667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71552" indent="-485776" lvl="1">
              <a:lnSpc>
                <a:spcPts val="6300"/>
              </a:lnSpc>
              <a:buFont typeface="Arial"/>
              <a:buChar char="•"/>
            </a:pPr>
            <a:r>
              <a:rPr lang="en-US" b="true" sz="4500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Recruit Community Members, Business Owners, Extension Agents, etc. </a:t>
            </a:r>
          </a:p>
          <a:p>
            <a:pPr algn="l" marL="971552" indent="-485776" lvl="1">
              <a:lnSpc>
                <a:spcPts val="6300"/>
              </a:lnSpc>
              <a:buFont typeface="Arial"/>
              <a:buChar char="•"/>
            </a:pPr>
            <a:r>
              <a:rPr lang="en-US" b="true" sz="4500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Scan the Region QR Code to Submit the names of your judges!</a:t>
            </a:r>
          </a:p>
          <a:p>
            <a:pPr algn="l" marL="971552" indent="-485776" lvl="1">
              <a:lnSpc>
                <a:spcPts val="6300"/>
              </a:lnSpc>
              <a:buFont typeface="Arial"/>
              <a:buChar char="•"/>
            </a:pPr>
            <a:r>
              <a:rPr lang="en-US" b="true" sz="4500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QR Code is also found on the                     district duty sheets. 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31035" y="2072706"/>
            <a:ext cx="16259417" cy="6141588"/>
            <a:chOff x="0" y="0"/>
            <a:chExt cx="4282316" cy="161753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82316" cy="1617538"/>
            </a:xfrm>
            <a:custGeom>
              <a:avLst/>
              <a:gdLst/>
              <a:ahLst/>
              <a:cxnLst/>
              <a:rect r="r" b="b" t="t" l="l"/>
              <a:pathLst>
                <a:path h="1617538" w="4282316">
                  <a:moveTo>
                    <a:pt x="24284" y="0"/>
                  </a:moveTo>
                  <a:lnTo>
                    <a:pt x="4258032" y="0"/>
                  </a:lnTo>
                  <a:cubicBezTo>
                    <a:pt x="4271444" y="0"/>
                    <a:pt x="4282316" y="10872"/>
                    <a:pt x="4282316" y="24284"/>
                  </a:cubicBezTo>
                  <a:lnTo>
                    <a:pt x="4282316" y="1593254"/>
                  </a:lnTo>
                  <a:cubicBezTo>
                    <a:pt x="4282316" y="1606665"/>
                    <a:pt x="4271444" y="1617538"/>
                    <a:pt x="4258032" y="1617538"/>
                  </a:cubicBezTo>
                  <a:lnTo>
                    <a:pt x="24284" y="1617538"/>
                  </a:lnTo>
                  <a:cubicBezTo>
                    <a:pt x="10872" y="1617538"/>
                    <a:pt x="0" y="1606665"/>
                    <a:pt x="0" y="1593254"/>
                  </a:cubicBezTo>
                  <a:lnTo>
                    <a:pt x="0" y="24284"/>
                  </a:lnTo>
                  <a:cubicBezTo>
                    <a:pt x="0" y="10872"/>
                    <a:pt x="10872" y="0"/>
                    <a:pt x="2428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282316" cy="16556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708696" y="4175146"/>
            <a:ext cx="14870609" cy="1612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b="true" sz="8499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Review Event Ahead of Time!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007441" y="2252749"/>
            <a:ext cx="14588588" cy="5584645"/>
            <a:chOff x="0" y="0"/>
            <a:chExt cx="3842262" cy="147085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842262" cy="1470853"/>
            </a:xfrm>
            <a:custGeom>
              <a:avLst/>
              <a:gdLst/>
              <a:ahLst/>
              <a:cxnLst/>
              <a:rect r="r" b="b" t="t" l="l"/>
              <a:pathLst>
                <a:path h="1470853" w="3842262">
                  <a:moveTo>
                    <a:pt x="27065" y="0"/>
                  </a:moveTo>
                  <a:lnTo>
                    <a:pt x="3815197" y="0"/>
                  </a:lnTo>
                  <a:cubicBezTo>
                    <a:pt x="3830145" y="0"/>
                    <a:pt x="3842262" y="12117"/>
                    <a:pt x="3842262" y="27065"/>
                  </a:cubicBezTo>
                  <a:lnTo>
                    <a:pt x="3842262" y="1443788"/>
                  </a:lnTo>
                  <a:cubicBezTo>
                    <a:pt x="3842262" y="1450966"/>
                    <a:pt x="3839411" y="1457850"/>
                    <a:pt x="3834335" y="1462926"/>
                  </a:cubicBezTo>
                  <a:cubicBezTo>
                    <a:pt x="3829259" y="1468002"/>
                    <a:pt x="3822375" y="1470853"/>
                    <a:pt x="3815197" y="1470853"/>
                  </a:cubicBezTo>
                  <a:lnTo>
                    <a:pt x="27065" y="1470853"/>
                  </a:lnTo>
                  <a:cubicBezTo>
                    <a:pt x="12117" y="1470853"/>
                    <a:pt x="0" y="1458736"/>
                    <a:pt x="0" y="1443788"/>
                  </a:cubicBezTo>
                  <a:lnTo>
                    <a:pt x="0" y="27065"/>
                  </a:lnTo>
                  <a:cubicBezTo>
                    <a:pt x="0" y="12117"/>
                    <a:pt x="12117" y="0"/>
                    <a:pt x="2706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842262" cy="15089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518971" y="3130446"/>
            <a:ext cx="13547733" cy="37500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15"/>
              </a:lnSpc>
            </a:pPr>
            <a:r>
              <a:rPr lang="en-US" sz="6868" b="true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Lead Consultant - Oversee Event</a:t>
            </a:r>
          </a:p>
          <a:p>
            <a:pPr algn="ctr">
              <a:lnSpc>
                <a:spcPts val="9615"/>
              </a:lnSpc>
            </a:pPr>
          </a:p>
          <a:p>
            <a:pPr algn="ctr">
              <a:lnSpc>
                <a:spcPts val="9615"/>
              </a:lnSpc>
              <a:spcBef>
                <a:spcPct val="0"/>
              </a:spcBef>
            </a:pPr>
            <a:r>
              <a:rPr lang="en-US" b="true" sz="6868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Room Consultant - Run the Event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22" r="0" b="-1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16359" y="2010326"/>
            <a:ext cx="12892160" cy="6974493"/>
            <a:chOff x="0" y="0"/>
            <a:chExt cx="3395466" cy="183690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95466" cy="1836903"/>
            </a:xfrm>
            <a:custGeom>
              <a:avLst/>
              <a:gdLst/>
              <a:ahLst/>
              <a:cxnLst/>
              <a:rect r="r" b="b" t="t" l="l"/>
              <a:pathLst>
                <a:path h="1836903" w="3395466">
                  <a:moveTo>
                    <a:pt x="30626" y="0"/>
                  </a:moveTo>
                  <a:lnTo>
                    <a:pt x="3364840" y="0"/>
                  </a:lnTo>
                  <a:cubicBezTo>
                    <a:pt x="3372962" y="0"/>
                    <a:pt x="3380752" y="3227"/>
                    <a:pt x="3386496" y="8970"/>
                  </a:cubicBezTo>
                  <a:cubicBezTo>
                    <a:pt x="3392239" y="14714"/>
                    <a:pt x="3395466" y="22504"/>
                    <a:pt x="3395466" y="30626"/>
                  </a:cubicBezTo>
                  <a:lnTo>
                    <a:pt x="3395466" y="1806277"/>
                  </a:lnTo>
                  <a:cubicBezTo>
                    <a:pt x="3395466" y="1814400"/>
                    <a:pt x="3392239" y="1822190"/>
                    <a:pt x="3386496" y="1827933"/>
                  </a:cubicBezTo>
                  <a:cubicBezTo>
                    <a:pt x="3380752" y="1833677"/>
                    <a:pt x="3372962" y="1836903"/>
                    <a:pt x="3364840" y="1836903"/>
                  </a:cubicBezTo>
                  <a:lnTo>
                    <a:pt x="30626" y="1836903"/>
                  </a:lnTo>
                  <a:cubicBezTo>
                    <a:pt x="22504" y="1836903"/>
                    <a:pt x="14714" y="1833677"/>
                    <a:pt x="8970" y="1827933"/>
                  </a:cubicBezTo>
                  <a:cubicBezTo>
                    <a:pt x="3227" y="1822190"/>
                    <a:pt x="0" y="1814400"/>
                    <a:pt x="0" y="1806277"/>
                  </a:cubicBezTo>
                  <a:lnTo>
                    <a:pt x="0" y="30626"/>
                  </a:lnTo>
                  <a:cubicBezTo>
                    <a:pt x="0" y="22504"/>
                    <a:pt x="3227" y="14714"/>
                    <a:pt x="8970" y="8970"/>
                  </a:cubicBezTo>
                  <a:cubicBezTo>
                    <a:pt x="14714" y="3227"/>
                    <a:pt x="22504" y="0"/>
                    <a:pt x="3062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395466" cy="18750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312506" y="2299915"/>
            <a:ext cx="11634430" cy="617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74"/>
              </a:lnSpc>
            </a:pPr>
            <a:r>
              <a:rPr lang="en-US" sz="5553" b="true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General Rules:</a:t>
            </a:r>
          </a:p>
          <a:p>
            <a:pPr algn="l" marL="888653" indent="-444326" lvl="1">
              <a:lnSpc>
                <a:spcPts val="5762"/>
              </a:lnSpc>
              <a:buFont typeface="Arial"/>
              <a:buChar char="•"/>
            </a:pPr>
            <a:r>
              <a:rPr lang="en-US" b="true" sz="4116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Official dress, chef’s uniform, or meat ID uniform</a:t>
            </a:r>
          </a:p>
          <a:p>
            <a:pPr algn="l" marL="888653" indent="-444326" lvl="1">
              <a:lnSpc>
                <a:spcPts val="5762"/>
              </a:lnSpc>
              <a:buFont typeface="Arial"/>
              <a:buChar char="•"/>
            </a:pPr>
            <a:r>
              <a:rPr lang="en-US" b="true" sz="4116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Follow the provided time requirements</a:t>
            </a:r>
          </a:p>
          <a:p>
            <a:pPr algn="l" marL="888653" indent="-444326" lvl="1">
              <a:lnSpc>
                <a:spcPts val="5762"/>
              </a:lnSpc>
              <a:buFont typeface="Arial"/>
              <a:buChar char="•"/>
            </a:pPr>
            <a:r>
              <a:rPr lang="en-US" b="true" sz="4116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If judges/consultants deduct points, they MUST explain why</a:t>
            </a:r>
          </a:p>
          <a:p>
            <a:pPr algn="l" marL="888653" indent="-444326" lvl="1">
              <a:lnSpc>
                <a:spcPts val="5762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4116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Provide a positive experience for each competitor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03806" y="292070"/>
            <a:ext cx="9102790" cy="9702859"/>
          </a:xfrm>
          <a:custGeom>
            <a:avLst/>
            <a:gdLst/>
            <a:ahLst/>
            <a:cxnLst/>
            <a:rect r="r" b="b" t="t" l="l"/>
            <a:pathLst>
              <a:path h="9702859" w="9102790">
                <a:moveTo>
                  <a:pt x="0" y="0"/>
                </a:moveTo>
                <a:lnTo>
                  <a:pt x="9102790" y="0"/>
                </a:lnTo>
                <a:lnTo>
                  <a:pt x="9102790" y="9702860"/>
                </a:lnTo>
                <a:lnTo>
                  <a:pt x="0" y="97028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59" t="0" r="-585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781844" y="-1793720"/>
            <a:ext cx="9833551" cy="9203180"/>
            <a:chOff x="0" y="0"/>
            <a:chExt cx="2589906" cy="24238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89906" cy="2423883"/>
            </a:xfrm>
            <a:custGeom>
              <a:avLst/>
              <a:gdLst/>
              <a:ahLst/>
              <a:cxnLst/>
              <a:rect r="r" b="b" t="t" l="l"/>
              <a:pathLst>
                <a:path h="2423883" w="2589906">
                  <a:moveTo>
                    <a:pt x="40152" y="0"/>
                  </a:moveTo>
                  <a:lnTo>
                    <a:pt x="2549754" y="0"/>
                  </a:lnTo>
                  <a:cubicBezTo>
                    <a:pt x="2571929" y="0"/>
                    <a:pt x="2589906" y="17977"/>
                    <a:pt x="2589906" y="40152"/>
                  </a:cubicBezTo>
                  <a:lnTo>
                    <a:pt x="2589906" y="2383731"/>
                  </a:lnTo>
                  <a:cubicBezTo>
                    <a:pt x="2589906" y="2394380"/>
                    <a:pt x="2585676" y="2404593"/>
                    <a:pt x="2578146" y="2412123"/>
                  </a:cubicBezTo>
                  <a:cubicBezTo>
                    <a:pt x="2570616" y="2419653"/>
                    <a:pt x="2560403" y="2423883"/>
                    <a:pt x="2549754" y="2423883"/>
                  </a:cubicBezTo>
                  <a:lnTo>
                    <a:pt x="40152" y="2423883"/>
                  </a:lnTo>
                  <a:cubicBezTo>
                    <a:pt x="29503" y="2423883"/>
                    <a:pt x="19290" y="2419653"/>
                    <a:pt x="11760" y="2412123"/>
                  </a:cubicBezTo>
                  <a:cubicBezTo>
                    <a:pt x="4230" y="2404593"/>
                    <a:pt x="0" y="2394380"/>
                    <a:pt x="0" y="2383731"/>
                  </a:cubicBezTo>
                  <a:lnTo>
                    <a:pt x="0" y="40152"/>
                  </a:lnTo>
                  <a:cubicBezTo>
                    <a:pt x="0" y="29503"/>
                    <a:pt x="4230" y="19290"/>
                    <a:pt x="11760" y="11760"/>
                  </a:cubicBezTo>
                  <a:cubicBezTo>
                    <a:pt x="19290" y="4230"/>
                    <a:pt x="29503" y="0"/>
                    <a:pt x="40152" y="0"/>
                  </a:cubicBezTo>
                  <a:close/>
                </a:path>
              </a:pathLst>
            </a:custGeom>
            <a:solidFill>
              <a:srgbClr val="FF000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589906" cy="246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true" flipV="false" rot="3072419">
            <a:off x="7021594" y="7488837"/>
            <a:ext cx="4844359" cy="2188231"/>
          </a:xfrm>
          <a:custGeom>
            <a:avLst/>
            <a:gdLst/>
            <a:ahLst/>
            <a:cxnLst/>
            <a:rect r="r" b="b" t="t" l="l"/>
            <a:pathLst>
              <a:path h="2188231" w="4844359">
                <a:moveTo>
                  <a:pt x="4844360" y="0"/>
                </a:moveTo>
                <a:lnTo>
                  <a:pt x="0" y="0"/>
                </a:lnTo>
                <a:lnTo>
                  <a:pt x="0" y="2188231"/>
                </a:lnTo>
                <a:lnTo>
                  <a:pt x="4844360" y="2188231"/>
                </a:lnTo>
                <a:lnTo>
                  <a:pt x="484436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919069" y="478320"/>
            <a:ext cx="8075106" cy="6280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b="true" sz="6999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Can Be found on the Oklahoma FCCLA Site before STAR Event Competitions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054721" y="7437384"/>
            <a:ext cx="7803803" cy="2734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Students must watch the orientation video then sign the form. 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3737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190631" y="0"/>
            <a:ext cx="9097369" cy="10287000"/>
          </a:xfrm>
          <a:custGeom>
            <a:avLst/>
            <a:gdLst/>
            <a:ahLst/>
            <a:cxnLst/>
            <a:rect r="r" b="b" t="t" l="l"/>
            <a:pathLst>
              <a:path h="10287000" w="9097369">
                <a:moveTo>
                  <a:pt x="0" y="0"/>
                </a:moveTo>
                <a:lnTo>
                  <a:pt x="9097369" y="0"/>
                </a:lnTo>
                <a:lnTo>
                  <a:pt x="909736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96" t="0" r="-3096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768837">
            <a:off x="4340404" y="3903578"/>
            <a:ext cx="4446568" cy="2008545"/>
          </a:xfrm>
          <a:custGeom>
            <a:avLst/>
            <a:gdLst/>
            <a:ahLst/>
            <a:cxnLst/>
            <a:rect r="r" b="b" t="t" l="l"/>
            <a:pathLst>
              <a:path h="2008545" w="4446568">
                <a:moveTo>
                  <a:pt x="0" y="0"/>
                </a:moveTo>
                <a:lnTo>
                  <a:pt x="4446567" y="0"/>
                </a:lnTo>
                <a:lnTo>
                  <a:pt x="4446567" y="2008545"/>
                </a:lnTo>
                <a:lnTo>
                  <a:pt x="0" y="20085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00615" y="1015300"/>
            <a:ext cx="8075106" cy="7518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b="true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Needs to have the header titles</a:t>
            </a:r>
          </a:p>
          <a:p>
            <a:pPr algn="ctr">
              <a:lnSpc>
                <a:spcPts val="9799"/>
              </a:lnSpc>
            </a:pPr>
          </a:p>
          <a:p>
            <a:pPr algn="ctr">
              <a:lnSpc>
                <a:spcPts val="9799"/>
              </a:lnSpc>
            </a:pPr>
          </a:p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b="true" sz="6999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Does not have to have the images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111" r="0" b="-91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821421" y="1874307"/>
            <a:ext cx="12892160" cy="6974493"/>
            <a:chOff x="0" y="0"/>
            <a:chExt cx="3395466" cy="183690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95466" cy="1836903"/>
            </a:xfrm>
            <a:custGeom>
              <a:avLst/>
              <a:gdLst/>
              <a:ahLst/>
              <a:cxnLst/>
              <a:rect r="r" b="b" t="t" l="l"/>
              <a:pathLst>
                <a:path h="1836903" w="3395466">
                  <a:moveTo>
                    <a:pt x="30626" y="0"/>
                  </a:moveTo>
                  <a:lnTo>
                    <a:pt x="3364840" y="0"/>
                  </a:lnTo>
                  <a:cubicBezTo>
                    <a:pt x="3372962" y="0"/>
                    <a:pt x="3380752" y="3227"/>
                    <a:pt x="3386496" y="8970"/>
                  </a:cubicBezTo>
                  <a:cubicBezTo>
                    <a:pt x="3392239" y="14714"/>
                    <a:pt x="3395466" y="22504"/>
                    <a:pt x="3395466" y="30626"/>
                  </a:cubicBezTo>
                  <a:lnTo>
                    <a:pt x="3395466" y="1806277"/>
                  </a:lnTo>
                  <a:cubicBezTo>
                    <a:pt x="3395466" y="1814400"/>
                    <a:pt x="3392239" y="1822190"/>
                    <a:pt x="3386496" y="1827933"/>
                  </a:cubicBezTo>
                  <a:cubicBezTo>
                    <a:pt x="3380752" y="1833677"/>
                    <a:pt x="3372962" y="1836903"/>
                    <a:pt x="3364840" y="1836903"/>
                  </a:cubicBezTo>
                  <a:lnTo>
                    <a:pt x="30626" y="1836903"/>
                  </a:lnTo>
                  <a:cubicBezTo>
                    <a:pt x="22504" y="1836903"/>
                    <a:pt x="14714" y="1833677"/>
                    <a:pt x="8970" y="1827933"/>
                  </a:cubicBezTo>
                  <a:cubicBezTo>
                    <a:pt x="3227" y="1822190"/>
                    <a:pt x="0" y="1814400"/>
                    <a:pt x="0" y="1806277"/>
                  </a:cubicBezTo>
                  <a:lnTo>
                    <a:pt x="0" y="30626"/>
                  </a:lnTo>
                  <a:cubicBezTo>
                    <a:pt x="0" y="22504"/>
                    <a:pt x="3227" y="14714"/>
                    <a:pt x="8970" y="8970"/>
                  </a:cubicBezTo>
                  <a:cubicBezTo>
                    <a:pt x="14714" y="3227"/>
                    <a:pt x="22504" y="0"/>
                    <a:pt x="3062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395466" cy="18750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6222332" y="4183781"/>
            <a:ext cx="11254230" cy="1261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1424937" indent="-712468" lvl="1">
              <a:lnSpc>
                <a:spcPts val="9239"/>
              </a:lnSpc>
              <a:buFont typeface="Arial"/>
              <a:buChar char="•"/>
            </a:pPr>
            <a:r>
              <a:rPr lang="en-US" b="true" sz="6599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 Whole numbers per row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222332" y="5497954"/>
            <a:ext cx="11254230" cy="2432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1424937" indent="-712468" lvl="1">
              <a:lnSpc>
                <a:spcPts val="9239"/>
              </a:lnSpc>
              <a:buFont typeface="Arial"/>
              <a:buChar char="•"/>
            </a:pPr>
            <a:r>
              <a:rPr lang="en-US" b="true" sz="6599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Circle the number AND write it in the column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640386" y="2250634"/>
            <a:ext cx="11254230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Scoring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8586" r="0" b="-7924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592517" y="384650"/>
            <a:ext cx="12892160" cy="6974493"/>
            <a:chOff x="0" y="0"/>
            <a:chExt cx="3395466" cy="183690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95466" cy="1836903"/>
            </a:xfrm>
            <a:custGeom>
              <a:avLst/>
              <a:gdLst/>
              <a:ahLst/>
              <a:cxnLst/>
              <a:rect r="r" b="b" t="t" l="l"/>
              <a:pathLst>
                <a:path h="1836903" w="3395466">
                  <a:moveTo>
                    <a:pt x="30626" y="0"/>
                  </a:moveTo>
                  <a:lnTo>
                    <a:pt x="3364840" y="0"/>
                  </a:lnTo>
                  <a:cubicBezTo>
                    <a:pt x="3372962" y="0"/>
                    <a:pt x="3380752" y="3227"/>
                    <a:pt x="3386496" y="8970"/>
                  </a:cubicBezTo>
                  <a:cubicBezTo>
                    <a:pt x="3392239" y="14714"/>
                    <a:pt x="3395466" y="22504"/>
                    <a:pt x="3395466" y="30626"/>
                  </a:cubicBezTo>
                  <a:lnTo>
                    <a:pt x="3395466" y="1806277"/>
                  </a:lnTo>
                  <a:cubicBezTo>
                    <a:pt x="3395466" y="1814400"/>
                    <a:pt x="3392239" y="1822190"/>
                    <a:pt x="3386496" y="1827933"/>
                  </a:cubicBezTo>
                  <a:cubicBezTo>
                    <a:pt x="3380752" y="1833677"/>
                    <a:pt x="3372962" y="1836903"/>
                    <a:pt x="3364840" y="1836903"/>
                  </a:cubicBezTo>
                  <a:lnTo>
                    <a:pt x="30626" y="1836903"/>
                  </a:lnTo>
                  <a:cubicBezTo>
                    <a:pt x="22504" y="1836903"/>
                    <a:pt x="14714" y="1833677"/>
                    <a:pt x="8970" y="1827933"/>
                  </a:cubicBezTo>
                  <a:cubicBezTo>
                    <a:pt x="3227" y="1822190"/>
                    <a:pt x="0" y="1814400"/>
                    <a:pt x="0" y="1806277"/>
                  </a:cubicBezTo>
                  <a:lnTo>
                    <a:pt x="0" y="30626"/>
                  </a:lnTo>
                  <a:cubicBezTo>
                    <a:pt x="0" y="22504"/>
                    <a:pt x="3227" y="14714"/>
                    <a:pt x="8970" y="8970"/>
                  </a:cubicBezTo>
                  <a:cubicBezTo>
                    <a:pt x="14714" y="3227"/>
                    <a:pt x="22504" y="0"/>
                    <a:pt x="3062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395466" cy="18750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0" y="1002031"/>
            <a:ext cx="11254230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REMEMBER!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0" y="2701518"/>
            <a:ext cx="11254230" cy="3604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39"/>
              </a:lnSpc>
            </a:pPr>
            <a:r>
              <a:rPr lang="en-US" b="true" sz="6599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Students are competing against the STAR Event Rubric!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A9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913241" y="1633260"/>
            <a:ext cx="12346059" cy="7625040"/>
            <a:chOff x="0" y="0"/>
            <a:chExt cx="3251637" cy="200824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51637" cy="2008241"/>
            </a:xfrm>
            <a:custGeom>
              <a:avLst/>
              <a:gdLst/>
              <a:ahLst/>
              <a:cxnLst/>
              <a:rect r="r" b="b" t="t" l="l"/>
              <a:pathLst>
                <a:path h="2008241" w="3251637">
                  <a:moveTo>
                    <a:pt x="31981" y="0"/>
                  </a:moveTo>
                  <a:lnTo>
                    <a:pt x="3219656" y="0"/>
                  </a:lnTo>
                  <a:cubicBezTo>
                    <a:pt x="3237318" y="0"/>
                    <a:pt x="3251637" y="14318"/>
                    <a:pt x="3251637" y="31981"/>
                  </a:cubicBezTo>
                  <a:lnTo>
                    <a:pt x="3251637" y="1976260"/>
                  </a:lnTo>
                  <a:cubicBezTo>
                    <a:pt x="3251637" y="1984742"/>
                    <a:pt x="3248267" y="1992876"/>
                    <a:pt x="3242270" y="1998874"/>
                  </a:cubicBezTo>
                  <a:cubicBezTo>
                    <a:pt x="3236272" y="2004872"/>
                    <a:pt x="3228138" y="2008241"/>
                    <a:pt x="3219656" y="2008241"/>
                  </a:cubicBezTo>
                  <a:lnTo>
                    <a:pt x="31981" y="2008241"/>
                  </a:lnTo>
                  <a:cubicBezTo>
                    <a:pt x="14318" y="2008241"/>
                    <a:pt x="0" y="1993923"/>
                    <a:pt x="0" y="1976260"/>
                  </a:cubicBezTo>
                  <a:lnTo>
                    <a:pt x="0" y="31981"/>
                  </a:lnTo>
                  <a:cubicBezTo>
                    <a:pt x="0" y="14318"/>
                    <a:pt x="14318" y="0"/>
                    <a:pt x="3198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251637" cy="20463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5569949" y="2216540"/>
            <a:ext cx="11032643" cy="1612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b="true" sz="8499" u="sng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Reporting Deadlines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355292" y="4555418"/>
            <a:ext cx="11461957" cy="3808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 b="true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September 30 - Salary and Teaching </a:t>
            </a:r>
          </a:p>
          <a:p>
            <a:pPr algn="ctr">
              <a:lnSpc>
                <a:spcPts val="7419"/>
              </a:lnSpc>
            </a:pPr>
            <a:r>
              <a:rPr lang="en-US" sz="5299" b="true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October 1 - Follow-Up Opens</a:t>
            </a:r>
          </a:p>
          <a:p>
            <a:pPr algn="ctr">
              <a:lnSpc>
                <a:spcPts val="7419"/>
              </a:lnSpc>
            </a:pPr>
            <a:r>
              <a:rPr lang="en-US" sz="5299" b="true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October 31 - CESI Due </a:t>
            </a:r>
          </a:p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b="true" sz="5299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November 30 - Follow-Up Due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028700" y="1028700"/>
            <a:ext cx="2742819" cy="9854438"/>
          </a:xfrm>
          <a:custGeom>
            <a:avLst/>
            <a:gdLst/>
            <a:ahLst/>
            <a:cxnLst/>
            <a:rect r="r" b="b" t="t" l="l"/>
            <a:pathLst>
              <a:path h="9854438" w="2742819">
                <a:moveTo>
                  <a:pt x="0" y="0"/>
                </a:moveTo>
                <a:lnTo>
                  <a:pt x="2742819" y="0"/>
                </a:lnTo>
                <a:lnTo>
                  <a:pt x="2742819" y="9854438"/>
                </a:lnTo>
                <a:lnTo>
                  <a:pt x="0" y="98544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3737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45071" y="8745854"/>
            <a:ext cx="17397859" cy="9201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b="true" sz="5399" u="sng">
                <a:solidFill>
                  <a:srgbClr val="000000"/>
                </a:solidFill>
                <a:latin typeface="Dynamo Condensed Bold"/>
                <a:ea typeface="Dynamo Condensed Bold"/>
                <a:cs typeface="Dynamo Condensed Bold"/>
                <a:sym typeface="Dynamo Condensed Bold"/>
              </a:rPr>
              <a:t>Please Break into groups by the District STAR Event you will run! 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171382" y="854212"/>
            <a:ext cx="15945236" cy="6973330"/>
            <a:chOff x="0" y="0"/>
            <a:chExt cx="21260314" cy="9297773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10635354" y="2459263"/>
              <a:ext cx="6838510" cy="6838510"/>
              <a:chOff x="0" y="0"/>
              <a:chExt cx="812800" cy="8128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7027065" y="0"/>
              <a:ext cx="6838510" cy="6838510"/>
              <a:chOff x="0" y="0"/>
              <a:chExt cx="812800" cy="81280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grpSp>
          <p:nvGrpSpPr>
            <p:cNvPr name="Group 10" id="10"/>
            <p:cNvGrpSpPr/>
            <p:nvPr/>
          </p:nvGrpSpPr>
          <p:grpSpPr>
            <a:xfrm rot="0">
              <a:off x="11081021" y="2904930"/>
              <a:ext cx="5947177" cy="5947177"/>
              <a:chOff x="0" y="0"/>
              <a:chExt cx="812800" cy="8128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7518500" y="445667"/>
              <a:ext cx="5947177" cy="5947177"/>
              <a:chOff x="0" y="0"/>
              <a:chExt cx="812800" cy="8128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0">
              <a:off x="3482833" y="2459263"/>
              <a:ext cx="6838510" cy="6838510"/>
              <a:chOff x="0" y="0"/>
              <a:chExt cx="812800" cy="81280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grpSp>
          <p:nvGrpSpPr>
            <p:cNvPr name="Group 19" id="19"/>
            <p:cNvGrpSpPr/>
            <p:nvPr/>
          </p:nvGrpSpPr>
          <p:grpSpPr>
            <a:xfrm rot="0">
              <a:off x="14421804" y="0"/>
              <a:ext cx="6838510" cy="6838510"/>
              <a:chOff x="0" y="0"/>
              <a:chExt cx="812800" cy="81280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grpSp>
          <p:nvGrpSpPr>
            <p:cNvPr name="Group 22" id="22"/>
            <p:cNvGrpSpPr/>
            <p:nvPr/>
          </p:nvGrpSpPr>
          <p:grpSpPr>
            <a:xfrm rot="0">
              <a:off x="3928500" y="2904930"/>
              <a:ext cx="5947177" cy="5947177"/>
              <a:chOff x="0" y="0"/>
              <a:chExt cx="812800" cy="81280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14867471" y="445667"/>
              <a:ext cx="5947177" cy="5947177"/>
              <a:chOff x="0" y="0"/>
              <a:chExt cx="812800" cy="81280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0">
              <a:off x="0" y="0"/>
              <a:ext cx="6838510" cy="6838510"/>
              <a:chOff x="0" y="0"/>
              <a:chExt cx="812800" cy="8128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435679" y="445667"/>
              <a:ext cx="5947177" cy="5947177"/>
              <a:chOff x="0" y="0"/>
              <a:chExt cx="812800" cy="81280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sp>
          <p:nvSpPr>
            <p:cNvPr name="Freeform 34" id="34"/>
            <p:cNvSpPr/>
            <p:nvPr/>
          </p:nvSpPr>
          <p:spPr>
            <a:xfrm flipH="false" flipV="false" rot="0">
              <a:off x="14779036" y="357232"/>
              <a:ext cx="6124047" cy="6124047"/>
            </a:xfrm>
            <a:custGeom>
              <a:avLst/>
              <a:gdLst/>
              <a:ahLst/>
              <a:cxnLst/>
              <a:rect r="r" b="b" t="t" l="l"/>
              <a:pathLst>
                <a:path h="6124047" w="6124047">
                  <a:moveTo>
                    <a:pt x="0" y="0"/>
                  </a:moveTo>
                  <a:lnTo>
                    <a:pt x="6124046" y="0"/>
                  </a:lnTo>
                  <a:lnTo>
                    <a:pt x="6124046" y="6124046"/>
                  </a:lnTo>
                  <a:lnTo>
                    <a:pt x="0" y="6124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10992586" y="2816495"/>
              <a:ext cx="6124047" cy="6124047"/>
            </a:xfrm>
            <a:custGeom>
              <a:avLst/>
              <a:gdLst/>
              <a:ahLst/>
              <a:cxnLst/>
              <a:rect r="r" b="b" t="t" l="l"/>
              <a:pathLst>
                <a:path h="6124047" w="6124047">
                  <a:moveTo>
                    <a:pt x="0" y="0"/>
                  </a:moveTo>
                  <a:lnTo>
                    <a:pt x="6124046" y="0"/>
                  </a:lnTo>
                  <a:lnTo>
                    <a:pt x="6124046" y="6124046"/>
                  </a:lnTo>
                  <a:lnTo>
                    <a:pt x="0" y="6124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7384297" y="357232"/>
              <a:ext cx="6124047" cy="6124047"/>
            </a:xfrm>
            <a:custGeom>
              <a:avLst/>
              <a:gdLst/>
              <a:ahLst/>
              <a:cxnLst/>
              <a:rect r="r" b="b" t="t" l="l"/>
              <a:pathLst>
                <a:path h="6124047" w="6124047">
                  <a:moveTo>
                    <a:pt x="0" y="0"/>
                  </a:moveTo>
                  <a:lnTo>
                    <a:pt x="6124046" y="0"/>
                  </a:lnTo>
                  <a:lnTo>
                    <a:pt x="6124046" y="6124046"/>
                  </a:lnTo>
                  <a:lnTo>
                    <a:pt x="0" y="6124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3840065" y="2816495"/>
              <a:ext cx="6124047" cy="6124047"/>
            </a:xfrm>
            <a:custGeom>
              <a:avLst/>
              <a:gdLst/>
              <a:ahLst/>
              <a:cxnLst/>
              <a:rect r="r" b="b" t="t" l="l"/>
              <a:pathLst>
                <a:path h="6124047" w="6124047">
                  <a:moveTo>
                    <a:pt x="0" y="0"/>
                  </a:moveTo>
                  <a:lnTo>
                    <a:pt x="6124047" y="0"/>
                  </a:lnTo>
                  <a:lnTo>
                    <a:pt x="6124047" y="6124046"/>
                  </a:lnTo>
                  <a:lnTo>
                    <a:pt x="0" y="6124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0">
              <a:off x="357232" y="357232"/>
              <a:ext cx="6124047" cy="6124047"/>
            </a:xfrm>
            <a:custGeom>
              <a:avLst/>
              <a:gdLst/>
              <a:ahLst/>
              <a:cxnLst/>
              <a:rect r="r" b="b" t="t" l="l"/>
              <a:pathLst>
                <a:path h="6124047" w="6124047">
                  <a:moveTo>
                    <a:pt x="0" y="0"/>
                  </a:moveTo>
                  <a:lnTo>
                    <a:pt x="6124046" y="0"/>
                  </a:lnTo>
                  <a:lnTo>
                    <a:pt x="6124046" y="6124046"/>
                  </a:lnTo>
                  <a:lnTo>
                    <a:pt x="0" y="6124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name="Group 39" id="39"/>
          <p:cNvGrpSpPr/>
          <p:nvPr/>
        </p:nvGrpSpPr>
        <p:grpSpPr>
          <a:xfrm rot="0">
            <a:off x="2695946" y="2206993"/>
            <a:ext cx="12896109" cy="6078575"/>
            <a:chOff x="0" y="0"/>
            <a:chExt cx="17194812" cy="8104767"/>
          </a:xfrm>
        </p:grpSpPr>
        <p:sp>
          <p:nvSpPr>
            <p:cNvPr name="TextBox 40" id="40"/>
            <p:cNvSpPr txBox="true"/>
            <p:nvPr/>
          </p:nvSpPr>
          <p:spPr>
            <a:xfrm rot="0">
              <a:off x="0" y="5302849"/>
              <a:ext cx="17194812" cy="24133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2369"/>
                </a:lnSpc>
              </a:pPr>
              <a:r>
                <a:rPr lang="en-US" b="true" sz="13898" spc="-416">
                  <a:solidFill>
                    <a:srgbClr val="000000"/>
                  </a:solidFill>
                  <a:latin typeface="Dynamo Condensed Bold"/>
                  <a:ea typeface="Dynamo Condensed Bold"/>
                  <a:cs typeface="Dynamo Condensed Bold"/>
                  <a:sym typeface="Dynamo Condensed Bold"/>
                </a:rPr>
                <a:t>CONFERENCE</a:t>
              </a:r>
            </a:p>
          </p:txBody>
        </p:sp>
        <p:sp>
          <p:nvSpPr>
            <p:cNvPr name="TextBox 41" id="41"/>
            <p:cNvSpPr txBox="true"/>
            <p:nvPr/>
          </p:nvSpPr>
          <p:spPr>
            <a:xfrm rot="0">
              <a:off x="3359434" y="1922765"/>
              <a:ext cx="10475944" cy="45309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412"/>
                </a:lnSpc>
              </a:pPr>
              <a:r>
                <a:rPr lang="en-US" b="true" sz="26306" spc="-789">
                  <a:solidFill>
                    <a:srgbClr val="000000"/>
                  </a:solidFill>
                  <a:latin typeface="Dynamo Condensed Bold"/>
                  <a:ea typeface="Dynamo Condensed Bold"/>
                  <a:cs typeface="Dynamo Condensed Bold"/>
                  <a:sym typeface="Dynamo Condensed Bold"/>
                </a:rPr>
                <a:t>LEAD</a:t>
              </a:r>
            </a:p>
          </p:txBody>
        </p:sp>
        <p:sp>
          <p:nvSpPr>
            <p:cNvPr name="TextBox 42" id="42"/>
            <p:cNvSpPr txBox="true"/>
            <p:nvPr/>
          </p:nvSpPr>
          <p:spPr>
            <a:xfrm rot="0">
              <a:off x="1241602" y="7219545"/>
              <a:ext cx="14756714" cy="8852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68"/>
                </a:lnSpc>
              </a:pPr>
              <a:r>
                <a:rPr lang="en-US" b="true" sz="5245" spc="62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Gold Medal Leadership!</a:t>
              </a:r>
            </a:p>
          </p:txBody>
        </p:sp>
        <p:sp>
          <p:nvSpPr>
            <p:cNvPr name="TextBox 43" id="43"/>
            <p:cNvSpPr txBox="true"/>
            <p:nvPr/>
          </p:nvSpPr>
          <p:spPr>
            <a:xfrm rot="-319946">
              <a:off x="5832178" y="661355"/>
              <a:ext cx="5568521" cy="24039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2445"/>
                </a:lnSpc>
              </a:pPr>
              <a:r>
                <a:rPr lang="en-US" b="true" sz="13983" spc="-419">
                  <a:solidFill>
                    <a:srgbClr val="EF3E42"/>
                  </a:solidFill>
                  <a:latin typeface="Dynamo Condensed Bold"/>
                  <a:ea typeface="Dynamo Condensed Bold"/>
                  <a:cs typeface="Dynamo Condensed Bold"/>
                  <a:sym typeface="Dynamo Condensed Bold"/>
                </a:rPr>
                <a:t>2024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22E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46184" y="1633260"/>
            <a:ext cx="12346059" cy="7625040"/>
            <a:chOff x="0" y="0"/>
            <a:chExt cx="3251637" cy="200824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51637" cy="2008241"/>
            </a:xfrm>
            <a:custGeom>
              <a:avLst/>
              <a:gdLst/>
              <a:ahLst/>
              <a:cxnLst/>
              <a:rect r="r" b="b" t="t" l="l"/>
              <a:pathLst>
                <a:path h="2008241" w="3251637">
                  <a:moveTo>
                    <a:pt x="31981" y="0"/>
                  </a:moveTo>
                  <a:lnTo>
                    <a:pt x="3219656" y="0"/>
                  </a:lnTo>
                  <a:cubicBezTo>
                    <a:pt x="3237318" y="0"/>
                    <a:pt x="3251637" y="14318"/>
                    <a:pt x="3251637" y="31981"/>
                  </a:cubicBezTo>
                  <a:lnTo>
                    <a:pt x="3251637" y="1976260"/>
                  </a:lnTo>
                  <a:cubicBezTo>
                    <a:pt x="3251637" y="1984742"/>
                    <a:pt x="3248267" y="1992876"/>
                    <a:pt x="3242270" y="1998874"/>
                  </a:cubicBezTo>
                  <a:cubicBezTo>
                    <a:pt x="3236272" y="2004872"/>
                    <a:pt x="3228138" y="2008241"/>
                    <a:pt x="3219656" y="2008241"/>
                  </a:cubicBezTo>
                  <a:lnTo>
                    <a:pt x="31981" y="2008241"/>
                  </a:lnTo>
                  <a:cubicBezTo>
                    <a:pt x="14318" y="2008241"/>
                    <a:pt x="0" y="1993923"/>
                    <a:pt x="0" y="1976260"/>
                  </a:cubicBezTo>
                  <a:lnTo>
                    <a:pt x="0" y="31981"/>
                  </a:lnTo>
                  <a:cubicBezTo>
                    <a:pt x="0" y="14318"/>
                    <a:pt x="14318" y="0"/>
                    <a:pt x="3198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251637" cy="20463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4641048" y="646556"/>
            <a:ext cx="2742819" cy="9854438"/>
          </a:xfrm>
          <a:custGeom>
            <a:avLst/>
            <a:gdLst/>
            <a:ahLst/>
            <a:cxnLst/>
            <a:rect r="r" b="b" t="t" l="l"/>
            <a:pathLst>
              <a:path h="9854438" w="2742819">
                <a:moveTo>
                  <a:pt x="0" y="0"/>
                </a:moveTo>
                <a:lnTo>
                  <a:pt x="2742819" y="0"/>
                </a:lnTo>
                <a:lnTo>
                  <a:pt x="2742819" y="9854439"/>
                </a:lnTo>
                <a:lnTo>
                  <a:pt x="0" y="98544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3571304" y="5271279"/>
            <a:ext cx="7754592" cy="743663"/>
            <a:chOff x="0" y="0"/>
            <a:chExt cx="2042362" cy="19586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42362" cy="195862"/>
            </a:xfrm>
            <a:custGeom>
              <a:avLst/>
              <a:gdLst/>
              <a:ahLst/>
              <a:cxnLst/>
              <a:rect r="r" b="b" t="t" l="l"/>
              <a:pathLst>
                <a:path h="195862" w="2042362">
                  <a:moveTo>
                    <a:pt x="50917" y="0"/>
                  </a:moveTo>
                  <a:lnTo>
                    <a:pt x="1991445" y="0"/>
                  </a:lnTo>
                  <a:cubicBezTo>
                    <a:pt x="2019566" y="0"/>
                    <a:pt x="2042362" y="22796"/>
                    <a:pt x="2042362" y="50917"/>
                  </a:cubicBezTo>
                  <a:lnTo>
                    <a:pt x="2042362" y="144945"/>
                  </a:lnTo>
                  <a:cubicBezTo>
                    <a:pt x="2042362" y="173066"/>
                    <a:pt x="2019566" y="195862"/>
                    <a:pt x="1991445" y="195862"/>
                  </a:cubicBezTo>
                  <a:lnTo>
                    <a:pt x="50917" y="195862"/>
                  </a:lnTo>
                  <a:cubicBezTo>
                    <a:pt x="22796" y="195862"/>
                    <a:pt x="0" y="173066"/>
                    <a:pt x="0" y="144945"/>
                  </a:cubicBezTo>
                  <a:lnTo>
                    <a:pt x="0" y="50917"/>
                  </a:lnTo>
                  <a:cubicBezTo>
                    <a:pt x="0" y="22796"/>
                    <a:pt x="22796" y="0"/>
                    <a:pt x="50917" y="0"/>
                  </a:cubicBezTo>
                  <a:close/>
                </a:path>
              </a:pathLst>
            </a:custGeom>
            <a:solidFill>
              <a:srgbClr val="FFFDA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2042362" cy="2339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346184" y="5143500"/>
            <a:ext cx="12346059" cy="4114800"/>
            <a:chOff x="0" y="0"/>
            <a:chExt cx="3251637" cy="108373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251637" cy="1083733"/>
            </a:xfrm>
            <a:custGeom>
              <a:avLst/>
              <a:gdLst/>
              <a:ahLst/>
              <a:cxnLst/>
              <a:rect r="r" b="b" t="t" l="l"/>
              <a:pathLst>
                <a:path h="1083733" w="3251637">
                  <a:moveTo>
                    <a:pt x="31981" y="0"/>
                  </a:moveTo>
                  <a:lnTo>
                    <a:pt x="3219656" y="0"/>
                  </a:lnTo>
                  <a:cubicBezTo>
                    <a:pt x="3237318" y="0"/>
                    <a:pt x="3251637" y="14318"/>
                    <a:pt x="3251637" y="31981"/>
                  </a:cubicBezTo>
                  <a:lnTo>
                    <a:pt x="3251637" y="1051752"/>
                  </a:lnTo>
                  <a:cubicBezTo>
                    <a:pt x="3251637" y="1060234"/>
                    <a:pt x="3248267" y="1068369"/>
                    <a:pt x="3242270" y="1074366"/>
                  </a:cubicBezTo>
                  <a:cubicBezTo>
                    <a:pt x="3236272" y="1080364"/>
                    <a:pt x="3228138" y="1083733"/>
                    <a:pt x="3219656" y="1083733"/>
                  </a:cubicBezTo>
                  <a:lnTo>
                    <a:pt x="31981" y="1083733"/>
                  </a:lnTo>
                  <a:cubicBezTo>
                    <a:pt x="14318" y="1083733"/>
                    <a:pt x="0" y="1069415"/>
                    <a:pt x="0" y="1051752"/>
                  </a:cubicBezTo>
                  <a:lnTo>
                    <a:pt x="0" y="31981"/>
                  </a:lnTo>
                  <a:cubicBezTo>
                    <a:pt x="0" y="14318"/>
                    <a:pt x="14318" y="0"/>
                    <a:pt x="31981" y="0"/>
                  </a:cubicBezTo>
                  <a:close/>
                </a:path>
              </a:pathLst>
            </a:custGeom>
            <a:solidFill>
              <a:srgbClr val="FFFDA7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3251637" cy="11218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675278" y="1745322"/>
            <a:ext cx="11655109" cy="2271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80"/>
              </a:lnSpc>
              <a:spcBef>
                <a:spcPct val="0"/>
              </a:spcBef>
            </a:pPr>
            <a:r>
              <a:rPr lang="en-US" b="true" sz="6200" u="sng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New Teacher Academy: September  Follow-Up 9/24/24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46184" y="4178662"/>
            <a:ext cx="12395165" cy="47421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 b="true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September 17- Last Day to Register </a:t>
            </a:r>
          </a:p>
          <a:p>
            <a:pPr algn="ctr">
              <a:lnSpc>
                <a:spcPts val="7419"/>
              </a:lnSpc>
            </a:pPr>
            <a:r>
              <a:rPr lang="en-US" sz="5299" b="true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IMPORTANT NOTICE!!! </a:t>
            </a:r>
          </a:p>
          <a:p>
            <a:pPr algn="ctr">
              <a:lnSpc>
                <a:spcPts val="7419"/>
              </a:lnSpc>
            </a:pPr>
            <a:r>
              <a:rPr lang="en-US" sz="5299" b="true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Venue has changed: </a:t>
            </a:r>
          </a:p>
          <a:p>
            <a:pPr algn="ctr">
              <a:lnSpc>
                <a:spcPts val="7419"/>
              </a:lnSpc>
            </a:pPr>
            <a:r>
              <a:rPr lang="en-US" sz="5299" b="true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Meridian Technology - South Campus</a:t>
            </a:r>
          </a:p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b="true" sz="5299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3025 S. Division St., Guthrie OK 73044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3E4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913241" y="1633260"/>
            <a:ext cx="12346059" cy="7625040"/>
            <a:chOff x="0" y="0"/>
            <a:chExt cx="3251637" cy="200824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51637" cy="2008241"/>
            </a:xfrm>
            <a:custGeom>
              <a:avLst/>
              <a:gdLst/>
              <a:ahLst/>
              <a:cxnLst/>
              <a:rect r="r" b="b" t="t" l="l"/>
              <a:pathLst>
                <a:path h="2008241" w="3251637">
                  <a:moveTo>
                    <a:pt x="31981" y="0"/>
                  </a:moveTo>
                  <a:lnTo>
                    <a:pt x="3219656" y="0"/>
                  </a:lnTo>
                  <a:cubicBezTo>
                    <a:pt x="3237318" y="0"/>
                    <a:pt x="3251637" y="14318"/>
                    <a:pt x="3251637" y="31981"/>
                  </a:cubicBezTo>
                  <a:lnTo>
                    <a:pt x="3251637" y="1976260"/>
                  </a:lnTo>
                  <a:cubicBezTo>
                    <a:pt x="3251637" y="1984742"/>
                    <a:pt x="3248267" y="1992876"/>
                    <a:pt x="3242270" y="1998874"/>
                  </a:cubicBezTo>
                  <a:cubicBezTo>
                    <a:pt x="3236272" y="2004872"/>
                    <a:pt x="3228138" y="2008241"/>
                    <a:pt x="3219656" y="2008241"/>
                  </a:cubicBezTo>
                  <a:lnTo>
                    <a:pt x="31981" y="2008241"/>
                  </a:lnTo>
                  <a:cubicBezTo>
                    <a:pt x="14318" y="2008241"/>
                    <a:pt x="0" y="1993923"/>
                    <a:pt x="0" y="1976260"/>
                  </a:cubicBezTo>
                  <a:lnTo>
                    <a:pt x="0" y="31981"/>
                  </a:lnTo>
                  <a:cubicBezTo>
                    <a:pt x="0" y="14318"/>
                    <a:pt x="14318" y="0"/>
                    <a:pt x="3198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251637" cy="20463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5223996" y="3940848"/>
            <a:ext cx="11724548" cy="48657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71"/>
              </a:lnSpc>
            </a:pPr>
            <a:r>
              <a:rPr lang="en-US" sz="5408" b="true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Riversports deadline - *PASSED*</a:t>
            </a:r>
          </a:p>
          <a:p>
            <a:pPr algn="ctr">
              <a:lnSpc>
                <a:spcPts val="7571"/>
              </a:lnSpc>
            </a:pPr>
            <a:r>
              <a:rPr lang="en-US" sz="5408" b="true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Take AIM deadline- Sept. 19</a:t>
            </a:r>
          </a:p>
          <a:p>
            <a:pPr algn="ctr">
              <a:lnSpc>
                <a:spcPts val="7571"/>
              </a:lnSpc>
            </a:pPr>
            <a:r>
              <a:rPr lang="en-US" sz="5408" b="true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Say YES to FCS (Jr. Sr. Only) - Oct. 1</a:t>
            </a:r>
          </a:p>
          <a:p>
            <a:pPr algn="ctr">
              <a:lnSpc>
                <a:spcPts val="7571"/>
              </a:lnSpc>
            </a:pPr>
            <a:r>
              <a:rPr lang="en-US" sz="5408" b="true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District STAR Events - Oct. 29</a:t>
            </a:r>
          </a:p>
          <a:p>
            <a:pPr algn="ctr">
              <a:lnSpc>
                <a:spcPts val="7571"/>
              </a:lnSpc>
              <a:spcBef>
                <a:spcPct val="0"/>
              </a:spcBef>
            </a:pPr>
            <a:r>
              <a:rPr lang="en-US" b="true" sz="5408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Get SET - Registration opens Nov. 1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233435" y="709980"/>
            <a:ext cx="2742819" cy="9854438"/>
          </a:xfrm>
          <a:custGeom>
            <a:avLst/>
            <a:gdLst/>
            <a:ahLst/>
            <a:cxnLst/>
            <a:rect r="r" b="b" t="t" l="l"/>
            <a:pathLst>
              <a:path h="9854438" w="2742819">
                <a:moveTo>
                  <a:pt x="0" y="0"/>
                </a:moveTo>
                <a:lnTo>
                  <a:pt x="2742819" y="0"/>
                </a:lnTo>
                <a:lnTo>
                  <a:pt x="2742819" y="9854438"/>
                </a:lnTo>
                <a:lnTo>
                  <a:pt x="0" y="98544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399575" y="1828388"/>
            <a:ext cx="7373392" cy="20134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72"/>
              </a:lnSpc>
            </a:pPr>
            <a:r>
              <a:rPr lang="en-US" sz="5480" b="true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Oklahoma FCCLA </a:t>
            </a:r>
          </a:p>
          <a:p>
            <a:pPr algn="ctr">
              <a:lnSpc>
                <a:spcPts val="7672"/>
              </a:lnSpc>
              <a:spcBef>
                <a:spcPct val="0"/>
              </a:spcBef>
            </a:pPr>
            <a:r>
              <a:rPr lang="en-US" b="true" sz="5480" u="sng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Registration Deadlines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8A8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46184" y="1892301"/>
            <a:ext cx="12346059" cy="7625040"/>
            <a:chOff x="0" y="0"/>
            <a:chExt cx="3251637" cy="200824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51637" cy="2008241"/>
            </a:xfrm>
            <a:custGeom>
              <a:avLst/>
              <a:gdLst/>
              <a:ahLst/>
              <a:cxnLst/>
              <a:rect r="r" b="b" t="t" l="l"/>
              <a:pathLst>
                <a:path h="2008241" w="3251637">
                  <a:moveTo>
                    <a:pt x="31981" y="0"/>
                  </a:moveTo>
                  <a:lnTo>
                    <a:pt x="3219656" y="0"/>
                  </a:lnTo>
                  <a:cubicBezTo>
                    <a:pt x="3237318" y="0"/>
                    <a:pt x="3251637" y="14318"/>
                    <a:pt x="3251637" y="31981"/>
                  </a:cubicBezTo>
                  <a:lnTo>
                    <a:pt x="3251637" y="1976260"/>
                  </a:lnTo>
                  <a:cubicBezTo>
                    <a:pt x="3251637" y="1984742"/>
                    <a:pt x="3248267" y="1992876"/>
                    <a:pt x="3242270" y="1998874"/>
                  </a:cubicBezTo>
                  <a:cubicBezTo>
                    <a:pt x="3236272" y="2004872"/>
                    <a:pt x="3228138" y="2008241"/>
                    <a:pt x="3219656" y="2008241"/>
                  </a:cubicBezTo>
                  <a:lnTo>
                    <a:pt x="31981" y="2008241"/>
                  </a:lnTo>
                  <a:cubicBezTo>
                    <a:pt x="14318" y="2008241"/>
                    <a:pt x="0" y="1993923"/>
                    <a:pt x="0" y="1976260"/>
                  </a:cubicBezTo>
                  <a:lnTo>
                    <a:pt x="0" y="31981"/>
                  </a:lnTo>
                  <a:cubicBezTo>
                    <a:pt x="0" y="14318"/>
                    <a:pt x="14318" y="0"/>
                    <a:pt x="3198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251637" cy="20463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4641048" y="646556"/>
            <a:ext cx="2742819" cy="9854438"/>
          </a:xfrm>
          <a:custGeom>
            <a:avLst/>
            <a:gdLst/>
            <a:ahLst/>
            <a:cxnLst/>
            <a:rect r="r" b="b" t="t" l="l"/>
            <a:pathLst>
              <a:path h="9854438" w="2742819">
                <a:moveTo>
                  <a:pt x="0" y="0"/>
                </a:moveTo>
                <a:lnTo>
                  <a:pt x="2742819" y="0"/>
                </a:lnTo>
                <a:lnTo>
                  <a:pt x="2742819" y="9854439"/>
                </a:lnTo>
                <a:lnTo>
                  <a:pt x="0" y="98544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346184" y="3712475"/>
            <a:ext cx="12555477" cy="5676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65157" indent="-532579" lvl="1">
              <a:lnSpc>
                <a:spcPts val="6906"/>
              </a:lnSpc>
              <a:buFont typeface="Arial"/>
              <a:buChar char="•"/>
            </a:pPr>
            <a:r>
              <a:rPr lang="en-US" b="true" sz="4933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Capitol Leadership </a:t>
            </a:r>
          </a:p>
          <a:p>
            <a:pPr algn="l" marL="2130314" indent="-710105" lvl="2">
              <a:lnSpc>
                <a:spcPts val="6906"/>
              </a:lnSpc>
              <a:buFont typeface="Arial"/>
              <a:buChar char="⚬"/>
            </a:pPr>
            <a:r>
              <a:rPr lang="en-US" b="true" sz="4933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(NOT HELD DURING ELECTION YEARS)</a:t>
            </a:r>
          </a:p>
          <a:p>
            <a:pPr algn="l" marL="964929" indent="-482464" lvl="1">
              <a:lnSpc>
                <a:spcPts val="6257"/>
              </a:lnSpc>
              <a:buFont typeface="Arial"/>
              <a:buChar char="•"/>
            </a:pPr>
            <a:r>
              <a:rPr lang="en-US" b="true" sz="4469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National Fall Conference </a:t>
            </a:r>
          </a:p>
          <a:p>
            <a:pPr algn="l" marL="1929858" indent="-643286" lvl="2">
              <a:lnSpc>
                <a:spcPts val="6257"/>
              </a:lnSpc>
              <a:buFont typeface="Arial"/>
              <a:buChar char="⚬"/>
            </a:pPr>
            <a:r>
              <a:rPr lang="en-US" b="true" sz="4469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Orlando, Florida -October 18-22, 2024</a:t>
            </a:r>
          </a:p>
          <a:p>
            <a:pPr algn="l" marL="1929858" indent="-643286" lvl="2">
              <a:lnSpc>
                <a:spcPts val="6257"/>
              </a:lnSpc>
              <a:buFont typeface="Arial"/>
              <a:buChar char="⚬"/>
            </a:pPr>
            <a:r>
              <a:rPr lang="en-US" b="true" sz="4469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Anaheim, CA - October 24-27, 2024</a:t>
            </a:r>
          </a:p>
          <a:p>
            <a:pPr algn="ctr">
              <a:lnSpc>
                <a:spcPts val="4717"/>
              </a:lnSpc>
            </a:pPr>
            <a:r>
              <a:rPr lang="en-US" b="true" sz="3369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*Says it is sold-out; check the Facebook groups!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832517" y="1889532"/>
            <a:ext cx="7373392" cy="20134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72"/>
              </a:lnSpc>
            </a:pPr>
            <a:r>
              <a:rPr lang="en-US" sz="5480" b="true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National FCCLA </a:t>
            </a:r>
          </a:p>
          <a:p>
            <a:pPr algn="ctr">
              <a:lnSpc>
                <a:spcPts val="7672"/>
              </a:lnSpc>
              <a:spcBef>
                <a:spcPct val="0"/>
              </a:spcBef>
            </a:pPr>
            <a:r>
              <a:rPr lang="en-US" b="true" sz="5480" u="sng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Registration Deadlines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93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46184" y="1125438"/>
            <a:ext cx="12346059" cy="8611744"/>
            <a:chOff x="0" y="0"/>
            <a:chExt cx="3251637" cy="22681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51637" cy="2268113"/>
            </a:xfrm>
            <a:custGeom>
              <a:avLst/>
              <a:gdLst/>
              <a:ahLst/>
              <a:cxnLst/>
              <a:rect r="r" b="b" t="t" l="l"/>
              <a:pathLst>
                <a:path h="2268113" w="3251637">
                  <a:moveTo>
                    <a:pt x="31981" y="0"/>
                  </a:moveTo>
                  <a:lnTo>
                    <a:pt x="3219656" y="0"/>
                  </a:lnTo>
                  <a:cubicBezTo>
                    <a:pt x="3237318" y="0"/>
                    <a:pt x="3251637" y="14318"/>
                    <a:pt x="3251637" y="31981"/>
                  </a:cubicBezTo>
                  <a:lnTo>
                    <a:pt x="3251637" y="2236133"/>
                  </a:lnTo>
                  <a:cubicBezTo>
                    <a:pt x="3251637" y="2253795"/>
                    <a:pt x="3237318" y="2268113"/>
                    <a:pt x="3219656" y="2268113"/>
                  </a:cubicBezTo>
                  <a:lnTo>
                    <a:pt x="31981" y="2268113"/>
                  </a:lnTo>
                  <a:cubicBezTo>
                    <a:pt x="14318" y="2268113"/>
                    <a:pt x="0" y="2253795"/>
                    <a:pt x="0" y="2236133"/>
                  </a:cubicBezTo>
                  <a:lnTo>
                    <a:pt x="0" y="31981"/>
                  </a:lnTo>
                  <a:cubicBezTo>
                    <a:pt x="0" y="14318"/>
                    <a:pt x="14318" y="0"/>
                    <a:pt x="3198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251637" cy="23062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4641048" y="646556"/>
            <a:ext cx="2742819" cy="9854438"/>
          </a:xfrm>
          <a:custGeom>
            <a:avLst/>
            <a:gdLst/>
            <a:ahLst/>
            <a:cxnLst/>
            <a:rect r="r" b="b" t="t" l="l"/>
            <a:pathLst>
              <a:path h="9854438" w="2742819">
                <a:moveTo>
                  <a:pt x="0" y="0"/>
                </a:moveTo>
                <a:lnTo>
                  <a:pt x="2742819" y="0"/>
                </a:lnTo>
                <a:lnTo>
                  <a:pt x="2742819" y="9854439"/>
                </a:lnTo>
                <a:lnTo>
                  <a:pt x="0" y="98544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765656" y="2416185"/>
            <a:ext cx="11507113" cy="7100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56982" indent="-428491" lvl="1">
              <a:lnSpc>
                <a:spcPts val="5557"/>
              </a:lnSpc>
              <a:buFont typeface="Arial"/>
              <a:buChar char="•"/>
            </a:pPr>
            <a:r>
              <a:rPr lang="en-US" b="true" sz="3969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Great PD sessions for New and Experienced Advisors through National FCCLA! </a:t>
            </a:r>
          </a:p>
          <a:p>
            <a:pPr algn="l" marL="856982" indent="-428491" lvl="1">
              <a:lnSpc>
                <a:spcPts val="5557"/>
              </a:lnSpc>
              <a:buFont typeface="Arial"/>
              <a:buChar char="•"/>
            </a:pPr>
            <a:r>
              <a:rPr lang="en-US" b="true" sz="3969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Registrations open Nov. 1st, 2024</a:t>
            </a:r>
          </a:p>
          <a:p>
            <a:pPr algn="l" marL="1713963" indent="-571321" lvl="2">
              <a:lnSpc>
                <a:spcPts val="5557"/>
              </a:lnSpc>
              <a:buFont typeface="Arial"/>
              <a:buChar char="⚬"/>
            </a:pPr>
            <a:r>
              <a:rPr lang="en-US" b="true" sz="3969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Can be found in your FCCLA Portal!</a:t>
            </a:r>
          </a:p>
          <a:p>
            <a:pPr algn="l" marL="856982" indent="-428491" lvl="1">
              <a:lnSpc>
                <a:spcPts val="5557"/>
              </a:lnSpc>
              <a:buFont typeface="Arial"/>
              <a:buChar char="•"/>
            </a:pPr>
            <a:r>
              <a:rPr lang="en-US" b="true" sz="3969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Chapter must be affiliated for you to participate! </a:t>
            </a:r>
          </a:p>
          <a:p>
            <a:pPr algn="l" marL="856982" indent="-428491" lvl="1">
              <a:lnSpc>
                <a:spcPts val="5557"/>
              </a:lnSpc>
              <a:buFont typeface="Arial"/>
              <a:buChar char="•"/>
            </a:pPr>
            <a:r>
              <a:rPr lang="en-US" b="true" sz="3969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Must attend 3 of the 4 sessions to receive recognition for completion at NLC. </a:t>
            </a:r>
          </a:p>
          <a:p>
            <a:pPr algn="l" marL="856982" indent="-428491" lvl="1">
              <a:lnSpc>
                <a:spcPts val="5557"/>
              </a:lnSpc>
              <a:buFont typeface="Arial"/>
              <a:buChar char="•"/>
            </a:pPr>
            <a:r>
              <a:rPr lang="en-US" b="true" sz="3969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Can be included as a membership package or cost is $45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465358" y="1365350"/>
            <a:ext cx="8107710" cy="10418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72"/>
              </a:lnSpc>
              <a:spcBef>
                <a:spcPct val="0"/>
              </a:spcBef>
            </a:pPr>
            <a:r>
              <a:rPr lang="en-US" b="true" sz="5480" u="sng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FCCLA Adviser Academy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A9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913241" y="1633260"/>
            <a:ext cx="12346059" cy="7625040"/>
            <a:chOff x="0" y="0"/>
            <a:chExt cx="3251637" cy="200824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51637" cy="2008241"/>
            </a:xfrm>
            <a:custGeom>
              <a:avLst/>
              <a:gdLst/>
              <a:ahLst/>
              <a:cxnLst/>
              <a:rect r="r" b="b" t="t" l="l"/>
              <a:pathLst>
                <a:path h="2008241" w="3251637">
                  <a:moveTo>
                    <a:pt x="31981" y="0"/>
                  </a:moveTo>
                  <a:lnTo>
                    <a:pt x="3219656" y="0"/>
                  </a:lnTo>
                  <a:cubicBezTo>
                    <a:pt x="3237318" y="0"/>
                    <a:pt x="3251637" y="14318"/>
                    <a:pt x="3251637" y="31981"/>
                  </a:cubicBezTo>
                  <a:lnTo>
                    <a:pt x="3251637" y="1976260"/>
                  </a:lnTo>
                  <a:cubicBezTo>
                    <a:pt x="3251637" y="1984742"/>
                    <a:pt x="3248267" y="1992876"/>
                    <a:pt x="3242270" y="1998874"/>
                  </a:cubicBezTo>
                  <a:cubicBezTo>
                    <a:pt x="3236272" y="2004872"/>
                    <a:pt x="3228138" y="2008241"/>
                    <a:pt x="3219656" y="2008241"/>
                  </a:cubicBezTo>
                  <a:lnTo>
                    <a:pt x="31981" y="2008241"/>
                  </a:lnTo>
                  <a:cubicBezTo>
                    <a:pt x="14318" y="2008241"/>
                    <a:pt x="0" y="1993923"/>
                    <a:pt x="0" y="1976260"/>
                  </a:cubicBezTo>
                  <a:lnTo>
                    <a:pt x="0" y="31981"/>
                  </a:lnTo>
                  <a:cubicBezTo>
                    <a:pt x="0" y="14318"/>
                    <a:pt x="14318" y="0"/>
                    <a:pt x="3198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251637" cy="20463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233435" y="709980"/>
            <a:ext cx="2742819" cy="9854438"/>
          </a:xfrm>
          <a:custGeom>
            <a:avLst/>
            <a:gdLst/>
            <a:ahLst/>
            <a:cxnLst/>
            <a:rect r="r" b="b" t="t" l="l"/>
            <a:pathLst>
              <a:path h="9854438" w="2742819">
                <a:moveTo>
                  <a:pt x="0" y="0"/>
                </a:moveTo>
                <a:lnTo>
                  <a:pt x="2742819" y="0"/>
                </a:lnTo>
                <a:lnTo>
                  <a:pt x="2742819" y="9854438"/>
                </a:lnTo>
                <a:lnTo>
                  <a:pt x="0" y="98544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644033" y="4588192"/>
            <a:ext cx="10884476" cy="3918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49"/>
              </a:lnSpc>
            </a:pPr>
            <a:r>
              <a:rPr lang="en-US" sz="5464" b="true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$500 to attend Adviser Summit</a:t>
            </a:r>
          </a:p>
          <a:p>
            <a:pPr algn="ctr">
              <a:lnSpc>
                <a:spcPts val="7649"/>
              </a:lnSpc>
            </a:pPr>
            <a:r>
              <a:rPr lang="en-US" sz="5464" b="true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January 15-18, 2025</a:t>
            </a:r>
          </a:p>
          <a:p>
            <a:pPr algn="ctr">
              <a:lnSpc>
                <a:spcPts val="7649"/>
              </a:lnSpc>
            </a:pPr>
            <a:r>
              <a:rPr lang="en-US" sz="5464" b="true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Orlando, Florida</a:t>
            </a:r>
          </a:p>
          <a:p>
            <a:pPr algn="ctr">
              <a:lnSpc>
                <a:spcPts val="7649"/>
              </a:lnSpc>
              <a:spcBef>
                <a:spcPct val="0"/>
              </a:spcBef>
            </a:pPr>
            <a:r>
              <a:rPr lang="en-US" b="true" sz="5464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Applications due September 21st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311442" y="2060488"/>
            <a:ext cx="11549658" cy="2289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48"/>
              </a:lnSpc>
            </a:pPr>
            <a:r>
              <a:rPr lang="en-US" sz="6249" b="true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Oklahoma Alumni &amp; Associates</a:t>
            </a:r>
          </a:p>
          <a:p>
            <a:pPr algn="ctr">
              <a:lnSpc>
                <a:spcPts val="8748"/>
              </a:lnSpc>
              <a:spcBef>
                <a:spcPct val="0"/>
              </a:spcBef>
            </a:pPr>
            <a:r>
              <a:rPr lang="en-US" b="true" sz="6249" u="sng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Adviser Summit Scholarship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22E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46184" y="1125438"/>
            <a:ext cx="12346059" cy="8611744"/>
            <a:chOff x="0" y="0"/>
            <a:chExt cx="3251637" cy="22681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51637" cy="2268113"/>
            </a:xfrm>
            <a:custGeom>
              <a:avLst/>
              <a:gdLst/>
              <a:ahLst/>
              <a:cxnLst/>
              <a:rect r="r" b="b" t="t" l="l"/>
              <a:pathLst>
                <a:path h="2268113" w="3251637">
                  <a:moveTo>
                    <a:pt x="31981" y="0"/>
                  </a:moveTo>
                  <a:lnTo>
                    <a:pt x="3219656" y="0"/>
                  </a:lnTo>
                  <a:cubicBezTo>
                    <a:pt x="3237318" y="0"/>
                    <a:pt x="3251637" y="14318"/>
                    <a:pt x="3251637" y="31981"/>
                  </a:cubicBezTo>
                  <a:lnTo>
                    <a:pt x="3251637" y="2236133"/>
                  </a:lnTo>
                  <a:cubicBezTo>
                    <a:pt x="3251637" y="2253795"/>
                    <a:pt x="3237318" y="2268113"/>
                    <a:pt x="3219656" y="2268113"/>
                  </a:cubicBezTo>
                  <a:lnTo>
                    <a:pt x="31981" y="2268113"/>
                  </a:lnTo>
                  <a:cubicBezTo>
                    <a:pt x="14318" y="2268113"/>
                    <a:pt x="0" y="2253795"/>
                    <a:pt x="0" y="2236133"/>
                  </a:cubicBezTo>
                  <a:lnTo>
                    <a:pt x="0" y="31981"/>
                  </a:lnTo>
                  <a:cubicBezTo>
                    <a:pt x="0" y="14318"/>
                    <a:pt x="14318" y="0"/>
                    <a:pt x="3198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251637" cy="23062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4641048" y="646556"/>
            <a:ext cx="2742819" cy="9854438"/>
          </a:xfrm>
          <a:custGeom>
            <a:avLst/>
            <a:gdLst/>
            <a:ahLst/>
            <a:cxnLst/>
            <a:rect r="r" b="b" t="t" l="l"/>
            <a:pathLst>
              <a:path h="9854438" w="2742819">
                <a:moveTo>
                  <a:pt x="0" y="0"/>
                </a:moveTo>
                <a:lnTo>
                  <a:pt x="2742819" y="0"/>
                </a:lnTo>
                <a:lnTo>
                  <a:pt x="2742819" y="9854439"/>
                </a:lnTo>
                <a:lnTo>
                  <a:pt x="0" y="98544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765656" y="2657140"/>
            <a:ext cx="11507113" cy="63920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64929" indent="-482464" lvl="1">
              <a:lnSpc>
                <a:spcPts val="6257"/>
              </a:lnSpc>
              <a:buFont typeface="Arial"/>
              <a:buChar char="•"/>
            </a:pPr>
            <a:r>
              <a:rPr lang="en-US" b="true" sz="4469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Membership Total: 337 Members</a:t>
            </a:r>
          </a:p>
          <a:p>
            <a:pPr algn="l" marL="964929" indent="-482464" lvl="1">
              <a:lnSpc>
                <a:spcPts val="6257"/>
              </a:lnSpc>
              <a:buFont typeface="Arial"/>
              <a:buChar char="•"/>
            </a:pPr>
            <a:r>
              <a:rPr lang="en-US" b="true" sz="4469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If you volunteered to serve on a committee... check your email for info about meetings.</a:t>
            </a:r>
          </a:p>
          <a:p>
            <a:pPr algn="l" marL="964929" indent="-482464" lvl="1">
              <a:lnSpc>
                <a:spcPts val="6257"/>
              </a:lnSpc>
              <a:buFont typeface="Arial"/>
              <a:buChar char="•"/>
            </a:pPr>
            <a:r>
              <a:rPr lang="en-US" b="true" sz="4469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Mid-Winter Conference Info to come!</a:t>
            </a:r>
          </a:p>
          <a:p>
            <a:pPr algn="l" marL="964929" indent="-482464" lvl="1">
              <a:lnSpc>
                <a:spcPts val="6257"/>
              </a:lnSpc>
              <a:buFont typeface="Arial"/>
              <a:buChar char="•"/>
            </a:pPr>
            <a:r>
              <a:rPr lang="en-US" b="true" sz="4469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Officers are working on some PD opportunities later in the year... stay up to date with Newsletter!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568100" y="1365350"/>
            <a:ext cx="5902226" cy="10418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72"/>
              </a:lnSpc>
              <a:spcBef>
                <a:spcPct val="0"/>
              </a:spcBef>
            </a:pPr>
            <a:r>
              <a:rPr lang="en-US" b="true" sz="5480" u="sng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 OATFCS Updates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380557">
            <a:off x="-512251" y="-978688"/>
            <a:ext cx="19312503" cy="12244377"/>
          </a:xfrm>
          <a:custGeom>
            <a:avLst/>
            <a:gdLst/>
            <a:ahLst/>
            <a:cxnLst/>
            <a:rect r="r" b="b" t="t" l="l"/>
            <a:pathLst>
              <a:path h="12244377" w="19312503">
                <a:moveTo>
                  <a:pt x="1136442" y="0"/>
                </a:moveTo>
                <a:lnTo>
                  <a:pt x="19312502" y="2020343"/>
                </a:lnTo>
                <a:lnTo>
                  <a:pt x="18176060" y="12244376"/>
                </a:lnTo>
                <a:lnTo>
                  <a:pt x="0" y="10224033"/>
                </a:lnTo>
                <a:lnTo>
                  <a:pt x="1136442" y="0"/>
                </a:lnTo>
                <a:close/>
              </a:path>
            </a:pathLst>
          </a:custGeom>
          <a:blipFill>
            <a:blip r:embed="rId2"/>
            <a:stretch>
              <a:fillRect l="-18135" t="-2497" r="-305" b="-258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413758" y="1028700"/>
            <a:ext cx="6416164" cy="8367549"/>
            <a:chOff x="0" y="0"/>
            <a:chExt cx="1689854" cy="220379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689854" cy="2203799"/>
            </a:xfrm>
            <a:custGeom>
              <a:avLst/>
              <a:gdLst/>
              <a:ahLst/>
              <a:cxnLst/>
              <a:rect r="r" b="b" t="t" l="l"/>
              <a:pathLst>
                <a:path h="2203799" w="1689854">
                  <a:moveTo>
                    <a:pt x="61538" y="0"/>
                  </a:moveTo>
                  <a:lnTo>
                    <a:pt x="1628316" y="0"/>
                  </a:lnTo>
                  <a:cubicBezTo>
                    <a:pt x="1662302" y="0"/>
                    <a:pt x="1689854" y="27552"/>
                    <a:pt x="1689854" y="61538"/>
                  </a:cubicBezTo>
                  <a:lnTo>
                    <a:pt x="1689854" y="2142261"/>
                  </a:lnTo>
                  <a:cubicBezTo>
                    <a:pt x="1689854" y="2176248"/>
                    <a:pt x="1662302" y="2203799"/>
                    <a:pt x="1628316" y="2203799"/>
                  </a:cubicBezTo>
                  <a:lnTo>
                    <a:pt x="61538" y="2203799"/>
                  </a:lnTo>
                  <a:cubicBezTo>
                    <a:pt x="27552" y="2203799"/>
                    <a:pt x="0" y="2176248"/>
                    <a:pt x="0" y="2142261"/>
                  </a:cubicBezTo>
                  <a:lnTo>
                    <a:pt x="0" y="61538"/>
                  </a:lnTo>
                  <a:cubicBezTo>
                    <a:pt x="0" y="27552"/>
                    <a:pt x="27552" y="0"/>
                    <a:pt x="6153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689854" cy="22418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1262840" y="1394273"/>
            <a:ext cx="4718000" cy="31178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 b="true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District 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b="true" sz="8499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Meetings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262840" y="4909364"/>
            <a:ext cx="4718000" cy="39738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b="true" sz="4500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Items to Review: </a:t>
            </a:r>
          </a:p>
          <a:p>
            <a:pPr algn="l" marL="777248" indent="-388624" lvl="1">
              <a:lnSpc>
                <a:spcPts val="5040"/>
              </a:lnSpc>
              <a:buFont typeface="Arial"/>
              <a:buChar char="•"/>
            </a:pPr>
            <a:r>
              <a:rPr lang="en-US" b="true" sz="3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District Leadership Conference Info</a:t>
            </a:r>
          </a:p>
          <a:p>
            <a:pPr algn="l" marL="777248" indent="-388624" lvl="1">
              <a:lnSpc>
                <a:spcPts val="5040"/>
              </a:lnSpc>
              <a:buFont typeface="Arial"/>
              <a:buChar char="•"/>
            </a:pPr>
            <a:r>
              <a:rPr lang="en-US" b="true" sz="3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District STAR Duty Sheets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DAFtg327YuM</dc:identifier>
  <dcterms:modified xsi:type="dcterms:W3CDTF">2011-08-01T06:04:30Z</dcterms:modified>
  <cp:revision>1</cp:revision>
  <dc:title>Lead Conference 2024 - Adviser PI Presentation</dc:title>
</cp:coreProperties>
</file>