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6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5" roundtripDataSignature="AMtx7mhN6quauG3Be5V4mYXZrAjVyBNLf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42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viewProps" Target="viewProps.xml"/><Relationship Id="rId40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customschemas.google.com/relationships/presentationmetadata" Target="meta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60" name="Google Shape;6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f082e24abf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" name="Google Shape;131;g2f082e24abf_0_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32" name="Google Shape;132;g2f082e24abf_0_4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13adfb0bb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g313adfb0bb9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40" name="Google Shape;140;g313adfb0bb9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13adfb0bb9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g313adfb0bb9_0_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50" name="Google Shape;150;g313adfb0bb9_0_5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13adfb0bb9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" name="Google Shape;158;g313adfb0bb9_0_1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g313adfb0bb9_0_1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13adfb0bb9_0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7" name="Google Shape;167;g313adfb0bb9_0_17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68" name="Google Shape;168;g313adfb0bb9_0_17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f082e24abf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6" name="Google Shape;176;g2f082e24abf_0_5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77" name="Google Shape;177;g2f082e24abf_0_5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28ab06680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28ab066801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8" name="Google Shape;188;g328ab066801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f082e24abf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4" name="Google Shape;194;g2f082e24abf_0_6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95" name="Google Shape;195;g2f082e24abf_0_6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13adfb0bb9_0_2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3" name="Google Shape;203;g313adfb0bb9_0_2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04" name="Google Shape;204;g313adfb0bb9_0_2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32e301fa63a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4" name="Google Shape;214;g32e301fa63a_0_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15" name="Google Shape;215;g32e301fa63a_0_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fafdbc72a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" name="Google Shape;66;g2fafdbc72aa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67" name="Google Shape;67;g2fafdbc72aa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2f082e24abf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2" name="Google Shape;222;g2f082e24abf_0_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23" name="Google Shape;223;g2f082e24abf_0_7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20</a:t>
            </a:fld>
            <a:endParaRPr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32e301fa63a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1" name="Google Shape;231;g32e301fa63a_0_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32" name="Google Shape;232;g32e301fa63a_0_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21</a:t>
            </a:fld>
            <a:endParaRPr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328ab066801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328ab066801_0_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1" name="Google Shape;241;g328ab066801_0_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281418d61c0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7" name="Google Shape;247;g281418d61c0_0_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48" name="Google Shape;248;g281418d61c0_0_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23</a:t>
            </a:fld>
            <a:endParaRPr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313adfb0bb9_0_3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5" name="Google Shape;255;g313adfb0bb9_0_3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56" name="Google Shape;256;g313adfb0bb9_0_33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24</a:t>
            </a:fld>
            <a:endParaRPr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281418d61c0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3" name="Google Shape;263;g281418d61c0_0_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64" name="Google Shape;264;g281418d61c0_0_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25</a:t>
            </a:fld>
            <a:endParaRPr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3015410b44c_1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1" name="Google Shape;271;g3015410b44c_1_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72" name="Google Shape;272;g3015410b44c_1_4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26</a:t>
            </a:fld>
            <a:endParaRPr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328ab066801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328ab066801_0_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80" name="Google Shape;280;g328ab066801_0_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27</a:t>
            </a:fld>
            <a:endParaRPr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2fea4e78ece_0_2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6" name="Google Shape;286;g2fea4e78ece_0_2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87" name="Google Shape;287;g2fea4e78ece_0_2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28</a:t>
            </a:fld>
            <a:endParaRPr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2fea4e78ece_0_2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4" name="Google Shape;294;g2fea4e78ece_0_28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95" name="Google Shape;295;g2fea4e78ece_0_28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29</a:t>
            </a:fld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015410b44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" name="Google Shape;74;g3015410b44c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75" name="Google Shape;75;g3015410b44c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281418d61c0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1" name="Google Shape;301;g281418d61c0_0_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02" name="Google Shape;302;g281418d61c0_0_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30</a:t>
            </a:fld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fafdbc72aa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" name="Google Shape;82;g2fafdbc72aa_0_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83" name="Google Shape;83;g2fafdbc72aa_0_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15b815ac8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15b815ac88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You Matter!</a:t>
            </a:r>
            <a:endParaRPr dirty="0"/>
          </a:p>
        </p:txBody>
      </p:sp>
      <p:sp>
        <p:nvSpPr>
          <p:cNvPr id="100" name="Google Shape;100;g315b815ac88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015410b44c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g3015410b44c_1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08" name="Google Shape;108;g3015410b44c_1_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fea4e78ec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g2fea4e78ece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15" name="Google Shape;115;g2fea4e78ece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22" name="Google Shape;12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2"/>
          <p:cNvSpPr txBox="1">
            <a:spLocks noGrp="1"/>
          </p:cNvSpPr>
          <p:nvPr>
            <p:ph type="ctrTitle"/>
          </p:nvPr>
        </p:nvSpPr>
        <p:spPr>
          <a:xfrm>
            <a:off x="371061" y="1122363"/>
            <a:ext cx="5615404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2"/>
          <p:cNvSpPr txBox="1">
            <a:spLocks noGrp="1"/>
          </p:cNvSpPr>
          <p:nvPr>
            <p:ph type="subTitle" idx="1"/>
          </p:nvPr>
        </p:nvSpPr>
        <p:spPr>
          <a:xfrm>
            <a:off x="371061" y="3602038"/>
            <a:ext cx="5615404" cy="103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6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7" name="Google Shape;17;p22" descr="A close up of Oklahoma logo"/>
          <p:cNvPicPr preferRelativeResize="0"/>
          <p:nvPr/>
        </p:nvPicPr>
        <p:blipFill rotWithShape="1">
          <a:blip r:embed="rId2">
            <a:alphaModFix/>
          </a:blip>
          <a:srcRect t="14013" r="15471"/>
          <a:stretch/>
        </p:blipFill>
        <p:spPr>
          <a:xfrm>
            <a:off x="5986465" y="-1"/>
            <a:ext cx="6205535" cy="6312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2" descr="Oklahoma Education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1061" y="5335408"/>
            <a:ext cx="3048000" cy="977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6"/>
          <p:cNvSpPr txBox="1">
            <a:spLocks noGrp="1"/>
          </p:cNvSpPr>
          <p:nvPr>
            <p:ph type="title"/>
          </p:nvPr>
        </p:nvSpPr>
        <p:spPr>
          <a:xfrm>
            <a:off x="294198" y="365125"/>
            <a:ext cx="11570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6"/>
          <p:cNvSpPr txBox="1">
            <a:spLocks noGrp="1"/>
          </p:cNvSpPr>
          <p:nvPr>
            <p:ph type="ftr" idx="11"/>
          </p:nvPr>
        </p:nvSpPr>
        <p:spPr>
          <a:xfrm>
            <a:off x="513829" y="6363318"/>
            <a:ext cx="596609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2" name="Google Shape;22;p26"/>
          <p:cNvSpPr txBox="1">
            <a:spLocks noGrp="1"/>
          </p:cNvSpPr>
          <p:nvPr>
            <p:ph type="sldNum" idx="12"/>
          </p:nvPr>
        </p:nvSpPr>
        <p:spPr>
          <a:xfrm>
            <a:off x="0" y="6363318"/>
            <a:ext cx="5164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23" name="Google Shape;23;p26" descr="Oklahoma Education Log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471868" y="6246549"/>
            <a:ext cx="1502796" cy="48189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" name="Google Shape;24;p26"/>
          <p:cNvCxnSpPr/>
          <p:nvPr/>
        </p:nvCxnSpPr>
        <p:spPr>
          <a:xfrm>
            <a:off x="513829" y="6412530"/>
            <a:ext cx="0" cy="2667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23" descr="Oklahoma Logo"/>
          <p:cNvPicPr preferRelativeResize="0"/>
          <p:nvPr/>
        </p:nvPicPr>
        <p:blipFill rotWithShape="1">
          <a:blip r:embed="rId2">
            <a:alphaModFix/>
          </a:blip>
          <a:srcRect l="580" t="386" r="-1" b="33489"/>
          <a:stretch/>
        </p:blipFill>
        <p:spPr>
          <a:xfrm>
            <a:off x="0" y="0"/>
            <a:ext cx="12192000" cy="4566051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23"/>
          <p:cNvSpPr txBox="1">
            <a:spLocks noGrp="1"/>
          </p:cNvSpPr>
          <p:nvPr>
            <p:ph type="title"/>
          </p:nvPr>
        </p:nvSpPr>
        <p:spPr>
          <a:xfrm>
            <a:off x="367667" y="1709738"/>
            <a:ext cx="5478566" cy="273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3"/>
          <p:cNvSpPr txBox="1">
            <a:spLocks noGrp="1"/>
          </p:cNvSpPr>
          <p:nvPr>
            <p:ph type="body" idx="1"/>
          </p:nvPr>
        </p:nvSpPr>
        <p:spPr>
          <a:xfrm>
            <a:off x="367667" y="4677833"/>
            <a:ext cx="11456666" cy="1411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9A8D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9A8D2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9A8D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9A8D2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A8D2"/>
              </a:buClr>
              <a:buSzPts val="1600"/>
              <a:buNone/>
              <a:defRPr sz="1600">
                <a:solidFill>
                  <a:srgbClr val="89A8D2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A8D2"/>
              </a:buClr>
              <a:buSzPts val="1600"/>
              <a:buNone/>
              <a:defRPr sz="1600">
                <a:solidFill>
                  <a:srgbClr val="89A8D2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A8D2"/>
              </a:buClr>
              <a:buSzPts val="1600"/>
              <a:buNone/>
              <a:defRPr sz="1600">
                <a:solidFill>
                  <a:srgbClr val="89A8D2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A8D2"/>
              </a:buClr>
              <a:buSzPts val="1600"/>
              <a:buNone/>
              <a:defRPr sz="1600">
                <a:solidFill>
                  <a:srgbClr val="89A8D2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23"/>
          <p:cNvSpPr txBox="1">
            <a:spLocks noGrp="1"/>
          </p:cNvSpPr>
          <p:nvPr>
            <p:ph type="ftr" idx="11"/>
          </p:nvPr>
        </p:nvSpPr>
        <p:spPr>
          <a:xfrm>
            <a:off x="513829" y="6363318"/>
            <a:ext cx="596609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0" name="Google Shape;30;p23"/>
          <p:cNvSpPr txBox="1">
            <a:spLocks noGrp="1"/>
          </p:cNvSpPr>
          <p:nvPr>
            <p:ph type="sldNum" idx="12"/>
          </p:nvPr>
        </p:nvSpPr>
        <p:spPr>
          <a:xfrm>
            <a:off x="0" y="6363318"/>
            <a:ext cx="5164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31" name="Google Shape;31;p23" descr="Oklahoma Education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71868" y="6246549"/>
            <a:ext cx="1502796" cy="48189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" name="Google Shape;32;p23"/>
          <p:cNvCxnSpPr/>
          <p:nvPr/>
        </p:nvCxnSpPr>
        <p:spPr>
          <a:xfrm>
            <a:off x="513829" y="6412530"/>
            <a:ext cx="0" cy="2667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bg>
      <p:bgPr>
        <a:solidFill>
          <a:schemeClr val="lt1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4"/>
          <p:cNvSpPr txBox="1">
            <a:spLocks noGrp="1"/>
          </p:cNvSpPr>
          <p:nvPr>
            <p:ph type="title"/>
          </p:nvPr>
        </p:nvSpPr>
        <p:spPr>
          <a:xfrm>
            <a:off x="294199" y="365125"/>
            <a:ext cx="1160360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4"/>
          <p:cNvSpPr txBox="1">
            <a:spLocks noGrp="1"/>
          </p:cNvSpPr>
          <p:nvPr>
            <p:ph type="body" idx="1"/>
          </p:nvPr>
        </p:nvSpPr>
        <p:spPr>
          <a:xfrm>
            <a:off x="294199" y="1825625"/>
            <a:ext cx="11603603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32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4"/>
          <p:cNvSpPr txBox="1">
            <a:spLocks noGrp="1"/>
          </p:cNvSpPr>
          <p:nvPr>
            <p:ph type="ftr" idx="11"/>
          </p:nvPr>
        </p:nvSpPr>
        <p:spPr>
          <a:xfrm>
            <a:off x="513829" y="6363318"/>
            <a:ext cx="596609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7" name="Google Shape;37;p24"/>
          <p:cNvSpPr txBox="1">
            <a:spLocks noGrp="1"/>
          </p:cNvSpPr>
          <p:nvPr>
            <p:ph type="sldNum" idx="12"/>
          </p:nvPr>
        </p:nvSpPr>
        <p:spPr>
          <a:xfrm>
            <a:off x="0" y="6363318"/>
            <a:ext cx="5164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38" name="Google Shape;38;p24" descr="Oklahoma Education Log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471868" y="6246549"/>
            <a:ext cx="1502796" cy="48189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" name="Google Shape;39;p24"/>
          <p:cNvCxnSpPr/>
          <p:nvPr/>
        </p:nvCxnSpPr>
        <p:spPr>
          <a:xfrm>
            <a:off x="513829" y="6412530"/>
            <a:ext cx="0" cy="2667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5"/>
          <p:cNvSpPr txBox="1">
            <a:spLocks noGrp="1"/>
          </p:cNvSpPr>
          <p:nvPr>
            <p:ph type="title"/>
          </p:nvPr>
        </p:nvSpPr>
        <p:spPr>
          <a:xfrm>
            <a:off x="294199" y="365125"/>
            <a:ext cx="1152674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5"/>
          <p:cNvSpPr txBox="1">
            <a:spLocks noGrp="1"/>
          </p:cNvSpPr>
          <p:nvPr>
            <p:ph type="body" idx="1"/>
          </p:nvPr>
        </p:nvSpPr>
        <p:spPr>
          <a:xfrm>
            <a:off x="294199" y="1825625"/>
            <a:ext cx="5648739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25"/>
          <p:cNvSpPr txBox="1">
            <a:spLocks noGrp="1"/>
          </p:cNvSpPr>
          <p:nvPr>
            <p:ph type="body" idx="2"/>
          </p:nvPr>
        </p:nvSpPr>
        <p:spPr>
          <a:xfrm>
            <a:off x="6172202" y="1825625"/>
            <a:ext cx="5648739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5"/>
          <p:cNvSpPr txBox="1">
            <a:spLocks noGrp="1"/>
          </p:cNvSpPr>
          <p:nvPr>
            <p:ph type="ftr" idx="11"/>
          </p:nvPr>
        </p:nvSpPr>
        <p:spPr>
          <a:xfrm>
            <a:off x="513829" y="6363318"/>
            <a:ext cx="596609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5" name="Google Shape;45;p25"/>
          <p:cNvSpPr txBox="1">
            <a:spLocks noGrp="1"/>
          </p:cNvSpPr>
          <p:nvPr>
            <p:ph type="sldNum" idx="12"/>
          </p:nvPr>
        </p:nvSpPr>
        <p:spPr>
          <a:xfrm>
            <a:off x="0" y="6363318"/>
            <a:ext cx="5164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46" name="Google Shape;46;p25" descr="Oklahoma Education Log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471868" y="6246549"/>
            <a:ext cx="1502796" cy="48189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7" name="Google Shape;47;p25"/>
          <p:cNvCxnSpPr/>
          <p:nvPr/>
        </p:nvCxnSpPr>
        <p:spPr>
          <a:xfrm>
            <a:off x="513829" y="6412530"/>
            <a:ext cx="0" cy="2667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7"/>
          <p:cNvSpPr txBox="1">
            <a:spLocks noGrp="1"/>
          </p:cNvSpPr>
          <p:nvPr>
            <p:ph type="title"/>
          </p:nvPr>
        </p:nvSpPr>
        <p:spPr>
          <a:xfrm>
            <a:off x="294199" y="365125"/>
            <a:ext cx="1152674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7"/>
          <p:cNvSpPr txBox="1">
            <a:spLocks noGrp="1"/>
          </p:cNvSpPr>
          <p:nvPr>
            <p:ph type="body" idx="1"/>
          </p:nvPr>
        </p:nvSpPr>
        <p:spPr>
          <a:xfrm>
            <a:off x="294200" y="1703465"/>
            <a:ext cx="564873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27"/>
          <p:cNvSpPr txBox="1">
            <a:spLocks noGrp="1"/>
          </p:cNvSpPr>
          <p:nvPr>
            <p:ph type="body" idx="2"/>
          </p:nvPr>
        </p:nvSpPr>
        <p:spPr>
          <a:xfrm>
            <a:off x="6172202" y="1703465"/>
            <a:ext cx="5648739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27"/>
          <p:cNvSpPr txBox="1">
            <a:spLocks noGrp="1"/>
          </p:cNvSpPr>
          <p:nvPr>
            <p:ph type="ftr" idx="11"/>
          </p:nvPr>
        </p:nvSpPr>
        <p:spPr>
          <a:xfrm>
            <a:off x="513829" y="6363318"/>
            <a:ext cx="596609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3" name="Google Shape;53;p27"/>
          <p:cNvSpPr txBox="1">
            <a:spLocks noGrp="1"/>
          </p:cNvSpPr>
          <p:nvPr>
            <p:ph type="sldNum" idx="12"/>
          </p:nvPr>
        </p:nvSpPr>
        <p:spPr>
          <a:xfrm>
            <a:off x="0" y="6363318"/>
            <a:ext cx="5164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54" name="Google Shape;54;p27" descr="Oklahoma Education Log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471868" y="6246549"/>
            <a:ext cx="1502796" cy="48189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5" name="Google Shape;55;p27"/>
          <p:cNvCxnSpPr/>
          <p:nvPr/>
        </p:nvCxnSpPr>
        <p:spPr>
          <a:xfrm>
            <a:off x="513829" y="6412530"/>
            <a:ext cx="0" cy="2667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6" name="Google Shape;56;p27"/>
          <p:cNvSpPr txBox="1">
            <a:spLocks noGrp="1"/>
          </p:cNvSpPr>
          <p:nvPr>
            <p:ph type="body" idx="3"/>
          </p:nvPr>
        </p:nvSpPr>
        <p:spPr>
          <a:xfrm>
            <a:off x="294199" y="2527377"/>
            <a:ext cx="5648739" cy="3649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27"/>
          <p:cNvSpPr txBox="1">
            <a:spLocks noGrp="1"/>
          </p:cNvSpPr>
          <p:nvPr>
            <p:ph type="body" idx="4"/>
          </p:nvPr>
        </p:nvSpPr>
        <p:spPr>
          <a:xfrm>
            <a:off x="6172202" y="2527377"/>
            <a:ext cx="5648739" cy="3649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 txBox="1">
            <a:spLocks noGrp="1"/>
          </p:cNvSpPr>
          <p:nvPr>
            <p:ph type="title"/>
          </p:nvPr>
        </p:nvSpPr>
        <p:spPr>
          <a:xfrm>
            <a:off x="371061" y="365125"/>
            <a:ext cx="1098273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1"/>
          <p:cNvSpPr txBox="1">
            <a:spLocks noGrp="1"/>
          </p:cNvSpPr>
          <p:nvPr>
            <p:ph type="body" idx="1"/>
          </p:nvPr>
        </p:nvSpPr>
        <p:spPr>
          <a:xfrm>
            <a:off x="371061" y="1825625"/>
            <a:ext cx="10982739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1"/>
          <p:cNvSpPr txBox="1">
            <a:spLocks noGrp="1"/>
          </p:cNvSpPr>
          <p:nvPr>
            <p:ph type="ftr" idx="11"/>
          </p:nvPr>
        </p:nvSpPr>
        <p:spPr>
          <a:xfrm>
            <a:off x="750896" y="6356350"/>
            <a:ext cx="596609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3" name="Google Shape;13;p21"/>
          <p:cNvSpPr txBox="1">
            <a:spLocks noGrp="1"/>
          </p:cNvSpPr>
          <p:nvPr>
            <p:ph type="sldNum" idx="12"/>
          </p:nvPr>
        </p:nvSpPr>
        <p:spPr>
          <a:xfrm>
            <a:off x="129309" y="6356350"/>
            <a:ext cx="6215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rachel.keith.ctr@sde.ok.edu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"/>
          <p:cNvSpPr txBox="1">
            <a:spLocks noGrp="1"/>
          </p:cNvSpPr>
          <p:nvPr>
            <p:ph type="ctrTitle"/>
          </p:nvPr>
        </p:nvSpPr>
        <p:spPr>
          <a:xfrm>
            <a:off x="-162350" y="428525"/>
            <a:ext cx="6276000" cy="30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Arial"/>
              <a:buNone/>
            </a:pPr>
            <a:r>
              <a:rPr lang="en-US" sz="6000" dirty="0"/>
              <a:t>Raising the Oklahoma Teacher’s </a:t>
            </a:r>
            <a:endParaRPr sz="6000"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2180"/>
              <a:buFont typeface="Arial"/>
              <a:buNone/>
            </a:pPr>
            <a:r>
              <a:rPr lang="en-US" sz="6650" dirty="0"/>
              <a:t>VOICE</a:t>
            </a:r>
            <a:endParaRPr sz="6650" dirty="0"/>
          </a:p>
        </p:txBody>
      </p:sp>
      <p:sp>
        <p:nvSpPr>
          <p:cNvPr id="63" name="Google Shape;63;p1"/>
          <p:cNvSpPr txBox="1">
            <a:spLocks noGrp="1"/>
          </p:cNvSpPr>
          <p:nvPr>
            <p:ph type="subTitle" idx="1"/>
          </p:nvPr>
        </p:nvSpPr>
        <p:spPr>
          <a:xfrm>
            <a:off x="371049" y="3602050"/>
            <a:ext cx="6019200" cy="10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dirty="0"/>
              <a:t>Rachel Keith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dirty="0"/>
              <a:t>2024 Oklahoma State Teacher of the Year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f082e24abf_0_43"/>
          <p:cNvSpPr txBox="1">
            <a:spLocks noGrp="1"/>
          </p:cNvSpPr>
          <p:nvPr>
            <p:ph type="title"/>
          </p:nvPr>
        </p:nvSpPr>
        <p:spPr>
          <a:xfrm>
            <a:off x="294199" y="365125"/>
            <a:ext cx="11603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What is VISION?</a:t>
            </a:r>
            <a:endParaRPr dirty="0"/>
          </a:p>
        </p:txBody>
      </p:sp>
      <p:sp>
        <p:nvSpPr>
          <p:cNvPr id="135" name="Google Shape;135;g2f082e24abf_0_43"/>
          <p:cNvSpPr txBox="1">
            <a:spLocks noGrp="1"/>
          </p:cNvSpPr>
          <p:nvPr>
            <p:ph type="body" idx="1"/>
          </p:nvPr>
        </p:nvSpPr>
        <p:spPr>
          <a:xfrm>
            <a:off x="294199" y="1825625"/>
            <a:ext cx="11603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3600"/>
              <a:buChar char="•"/>
            </a:pPr>
            <a:r>
              <a:rPr lang="en-US" sz="3600" dirty="0"/>
              <a:t>Vision is seeing beyond what exists to build the future you desire.</a:t>
            </a:r>
            <a:endParaRPr sz="3600" dirty="0"/>
          </a:p>
          <a:p>
            <a:pPr marL="914400" lvl="1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en-US" sz="3600" dirty="0"/>
              <a:t>Creates the desire to build engaging lessons</a:t>
            </a:r>
            <a:endParaRPr sz="3600" dirty="0"/>
          </a:p>
          <a:p>
            <a:pPr marL="914400" lvl="1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en-US" sz="3600" dirty="0"/>
              <a:t>Builds the endurance for longevity</a:t>
            </a:r>
            <a:endParaRPr sz="3600" dirty="0"/>
          </a:p>
          <a:p>
            <a:pPr marL="914400" lvl="1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en-US" sz="3600" dirty="0"/>
              <a:t>Keeps the curriculum from being frozen &amp; cold</a:t>
            </a:r>
            <a:endParaRPr sz="3600" dirty="0"/>
          </a:p>
          <a:p>
            <a:pPr marL="914400" lvl="1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en-US" sz="3600" dirty="0"/>
              <a:t>Allows your skills to shine</a:t>
            </a:r>
            <a:endParaRPr sz="3600" dirty="0"/>
          </a:p>
          <a:p>
            <a:pPr marL="45720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3200"/>
              <a:buNone/>
            </a:pPr>
            <a:endParaRPr sz="3600" dirty="0"/>
          </a:p>
        </p:txBody>
      </p:sp>
      <p:sp>
        <p:nvSpPr>
          <p:cNvPr id="136" name="Google Shape;136;g2f082e24abf_0_43"/>
          <p:cNvSpPr txBox="1">
            <a:spLocks noGrp="1"/>
          </p:cNvSpPr>
          <p:nvPr>
            <p:ph type="sldNum" idx="12"/>
          </p:nvPr>
        </p:nvSpPr>
        <p:spPr>
          <a:xfrm>
            <a:off x="0" y="6363318"/>
            <a:ext cx="516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g313adfb0bb9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93225" y="1885275"/>
            <a:ext cx="6498776" cy="423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g313adfb0bb9_0_0"/>
          <p:cNvSpPr txBox="1">
            <a:spLocks noGrp="1"/>
          </p:cNvSpPr>
          <p:nvPr>
            <p:ph type="title"/>
          </p:nvPr>
        </p:nvSpPr>
        <p:spPr>
          <a:xfrm>
            <a:off x="665399" y="379400"/>
            <a:ext cx="11526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Two Pictures of VISION</a:t>
            </a:r>
            <a:endParaRPr dirty="0"/>
          </a:p>
        </p:txBody>
      </p:sp>
      <p:sp>
        <p:nvSpPr>
          <p:cNvPr id="144" name="Google Shape;144;g313adfb0bb9_0_0"/>
          <p:cNvSpPr txBox="1">
            <a:spLocks noGrp="1"/>
          </p:cNvSpPr>
          <p:nvPr>
            <p:ph type="sldNum" idx="12"/>
          </p:nvPr>
        </p:nvSpPr>
        <p:spPr>
          <a:xfrm>
            <a:off x="0" y="6363318"/>
            <a:ext cx="516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 dirty="0"/>
          </a:p>
        </p:txBody>
      </p:sp>
      <p:sp>
        <p:nvSpPr>
          <p:cNvPr id="145" name="Google Shape;145;g313adfb0bb9_0_0"/>
          <p:cNvSpPr txBox="1">
            <a:spLocks noGrp="1"/>
          </p:cNvSpPr>
          <p:nvPr>
            <p:ph type="body" idx="1"/>
          </p:nvPr>
        </p:nvSpPr>
        <p:spPr>
          <a:xfrm>
            <a:off x="294199" y="1825625"/>
            <a:ext cx="5648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4800" dirty="0"/>
          </a:p>
        </p:txBody>
      </p:sp>
      <p:pic>
        <p:nvPicPr>
          <p:cNvPr id="146" name="Google Shape;146;g313adfb0bb9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8176" y="1628100"/>
            <a:ext cx="5314726" cy="5443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13adfb0bb9_0_58"/>
          <p:cNvSpPr/>
          <p:nvPr/>
        </p:nvSpPr>
        <p:spPr>
          <a:xfrm>
            <a:off x="9586700" y="1426625"/>
            <a:ext cx="1754400" cy="4750200"/>
          </a:xfrm>
          <a:prstGeom prst="upDown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3" name="Google Shape;153;g313adfb0bb9_0_58"/>
          <p:cNvSpPr txBox="1">
            <a:spLocks noGrp="1"/>
          </p:cNvSpPr>
          <p:nvPr>
            <p:ph type="title"/>
          </p:nvPr>
        </p:nvSpPr>
        <p:spPr>
          <a:xfrm>
            <a:off x="294200" y="365125"/>
            <a:ext cx="11603700" cy="10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How do I harness the power of VISION?</a:t>
            </a:r>
            <a:endParaRPr dirty="0"/>
          </a:p>
        </p:txBody>
      </p:sp>
      <p:sp>
        <p:nvSpPr>
          <p:cNvPr id="154" name="Google Shape;154;g313adfb0bb9_0_58"/>
          <p:cNvSpPr txBox="1">
            <a:spLocks noGrp="1"/>
          </p:cNvSpPr>
          <p:nvPr>
            <p:ph type="body" idx="1"/>
          </p:nvPr>
        </p:nvSpPr>
        <p:spPr>
          <a:xfrm>
            <a:off x="294199" y="1825625"/>
            <a:ext cx="11603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457200" lvl="0" indent="-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3600"/>
              <a:buChar char="•"/>
            </a:pPr>
            <a:r>
              <a:rPr lang="en-US" sz="3600" dirty="0"/>
              <a:t>VISION is the oven to your frozen lasagna.</a:t>
            </a:r>
            <a:endParaRPr sz="3600" dirty="0"/>
          </a:p>
          <a:p>
            <a:pPr marL="914400" lvl="1" indent="-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3600"/>
              <a:buChar char="•"/>
            </a:pPr>
            <a:r>
              <a:rPr lang="en-US" sz="3600" dirty="0"/>
              <a:t>Build units based on student needs  	             </a:t>
            </a:r>
            <a:r>
              <a:rPr lang="en-US" dirty="0">
                <a:solidFill>
                  <a:schemeClr val="lt1"/>
                </a:solidFill>
              </a:rPr>
              <a:t>425°</a:t>
            </a:r>
            <a:endParaRPr dirty="0">
              <a:solidFill>
                <a:schemeClr val="lt1"/>
              </a:solidFill>
            </a:endParaRPr>
          </a:p>
          <a:p>
            <a:pPr marL="914400" lvl="1" indent="-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3600"/>
              <a:buChar char="•"/>
            </a:pPr>
            <a:r>
              <a:rPr lang="en-US" sz="3600" dirty="0"/>
              <a:t>Practical application of standards     		     </a:t>
            </a:r>
            <a:r>
              <a:rPr lang="en-US" dirty="0">
                <a:solidFill>
                  <a:schemeClr val="lt1"/>
                </a:solidFill>
              </a:rPr>
              <a:t>350°</a:t>
            </a:r>
            <a:endParaRPr dirty="0">
              <a:solidFill>
                <a:schemeClr val="lt1"/>
              </a:solidFill>
            </a:endParaRPr>
          </a:p>
          <a:p>
            <a:pPr marL="914400" lvl="1" indent="-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3600"/>
              <a:buChar char="•"/>
            </a:pPr>
            <a:r>
              <a:rPr lang="en-US" sz="3600" dirty="0"/>
              <a:t>Plan the end point first!</a:t>
            </a:r>
            <a:r>
              <a:rPr lang="en-US" sz="3000" dirty="0">
                <a:solidFill>
                  <a:schemeClr val="bg2"/>
                </a:solidFill>
              </a:rPr>
              <a:t>                                              </a:t>
            </a:r>
            <a:r>
              <a:rPr lang="en-US" dirty="0">
                <a:solidFill>
                  <a:schemeClr val="bg1"/>
                </a:solidFill>
              </a:rPr>
              <a:t>325</a:t>
            </a:r>
            <a:r>
              <a:rPr lang="en-US" sz="3000" dirty="0">
                <a:solidFill>
                  <a:schemeClr val="bg1"/>
                </a:solidFill>
              </a:rPr>
              <a:t>°</a:t>
            </a:r>
            <a:endParaRPr sz="3000" dirty="0">
              <a:solidFill>
                <a:schemeClr val="bg1"/>
              </a:solidFill>
            </a:endParaRPr>
          </a:p>
          <a:p>
            <a:pPr marL="914400" lvl="1" indent="-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3600"/>
              <a:buChar char="•"/>
            </a:pPr>
            <a:r>
              <a:rPr lang="en-US" sz="3600" dirty="0"/>
              <a:t>Be flexible &amp; adjust when necessary 	             </a:t>
            </a:r>
            <a:r>
              <a:rPr lang="en-US" dirty="0">
                <a:solidFill>
                  <a:schemeClr val="lt1"/>
                </a:solidFill>
              </a:rPr>
              <a:t>250°</a:t>
            </a:r>
          </a:p>
          <a:p>
            <a:pPr marL="914400" lvl="1" indent="-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3600"/>
              <a:buChar char="•"/>
            </a:pPr>
            <a:r>
              <a:rPr lang="en-US" sz="3600" dirty="0"/>
              <a:t>Use creative solutions			                     </a:t>
            </a:r>
            <a:endParaRPr lang="en-US" dirty="0">
              <a:solidFill>
                <a:schemeClr val="lt1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3200"/>
              <a:buNone/>
            </a:pPr>
            <a:endParaRPr sz="3600" dirty="0"/>
          </a:p>
        </p:txBody>
      </p:sp>
      <p:sp>
        <p:nvSpPr>
          <p:cNvPr id="155" name="Google Shape;155;g313adfb0bb9_0_58"/>
          <p:cNvSpPr txBox="1">
            <a:spLocks noGrp="1"/>
          </p:cNvSpPr>
          <p:nvPr>
            <p:ph type="sldNum" idx="12"/>
          </p:nvPr>
        </p:nvSpPr>
        <p:spPr>
          <a:xfrm>
            <a:off x="0" y="6363318"/>
            <a:ext cx="516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13adfb0bb9_0_114"/>
          <p:cNvSpPr txBox="1">
            <a:spLocks noGrp="1"/>
          </p:cNvSpPr>
          <p:nvPr>
            <p:ph type="title"/>
          </p:nvPr>
        </p:nvSpPr>
        <p:spPr>
          <a:xfrm>
            <a:off x="294199" y="365125"/>
            <a:ext cx="11603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VISION needs clear directions.</a:t>
            </a:r>
            <a:endParaRPr dirty="0"/>
          </a:p>
        </p:txBody>
      </p:sp>
      <p:sp>
        <p:nvSpPr>
          <p:cNvPr id="162" name="Google Shape;162;g313adfb0bb9_0_114"/>
          <p:cNvSpPr txBox="1">
            <a:spLocks noGrp="1"/>
          </p:cNvSpPr>
          <p:nvPr>
            <p:ph type="body" idx="1"/>
          </p:nvPr>
        </p:nvSpPr>
        <p:spPr>
          <a:xfrm>
            <a:off x="294199" y="1825625"/>
            <a:ext cx="11603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3200"/>
              <a:buNone/>
            </a:pPr>
            <a:endParaRPr dirty="0"/>
          </a:p>
        </p:txBody>
      </p:sp>
      <p:sp>
        <p:nvSpPr>
          <p:cNvPr id="163" name="Google Shape;163;g313adfb0bb9_0_114"/>
          <p:cNvSpPr txBox="1">
            <a:spLocks noGrp="1"/>
          </p:cNvSpPr>
          <p:nvPr>
            <p:ph type="sldNum" idx="12"/>
          </p:nvPr>
        </p:nvSpPr>
        <p:spPr>
          <a:xfrm>
            <a:off x="0" y="6363318"/>
            <a:ext cx="516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 dirty="0"/>
          </a:p>
        </p:txBody>
      </p:sp>
      <p:pic>
        <p:nvPicPr>
          <p:cNvPr id="164" name="Google Shape;164;g313adfb0bb9_0_1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4200" y="1690825"/>
            <a:ext cx="11603700" cy="4234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13adfb0bb9_0_171"/>
          <p:cNvSpPr txBox="1">
            <a:spLocks noGrp="1"/>
          </p:cNvSpPr>
          <p:nvPr>
            <p:ph type="title"/>
          </p:nvPr>
        </p:nvSpPr>
        <p:spPr>
          <a:xfrm>
            <a:off x="294199" y="365125"/>
            <a:ext cx="11603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Roadblocks to VISION</a:t>
            </a:r>
            <a:endParaRPr dirty="0"/>
          </a:p>
        </p:txBody>
      </p:sp>
      <p:sp>
        <p:nvSpPr>
          <p:cNvPr id="171" name="Google Shape;171;g313adfb0bb9_0_171"/>
          <p:cNvSpPr txBox="1">
            <a:spLocks noGrp="1"/>
          </p:cNvSpPr>
          <p:nvPr>
            <p:ph type="body" idx="1"/>
          </p:nvPr>
        </p:nvSpPr>
        <p:spPr>
          <a:xfrm>
            <a:off x="294199" y="1825625"/>
            <a:ext cx="11603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3600"/>
              <a:buChar char="•"/>
            </a:pPr>
            <a:r>
              <a:rPr lang="en-US" sz="3600" dirty="0"/>
              <a:t>Seeing through the lens of comparison </a:t>
            </a:r>
            <a:endParaRPr sz="3600" dirty="0"/>
          </a:p>
          <a:p>
            <a:pPr marL="457200" lvl="0" indent="-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3600"/>
              <a:buChar char="•"/>
            </a:pPr>
            <a:r>
              <a:rPr lang="en-US" sz="3600" dirty="0"/>
              <a:t>Believing you’re not enough</a:t>
            </a:r>
            <a:endParaRPr sz="3600" dirty="0"/>
          </a:p>
          <a:p>
            <a:pPr marL="914400" lvl="1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3000" dirty="0"/>
              <a:t>Not Smart Enough</a:t>
            </a:r>
            <a:endParaRPr sz="3000" dirty="0"/>
          </a:p>
          <a:p>
            <a:pPr marL="914400" lvl="1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3000" dirty="0"/>
              <a:t>Not Creative Enough</a:t>
            </a:r>
            <a:endParaRPr sz="3000" dirty="0"/>
          </a:p>
          <a:p>
            <a:pPr marL="914400" lvl="1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3000" dirty="0"/>
              <a:t>Not Special Enough</a:t>
            </a:r>
            <a:endParaRPr sz="3000" dirty="0"/>
          </a:p>
        </p:txBody>
      </p:sp>
      <p:sp>
        <p:nvSpPr>
          <p:cNvPr id="172" name="Google Shape;172;g313adfb0bb9_0_171"/>
          <p:cNvSpPr txBox="1">
            <a:spLocks noGrp="1"/>
          </p:cNvSpPr>
          <p:nvPr>
            <p:ph type="sldNum" idx="12"/>
          </p:nvPr>
        </p:nvSpPr>
        <p:spPr>
          <a:xfrm>
            <a:off x="0" y="6363318"/>
            <a:ext cx="516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 dirty="0"/>
          </a:p>
        </p:txBody>
      </p:sp>
      <p:pic>
        <p:nvPicPr>
          <p:cNvPr id="173" name="Google Shape;173;g313adfb0bb9_0_1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33204">
            <a:off x="6846400" y="2617925"/>
            <a:ext cx="5277525" cy="351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f082e24abf_0_57"/>
          <p:cNvSpPr txBox="1">
            <a:spLocks noGrp="1"/>
          </p:cNvSpPr>
          <p:nvPr>
            <p:ph type="title"/>
          </p:nvPr>
        </p:nvSpPr>
        <p:spPr>
          <a:xfrm>
            <a:off x="294199" y="365125"/>
            <a:ext cx="11526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VISION accentuates my teacher VOICE!</a:t>
            </a:r>
            <a:endParaRPr dirty="0"/>
          </a:p>
        </p:txBody>
      </p:sp>
      <p:sp>
        <p:nvSpPr>
          <p:cNvPr id="180" name="Google Shape;180;g2f082e24abf_0_57"/>
          <p:cNvSpPr txBox="1">
            <a:spLocks noGrp="1"/>
          </p:cNvSpPr>
          <p:nvPr>
            <p:ph type="sldNum" idx="12"/>
          </p:nvPr>
        </p:nvSpPr>
        <p:spPr>
          <a:xfrm>
            <a:off x="0" y="6363318"/>
            <a:ext cx="516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 dirty="0"/>
          </a:p>
        </p:txBody>
      </p:sp>
      <p:sp>
        <p:nvSpPr>
          <p:cNvPr id="181" name="Google Shape;181;g2f082e24abf_0_57"/>
          <p:cNvSpPr txBox="1">
            <a:spLocks noGrp="1"/>
          </p:cNvSpPr>
          <p:nvPr>
            <p:ph type="body" idx="1"/>
          </p:nvPr>
        </p:nvSpPr>
        <p:spPr>
          <a:xfrm>
            <a:off x="452200" y="1888815"/>
            <a:ext cx="56487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US" sz="4000" dirty="0"/>
              <a:t>Vision #1</a:t>
            </a:r>
            <a:endParaRPr sz="4000" dirty="0"/>
          </a:p>
        </p:txBody>
      </p:sp>
      <p:sp>
        <p:nvSpPr>
          <p:cNvPr id="182" name="Google Shape;182;g2f082e24abf_0_57"/>
          <p:cNvSpPr txBox="1">
            <a:spLocks noGrp="1"/>
          </p:cNvSpPr>
          <p:nvPr>
            <p:ph type="body" idx="2"/>
          </p:nvPr>
        </p:nvSpPr>
        <p:spPr>
          <a:xfrm>
            <a:off x="6453302" y="1888815"/>
            <a:ext cx="56487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US" sz="4000" dirty="0"/>
              <a:t>Vision #2</a:t>
            </a:r>
            <a:endParaRPr sz="4000" dirty="0"/>
          </a:p>
        </p:txBody>
      </p:sp>
      <p:sp>
        <p:nvSpPr>
          <p:cNvPr id="183" name="Google Shape;183;g2f082e24abf_0_57"/>
          <p:cNvSpPr txBox="1">
            <a:spLocks noGrp="1"/>
          </p:cNvSpPr>
          <p:nvPr>
            <p:ph type="body" idx="3"/>
          </p:nvPr>
        </p:nvSpPr>
        <p:spPr>
          <a:xfrm>
            <a:off x="294200" y="2750475"/>
            <a:ext cx="5648700" cy="29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</a:pPr>
            <a:r>
              <a:rPr lang="en-US" sz="3600" dirty="0"/>
              <a:t>Sophomore Poetry Unit</a:t>
            </a:r>
            <a:endParaRPr sz="3600" dirty="0"/>
          </a:p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en-US" sz="3600" dirty="0"/>
              <a:t>Personal Voice</a:t>
            </a:r>
            <a:endParaRPr sz="3600" dirty="0"/>
          </a:p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en-US" sz="3600" dirty="0"/>
              <a:t>Long-Term Impact</a:t>
            </a:r>
            <a:endParaRPr sz="3600" dirty="0"/>
          </a:p>
        </p:txBody>
      </p:sp>
      <p:sp>
        <p:nvSpPr>
          <p:cNvPr id="184" name="Google Shape;184;g2f082e24abf_0_57"/>
          <p:cNvSpPr txBox="1">
            <a:spLocks noGrp="1"/>
          </p:cNvSpPr>
          <p:nvPr>
            <p:ph type="body" idx="4"/>
          </p:nvPr>
        </p:nvSpPr>
        <p:spPr>
          <a:xfrm>
            <a:off x="6237427" y="2750477"/>
            <a:ext cx="5648700" cy="364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</a:pPr>
            <a:r>
              <a:rPr lang="en-US" sz="3600" dirty="0"/>
              <a:t>10 Years of Silence</a:t>
            </a:r>
            <a:endParaRPr sz="3600" dirty="0"/>
          </a:p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en-US" sz="3600" dirty="0"/>
              <a:t>Life Struggles</a:t>
            </a:r>
            <a:endParaRPr sz="3600" dirty="0"/>
          </a:p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en-US" sz="3600" dirty="0"/>
              <a:t>Recovery from Addiction</a:t>
            </a:r>
            <a:endParaRPr sz="3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28ab066801_0_0"/>
          <p:cNvSpPr txBox="1">
            <a:spLocks noGrp="1"/>
          </p:cNvSpPr>
          <p:nvPr>
            <p:ph type="title"/>
          </p:nvPr>
        </p:nvSpPr>
        <p:spPr>
          <a:xfrm>
            <a:off x="294200" y="365125"/>
            <a:ext cx="11570700" cy="4700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dirty="0"/>
              <a:t>VISION </a:t>
            </a:r>
            <a:endParaRPr sz="96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dirty="0"/>
              <a:t>is a gift to your students.</a:t>
            </a:r>
            <a:endParaRPr sz="7200" dirty="0"/>
          </a:p>
        </p:txBody>
      </p:sp>
      <p:sp>
        <p:nvSpPr>
          <p:cNvPr id="191" name="Google Shape;191;g328ab066801_0_0"/>
          <p:cNvSpPr txBox="1">
            <a:spLocks noGrp="1"/>
          </p:cNvSpPr>
          <p:nvPr>
            <p:ph type="sldNum" idx="12"/>
          </p:nvPr>
        </p:nvSpPr>
        <p:spPr>
          <a:xfrm>
            <a:off x="0" y="6363318"/>
            <a:ext cx="5166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f082e24abf_0_64"/>
          <p:cNvSpPr txBox="1">
            <a:spLocks noGrp="1"/>
          </p:cNvSpPr>
          <p:nvPr>
            <p:ph type="title"/>
          </p:nvPr>
        </p:nvSpPr>
        <p:spPr>
          <a:xfrm>
            <a:off x="294199" y="365125"/>
            <a:ext cx="11603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VISION creates OPPORTUNITY</a:t>
            </a:r>
            <a:endParaRPr dirty="0"/>
          </a:p>
        </p:txBody>
      </p:sp>
      <p:sp>
        <p:nvSpPr>
          <p:cNvPr id="198" name="Google Shape;198;g2f082e24abf_0_64"/>
          <p:cNvSpPr txBox="1">
            <a:spLocks noGrp="1"/>
          </p:cNvSpPr>
          <p:nvPr>
            <p:ph type="body" idx="1"/>
          </p:nvPr>
        </p:nvSpPr>
        <p:spPr>
          <a:xfrm>
            <a:off x="294200" y="1825625"/>
            <a:ext cx="9546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4000"/>
              <a:buChar char="•"/>
            </a:pPr>
            <a:r>
              <a:rPr lang="en-US" sz="4000" dirty="0"/>
              <a:t>Action Steps to fulfill Vision</a:t>
            </a:r>
            <a:endParaRPr sz="4000" dirty="0"/>
          </a:p>
          <a:p>
            <a:pPr marL="914400" lvl="1" indent="-482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4000"/>
              <a:buChar char="•"/>
            </a:pPr>
            <a:r>
              <a:rPr lang="en-US" sz="4000" dirty="0"/>
              <a:t>Participles vs. Gerunds</a:t>
            </a:r>
            <a:endParaRPr sz="4000" dirty="0"/>
          </a:p>
          <a:p>
            <a:pPr marL="914400" lvl="1" indent="-482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4000"/>
              <a:buChar char="•"/>
            </a:pPr>
            <a:r>
              <a:rPr lang="en-US" sz="4000" dirty="0"/>
              <a:t>Making Mistakes</a:t>
            </a:r>
            <a:endParaRPr sz="4000" dirty="0"/>
          </a:p>
          <a:p>
            <a:pPr marL="914400" lvl="1" indent="-482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4000"/>
              <a:buChar char="•"/>
            </a:pPr>
            <a:r>
              <a:rPr lang="en-US" sz="4000" dirty="0"/>
              <a:t>Building a Growth Mindset</a:t>
            </a:r>
            <a:endParaRPr sz="4000" dirty="0"/>
          </a:p>
        </p:txBody>
      </p:sp>
      <p:sp>
        <p:nvSpPr>
          <p:cNvPr id="199" name="Google Shape;199;g2f082e24abf_0_64"/>
          <p:cNvSpPr txBox="1">
            <a:spLocks noGrp="1"/>
          </p:cNvSpPr>
          <p:nvPr>
            <p:ph type="sldNum" idx="12"/>
          </p:nvPr>
        </p:nvSpPr>
        <p:spPr>
          <a:xfrm>
            <a:off x="0" y="6363318"/>
            <a:ext cx="516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 dirty="0"/>
          </a:p>
        </p:txBody>
      </p:sp>
      <p:pic>
        <p:nvPicPr>
          <p:cNvPr id="200" name="Google Shape;200;g2f082e24abf_0_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43650" y="1243225"/>
            <a:ext cx="3948351" cy="493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13adfb0bb9_0_227"/>
          <p:cNvSpPr txBox="1">
            <a:spLocks noGrp="1"/>
          </p:cNvSpPr>
          <p:nvPr>
            <p:ph type="title"/>
          </p:nvPr>
        </p:nvSpPr>
        <p:spPr>
          <a:xfrm>
            <a:off x="294199" y="365125"/>
            <a:ext cx="11603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OPPORTUNITIES create growth!</a:t>
            </a:r>
            <a:endParaRPr dirty="0"/>
          </a:p>
        </p:txBody>
      </p:sp>
      <p:sp>
        <p:nvSpPr>
          <p:cNvPr id="207" name="Google Shape;207;g313adfb0bb9_0_227"/>
          <p:cNvSpPr txBox="1">
            <a:spLocks noGrp="1"/>
          </p:cNvSpPr>
          <p:nvPr>
            <p:ph type="body" idx="1"/>
          </p:nvPr>
        </p:nvSpPr>
        <p:spPr>
          <a:xfrm>
            <a:off x="294199" y="1825625"/>
            <a:ext cx="11603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4000"/>
              <a:buChar char="•"/>
            </a:pPr>
            <a:r>
              <a:rPr lang="en-US" sz="4000" dirty="0"/>
              <a:t>Your VOICE doesn’t need to be the smartest in the room.</a:t>
            </a:r>
            <a:endParaRPr sz="4000" dirty="0"/>
          </a:p>
          <a:p>
            <a:pPr marL="914400" lvl="1" indent="-482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Char char="•"/>
            </a:pPr>
            <a:r>
              <a:rPr lang="en-US" sz="4000" dirty="0"/>
              <a:t>Model a Growth Mindset</a:t>
            </a:r>
            <a:endParaRPr sz="4000" dirty="0"/>
          </a:p>
          <a:p>
            <a:pPr marL="914400" lvl="1" indent="-482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Char char="•"/>
            </a:pPr>
            <a:r>
              <a:rPr lang="en-US" sz="4000" dirty="0"/>
              <a:t>Model Lifelong Learning</a:t>
            </a:r>
            <a:endParaRPr sz="4000" dirty="0"/>
          </a:p>
          <a:p>
            <a:pPr marL="914400" lvl="1" indent="-482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Char char="•"/>
            </a:pPr>
            <a:r>
              <a:rPr lang="en-US" sz="4000" dirty="0"/>
              <a:t>Don’t be right; be real!</a:t>
            </a:r>
            <a:endParaRPr sz="4000" dirty="0"/>
          </a:p>
          <a:p>
            <a:pPr marL="914400" lvl="1" indent="-482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Char char="•"/>
            </a:pPr>
            <a:r>
              <a:rPr lang="en-US" sz="4000" dirty="0"/>
              <a:t>Be a building block!</a:t>
            </a:r>
            <a:endParaRPr sz="4000" dirty="0"/>
          </a:p>
        </p:txBody>
      </p:sp>
      <p:sp>
        <p:nvSpPr>
          <p:cNvPr id="208" name="Google Shape;208;g313adfb0bb9_0_227"/>
          <p:cNvSpPr txBox="1">
            <a:spLocks noGrp="1"/>
          </p:cNvSpPr>
          <p:nvPr>
            <p:ph type="sldNum" idx="12"/>
          </p:nvPr>
        </p:nvSpPr>
        <p:spPr>
          <a:xfrm>
            <a:off x="0" y="6363318"/>
            <a:ext cx="516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 dirty="0"/>
          </a:p>
        </p:txBody>
      </p:sp>
      <p:sp>
        <p:nvSpPr>
          <p:cNvPr id="209" name="Google Shape;209;g313adfb0bb9_0_227"/>
          <p:cNvSpPr/>
          <p:nvPr/>
        </p:nvSpPr>
        <p:spPr>
          <a:xfrm>
            <a:off x="9296725" y="4422425"/>
            <a:ext cx="1783500" cy="1754400"/>
          </a:xfrm>
          <a:prstGeom prst="cube">
            <a:avLst>
              <a:gd name="adj" fmla="val 25000"/>
            </a:avLst>
          </a:prstGeom>
          <a:solidFill>
            <a:schemeClr val="accent5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0" name="Google Shape;210;g313adfb0bb9_0_227"/>
          <p:cNvSpPr/>
          <p:nvPr/>
        </p:nvSpPr>
        <p:spPr>
          <a:xfrm>
            <a:off x="7962825" y="4942525"/>
            <a:ext cx="1536900" cy="1420800"/>
          </a:xfrm>
          <a:prstGeom prst="cube">
            <a:avLst>
              <a:gd name="adj" fmla="val 25000"/>
            </a:avLst>
          </a:pr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1" name="Google Shape;211;g313adfb0bb9_0_227"/>
          <p:cNvSpPr/>
          <p:nvPr/>
        </p:nvSpPr>
        <p:spPr>
          <a:xfrm>
            <a:off x="8093325" y="3848225"/>
            <a:ext cx="1406400" cy="1420800"/>
          </a:xfrm>
          <a:prstGeom prst="cube">
            <a:avLst>
              <a:gd name="adj" fmla="val 25000"/>
            </a:avLst>
          </a:prstGeom>
          <a:solidFill>
            <a:schemeClr val="accent4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32e301fa63a_0_18"/>
          <p:cNvSpPr txBox="1">
            <a:spLocks noGrp="1"/>
          </p:cNvSpPr>
          <p:nvPr>
            <p:ph type="title"/>
          </p:nvPr>
        </p:nvSpPr>
        <p:spPr>
          <a:xfrm>
            <a:off x="294199" y="365125"/>
            <a:ext cx="11603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OPPORTUNITY leads to INFLUENCE</a:t>
            </a:r>
            <a:endParaRPr dirty="0"/>
          </a:p>
        </p:txBody>
      </p:sp>
      <p:sp>
        <p:nvSpPr>
          <p:cNvPr id="218" name="Google Shape;218;g32e301fa63a_0_18"/>
          <p:cNvSpPr txBox="1">
            <a:spLocks noGrp="1"/>
          </p:cNvSpPr>
          <p:nvPr>
            <p:ph type="body" idx="1"/>
          </p:nvPr>
        </p:nvSpPr>
        <p:spPr>
          <a:xfrm>
            <a:off x="294199" y="1825625"/>
            <a:ext cx="11603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43646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3850" dirty="0"/>
              <a:t>Consistency is KEY!</a:t>
            </a:r>
            <a:endParaRPr sz="3850" dirty="0"/>
          </a:p>
          <a:p>
            <a:pPr marL="914400" lvl="1" indent="-3905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3000" dirty="0"/>
              <a:t>in your rules</a:t>
            </a:r>
            <a:endParaRPr sz="3000" dirty="0"/>
          </a:p>
          <a:p>
            <a:pPr marL="914400" lvl="1" indent="-3905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3000" dirty="0"/>
              <a:t>in your procedures</a:t>
            </a:r>
            <a:endParaRPr sz="3000" dirty="0"/>
          </a:p>
          <a:p>
            <a:pPr marL="914400" lvl="1" indent="-3905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3000" dirty="0"/>
              <a:t>in your daily practices</a:t>
            </a:r>
            <a:endParaRPr sz="3000" dirty="0"/>
          </a:p>
          <a:p>
            <a:pPr marL="457200" lvl="0" indent="-43646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3850" dirty="0"/>
              <a:t>Consistency builds positive outcomes</a:t>
            </a:r>
            <a:endParaRPr sz="3850" dirty="0"/>
          </a:p>
          <a:p>
            <a:pPr marL="914400" lvl="1" indent="-39328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3050" dirty="0"/>
              <a:t>builds relationships with your students</a:t>
            </a:r>
            <a:endParaRPr sz="3050" dirty="0"/>
          </a:p>
          <a:p>
            <a:pPr marL="914400" lvl="1" indent="-39328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3050" dirty="0"/>
              <a:t>builds trust with your parents</a:t>
            </a:r>
            <a:endParaRPr sz="3050" dirty="0"/>
          </a:p>
          <a:p>
            <a:pPr marL="914400" lvl="1" indent="-39328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3050" dirty="0"/>
              <a:t>builds respect with your colleagues</a:t>
            </a:r>
            <a:endParaRPr sz="305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17646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None/>
            </a:pPr>
            <a:endParaRPr dirty="0"/>
          </a:p>
        </p:txBody>
      </p:sp>
      <p:sp>
        <p:nvSpPr>
          <p:cNvPr id="219" name="Google Shape;219;g32e301fa63a_0_18"/>
          <p:cNvSpPr txBox="1">
            <a:spLocks noGrp="1"/>
          </p:cNvSpPr>
          <p:nvPr>
            <p:ph type="sldNum" idx="12"/>
          </p:nvPr>
        </p:nvSpPr>
        <p:spPr>
          <a:xfrm>
            <a:off x="0" y="6363318"/>
            <a:ext cx="516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fafdbc72aa_0_0"/>
          <p:cNvSpPr txBox="1">
            <a:spLocks noGrp="1"/>
          </p:cNvSpPr>
          <p:nvPr>
            <p:ph type="title"/>
          </p:nvPr>
        </p:nvSpPr>
        <p:spPr>
          <a:xfrm>
            <a:off x="294198" y="365125"/>
            <a:ext cx="11570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My Family of Educators</a:t>
            </a:r>
            <a:endParaRPr dirty="0"/>
          </a:p>
        </p:txBody>
      </p:sp>
      <p:sp>
        <p:nvSpPr>
          <p:cNvPr id="70" name="Google Shape;70;g2fafdbc72aa_0_0"/>
          <p:cNvSpPr txBox="1">
            <a:spLocks noGrp="1"/>
          </p:cNvSpPr>
          <p:nvPr>
            <p:ph type="sldNum" idx="12"/>
          </p:nvPr>
        </p:nvSpPr>
        <p:spPr>
          <a:xfrm>
            <a:off x="0" y="6363318"/>
            <a:ext cx="516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 dirty="0"/>
          </a:p>
        </p:txBody>
      </p:sp>
      <p:pic>
        <p:nvPicPr>
          <p:cNvPr id="71" name="Google Shape;71;g2fafdbc72aa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77200" y="1619550"/>
            <a:ext cx="5037600" cy="503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2f082e24abf_0_73"/>
          <p:cNvSpPr txBox="1">
            <a:spLocks noGrp="1"/>
          </p:cNvSpPr>
          <p:nvPr>
            <p:ph type="title"/>
          </p:nvPr>
        </p:nvSpPr>
        <p:spPr>
          <a:xfrm>
            <a:off x="294199" y="365125"/>
            <a:ext cx="11603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INFLUENCE shows up in many ways.</a:t>
            </a:r>
            <a:endParaRPr dirty="0"/>
          </a:p>
        </p:txBody>
      </p:sp>
      <p:sp>
        <p:nvSpPr>
          <p:cNvPr id="226" name="Google Shape;226;g2f082e24abf_0_73"/>
          <p:cNvSpPr txBox="1">
            <a:spLocks noGrp="1"/>
          </p:cNvSpPr>
          <p:nvPr>
            <p:ph type="body" idx="1"/>
          </p:nvPr>
        </p:nvSpPr>
        <p:spPr>
          <a:xfrm>
            <a:off x="294199" y="1825625"/>
            <a:ext cx="11603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dirty="0"/>
          </a:p>
        </p:txBody>
      </p:sp>
      <p:sp>
        <p:nvSpPr>
          <p:cNvPr id="227" name="Google Shape;227;g2f082e24abf_0_73"/>
          <p:cNvSpPr txBox="1">
            <a:spLocks noGrp="1"/>
          </p:cNvSpPr>
          <p:nvPr>
            <p:ph type="sldNum" idx="12"/>
          </p:nvPr>
        </p:nvSpPr>
        <p:spPr>
          <a:xfrm>
            <a:off x="0" y="6363318"/>
            <a:ext cx="516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20</a:t>
            </a:fld>
            <a:endParaRPr dirty="0"/>
          </a:p>
        </p:txBody>
      </p:sp>
      <p:pic>
        <p:nvPicPr>
          <p:cNvPr id="228" name="Google Shape;228;g2f082e24abf_0_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3325" y="1483950"/>
            <a:ext cx="9456302" cy="597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32e301fa63a_0_9"/>
          <p:cNvSpPr txBox="1">
            <a:spLocks noGrp="1"/>
          </p:cNvSpPr>
          <p:nvPr>
            <p:ph type="title"/>
          </p:nvPr>
        </p:nvSpPr>
        <p:spPr>
          <a:xfrm>
            <a:off x="294199" y="365125"/>
            <a:ext cx="11603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INFLUENCE shows up in many ways.</a:t>
            </a:r>
            <a:endParaRPr dirty="0"/>
          </a:p>
        </p:txBody>
      </p:sp>
      <p:sp>
        <p:nvSpPr>
          <p:cNvPr id="235" name="Google Shape;235;g32e301fa63a_0_9"/>
          <p:cNvSpPr txBox="1">
            <a:spLocks noGrp="1"/>
          </p:cNvSpPr>
          <p:nvPr>
            <p:ph type="body" idx="1"/>
          </p:nvPr>
        </p:nvSpPr>
        <p:spPr>
          <a:xfrm>
            <a:off x="294199" y="1825625"/>
            <a:ext cx="11603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dirty="0"/>
          </a:p>
        </p:txBody>
      </p:sp>
      <p:sp>
        <p:nvSpPr>
          <p:cNvPr id="236" name="Google Shape;236;g32e301fa63a_0_9"/>
          <p:cNvSpPr txBox="1">
            <a:spLocks noGrp="1"/>
          </p:cNvSpPr>
          <p:nvPr>
            <p:ph type="sldNum" idx="12"/>
          </p:nvPr>
        </p:nvSpPr>
        <p:spPr>
          <a:xfrm>
            <a:off x="0" y="6363318"/>
            <a:ext cx="516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21</a:t>
            </a:fld>
            <a:endParaRPr dirty="0"/>
          </a:p>
        </p:txBody>
      </p:sp>
      <p:pic>
        <p:nvPicPr>
          <p:cNvPr id="237" name="Google Shape;237;g32e301fa63a_0_9" title="IMG_20200819_170540207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0625" y="1436575"/>
            <a:ext cx="7228575" cy="54214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28ab066801_0_10"/>
          <p:cNvSpPr txBox="1">
            <a:spLocks noGrp="1"/>
          </p:cNvSpPr>
          <p:nvPr>
            <p:ph type="title"/>
          </p:nvPr>
        </p:nvSpPr>
        <p:spPr>
          <a:xfrm>
            <a:off x="294200" y="365125"/>
            <a:ext cx="11570700" cy="4700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dirty="0"/>
              <a:t>Influence </a:t>
            </a:r>
            <a:endParaRPr sz="96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dirty="0"/>
              <a:t>is a gift to your students.</a:t>
            </a:r>
            <a:endParaRPr sz="7200" dirty="0"/>
          </a:p>
        </p:txBody>
      </p:sp>
      <p:sp>
        <p:nvSpPr>
          <p:cNvPr id="244" name="Google Shape;244;g328ab066801_0_10"/>
          <p:cNvSpPr txBox="1">
            <a:spLocks noGrp="1"/>
          </p:cNvSpPr>
          <p:nvPr>
            <p:ph type="sldNum" idx="12"/>
          </p:nvPr>
        </p:nvSpPr>
        <p:spPr>
          <a:xfrm>
            <a:off x="0" y="6363318"/>
            <a:ext cx="5166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281418d61c0_0_23"/>
          <p:cNvSpPr txBox="1">
            <a:spLocks noGrp="1"/>
          </p:cNvSpPr>
          <p:nvPr>
            <p:ph type="title"/>
          </p:nvPr>
        </p:nvSpPr>
        <p:spPr>
          <a:xfrm>
            <a:off x="294199" y="365125"/>
            <a:ext cx="11603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INFLUENCE paired with CHARACTER</a:t>
            </a:r>
            <a:endParaRPr dirty="0"/>
          </a:p>
        </p:txBody>
      </p:sp>
      <p:sp>
        <p:nvSpPr>
          <p:cNvPr id="251" name="Google Shape;251;g281418d61c0_0_23"/>
          <p:cNvSpPr txBox="1">
            <a:spLocks noGrp="1"/>
          </p:cNvSpPr>
          <p:nvPr>
            <p:ph type="body" idx="1"/>
          </p:nvPr>
        </p:nvSpPr>
        <p:spPr>
          <a:xfrm>
            <a:off x="294200" y="1825625"/>
            <a:ext cx="11603700" cy="490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730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50"/>
              <a:buChar char="•"/>
            </a:pPr>
            <a:r>
              <a:rPr lang="en-US" sz="3850" dirty="0"/>
              <a:t>Caused by our belief in and adherence to professional ethics</a:t>
            </a:r>
            <a:endParaRPr sz="3850" dirty="0"/>
          </a:p>
          <a:p>
            <a:pPr marL="457200" lvl="0" indent="-47310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50"/>
              <a:buChar char="•"/>
            </a:pPr>
            <a:r>
              <a:rPr lang="en-US" sz="3850" dirty="0"/>
              <a:t>Creates the consistency necessary to build influence</a:t>
            </a:r>
            <a:endParaRPr sz="3850" dirty="0"/>
          </a:p>
          <a:p>
            <a:pPr marL="457200" lvl="0" indent="-47310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50"/>
              <a:buChar char="•"/>
            </a:pPr>
            <a:r>
              <a:rPr lang="en-US" sz="3850" dirty="0"/>
              <a:t>Compels us to do the next right thing for our students</a:t>
            </a:r>
            <a:endParaRPr sz="385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59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3200"/>
              <a:buNone/>
            </a:pPr>
            <a:endParaRPr dirty="0"/>
          </a:p>
        </p:txBody>
      </p:sp>
      <p:sp>
        <p:nvSpPr>
          <p:cNvPr id="252" name="Google Shape;252;g281418d61c0_0_23"/>
          <p:cNvSpPr txBox="1">
            <a:spLocks noGrp="1"/>
          </p:cNvSpPr>
          <p:nvPr>
            <p:ph type="sldNum" idx="12"/>
          </p:nvPr>
        </p:nvSpPr>
        <p:spPr>
          <a:xfrm>
            <a:off x="0" y="6363318"/>
            <a:ext cx="516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23</a:t>
            </a:fld>
            <a:endParaRPr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313adfb0bb9_0_339"/>
          <p:cNvSpPr txBox="1">
            <a:spLocks noGrp="1"/>
          </p:cNvSpPr>
          <p:nvPr>
            <p:ph type="title"/>
          </p:nvPr>
        </p:nvSpPr>
        <p:spPr>
          <a:xfrm>
            <a:off x="294199" y="365125"/>
            <a:ext cx="11603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INFLUENCE paired with CHARACTER</a:t>
            </a:r>
            <a:endParaRPr dirty="0"/>
          </a:p>
        </p:txBody>
      </p:sp>
      <p:sp>
        <p:nvSpPr>
          <p:cNvPr id="259" name="Google Shape;259;g313adfb0bb9_0_339"/>
          <p:cNvSpPr txBox="1">
            <a:spLocks noGrp="1"/>
          </p:cNvSpPr>
          <p:nvPr>
            <p:ph type="body" idx="1"/>
          </p:nvPr>
        </p:nvSpPr>
        <p:spPr>
          <a:xfrm>
            <a:off x="294199" y="1825625"/>
            <a:ext cx="11603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5475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3850" dirty="0"/>
              <a:t>Doing the next right thing for your students</a:t>
            </a:r>
            <a:endParaRPr sz="3850" dirty="0"/>
          </a:p>
          <a:p>
            <a:pPr marL="914400" lvl="1" indent="-45473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3850" dirty="0"/>
              <a:t>Snack drawer for hungry students</a:t>
            </a:r>
            <a:endParaRPr sz="3850" dirty="0"/>
          </a:p>
          <a:p>
            <a:pPr marL="914400" lvl="1" indent="-45473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3850" dirty="0"/>
              <a:t>Consistent parent contacts</a:t>
            </a:r>
            <a:endParaRPr sz="3850" dirty="0"/>
          </a:p>
          <a:p>
            <a:pPr marL="914400" lvl="1" indent="-45473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3850" dirty="0"/>
              <a:t>Mandatory reporting</a:t>
            </a:r>
            <a:endParaRPr sz="3850" dirty="0"/>
          </a:p>
          <a:p>
            <a:pPr marL="1371600" lvl="2" indent="-45473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3850" dirty="0"/>
              <a:t>A Weekend Gone Wrong</a:t>
            </a:r>
            <a:endParaRPr sz="385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85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8108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None/>
            </a:pPr>
            <a:endParaRPr dirty="0"/>
          </a:p>
        </p:txBody>
      </p:sp>
      <p:sp>
        <p:nvSpPr>
          <p:cNvPr id="260" name="Google Shape;260;g313adfb0bb9_0_339"/>
          <p:cNvSpPr txBox="1">
            <a:spLocks noGrp="1"/>
          </p:cNvSpPr>
          <p:nvPr>
            <p:ph type="sldNum" idx="12"/>
          </p:nvPr>
        </p:nvSpPr>
        <p:spPr>
          <a:xfrm>
            <a:off x="0" y="6363318"/>
            <a:ext cx="516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24</a:t>
            </a:fld>
            <a:endParaRPr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281418d61c0_0_30"/>
          <p:cNvSpPr txBox="1">
            <a:spLocks noGrp="1"/>
          </p:cNvSpPr>
          <p:nvPr>
            <p:ph type="title"/>
          </p:nvPr>
        </p:nvSpPr>
        <p:spPr>
          <a:xfrm>
            <a:off x="294199" y="365125"/>
            <a:ext cx="11603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CHARACTER produces EXCELLENCE</a:t>
            </a:r>
            <a:endParaRPr dirty="0"/>
          </a:p>
        </p:txBody>
      </p:sp>
      <p:sp>
        <p:nvSpPr>
          <p:cNvPr id="267" name="Google Shape;267;g281418d61c0_0_30"/>
          <p:cNvSpPr txBox="1">
            <a:spLocks noGrp="1"/>
          </p:cNvSpPr>
          <p:nvPr>
            <p:ph type="body" idx="1"/>
          </p:nvPr>
        </p:nvSpPr>
        <p:spPr>
          <a:xfrm>
            <a:off x="294199" y="1825625"/>
            <a:ext cx="11603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82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000"/>
              <a:buChar char="•"/>
            </a:pPr>
            <a:r>
              <a:rPr lang="en-US" sz="4000" dirty="0"/>
              <a:t>Excellence doesn’t mean perfection.</a:t>
            </a:r>
            <a:endParaRPr sz="4000" dirty="0"/>
          </a:p>
          <a:p>
            <a:pPr marL="457200" lvl="0" indent="-482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000"/>
              <a:buChar char="•"/>
            </a:pPr>
            <a:r>
              <a:rPr lang="en-US" sz="4000" dirty="0"/>
              <a:t>Excellence is the natural outcome of a teacher who has found their VOICE and is willing to use that VOICE to better each of their students.</a:t>
            </a:r>
            <a:endParaRPr sz="40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endParaRPr sz="3000" dirty="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3200"/>
              <a:buNone/>
            </a:pPr>
            <a:endParaRPr dirty="0"/>
          </a:p>
        </p:txBody>
      </p:sp>
      <p:sp>
        <p:nvSpPr>
          <p:cNvPr id="268" name="Google Shape;268;g281418d61c0_0_30"/>
          <p:cNvSpPr txBox="1">
            <a:spLocks noGrp="1"/>
          </p:cNvSpPr>
          <p:nvPr>
            <p:ph type="sldNum" idx="12"/>
          </p:nvPr>
        </p:nvSpPr>
        <p:spPr>
          <a:xfrm>
            <a:off x="0" y="6363318"/>
            <a:ext cx="516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25</a:t>
            </a:fld>
            <a:endParaRPr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3015410b44c_1_42"/>
          <p:cNvSpPr txBox="1">
            <a:spLocks noGrp="1"/>
          </p:cNvSpPr>
          <p:nvPr>
            <p:ph type="title"/>
          </p:nvPr>
        </p:nvSpPr>
        <p:spPr>
          <a:xfrm>
            <a:off x="294199" y="365125"/>
            <a:ext cx="11603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CHARACTER produces EXCELLENCE</a:t>
            </a:r>
            <a:endParaRPr dirty="0"/>
          </a:p>
        </p:txBody>
      </p:sp>
      <p:sp>
        <p:nvSpPr>
          <p:cNvPr id="275" name="Google Shape;275;g3015410b44c_1_42"/>
          <p:cNvSpPr txBox="1">
            <a:spLocks noGrp="1"/>
          </p:cNvSpPr>
          <p:nvPr>
            <p:ph type="body" idx="1"/>
          </p:nvPr>
        </p:nvSpPr>
        <p:spPr>
          <a:xfrm>
            <a:off x="294200" y="1825625"/>
            <a:ext cx="11603700" cy="50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4000" dirty="0"/>
              <a:t>What does Excellence look like in the classroom?</a:t>
            </a:r>
            <a:endParaRPr sz="4000" dirty="0"/>
          </a:p>
          <a:p>
            <a:pPr marL="1371600" lvl="0" indent="-482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000"/>
              <a:buChar char="•"/>
            </a:pPr>
            <a:r>
              <a:rPr lang="en-US" sz="4000" dirty="0"/>
              <a:t>Earning a D</a:t>
            </a:r>
            <a:endParaRPr sz="4000" dirty="0"/>
          </a:p>
          <a:p>
            <a:pPr marL="1371600" lvl="0" indent="-482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000"/>
              <a:buChar char="•"/>
            </a:pPr>
            <a:r>
              <a:rPr lang="en-US" sz="4000" dirty="0"/>
              <a:t>Brag Calls</a:t>
            </a:r>
            <a:endParaRPr sz="4000" dirty="0"/>
          </a:p>
          <a:p>
            <a:pPr marL="1371600" lvl="0" indent="-482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000"/>
              <a:buChar char="•"/>
            </a:pPr>
            <a:r>
              <a:rPr lang="en-US" sz="4000" dirty="0"/>
              <a:t>Team Mentality</a:t>
            </a:r>
            <a:endParaRPr sz="4000" dirty="0"/>
          </a:p>
          <a:p>
            <a:pPr marL="1371600" lvl="0" indent="-482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000"/>
              <a:buChar char="•"/>
            </a:pPr>
            <a:r>
              <a:rPr lang="en-US" sz="4000" dirty="0"/>
              <a:t>Work Life Balance</a:t>
            </a:r>
            <a:endParaRPr sz="40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endParaRPr sz="3000" dirty="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3200"/>
              <a:buNone/>
            </a:pPr>
            <a:endParaRPr dirty="0"/>
          </a:p>
        </p:txBody>
      </p:sp>
      <p:sp>
        <p:nvSpPr>
          <p:cNvPr id="276" name="Google Shape;276;g3015410b44c_1_42"/>
          <p:cNvSpPr txBox="1">
            <a:spLocks noGrp="1"/>
          </p:cNvSpPr>
          <p:nvPr>
            <p:ph type="sldNum" idx="12"/>
          </p:nvPr>
        </p:nvSpPr>
        <p:spPr>
          <a:xfrm>
            <a:off x="0" y="6363318"/>
            <a:ext cx="516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26</a:t>
            </a:fld>
            <a:endParaRPr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328ab066801_0_16"/>
          <p:cNvSpPr txBox="1">
            <a:spLocks noGrp="1"/>
          </p:cNvSpPr>
          <p:nvPr>
            <p:ph type="title"/>
          </p:nvPr>
        </p:nvSpPr>
        <p:spPr>
          <a:xfrm>
            <a:off x="294200" y="365125"/>
            <a:ext cx="11570700" cy="4700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dirty="0"/>
              <a:t>Excellence </a:t>
            </a:r>
            <a:endParaRPr sz="96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dirty="0"/>
              <a:t>is a gift to your students.</a:t>
            </a:r>
            <a:endParaRPr sz="7200" dirty="0"/>
          </a:p>
        </p:txBody>
      </p:sp>
      <p:sp>
        <p:nvSpPr>
          <p:cNvPr id="283" name="Google Shape;283;g328ab066801_0_16"/>
          <p:cNvSpPr txBox="1">
            <a:spLocks noGrp="1"/>
          </p:cNvSpPr>
          <p:nvPr>
            <p:ph type="sldNum" idx="12"/>
          </p:nvPr>
        </p:nvSpPr>
        <p:spPr>
          <a:xfrm>
            <a:off x="0" y="6363318"/>
            <a:ext cx="5166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27</a:t>
            </a:fld>
            <a:endParaRPr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2fea4e78ece_0_227"/>
          <p:cNvSpPr txBox="1">
            <a:spLocks noGrp="1"/>
          </p:cNvSpPr>
          <p:nvPr>
            <p:ph type="title"/>
          </p:nvPr>
        </p:nvSpPr>
        <p:spPr>
          <a:xfrm>
            <a:off x="294199" y="365125"/>
            <a:ext cx="11603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30000"/>
              <a:buNone/>
            </a:pPr>
            <a:r>
              <a:rPr lang="en-US" sz="6000" dirty="0"/>
              <a:t>Let the teacher VOICE be heard!</a:t>
            </a:r>
            <a:endParaRPr sz="6000" dirty="0"/>
          </a:p>
        </p:txBody>
      </p:sp>
      <p:sp>
        <p:nvSpPr>
          <p:cNvPr id="290" name="Google Shape;290;g2fea4e78ece_0_227"/>
          <p:cNvSpPr txBox="1">
            <a:spLocks noGrp="1"/>
          </p:cNvSpPr>
          <p:nvPr>
            <p:ph type="body" idx="1"/>
          </p:nvPr>
        </p:nvSpPr>
        <p:spPr>
          <a:xfrm>
            <a:off x="294199" y="1825625"/>
            <a:ext cx="11603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4800" dirty="0"/>
              <a:t>VISION</a:t>
            </a:r>
            <a:endParaRPr sz="48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4800" dirty="0"/>
              <a:t>		OPPORTUNITY</a:t>
            </a:r>
            <a:endParaRPr sz="48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4800" dirty="0"/>
              <a:t>				INFLUENCE</a:t>
            </a:r>
            <a:endParaRPr sz="48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4800" dirty="0"/>
              <a:t>						CHARACTER</a:t>
            </a:r>
            <a:endParaRPr sz="48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4800" dirty="0"/>
              <a:t>								EXCELLENCE</a:t>
            </a:r>
            <a:endParaRPr sz="4800" dirty="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3200"/>
              <a:buNone/>
            </a:pPr>
            <a:endParaRPr dirty="0"/>
          </a:p>
        </p:txBody>
      </p:sp>
      <p:sp>
        <p:nvSpPr>
          <p:cNvPr id="291" name="Google Shape;291;g2fea4e78ece_0_227"/>
          <p:cNvSpPr txBox="1">
            <a:spLocks noGrp="1"/>
          </p:cNvSpPr>
          <p:nvPr>
            <p:ph type="sldNum" idx="12"/>
          </p:nvPr>
        </p:nvSpPr>
        <p:spPr>
          <a:xfrm>
            <a:off x="0" y="6363318"/>
            <a:ext cx="516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28</a:t>
            </a:fld>
            <a:endParaRPr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2fea4e78ece_0_283"/>
          <p:cNvSpPr txBox="1">
            <a:spLocks noGrp="1"/>
          </p:cNvSpPr>
          <p:nvPr>
            <p:ph type="title"/>
          </p:nvPr>
        </p:nvSpPr>
        <p:spPr>
          <a:xfrm>
            <a:off x="1208600" y="1508125"/>
            <a:ext cx="11570700" cy="36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6000" dirty="0"/>
              <a:t>Let’s raise the Oklahoma teacher VOICE, together!</a:t>
            </a:r>
            <a:endParaRPr sz="6000" dirty="0"/>
          </a:p>
        </p:txBody>
      </p:sp>
      <p:sp>
        <p:nvSpPr>
          <p:cNvPr id="298" name="Google Shape;298;g2fea4e78ece_0_283"/>
          <p:cNvSpPr txBox="1">
            <a:spLocks noGrp="1"/>
          </p:cNvSpPr>
          <p:nvPr>
            <p:ph type="sldNum" idx="12"/>
          </p:nvPr>
        </p:nvSpPr>
        <p:spPr>
          <a:xfrm>
            <a:off x="0" y="6363318"/>
            <a:ext cx="516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29</a:t>
            </a:fld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015410b44c_0_0"/>
          <p:cNvSpPr txBox="1">
            <a:spLocks noGrp="1"/>
          </p:cNvSpPr>
          <p:nvPr>
            <p:ph type="title"/>
          </p:nvPr>
        </p:nvSpPr>
        <p:spPr>
          <a:xfrm>
            <a:off x="294198" y="365125"/>
            <a:ext cx="11570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My Family of Educators</a:t>
            </a:r>
            <a:endParaRPr dirty="0"/>
          </a:p>
        </p:txBody>
      </p:sp>
      <p:sp>
        <p:nvSpPr>
          <p:cNvPr id="78" name="Google Shape;78;g3015410b44c_0_0"/>
          <p:cNvSpPr txBox="1">
            <a:spLocks noGrp="1"/>
          </p:cNvSpPr>
          <p:nvPr>
            <p:ph type="sldNum" idx="12"/>
          </p:nvPr>
        </p:nvSpPr>
        <p:spPr>
          <a:xfrm>
            <a:off x="0" y="6363318"/>
            <a:ext cx="516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 dirty="0"/>
          </a:p>
        </p:txBody>
      </p:sp>
      <p:pic>
        <p:nvPicPr>
          <p:cNvPr id="79" name="Google Shape;79;g3015410b44c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10237" y="1405675"/>
            <a:ext cx="7707991" cy="5137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281418d61c0_0_37"/>
          <p:cNvSpPr txBox="1">
            <a:spLocks noGrp="1"/>
          </p:cNvSpPr>
          <p:nvPr>
            <p:ph type="ctrTitle"/>
          </p:nvPr>
        </p:nvSpPr>
        <p:spPr>
          <a:xfrm>
            <a:off x="66261" y="-401637"/>
            <a:ext cx="56154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US" dirty="0"/>
              <a:t>Connect with me!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endParaRPr dirty="0"/>
          </a:p>
        </p:txBody>
      </p:sp>
      <p:sp>
        <p:nvSpPr>
          <p:cNvPr id="305" name="Google Shape;305;g281418d61c0_0_37"/>
          <p:cNvSpPr txBox="1">
            <a:spLocks noGrp="1"/>
          </p:cNvSpPr>
          <p:nvPr>
            <p:ph type="subTitle" idx="1"/>
          </p:nvPr>
        </p:nvSpPr>
        <p:spPr>
          <a:xfrm>
            <a:off x="133100" y="1345451"/>
            <a:ext cx="5615400" cy="32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US" dirty="0"/>
              <a:t> Email: 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rachel.keith@sde.ok.edu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US" dirty="0"/>
              <a:t> Find us on Facebook &amp; Instagram: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US" b="1" dirty="0">
                <a:solidFill>
                  <a:schemeClr val="dk1"/>
                </a:solidFill>
              </a:rPr>
              <a:t>Oklahoma State Teacher of the Year</a:t>
            </a:r>
            <a:endParaRPr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US" b="1" dirty="0">
                <a:solidFill>
                  <a:schemeClr val="dk2"/>
                </a:solidFill>
              </a:rPr>
              <a:t>Check out my YouTube Channel:</a:t>
            </a:r>
            <a:endParaRPr b="1" dirty="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US" b="1" dirty="0">
                <a:solidFill>
                  <a:schemeClr val="dk2"/>
                </a:solidFill>
              </a:rPr>
              <a:t>Oklahoma Teacher Mentor Moments</a:t>
            </a:r>
            <a:endParaRPr b="1" dirty="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dirty="0"/>
          </a:p>
        </p:txBody>
      </p:sp>
      <p:pic>
        <p:nvPicPr>
          <p:cNvPr id="306" name="Google Shape;306;g281418d61c0_0_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00226" y="3806250"/>
            <a:ext cx="2375923" cy="29705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fafdbc72aa_0_14"/>
          <p:cNvSpPr txBox="1">
            <a:spLocks noGrp="1"/>
          </p:cNvSpPr>
          <p:nvPr>
            <p:ph type="title"/>
          </p:nvPr>
        </p:nvSpPr>
        <p:spPr>
          <a:xfrm>
            <a:off x="294198" y="365125"/>
            <a:ext cx="11570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Future Educators? Maybe!!</a:t>
            </a:r>
            <a:endParaRPr dirty="0"/>
          </a:p>
        </p:txBody>
      </p:sp>
      <p:sp>
        <p:nvSpPr>
          <p:cNvPr id="86" name="Google Shape;86;g2fafdbc72aa_0_14"/>
          <p:cNvSpPr txBox="1">
            <a:spLocks noGrp="1"/>
          </p:cNvSpPr>
          <p:nvPr>
            <p:ph type="sldNum" idx="12"/>
          </p:nvPr>
        </p:nvSpPr>
        <p:spPr>
          <a:xfrm>
            <a:off x="0" y="6363318"/>
            <a:ext cx="516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 dirty="0"/>
          </a:p>
        </p:txBody>
      </p:sp>
      <p:pic>
        <p:nvPicPr>
          <p:cNvPr id="87" name="Google Shape;87;g2fafdbc72aa_0_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4200" y="1461150"/>
            <a:ext cx="7295345" cy="4862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g2fafdbc72aa_0_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85450" y="1461150"/>
            <a:ext cx="3573526" cy="4764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>
            <a:spLocks noGrp="1"/>
          </p:cNvSpPr>
          <p:nvPr>
            <p:ph type="title"/>
          </p:nvPr>
        </p:nvSpPr>
        <p:spPr>
          <a:xfrm>
            <a:off x="367675" y="690072"/>
            <a:ext cx="5478600" cy="375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lang="en-US" dirty="0"/>
              <a:t>Happy New Year!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endParaRPr dirty="0"/>
          </a:p>
        </p:txBody>
      </p:sp>
      <p:sp>
        <p:nvSpPr>
          <p:cNvPr id="94" name="Google Shape;94;p2"/>
          <p:cNvSpPr txBox="1">
            <a:spLocks noGrp="1"/>
          </p:cNvSpPr>
          <p:nvPr>
            <p:ph type="body" idx="1"/>
          </p:nvPr>
        </p:nvSpPr>
        <p:spPr>
          <a:xfrm>
            <a:off x="367667" y="5058833"/>
            <a:ext cx="11456700" cy="141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3900" dirty="0"/>
              <a:t>Let your VOICE be heard in 2025!</a:t>
            </a:r>
            <a:endParaRPr sz="3900" dirty="0"/>
          </a:p>
        </p:txBody>
      </p:sp>
      <p:sp>
        <p:nvSpPr>
          <p:cNvPr id="95" name="Google Shape;95;p2"/>
          <p:cNvSpPr txBox="1">
            <a:spLocks noGrp="1"/>
          </p:cNvSpPr>
          <p:nvPr>
            <p:ph type="ftr" idx="11"/>
          </p:nvPr>
        </p:nvSpPr>
        <p:spPr>
          <a:xfrm>
            <a:off x="513829" y="6363318"/>
            <a:ext cx="596609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Presentation Title</a:t>
            </a:r>
            <a:endParaRPr dirty="0"/>
          </a:p>
        </p:txBody>
      </p:sp>
      <p:sp>
        <p:nvSpPr>
          <p:cNvPr id="96" name="Google Shape;96;p2"/>
          <p:cNvSpPr txBox="1">
            <a:spLocks noGrp="1"/>
          </p:cNvSpPr>
          <p:nvPr>
            <p:ph type="sldNum" idx="12"/>
          </p:nvPr>
        </p:nvSpPr>
        <p:spPr>
          <a:xfrm>
            <a:off x="0" y="6363318"/>
            <a:ext cx="5164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5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15b815ac88_0_0"/>
          <p:cNvSpPr txBox="1">
            <a:spLocks noGrp="1"/>
          </p:cNvSpPr>
          <p:nvPr>
            <p:ph type="title"/>
          </p:nvPr>
        </p:nvSpPr>
        <p:spPr>
          <a:xfrm>
            <a:off x="294199" y="365125"/>
            <a:ext cx="11603700" cy="1325700"/>
          </a:xfrm>
          <a:prstGeom prst="rect">
            <a:avLst/>
          </a:prstGeom>
          <a:solidFill>
            <a:schemeClr val="accent5"/>
          </a:solidFill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solidFill>
                  <a:schemeClr val="lt1"/>
                </a:solidFill>
              </a:rPr>
              <a:t>Your VOICE creates a positive impact.</a:t>
            </a:r>
            <a:endParaRPr dirty="0"/>
          </a:p>
        </p:txBody>
      </p:sp>
      <p:sp>
        <p:nvSpPr>
          <p:cNvPr id="103" name="Google Shape;103;g315b815ac88_0_0"/>
          <p:cNvSpPr txBox="1">
            <a:spLocks noGrp="1"/>
          </p:cNvSpPr>
          <p:nvPr>
            <p:ph type="body" idx="1"/>
          </p:nvPr>
        </p:nvSpPr>
        <p:spPr>
          <a:xfrm>
            <a:off x="294199" y="1825625"/>
            <a:ext cx="116037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533400" algn="l" rtl="0">
              <a:spcBef>
                <a:spcPts val="1200"/>
              </a:spcBef>
              <a:spcAft>
                <a:spcPts val="0"/>
              </a:spcAft>
              <a:buSzPts val="4800"/>
              <a:buChar char="•"/>
            </a:pPr>
            <a:r>
              <a:rPr lang="en-US" sz="4800" dirty="0"/>
              <a:t>Stability for your students</a:t>
            </a:r>
            <a:endParaRPr sz="4800" dirty="0"/>
          </a:p>
          <a:p>
            <a:pPr marL="457200" lvl="0" indent="-533400" algn="l" rtl="0">
              <a:spcBef>
                <a:spcPts val="0"/>
              </a:spcBef>
              <a:spcAft>
                <a:spcPts val="0"/>
              </a:spcAft>
              <a:buSzPts val="4800"/>
              <a:buChar char="•"/>
            </a:pPr>
            <a:r>
              <a:rPr lang="en-US" sz="4800" dirty="0"/>
              <a:t>Connection point </a:t>
            </a:r>
            <a:endParaRPr sz="4800" dirty="0"/>
          </a:p>
          <a:p>
            <a:pPr marL="457200" lvl="0" indent="-533400" algn="l" rtl="0">
              <a:spcBef>
                <a:spcPts val="0"/>
              </a:spcBef>
              <a:spcAft>
                <a:spcPts val="0"/>
              </a:spcAft>
              <a:buSzPts val="4800"/>
              <a:buChar char="•"/>
            </a:pPr>
            <a:r>
              <a:rPr lang="en-US" sz="4800" dirty="0"/>
              <a:t>Model of respect</a:t>
            </a:r>
            <a:endParaRPr sz="4800" dirty="0"/>
          </a:p>
          <a:p>
            <a:pPr marL="457200" lvl="0" indent="-533400" algn="l" rtl="0">
              <a:spcBef>
                <a:spcPts val="0"/>
              </a:spcBef>
              <a:spcAft>
                <a:spcPts val="0"/>
              </a:spcAft>
              <a:buSzPts val="4800"/>
              <a:buChar char="•"/>
            </a:pPr>
            <a:r>
              <a:rPr lang="en-US" sz="4800" dirty="0"/>
              <a:t>Future possibilities</a:t>
            </a:r>
            <a:endParaRPr sz="4800" dirty="0"/>
          </a:p>
        </p:txBody>
      </p:sp>
      <p:sp>
        <p:nvSpPr>
          <p:cNvPr id="104" name="Google Shape;104;g315b815ac88_0_0"/>
          <p:cNvSpPr txBox="1">
            <a:spLocks noGrp="1"/>
          </p:cNvSpPr>
          <p:nvPr>
            <p:ph type="sldNum" idx="12"/>
          </p:nvPr>
        </p:nvSpPr>
        <p:spPr>
          <a:xfrm>
            <a:off x="0" y="6363318"/>
            <a:ext cx="5166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015410b44c_1_7"/>
          <p:cNvSpPr txBox="1">
            <a:spLocks noGrp="1"/>
          </p:cNvSpPr>
          <p:nvPr>
            <p:ph type="title"/>
          </p:nvPr>
        </p:nvSpPr>
        <p:spPr>
          <a:xfrm>
            <a:off x="393998" y="2560825"/>
            <a:ext cx="11570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7200" dirty="0"/>
              <a:t>How can you help raise the Oklahoma teacher VOICE?</a:t>
            </a:r>
            <a:endParaRPr sz="7200" dirty="0"/>
          </a:p>
        </p:txBody>
      </p:sp>
      <p:sp>
        <p:nvSpPr>
          <p:cNvPr id="111" name="Google Shape;111;g3015410b44c_1_7"/>
          <p:cNvSpPr txBox="1">
            <a:spLocks noGrp="1"/>
          </p:cNvSpPr>
          <p:nvPr>
            <p:ph type="sldNum" idx="12"/>
          </p:nvPr>
        </p:nvSpPr>
        <p:spPr>
          <a:xfrm>
            <a:off x="0" y="6363318"/>
            <a:ext cx="516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fea4e78ece_0_0"/>
          <p:cNvSpPr txBox="1">
            <a:spLocks noGrp="1"/>
          </p:cNvSpPr>
          <p:nvPr>
            <p:ph type="title"/>
          </p:nvPr>
        </p:nvSpPr>
        <p:spPr>
          <a:xfrm>
            <a:off x="367667" y="1709738"/>
            <a:ext cx="5478600" cy="27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US" dirty="0"/>
              <a:t>The 5 Core Principles of VOICE.</a:t>
            </a:r>
            <a:endParaRPr dirty="0"/>
          </a:p>
        </p:txBody>
      </p:sp>
      <p:sp>
        <p:nvSpPr>
          <p:cNvPr id="118" name="Google Shape;118;g2fea4e78ece_0_0"/>
          <p:cNvSpPr txBox="1">
            <a:spLocks noGrp="1"/>
          </p:cNvSpPr>
          <p:nvPr>
            <p:ph type="body" idx="1"/>
          </p:nvPr>
        </p:nvSpPr>
        <p:spPr>
          <a:xfrm>
            <a:off x="367667" y="4677833"/>
            <a:ext cx="11456700" cy="141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US" dirty="0"/>
              <a:t>Strong, Confident, Consistent</a:t>
            </a:r>
            <a:endParaRPr dirty="0"/>
          </a:p>
        </p:txBody>
      </p:sp>
      <p:sp>
        <p:nvSpPr>
          <p:cNvPr id="119" name="Google Shape;119;g2fea4e78ece_0_0"/>
          <p:cNvSpPr txBox="1">
            <a:spLocks noGrp="1"/>
          </p:cNvSpPr>
          <p:nvPr>
            <p:ph type="sldNum" idx="12"/>
          </p:nvPr>
        </p:nvSpPr>
        <p:spPr>
          <a:xfrm>
            <a:off x="0" y="6363318"/>
            <a:ext cx="516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"/>
          <p:cNvSpPr txBox="1">
            <a:spLocks noGrp="1"/>
          </p:cNvSpPr>
          <p:nvPr>
            <p:ph type="title"/>
          </p:nvPr>
        </p:nvSpPr>
        <p:spPr>
          <a:xfrm>
            <a:off x="294200" y="365125"/>
            <a:ext cx="7051500" cy="18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dirty="0"/>
              <a:t>Restoring the Oklahoma Teacher VOICE</a:t>
            </a:r>
            <a:endParaRPr dirty="0"/>
          </a:p>
        </p:txBody>
      </p:sp>
      <p:sp>
        <p:nvSpPr>
          <p:cNvPr id="125" name="Google Shape;125;p3"/>
          <p:cNvSpPr txBox="1">
            <a:spLocks noGrp="1"/>
          </p:cNvSpPr>
          <p:nvPr>
            <p:ph type="body" idx="1"/>
          </p:nvPr>
        </p:nvSpPr>
        <p:spPr>
          <a:xfrm>
            <a:off x="1132399" y="2376500"/>
            <a:ext cx="5583000" cy="43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82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4000"/>
              <a:buAutoNum type="arabicPeriod"/>
            </a:pPr>
            <a:r>
              <a:rPr lang="en-US" sz="4000" dirty="0"/>
              <a:t>Vision</a:t>
            </a:r>
            <a:endParaRPr sz="4000" dirty="0"/>
          </a:p>
          <a:p>
            <a:pPr marL="457200" lvl="0" indent="-482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AutoNum type="arabicPeriod"/>
            </a:pPr>
            <a:r>
              <a:rPr lang="en-US" sz="4000" dirty="0"/>
              <a:t>Opportunity</a:t>
            </a:r>
            <a:endParaRPr sz="4000" dirty="0"/>
          </a:p>
          <a:p>
            <a:pPr marL="457200" lvl="0" indent="-482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AutoNum type="arabicPeriod"/>
            </a:pPr>
            <a:r>
              <a:rPr lang="en-US" sz="4000" dirty="0"/>
              <a:t>Influence</a:t>
            </a:r>
            <a:endParaRPr sz="4000" dirty="0"/>
          </a:p>
          <a:p>
            <a:pPr marL="457200" lvl="0" indent="-482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AutoNum type="arabicPeriod"/>
            </a:pPr>
            <a:r>
              <a:rPr lang="en-US" sz="4000" dirty="0"/>
              <a:t>Character </a:t>
            </a:r>
            <a:endParaRPr sz="4000" dirty="0"/>
          </a:p>
          <a:p>
            <a:pPr marL="457200" lvl="0" indent="-482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AutoNum type="arabicPeriod"/>
            </a:pPr>
            <a:r>
              <a:rPr lang="en-US" sz="4000" dirty="0"/>
              <a:t>Excellence</a:t>
            </a:r>
            <a:endParaRPr sz="4000" dirty="0"/>
          </a:p>
          <a:p>
            <a:pPr marL="45720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3200"/>
              <a:buNone/>
            </a:pPr>
            <a:endParaRPr dirty="0"/>
          </a:p>
        </p:txBody>
      </p:sp>
      <p:sp>
        <p:nvSpPr>
          <p:cNvPr id="126" name="Google Shape;126;p3"/>
          <p:cNvSpPr txBox="1">
            <a:spLocks noGrp="1"/>
          </p:cNvSpPr>
          <p:nvPr>
            <p:ph type="ftr" idx="11"/>
          </p:nvPr>
        </p:nvSpPr>
        <p:spPr>
          <a:xfrm>
            <a:off x="513829" y="6363318"/>
            <a:ext cx="596609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Presentation Title</a:t>
            </a:r>
            <a:endParaRPr dirty="0"/>
          </a:p>
        </p:txBody>
      </p:sp>
      <p:sp>
        <p:nvSpPr>
          <p:cNvPr id="127" name="Google Shape;127;p3"/>
          <p:cNvSpPr txBox="1">
            <a:spLocks noGrp="1"/>
          </p:cNvSpPr>
          <p:nvPr>
            <p:ph type="sldNum" idx="12"/>
          </p:nvPr>
        </p:nvSpPr>
        <p:spPr>
          <a:xfrm>
            <a:off x="0" y="6363318"/>
            <a:ext cx="5164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9</a:t>
            </a:fld>
            <a:endParaRPr dirty="0"/>
          </a:p>
        </p:txBody>
      </p:sp>
      <p:pic>
        <p:nvPicPr>
          <p:cNvPr id="128" name="Google Shape;128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11618" y="0"/>
            <a:ext cx="4527982" cy="6030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klahoma Education">
      <a:dk1>
        <a:srgbClr val="187BC0"/>
      </a:dk1>
      <a:lt1>
        <a:srgbClr val="FFFFFF"/>
      </a:lt1>
      <a:dk2>
        <a:srgbClr val="000000"/>
      </a:dk2>
      <a:lt2>
        <a:srgbClr val="E7E6E6"/>
      </a:lt2>
      <a:accent1>
        <a:srgbClr val="187BC0"/>
      </a:accent1>
      <a:accent2>
        <a:srgbClr val="326820"/>
      </a:accent2>
      <a:accent3>
        <a:srgbClr val="D15420"/>
      </a:accent3>
      <a:accent4>
        <a:srgbClr val="DE9027"/>
      </a:accent4>
      <a:accent5>
        <a:srgbClr val="004E9A"/>
      </a:accent5>
      <a:accent6>
        <a:srgbClr val="787878"/>
      </a:accent6>
      <a:hlink>
        <a:srgbClr val="0066A6"/>
      </a:hlink>
      <a:folHlink>
        <a:srgbClr val="1CA6D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A26D03B30F5143A34407DFAFBACAF4" ma:contentTypeVersion="22" ma:contentTypeDescription="Create a new document." ma:contentTypeScope="" ma:versionID="1557f2ab267f98e2c87d4b3b07388897">
  <xsd:schema xmlns:xsd="http://www.w3.org/2001/XMLSchema" xmlns:xs="http://www.w3.org/2001/XMLSchema" xmlns:p="http://schemas.microsoft.com/office/2006/metadata/properties" xmlns:ns1="http://schemas.microsoft.com/sharepoint/v3" xmlns:ns2="5d7f0ad2-e627-4555-a956-efa81d806a21" xmlns:ns3="070ef74f-fe64-4aab-853e-8d6041358f56" targetNamespace="http://schemas.microsoft.com/office/2006/metadata/properties" ma:root="true" ma:fieldsID="d3be6bedebe6a5d48b0c603dcae19745" ns1:_="" ns2:_="" ns3:_="">
    <xsd:import namespace="http://schemas.microsoft.com/sharepoint/v3"/>
    <xsd:import namespace="5d7f0ad2-e627-4555-a956-efa81d806a21"/>
    <xsd:import namespace="070ef74f-fe64-4aab-853e-8d6041358f5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1:_ip_UnifiedCompliancePolicyProperties" minOccurs="0"/>
                <xsd:element ref="ns1:_ip_UnifiedCompliancePolicyUIAction" minOccurs="0"/>
                <xsd:element ref="ns3:MediaServiceAutoKeyPoints" minOccurs="0"/>
                <xsd:element ref="ns3:MediaServiceKeyPoints" minOccurs="0"/>
                <xsd:element ref="ns3:ProjectAssociatio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7f0ad2-e627-4555-a956-efa81d806a2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b0b2df29-a95d-47e3-8094-bcf6ff1e8cdd}" ma:internalName="TaxCatchAll" ma:showField="CatchAllData" ma:web="5d7f0ad2-e627-4555-a956-efa81d806a2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0ef74f-fe64-4aab-853e-8d6041358f5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ProjectAssociation" ma:index="22" nillable="true" ma:displayName="Project Association" ma:description="Tells what this document relates to most closely" ma:format="Dropdown" ma:internalName="ProjectAssociation">
      <xsd:simpleType>
        <xsd:restriction base="dms:Text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d309bf2f-0431-460d-a93a-990d633b9c5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ProjectAssociation xmlns="070ef74f-fe64-4aab-853e-8d6041358f56" xsi:nil="true"/>
    <TaxCatchAll xmlns="5d7f0ad2-e627-4555-a956-efa81d806a21" xsi:nil="true"/>
    <_ip_UnifiedCompliancePolicyProperties xmlns="http://schemas.microsoft.com/sharepoint/v3" xsi:nil="true"/>
    <lcf76f155ced4ddcb4097134ff3c332f xmlns="070ef74f-fe64-4aab-853e-8d6041358f5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98D7E08-8DBB-403A-8464-6CEFBC29D20C}"/>
</file>

<file path=customXml/itemProps2.xml><?xml version="1.0" encoding="utf-8"?>
<ds:datastoreItem xmlns:ds="http://schemas.openxmlformats.org/officeDocument/2006/customXml" ds:itemID="{56A38C4A-9586-4F45-B737-3B717F53EC05}"/>
</file>

<file path=customXml/itemProps3.xml><?xml version="1.0" encoding="utf-8"?>
<ds:datastoreItem xmlns:ds="http://schemas.openxmlformats.org/officeDocument/2006/customXml" ds:itemID="{C222049F-2154-4711-85ED-3078CF5C3C6A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638</Words>
  <Application>Microsoft Office PowerPoint</Application>
  <PresentationFormat>Widescreen</PresentationFormat>
  <Paragraphs>173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Arial</vt:lpstr>
      <vt:lpstr>Calibri</vt:lpstr>
      <vt:lpstr>Office Theme</vt:lpstr>
      <vt:lpstr>Raising the Oklahoma Teacher’s  VOICE</vt:lpstr>
      <vt:lpstr>My Family of Educators</vt:lpstr>
      <vt:lpstr>My Family of Educators</vt:lpstr>
      <vt:lpstr>Future Educators? Maybe!!</vt:lpstr>
      <vt:lpstr>Happy New Year! </vt:lpstr>
      <vt:lpstr>Your VOICE creates a positive impact.</vt:lpstr>
      <vt:lpstr>How can you help raise the Oklahoma teacher VOICE?</vt:lpstr>
      <vt:lpstr>The 5 Core Principles of VOICE.</vt:lpstr>
      <vt:lpstr>Restoring the Oklahoma Teacher VOICE</vt:lpstr>
      <vt:lpstr>What is VISION?</vt:lpstr>
      <vt:lpstr>Two Pictures of VISION</vt:lpstr>
      <vt:lpstr>How do I harness the power of VISION?</vt:lpstr>
      <vt:lpstr>VISION needs clear directions.</vt:lpstr>
      <vt:lpstr>Roadblocks to VISION</vt:lpstr>
      <vt:lpstr>VISION accentuates my teacher VOICE!</vt:lpstr>
      <vt:lpstr>VISION  is a gift to your students.</vt:lpstr>
      <vt:lpstr>VISION creates OPPORTUNITY</vt:lpstr>
      <vt:lpstr>OPPORTUNITIES create growth!</vt:lpstr>
      <vt:lpstr>OPPORTUNITY leads to INFLUENCE</vt:lpstr>
      <vt:lpstr>INFLUENCE shows up in many ways.</vt:lpstr>
      <vt:lpstr>INFLUENCE shows up in many ways.</vt:lpstr>
      <vt:lpstr>Influence  is a gift to your students.</vt:lpstr>
      <vt:lpstr>INFLUENCE paired with CHARACTER</vt:lpstr>
      <vt:lpstr>INFLUENCE paired with CHARACTER</vt:lpstr>
      <vt:lpstr>CHARACTER produces EXCELLENCE</vt:lpstr>
      <vt:lpstr>CHARACTER produces EXCELLENCE</vt:lpstr>
      <vt:lpstr>Excellence  is a gift to your students.</vt:lpstr>
      <vt:lpstr>Let the teacher VOICE be heard!</vt:lpstr>
      <vt:lpstr>Let’s raise the Oklahoma teacher VOICE, together!</vt:lpstr>
      <vt:lpstr>Connect with me!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Cory Ingram</dc:creator>
  <cp:lastModifiedBy>Rachel Keith</cp:lastModifiedBy>
  <cp:revision>1</cp:revision>
  <dcterms:created xsi:type="dcterms:W3CDTF">2020-03-05T01:01:19Z</dcterms:created>
  <dcterms:modified xsi:type="dcterms:W3CDTF">2025-01-22T20:31:14Z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0x010100A5A26D03B30F5143A34407DFAFBACAF4</vt:lpwstr>
  </property>
</Properties>
</file>