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62" r:id="rId3"/>
    <p:sldId id="258" r:id="rId4"/>
    <p:sldId id="268" r:id="rId5"/>
    <p:sldId id="269" r:id="rId6"/>
    <p:sldId id="270" r:id="rId7"/>
    <p:sldId id="259" r:id="rId8"/>
    <p:sldId id="261" r:id="rId9"/>
    <p:sldId id="272" r:id="rId10"/>
    <p:sldId id="273" r:id="rId11"/>
    <p:sldId id="263" r:id="rId12"/>
    <p:sldId id="275" r:id="rId13"/>
    <p:sldId id="274" r:id="rId14"/>
    <p:sldId id="280" r:id="rId15"/>
    <p:sldId id="281" r:id="rId16"/>
    <p:sldId id="279" r:id="rId17"/>
    <p:sldId id="282" r:id="rId18"/>
    <p:sldId id="283" r:id="rId19"/>
    <p:sldId id="284" r:id="rId20"/>
    <p:sldId id="265" r:id="rId21"/>
    <p:sldId id="276" r:id="rId22"/>
    <p:sldId id="277" r:id="rId23"/>
    <p:sldId id="278" r:id="rId24"/>
    <p:sldId id="266" r:id="rId25"/>
    <p:sldId id="26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9147" autoAdjust="0"/>
  </p:normalViewPr>
  <p:slideViewPr>
    <p:cSldViewPr>
      <p:cViewPr varScale="1">
        <p:scale>
          <a:sx n="42" d="100"/>
          <a:sy n="42" d="100"/>
        </p:scale>
        <p:origin x="-132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0B502A-02E5-443D-89BB-E8126C04C879}" type="datetimeFigureOut">
              <a:rPr lang="en-US" smtClean="0"/>
              <a:t>4/24/2015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EDDC39-69F5-439F-9805-A94C01A68081}" type="slidenum">
              <a:rPr lang="en-US" smtClean="0"/>
              <a:t>‹#›</a:t>
            </a:fld>
            <a:endParaRPr lang="en-US"/>
          </a:p>
        </p:txBody>
      </p:sp>
    </p:spTree>
    <p:extLst>
      <p:ext uri="{BB962C8B-B14F-4D97-AF65-F5344CB8AC3E}">
        <p14:creationId xmlns:p14="http://schemas.microsoft.com/office/powerpoint/2010/main" val="4196188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EDDC39-69F5-439F-9805-A94C01A68081}" type="slidenum">
              <a:rPr lang="en-US" smtClean="0"/>
              <a:t>1</a:t>
            </a:fld>
            <a:endParaRPr lang="en-US"/>
          </a:p>
        </p:txBody>
      </p:sp>
    </p:spTree>
    <p:extLst>
      <p:ext uri="{BB962C8B-B14F-4D97-AF65-F5344CB8AC3E}">
        <p14:creationId xmlns:p14="http://schemas.microsoft.com/office/powerpoint/2010/main" val="32164545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Since</a:t>
            </a:r>
            <a:r>
              <a:rPr lang="en-US" baseline="0" dirty="0" smtClean="0"/>
              <a:t> most of you have younger siblings or will start babysitting soon, here are some good things to remember when caring for toddlers.</a:t>
            </a:r>
          </a:p>
          <a:p>
            <a:endParaRPr lang="en-US" dirty="0" smtClean="0"/>
          </a:p>
          <a:p>
            <a:r>
              <a:rPr lang="en-US" dirty="0" smtClean="0"/>
              <a:t>Tell toddlers what they can do instead</a:t>
            </a:r>
            <a:r>
              <a:rPr lang="en-US" baseline="0" dirty="0" smtClean="0"/>
              <a:t> of what they can’t do.  They will respond positively to positive requests rather than negative demands.  </a:t>
            </a:r>
          </a:p>
          <a:p>
            <a:endParaRPr lang="en-US" baseline="0" dirty="0" smtClean="0"/>
          </a:p>
          <a:p>
            <a:pPr marL="228600" indent="-228600">
              <a:buAutoNum type="arabicPeriod"/>
            </a:pPr>
            <a:r>
              <a:rPr lang="en-US" baseline="0" dirty="0" smtClean="0"/>
              <a:t>We should draw on paper instead of the wall.  Then offer them paper to draw on.</a:t>
            </a:r>
          </a:p>
          <a:p>
            <a:pPr marL="228600" indent="-228600">
              <a:buAutoNum type="arabicPeriod"/>
            </a:pPr>
            <a:endParaRPr lang="en-US" baseline="0" dirty="0" smtClean="0"/>
          </a:p>
          <a:p>
            <a:pPr marL="0" indent="0">
              <a:buNone/>
            </a:pPr>
            <a:endParaRPr lang="en-US" dirty="0"/>
          </a:p>
        </p:txBody>
      </p:sp>
      <p:sp>
        <p:nvSpPr>
          <p:cNvPr id="4" name="Slide Number Placeholder 3"/>
          <p:cNvSpPr>
            <a:spLocks noGrp="1"/>
          </p:cNvSpPr>
          <p:nvPr>
            <p:ph type="sldNum" sz="quarter" idx="10"/>
          </p:nvPr>
        </p:nvSpPr>
        <p:spPr/>
        <p:txBody>
          <a:bodyPr/>
          <a:lstStyle/>
          <a:p>
            <a:fld id="{70EDDC39-69F5-439F-9805-A94C01A68081}" type="slidenum">
              <a:rPr lang="en-US" smtClean="0"/>
              <a:t>13</a:t>
            </a:fld>
            <a:endParaRPr lang="en-US"/>
          </a:p>
        </p:txBody>
      </p:sp>
    </p:spTree>
    <p:extLst>
      <p:ext uri="{BB962C8B-B14F-4D97-AF65-F5344CB8AC3E}">
        <p14:creationId xmlns:p14="http://schemas.microsoft.com/office/powerpoint/2010/main" val="32553881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Dog food is for dogs.  We eat different food.  If you are hungry let’s have a snack. </a:t>
            </a:r>
            <a:endParaRPr lang="en-US" dirty="0"/>
          </a:p>
        </p:txBody>
      </p:sp>
      <p:sp>
        <p:nvSpPr>
          <p:cNvPr id="4" name="Slide Number Placeholder 3"/>
          <p:cNvSpPr>
            <a:spLocks noGrp="1"/>
          </p:cNvSpPr>
          <p:nvPr>
            <p:ph type="sldNum" sz="quarter" idx="10"/>
          </p:nvPr>
        </p:nvSpPr>
        <p:spPr/>
        <p:txBody>
          <a:bodyPr/>
          <a:lstStyle/>
          <a:p>
            <a:fld id="{70EDDC39-69F5-439F-9805-A94C01A68081}" type="slidenum">
              <a:rPr lang="en-US" smtClean="0"/>
              <a:t>14</a:t>
            </a:fld>
            <a:endParaRPr lang="en-US"/>
          </a:p>
        </p:txBody>
      </p:sp>
    </p:spTree>
    <p:extLst>
      <p:ext uri="{BB962C8B-B14F-4D97-AF65-F5344CB8AC3E}">
        <p14:creationId xmlns:p14="http://schemas.microsoft.com/office/powerpoint/2010/main" val="12427796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we rip</a:t>
            </a:r>
            <a:r>
              <a:rPr lang="en-US" baseline="0" dirty="0" smtClean="0"/>
              <a:t> pages out of the book, then we will be unable to read it.  Can you read the book for me or </a:t>
            </a:r>
            <a:r>
              <a:rPr lang="en-US" dirty="0" smtClean="0"/>
              <a:t>let me read it for you and you can follow along?</a:t>
            </a:r>
          </a:p>
          <a:p>
            <a:endParaRPr lang="en-US" dirty="0"/>
          </a:p>
        </p:txBody>
      </p:sp>
      <p:sp>
        <p:nvSpPr>
          <p:cNvPr id="4" name="Slide Number Placeholder 3"/>
          <p:cNvSpPr>
            <a:spLocks noGrp="1"/>
          </p:cNvSpPr>
          <p:nvPr>
            <p:ph type="sldNum" sz="quarter" idx="10"/>
          </p:nvPr>
        </p:nvSpPr>
        <p:spPr/>
        <p:txBody>
          <a:bodyPr/>
          <a:lstStyle/>
          <a:p>
            <a:fld id="{70EDDC39-69F5-439F-9805-A94C01A68081}" type="slidenum">
              <a:rPr lang="en-US" smtClean="0"/>
              <a:t>15</a:t>
            </a:fld>
            <a:endParaRPr lang="en-US"/>
          </a:p>
        </p:txBody>
      </p:sp>
    </p:spTree>
    <p:extLst>
      <p:ext uri="{BB962C8B-B14F-4D97-AF65-F5344CB8AC3E}">
        <p14:creationId xmlns:p14="http://schemas.microsoft.com/office/powerpoint/2010/main" val="40875728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aseline="0" dirty="0" smtClean="0"/>
              <a:t>B; gives a child a choice</a:t>
            </a:r>
          </a:p>
          <a:p>
            <a:pPr marL="0" indent="0">
              <a:buNone/>
            </a:pPr>
            <a:endParaRPr lang="en-US" dirty="0"/>
          </a:p>
        </p:txBody>
      </p:sp>
      <p:sp>
        <p:nvSpPr>
          <p:cNvPr id="4" name="Slide Number Placeholder 3"/>
          <p:cNvSpPr>
            <a:spLocks noGrp="1"/>
          </p:cNvSpPr>
          <p:nvPr>
            <p:ph type="sldNum" sz="quarter" idx="10"/>
          </p:nvPr>
        </p:nvSpPr>
        <p:spPr/>
        <p:txBody>
          <a:bodyPr/>
          <a:lstStyle/>
          <a:p>
            <a:fld id="{70EDDC39-69F5-439F-9805-A94C01A68081}" type="slidenum">
              <a:rPr lang="en-US" smtClean="0"/>
              <a:t>16</a:t>
            </a:fld>
            <a:endParaRPr lang="en-US"/>
          </a:p>
        </p:txBody>
      </p:sp>
    </p:spTree>
    <p:extLst>
      <p:ext uri="{BB962C8B-B14F-4D97-AF65-F5344CB8AC3E}">
        <p14:creationId xmlns:p14="http://schemas.microsoft.com/office/powerpoint/2010/main" val="32553881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  B; gives a child a choice between two nutritious options.</a:t>
            </a:r>
          </a:p>
          <a:p>
            <a:endParaRPr lang="en-US" dirty="0"/>
          </a:p>
        </p:txBody>
      </p:sp>
      <p:sp>
        <p:nvSpPr>
          <p:cNvPr id="4" name="Slide Number Placeholder 3"/>
          <p:cNvSpPr>
            <a:spLocks noGrp="1"/>
          </p:cNvSpPr>
          <p:nvPr>
            <p:ph type="sldNum" sz="quarter" idx="10"/>
          </p:nvPr>
        </p:nvSpPr>
        <p:spPr/>
        <p:txBody>
          <a:bodyPr/>
          <a:lstStyle/>
          <a:p>
            <a:fld id="{70EDDC39-69F5-439F-9805-A94C01A68081}" type="slidenum">
              <a:rPr lang="en-US" smtClean="0"/>
              <a:t>17</a:t>
            </a:fld>
            <a:endParaRPr lang="en-US"/>
          </a:p>
        </p:txBody>
      </p:sp>
    </p:spTree>
    <p:extLst>
      <p:ext uri="{BB962C8B-B14F-4D97-AF65-F5344CB8AC3E}">
        <p14:creationId xmlns:p14="http://schemas.microsoft.com/office/powerpoint/2010/main" val="25492612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  A; encourages child to help</a:t>
            </a:r>
          </a:p>
          <a:p>
            <a:endParaRPr lang="en-US" dirty="0" smtClean="0"/>
          </a:p>
          <a:p>
            <a:r>
              <a:rPr lang="en-US" dirty="0" smtClean="0"/>
              <a:t>You</a:t>
            </a:r>
            <a:r>
              <a:rPr lang="en-US" baseline="0" dirty="0" smtClean="0"/>
              <a:t> can also make a game out of it.  Race to clean up the fastest.</a:t>
            </a:r>
            <a:endParaRPr lang="en-US" dirty="0"/>
          </a:p>
        </p:txBody>
      </p:sp>
      <p:sp>
        <p:nvSpPr>
          <p:cNvPr id="4" name="Slide Number Placeholder 3"/>
          <p:cNvSpPr>
            <a:spLocks noGrp="1"/>
          </p:cNvSpPr>
          <p:nvPr>
            <p:ph type="sldNum" sz="quarter" idx="10"/>
          </p:nvPr>
        </p:nvSpPr>
        <p:spPr/>
        <p:txBody>
          <a:bodyPr/>
          <a:lstStyle/>
          <a:p>
            <a:fld id="{70EDDC39-69F5-439F-9805-A94C01A68081}" type="slidenum">
              <a:rPr lang="en-US" smtClean="0"/>
              <a:t>18</a:t>
            </a:fld>
            <a:endParaRPr lang="en-US"/>
          </a:p>
        </p:txBody>
      </p:sp>
    </p:spTree>
    <p:extLst>
      <p:ext uri="{BB962C8B-B14F-4D97-AF65-F5344CB8AC3E}">
        <p14:creationId xmlns:p14="http://schemas.microsoft.com/office/powerpoint/2010/main" val="1162185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 tells child what he or she can do, instead of what he or she can’t do.</a:t>
            </a:r>
          </a:p>
          <a:p>
            <a:endParaRPr lang="en-US" dirty="0"/>
          </a:p>
        </p:txBody>
      </p:sp>
      <p:sp>
        <p:nvSpPr>
          <p:cNvPr id="4" name="Slide Number Placeholder 3"/>
          <p:cNvSpPr>
            <a:spLocks noGrp="1"/>
          </p:cNvSpPr>
          <p:nvPr>
            <p:ph type="sldNum" sz="quarter" idx="10"/>
          </p:nvPr>
        </p:nvSpPr>
        <p:spPr/>
        <p:txBody>
          <a:bodyPr/>
          <a:lstStyle/>
          <a:p>
            <a:fld id="{70EDDC39-69F5-439F-9805-A94C01A68081}" type="slidenum">
              <a:rPr lang="en-US" smtClean="0"/>
              <a:t>19</a:t>
            </a:fld>
            <a:endParaRPr lang="en-US"/>
          </a:p>
        </p:txBody>
      </p:sp>
    </p:spTree>
    <p:extLst>
      <p:ext uri="{BB962C8B-B14F-4D97-AF65-F5344CB8AC3E}">
        <p14:creationId xmlns:p14="http://schemas.microsoft.com/office/powerpoint/2010/main" val="902569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they gain</a:t>
            </a:r>
            <a:r>
              <a:rPr lang="en-US" baseline="0" dirty="0" smtClean="0"/>
              <a:t> control of their small muscles in their fingers and hands they are able to do more complex tasks such as stringing beads, playing with a peg board, cutting with scissors, or drawing with crayons</a:t>
            </a:r>
            <a:endParaRPr lang="en-US" dirty="0"/>
          </a:p>
        </p:txBody>
      </p:sp>
      <p:sp>
        <p:nvSpPr>
          <p:cNvPr id="4" name="Slide Number Placeholder 3"/>
          <p:cNvSpPr>
            <a:spLocks noGrp="1"/>
          </p:cNvSpPr>
          <p:nvPr>
            <p:ph type="sldNum" sz="quarter" idx="10"/>
          </p:nvPr>
        </p:nvSpPr>
        <p:spPr/>
        <p:txBody>
          <a:bodyPr/>
          <a:lstStyle/>
          <a:p>
            <a:fld id="{70EDDC39-69F5-439F-9805-A94C01A68081}" type="slidenum">
              <a:rPr lang="en-US" smtClean="0"/>
              <a:t>20</a:t>
            </a:fld>
            <a:endParaRPr lang="en-US"/>
          </a:p>
        </p:txBody>
      </p:sp>
    </p:spTree>
    <p:extLst>
      <p:ext uri="{BB962C8B-B14F-4D97-AF65-F5344CB8AC3E}">
        <p14:creationId xmlns:p14="http://schemas.microsoft.com/office/powerpoint/2010/main" val="18918235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Preschoolers can be happy one</a:t>
            </a:r>
            <a:r>
              <a:rPr lang="en-US" baseline="0" dirty="0" smtClean="0"/>
              <a:t> second and throwing blocks and hitting people the next second.  Tell them blocks are for stacking and when you hit someone it hurts them.    </a:t>
            </a:r>
            <a:endParaRPr lang="en-US" dirty="0"/>
          </a:p>
        </p:txBody>
      </p:sp>
      <p:sp>
        <p:nvSpPr>
          <p:cNvPr id="4" name="Slide Number Placeholder 3"/>
          <p:cNvSpPr>
            <a:spLocks noGrp="1"/>
          </p:cNvSpPr>
          <p:nvPr>
            <p:ph type="sldNum" sz="quarter" idx="10"/>
          </p:nvPr>
        </p:nvSpPr>
        <p:spPr/>
        <p:txBody>
          <a:bodyPr/>
          <a:lstStyle/>
          <a:p>
            <a:fld id="{70EDDC39-69F5-439F-9805-A94C01A68081}" type="slidenum">
              <a:rPr lang="en-US" smtClean="0"/>
              <a:t>22</a:t>
            </a:fld>
            <a:endParaRPr lang="en-US"/>
          </a:p>
        </p:txBody>
      </p:sp>
    </p:spTree>
    <p:extLst>
      <p:ext uri="{BB962C8B-B14F-4D97-AF65-F5344CB8AC3E}">
        <p14:creationId xmlns:p14="http://schemas.microsoft.com/office/powerpoint/2010/main" val="34534466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They learn from mistakes.</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70EDDC39-69F5-439F-9805-A94C01A68081}" type="slidenum">
              <a:rPr lang="en-US" smtClean="0"/>
              <a:t>24</a:t>
            </a:fld>
            <a:endParaRPr lang="en-US"/>
          </a:p>
        </p:txBody>
      </p:sp>
    </p:spTree>
    <p:extLst>
      <p:ext uri="{BB962C8B-B14F-4D97-AF65-F5344CB8AC3E}">
        <p14:creationId xmlns:p14="http://schemas.microsoft.com/office/powerpoint/2010/main" val="1122129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Babies grow astonishingly fast. By their first birthday, they will have tripled their birth weight and grown eight to ten inches. </a:t>
            </a:r>
          </a:p>
          <a:p>
            <a:endParaRPr lang="en-US" dirty="0" smtClean="0"/>
          </a:p>
          <a:p>
            <a:r>
              <a:rPr lang="en-US" dirty="0" smtClean="0"/>
              <a:t>A child grows more rapidly during his first 12 months than in any other period of his life</a:t>
            </a:r>
          </a:p>
          <a:p>
            <a:endParaRPr lang="en-US" dirty="0" smtClean="0"/>
          </a:p>
          <a:p>
            <a:r>
              <a:rPr lang="en-US" dirty="0" smtClean="0"/>
              <a:t>Newborns</a:t>
            </a:r>
            <a:r>
              <a:rPr lang="en-US" baseline="0" dirty="0" smtClean="0"/>
              <a:t> sleep ALL THE TIME, they generally are only awake to eat or get a diaper change.  </a:t>
            </a:r>
          </a:p>
          <a:p>
            <a:endParaRPr lang="en-US" baseline="0" dirty="0" smtClean="0"/>
          </a:p>
          <a:p>
            <a:r>
              <a:rPr lang="en-US" baseline="0" dirty="0" smtClean="0"/>
              <a:t>Breastfed babies will eat every 1-2 hours.  Formula fed babies will eat every 3-4 hours.  These times will vary depending on the baby.</a:t>
            </a:r>
          </a:p>
          <a:p>
            <a:endParaRPr lang="en-US" baseline="0" dirty="0" smtClean="0"/>
          </a:p>
          <a:p>
            <a:r>
              <a:rPr lang="en-US" baseline="0" dirty="0" smtClean="0"/>
              <a:t>Newborns necks need to be supported.  </a:t>
            </a:r>
          </a:p>
        </p:txBody>
      </p:sp>
      <p:sp>
        <p:nvSpPr>
          <p:cNvPr id="4" name="Slide Number Placeholder 3"/>
          <p:cNvSpPr>
            <a:spLocks noGrp="1"/>
          </p:cNvSpPr>
          <p:nvPr>
            <p:ph type="sldNum" sz="quarter" idx="10"/>
          </p:nvPr>
        </p:nvSpPr>
        <p:spPr/>
        <p:txBody>
          <a:bodyPr/>
          <a:lstStyle/>
          <a:p>
            <a:fld id="{70EDDC39-69F5-439F-9805-A94C01A68081}" type="slidenum">
              <a:rPr lang="en-US" smtClean="0"/>
              <a:t>3</a:t>
            </a:fld>
            <a:endParaRPr lang="en-US"/>
          </a:p>
        </p:txBody>
      </p:sp>
    </p:spTree>
    <p:extLst>
      <p:ext uri="{BB962C8B-B14F-4D97-AF65-F5344CB8AC3E}">
        <p14:creationId xmlns:p14="http://schemas.microsoft.com/office/powerpoint/2010/main" val="4187770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a baby</a:t>
            </a:r>
            <a:r>
              <a:rPr lang="en-US" baseline="0" dirty="0" smtClean="0"/>
              <a:t> is not stimulated or is neglected then this will affect brain development.  </a:t>
            </a:r>
          </a:p>
          <a:p>
            <a:endParaRPr lang="en-US" baseline="0" dirty="0" smtClean="0"/>
          </a:p>
          <a:p>
            <a:r>
              <a:rPr lang="en-US" baseline="0" dirty="0" smtClean="0"/>
              <a:t>PLAY </a:t>
            </a:r>
            <a:r>
              <a:rPr lang="en-US" baseline="0" dirty="0" err="1" smtClean="0"/>
              <a:t>PLAY</a:t>
            </a:r>
            <a:r>
              <a:rPr lang="en-US" baseline="0" dirty="0" smtClean="0"/>
              <a:t> </a:t>
            </a:r>
            <a:r>
              <a:rPr lang="en-US" baseline="0" smtClean="0"/>
              <a:t>PLAY</a:t>
            </a:r>
            <a:endParaRPr lang="en-US"/>
          </a:p>
        </p:txBody>
      </p:sp>
      <p:sp>
        <p:nvSpPr>
          <p:cNvPr id="4" name="Slide Number Placeholder 3"/>
          <p:cNvSpPr>
            <a:spLocks noGrp="1"/>
          </p:cNvSpPr>
          <p:nvPr>
            <p:ph type="sldNum" sz="quarter" idx="10"/>
          </p:nvPr>
        </p:nvSpPr>
        <p:spPr/>
        <p:txBody>
          <a:bodyPr/>
          <a:lstStyle/>
          <a:p>
            <a:fld id="{70EDDC39-69F5-439F-9805-A94C01A68081}" type="slidenum">
              <a:rPr lang="en-US" smtClean="0"/>
              <a:t>25</a:t>
            </a:fld>
            <a:endParaRPr lang="en-US"/>
          </a:p>
        </p:txBody>
      </p:sp>
    </p:spTree>
    <p:extLst>
      <p:ext uri="{BB962C8B-B14F-4D97-AF65-F5344CB8AC3E}">
        <p14:creationId xmlns:p14="http://schemas.microsoft.com/office/powerpoint/2010/main" val="4043223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Tummy</a:t>
            </a:r>
            <a:r>
              <a:rPr lang="en-US" baseline="0" dirty="0" smtClean="0"/>
              <a:t> time is important to strengthen neck muscles</a:t>
            </a:r>
          </a:p>
          <a:p>
            <a:endParaRPr lang="en-US" baseline="0" dirty="0" smtClean="0"/>
          </a:p>
          <a:p>
            <a:r>
              <a:rPr lang="en-US" baseline="0" dirty="0" smtClean="0"/>
              <a:t>Letting babies lay on their back too much can also cause flat head syndrome.</a:t>
            </a:r>
          </a:p>
        </p:txBody>
      </p:sp>
      <p:sp>
        <p:nvSpPr>
          <p:cNvPr id="4" name="Slide Number Placeholder 3"/>
          <p:cNvSpPr>
            <a:spLocks noGrp="1"/>
          </p:cNvSpPr>
          <p:nvPr>
            <p:ph type="sldNum" sz="quarter" idx="10"/>
          </p:nvPr>
        </p:nvSpPr>
        <p:spPr/>
        <p:txBody>
          <a:bodyPr/>
          <a:lstStyle/>
          <a:p>
            <a:fld id="{70EDDC39-69F5-439F-9805-A94C01A68081}" type="slidenum">
              <a:rPr lang="en-US" smtClean="0"/>
              <a:t>4</a:t>
            </a:fld>
            <a:endParaRPr lang="en-US"/>
          </a:p>
        </p:txBody>
      </p:sp>
    </p:spTree>
    <p:extLst>
      <p:ext uri="{BB962C8B-B14F-4D97-AF65-F5344CB8AC3E}">
        <p14:creationId xmlns:p14="http://schemas.microsoft.com/office/powerpoint/2010/main" val="2979924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Remember we talked about rapid</a:t>
            </a:r>
            <a:r>
              <a:rPr lang="en-US" baseline="0" dirty="0" smtClean="0"/>
              <a:t> growth for the first year.  Well babies start having things called growth spurts where they want to eat all the time (this is very noticeable) they may do this for about a week and then start to sleep really soundly, and for several hours.  Researchers believe this is when the rapid  growth occurs.  When the babies sleep their body is producing many hormones to aid in growth.  </a:t>
            </a:r>
          </a:p>
          <a:p>
            <a:endParaRPr lang="en-US" dirty="0" smtClean="0"/>
          </a:p>
          <a:p>
            <a:r>
              <a:rPr lang="en-US" dirty="0" smtClean="0"/>
              <a:t>Tummy</a:t>
            </a:r>
            <a:r>
              <a:rPr lang="en-US" baseline="0" dirty="0" smtClean="0"/>
              <a:t> time helps babies neck muscles and helps them learn to roll.  Babies typically will roll from their tummy to back first.  Eventually they are able to roll from their back to tummy but may get their arm caught underneath them.  Just help them when this happens and eventually they will do it on their own.  </a:t>
            </a:r>
          </a:p>
          <a:p>
            <a:endParaRPr lang="en-US" baseline="0" dirty="0" smtClean="0"/>
          </a:p>
          <a:p>
            <a:r>
              <a:rPr lang="en-US" baseline="0" dirty="0" smtClean="0"/>
              <a:t>They love peek-a-boo and pat-a-cake and will generally start laughing out loud when playing these games.  </a:t>
            </a:r>
          </a:p>
          <a:p>
            <a:endParaRPr lang="en-US" baseline="0" dirty="0" smtClean="0"/>
          </a:p>
          <a:p>
            <a:r>
              <a:rPr lang="en-US" baseline="0" dirty="0" smtClean="0"/>
              <a:t>They start exploring their surroundings, and rolling around to get all over the room.  Some babies actually never crawl, they just roll or scoot.  </a:t>
            </a:r>
          </a:p>
          <a:p>
            <a:endParaRPr lang="en-US" baseline="0" dirty="0" smtClean="0"/>
          </a:p>
          <a:p>
            <a:r>
              <a:rPr lang="en-US" baseline="0" dirty="0" smtClean="0"/>
              <a:t>They start making different noises and babbling things such as ma-ma-ma or da-da-da or </a:t>
            </a:r>
            <a:r>
              <a:rPr lang="en-US" baseline="0" dirty="0" err="1" smtClean="0"/>
              <a:t>ba-ba-ba</a:t>
            </a:r>
            <a:endParaRPr lang="en-US" dirty="0"/>
          </a:p>
        </p:txBody>
      </p:sp>
      <p:sp>
        <p:nvSpPr>
          <p:cNvPr id="4" name="Slide Number Placeholder 3"/>
          <p:cNvSpPr>
            <a:spLocks noGrp="1"/>
          </p:cNvSpPr>
          <p:nvPr>
            <p:ph type="sldNum" sz="quarter" idx="10"/>
          </p:nvPr>
        </p:nvSpPr>
        <p:spPr/>
        <p:txBody>
          <a:bodyPr/>
          <a:lstStyle/>
          <a:p>
            <a:fld id="{70EDDC39-69F5-439F-9805-A94C01A68081}" type="slidenum">
              <a:rPr lang="en-US" smtClean="0"/>
              <a:t>5</a:t>
            </a:fld>
            <a:endParaRPr lang="en-US"/>
          </a:p>
        </p:txBody>
      </p:sp>
    </p:spTree>
    <p:extLst>
      <p:ext uri="{BB962C8B-B14F-4D97-AF65-F5344CB8AC3E}">
        <p14:creationId xmlns:p14="http://schemas.microsoft.com/office/powerpoint/2010/main" val="3323387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Cruising helps</a:t>
            </a:r>
            <a:r>
              <a:rPr lang="en-US" baseline="0" dirty="0" smtClean="0"/>
              <a:t> strengthen leg muscles so babies can start walking.</a:t>
            </a:r>
          </a:p>
          <a:p>
            <a:endParaRPr lang="en-US" baseline="0" dirty="0" smtClean="0"/>
          </a:p>
          <a:p>
            <a:r>
              <a:rPr lang="en-US" baseline="0" dirty="0" smtClean="0"/>
              <a:t>They understand no, and may even start shaking their head at everything.</a:t>
            </a:r>
          </a:p>
          <a:p>
            <a:endParaRPr lang="en-US" baseline="0" dirty="0" smtClean="0"/>
          </a:p>
          <a:p>
            <a:r>
              <a:rPr lang="en-US" baseline="0" dirty="0" smtClean="0"/>
              <a:t>They start saying small words such as mama, dada, cup, juice, milk.</a:t>
            </a:r>
          </a:p>
          <a:p>
            <a:endParaRPr lang="en-US" baseline="0" dirty="0" smtClean="0"/>
          </a:p>
          <a:p>
            <a:r>
              <a:rPr lang="en-US" baseline="0" dirty="0" smtClean="0"/>
              <a:t>May start walking by their 1</a:t>
            </a:r>
            <a:r>
              <a:rPr lang="en-US" baseline="30000" dirty="0" smtClean="0"/>
              <a:t>st</a:t>
            </a:r>
            <a:r>
              <a:rPr lang="en-US" baseline="0" dirty="0" smtClean="0"/>
              <a:t> </a:t>
            </a:r>
            <a:r>
              <a:rPr lang="en-US" baseline="0" dirty="0" err="1" smtClean="0"/>
              <a:t>bday</a:t>
            </a:r>
            <a:r>
              <a:rPr lang="en-US" baseline="0" dirty="0" smtClean="0"/>
              <a:t>.</a:t>
            </a:r>
          </a:p>
        </p:txBody>
      </p:sp>
      <p:sp>
        <p:nvSpPr>
          <p:cNvPr id="4" name="Slide Number Placeholder 3"/>
          <p:cNvSpPr>
            <a:spLocks noGrp="1"/>
          </p:cNvSpPr>
          <p:nvPr>
            <p:ph type="sldNum" sz="quarter" idx="10"/>
          </p:nvPr>
        </p:nvSpPr>
        <p:spPr/>
        <p:txBody>
          <a:bodyPr/>
          <a:lstStyle/>
          <a:p>
            <a:fld id="{70EDDC39-69F5-439F-9805-A94C01A68081}" type="slidenum">
              <a:rPr lang="en-US" smtClean="0"/>
              <a:t>6</a:t>
            </a:fld>
            <a:endParaRPr lang="en-US"/>
          </a:p>
        </p:txBody>
      </p:sp>
    </p:spTree>
    <p:extLst>
      <p:ext uri="{BB962C8B-B14F-4D97-AF65-F5344CB8AC3E}">
        <p14:creationId xmlns:p14="http://schemas.microsoft.com/office/powerpoint/2010/main" val="212033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Peekaboo- Teaches</a:t>
            </a:r>
            <a:r>
              <a:rPr lang="en-US" baseline="0" dirty="0" smtClean="0"/>
              <a:t> them that objects and people can disappear and return again. Object permanence </a:t>
            </a:r>
          </a:p>
          <a:p>
            <a:endParaRPr lang="en-US" baseline="0" dirty="0" smtClean="0"/>
          </a:p>
          <a:p>
            <a:r>
              <a:rPr lang="en-US" baseline="0" dirty="0" smtClean="0"/>
              <a:t>Pat-a-Cake- helps them control their hands and arms.</a:t>
            </a:r>
          </a:p>
          <a:p>
            <a:endParaRPr lang="en-US" baseline="0" dirty="0" smtClean="0"/>
          </a:p>
          <a:p>
            <a:r>
              <a:rPr lang="en-US" baseline="0" dirty="0" smtClean="0"/>
              <a:t>Love &amp; Attention- teaches them communication as well as trust.</a:t>
            </a:r>
          </a:p>
          <a:p>
            <a:endParaRPr lang="en-US" baseline="0" dirty="0" smtClean="0"/>
          </a:p>
          <a:p>
            <a:r>
              <a:rPr lang="en-US" baseline="0" dirty="0" smtClean="0"/>
              <a:t>If a child feels safe and loved, they will feel free to learn by exploring the world around them.</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0EDDC39-69F5-439F-9805-A94C01A68081}" type="slidenum">
              <a:rPr lang="en-US" smtClean="0"/>
              <a:t>7</a:t>
            </a:fld>
            <a:endParaRPr lang="en-US"/>
          </a:p>
        </p:txBody>
      </p:sp>
    </p:spTree>
    <p:extLst>
      <p:ext uri="{BB962C8B-B14F-4D97-AF65-F5344CB8AC3E}">
        <p14:creationId xmlns:p14="http://schemas.microsoft.com/office/powerpoint/2010/main" val="3372866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EDDC39-69F5-439F-9805-A94C01A68081}" type="slidenum">
              <a:rPr lang="en-US" smtClean="0"/>
              <a:t>8</a:t>
            </a:fld>
            <a:endParaRPr lang="en-US"/>
          </a:p>
        </p:txBody>
      </p:sp>
    </p:spTree>
    <p:extLst>
      <p:ext uri="{BB962C8B-B14F-4D97-AF65-F5344CB8AC3E}">
        <p14:creationId xmlns:p14="http://schemas.microsoft.com/office/powerpoint/2010/main" val="490565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a:t>
            </a:r>
            <a:r>
              <a:rPr lang="en-US" baseline="0" dirty="0" smtClean="0"/>
              <a:t> important to name objects as you care for a toddler.  What I mean by this is when you get a cup, tell the toddler you are getting a cup, and that you are putting juice or milk or water </a:t>
            </a:r>
            <a:r>
              <a:rPr lang="en-US" baseline="0" dirty="0" err="1" smtClean="0"/>
              <a:t>etc</a:t>
            </a:r>
            <a:r>
              <a:rPr lang="en-US" baseline="0" dirty="0" smtClean="0"/>
              <a:t>, and show them the drink.  When you put their shoes on, say “we are going to put your shoes on now.”  Or when you get them dressed say, “I am going to put your shirt on now.” This helps them associate the word with the object.  </a:t>
            </a:r>
          </a:p>
          <a:p>
            <a:endParaRPr lang="en-US" baseline="0" dirty="0" smtClean="0"/>
          </a:p>
          <a:p>
            <a:r>
              <a:rPr lang="en-US" baseline="0" dirty="0" smtClean="0"/>
              <a:t>Also, when you are getting them dressed, you can make a game out of it.  When putting their arms through the sleeve, say “where is your arm…</a:t>
            </a:r>
            <a:r>
              <a:rPr lang="en-US" baseline="0" dirty="0" err="1" smtClean="0"/>
              <a:t>etc</a:t>
            </a:r>
            <a:r>
              <a:rPr lang="en-US" baseline="0" dirty="0" smtClean="0"/>
              <a:t>” and then when their arm pops out say “</a:t>
            </a:r>
            <a:r>
              <a:rPr lang="en-US" baseline="0" dirty="0" err="1" smtClean="0"/>
              <a:t>ohhh</a:t>
            </a:r>
            <a:r>
              <a:rPr lang="en-US" baseline="0" dirty="0" smtClean="0"/>
              <a:t> I found your arm.”  This teaches them how to get dressed because they realize, oh I have to put my arm through this hole and mommy can find my arm. </a:t>
            </a:r>
            <a:r>
              <a:rPr lang="en-US" baseline="0" dirty="0" err="1" smtClean="0"/>
              <a:t>etc</a:t>
            </a:r>
            <a:endParaRPr lang="en-US" dirty="0"/>
          </a:p>
        </p:txBody>
      </p:sp>
      <p:sp>
        <p:nvSpPr>
          <p:cNvPr id="4" name="Slide Number Placeholder 3"/>
          <p:cNvSpPr>
            <a:spLocks noGrp="1"/>
          </p:cNvSpPr>
          <p:nvPr>
            <p:ph type="sldNum" sz="quarter" idx="10"/>
          </p:nvPr>
        </p:nvSpPr>
        <p:spPr/>
        <p:txBody>
          <a:bodyPr/>
          <a:lstStyle/>
          <a:p>
            <a:fld id="{70EDDC39-69F5-439F-9805-A94C01A68081}" type="slidenum">
              <a:rPr lang="en-US" smtClean="0"/>
              <a:t>9</a:t>
            </a:fld>
            <a:endParaRPr lang="en-US"/>
          </a:p>
        </p:txBody>
      </p:sp>
    </p:spTree>
    <p:extLst>
      <p:ext uri="{BB962C8B-B14F-4D97-AF65-F5344CB8AC3E}">
        <p14:creationId xmlns:p14="http://schemas.microsoft.com/office/powerpoint/2010/main" val="21503137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Temper tantrums</a:t>
            </a:r>
            <a:r>
              <a:rPr lang="en-US" baseline="0" dirty="0" smtClean="0"/>
              <a:t> are common in toddlers because they get frustrated when they are unable to do something and they don’t know how to act when they feel that way.  This is one of the only ways they know how to express their feelings.  Scolding them does not help, in fact that can make it worse.  The best thing to do is </a:t>
            </a:r>
            <a:r>
              <a:rPr lang="en-US" b="1" baseline="0" dirty="0" smtClean="0"/>
              <a:t>redirect</a:t>
            </a:r>
            <a:r>
              <a:rPr lang="en-US" baseline="0" dirty="0" smtClean="0"/>
              <a:t> the child to a different task, preferably before a tantrum starts.  </a:t>
            </a:r>
            <a:endParaRPr lang="en-US" dirty="0"/>
          </a:p>
        </p:txBody>
      </p:sp>
      <p:sp>
        <p:nvSpPr>
          <p:cNvPr id="4" name="Slide Number Placeholder 3"/>
          <p:cNvSpPr>
            <a:spLocks noGrp="1"/>
          </p:cNvSpPr>
          <p:nvPr>
            <p:ph type="sldNum" sz="quarter" idx="10"/>
          </p:nvPr>
        </p:nvSpPr>
        <p:spPr/>
        <p:txBody>
          <a:bodyPr/>
          <a:lstStyle/>
          <a:p>
            <a:fld id="{70EDDC39-69F5-439F-9805-A94C01A68081}" type="slidenum">
              <a:rPr lang="en-US" smtClean="0"/>
              <a:t>10</a:t>
            </a:fld>
            <a:endParaRPr lang="en-US"/>
          </a:p>
        </p:txBody>
      </p:sp>
    </p:spTree>
    <p:extLst>
      <p:ext uri="{BB962C8B-B14F-4D97-AF65-F5344CB8AC3E}">
        <p14:creationId xmlns:p14="http://schemas.microsoft.com/office/powerpoint/2010/main" val="1964273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9329107-F776-407A-AB0F-13040696557B}" type="datetimeFigureOut">
              <a:rPr lang="en-US" smtClean="0"/>
              <a:t>4/24/2015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D0865D-CF8F-4355-8BFA-A3F9C2D576C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329107-F776-407A-AB0F-13040696557B}" type="datetimeFigureOut">
              <a:rPr lang="en-US" smtClean="0"/>
              <a:t>4/24/2015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D0865D-CF8F-4355-8BFA-A3F9C2D576C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9329107-F776-407A-AB0F-13040696557B}" type="datetimeFigureOut">
              <a:rPr lang="en-US" smtClean="0"/>
              <a:t>4/24/2015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D0865D-CF8F-4355-8BFA-A3F9C2D576C2}"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329107-F776-407A-AB0F-13040696557B}" type="datetimeFigureOut">
              <a:rPr lang="en-US" smtClean="0"/>
              <a:t>4/24/2015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D0865D-CF8F-4355-8BFA-A3F9C2D576C2}"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329107-F776-407A-AB0F-13040696557B}" type="datetimeFigureOut">
              <a:rPr lang="en-US" smtClean="0"/>
              <a:t>4/24/2015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D0865D-CF8F-4355-8BFA-A3F9C2D576C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9329107-F776-407A-AB0F-13040696557B}" type="datetimeFigureOut">
              <a:rPr lang="en-US" smtClean="0"/>
              <a:t>4/24/2015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D0865D-CF8F-4355-8BFA-A3F9C2D576C2}"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9329107-F776-407A-AB0F-13040696557B}" type="datetimeFigureOut">
              <a:rPr lang="en-US" smtClean="0"/>
              <a:t>4/24/2015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D0865D-CF8F-4355-8BFA-A3F9C2D576C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329107-F776-407A-AB0F-13040696557B}" type="datetimeFigureOut">
              <a:rPr lang="en-US" smtClean="0"/>
              <a:t>4/24/2015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D0865D-CF8F-4355-8BFA-A3F9C2D576C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9329107-F776-407A-AB0F-13040696557B}" type="datetimeFigureOut">
              <a:rPr lang="en-US" smtClean="0"/>
              <a:t>4/24/2015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D0865D-CF8F-4355-8BFA-A3F9C2D576C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9329107-F776-407A-AB0F-13040696557B}" type="datetimeFigureOut">
              <a:rPr lang="en-US" smtClean="0"/>
              <a:t>4/24/2015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D0865D-CF8F-4355-8BFA-A3F9C2D576C2}"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329107-F776-407A-AB0F-13040696557B}" type="datetimeFigureOut">
              <a:rPr lang="en-US" smtClean="0"/>
              <a:t>4/24/2015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D0865D-CF8F-4355-8BFA-A3F9C2D576C2}"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9329107-F776-407A-AB0F-13040696557B}" type="datetimeFigureOut">
              <a:rPr lang="en-US" smtClean="0"/>
              <a:t>4/24/2015</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BD0865D-CF8F-4355-8BFA-A3F9C2D576C2}"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Child Development </a:t>
            </a:r>
            <a:br>
              <a:rPr lang="en-US" dirty="0" smtClean="0"/>
            </a:br>
            <a:r>
              <a:rPr lang="en-US" dirty="0" smtClean="0"/>
              <a:t>Ages &amp; Stages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789463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09800"/>
            <a:ext cx="7408333" cy="3450696"/>
          </a:xfrm>
        </p:spPr>
        <p:txBody>
          <a:bodyPr>
            <a:normAutofit/>
          </a:bodyPr>
          <a:lstStyle/>
          <a:p>
            <a:r>
              <a:rPr lang="en-US" sz="3000" dirty="0" smtClean="0"/>
              <a:t>Emotional Development</a:t>
            </a:r>
          </a:p>
          <a:p>
            <a:pPr lvl="1"/>
            <a:r>
              <a:rPr lang="en-US" sz="2800" dirty="0" smtClean="0"/>
              <a:t>Become easily excited or upset</a:t>
            </a:r>
          </a:p>
          <a:p>
            <a:pPr lvl="1"/>
            <a:r>
              <a:rPr lang="en-US" sz="2800" dirty="0" smtClean="0"/>
              <a:t>Scared of strange people</a:t>
            </a:r>
          </a:p>
          <a:p>
            <a:pPr lvl="1"/>
            <a:r>
              <a:rPr lang="en-US" sz="2800" dirty="0" smtClean="0"/>
              <a:t>Experience separation anxiety</a:t>
            </a:r>
          </a:p>
          <a:p>
            <a:pPr lvl="1"/>
            <a:r>
              <a:rPr lang="en-US" sz="2800" dirty="0" smtClean="0"/>
              <a:t>Temper tantrums are common</a:t>
            </a:r>
          </a:p>
          <a:p>
            <a:pPr lvl="1"/>
            <a:endParaRPr lang="en-US" sz="2800" dirty="0" smtClean="0"/>
          </a:p>
          <a:p>
            <a:pPr lvl="1"/>
            <a:endParaRPr lang="en-US" sz="2800" dirty="0" smtClean="0"/>
          </a:p>
        </p:txBody>
      </p:sp>
      <p:sp>
        <p:nvSpPr>
          <p:cNvPr id="2" name="Title 1"/>
          <p:cNvSpPr>
            <a:spLocks noGrp="1"/>
          </p:cNvSpPr>
          <p:nvPr>
            <p:ph type="title"/>
          </p:nvPr>
        </p:nvSpPr>
        <p:spPr/>
        <p:txBody>
          <a:bodyPr/>
          <a:lstStyle/>
          <a:p>
            <a:r>
              <a:rPr lang="en-US" dirty="0" smtClean="0"/>
              <a:t>Toddler Development</a:t>
            </a:r>
            <a:endParaRPr lang="en-US" dirty="0"/>
          </a:p>
        </p:txBody>
      </p:sp>
    </p:spTree>
    <p:extLst>
      <p:ext uri="{BB962C8B-B14F-4D97-AF65-F5344CB8AC3E}">
        <p14:creationId xmlns:p14="http://schemas.microsoft.com/office/powerpoint/2010/main" val="2585522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09800"/>
            <a:ext cx="7408333" cy="3733800"/>
          </a:xfrm>
        </p:spPr>
        <p:txBody>
          <a:bodyPr>
            <a:normAutofit/>
          </a:bodyPr>
          <a:lstStyle/>
          <a:p>
            <a:pPr lvl="0">
              <a:buClr>
                <a:srgbClr val="31B6FD"/>
              </a:buClr>
            </a:pPr>
            <a:r>
              <a:rPr lang="en-US" sz="3000" dirty="0" smtClean="0">
                <a:solidFill>
                  <a:srgbClr val="073E87"/>
                </a:solidFill>
              </a:rPr>
              <a:t>Social Development</a:t>
            </a:r>
          </a:p>
          <a:p>
            <a:pPr lvl="1">
              <a:buClr>
                <a:srgbClr val="31B6FD"/>
              </a:buClr>
            </a:pPr>
            <a:r>
              <a:rPr lang="en-US" sz="2800" dirty="0" smtClean="0">
                <a:solidFill>
                  <a:srgbClr val="073E87"/>
                </a:solidFill>
              </a:rPr>
              <a:t>Begin using language to communicate</a:t>
            </a:r>
            <a:endParaRPr lang="en-US" dirty="0"/>
          </a:p>
          <a:p>
            <a:pPr lvl="1">
              <a:buClr>
                <a:srgbClr val="31B6FD"/>
              </a:buClr>
            </a:pPr>
            <a:r>
              <a:rPr lang="en-US" sz="2800" dirty="0" smtClean="0">
                <a:solidFill>
                  <a:srgbClr val="073E87"/>
                </a:solidFill>
              </a:rPr>
              <a:t>Become more aware of their environment</a:t>
            </a:r>
          </a:p>
          <a:p>
            <a:pPr lvl="1">
              <a:buClr>
                <a:srgbClr val="31B6FD"/>
              </a:buClr>
            </a:pPr>
            <a:r>
              <a:rPr lang="en-US" sz="2800" dirty="0" smtClean="0">
                <a:solidFill>
                  <a:srgbClr val="073E87"/>
                </a:solidFill>
              </a:rPr>
              <a:t>One-year-olds tend to play by themselves</a:t>
            </a:r>
          </a:p>
          <a:p>
            <a:pPr lvl="1">
              <a:buClr>
                <a:srgbClr val="31B6FD"/>
              </a:buClr>
            </a:pPr>
            <a:r>
              <a:rPr lang="en-US" sz="2800" dirty="0" smtClean="0">
                <a:solidFill>
                  <a:srgbClr val="073E87"/>
                </a:solidFill>
              </a:rPr>
              <a:t>Two-year-olds begin playing around others but not with others (parallel play)</a:t>
            </a:r>
          </a:p>
          <a:p>
            <a:pPr lvl="1">
              <a:buClr>
                <a:srgbClr val="31B6FD"/>
              </a:buClr>
            </a:pPr>
            <a:r>
              <a:rPr lang="en-US" sz="2800" dirty="0" smtClean="0">
                <a:solidFill>
                  <a:srgbClr val="073E87"/>
                </a:solidFill>
              </a:rPr>
              <a:t>They say “no” often</a:t>
            </a:r>
          </a:p>
        </p:txBody>
      </p:sp>
      <p:sp>
        <p:nvSpPr>
          <p:cNvPr id="3" name="Title 2"/>
          <p:cNvSpPr>
            <a:spLocks noGrp="1"/>
          </p:cNvSpPr>
          <p:nvPr>
            <p:ph type="title"/>
          </p:nvPr>
        </p:nvSpPr>
        <p:spPr/>
        <p:txBody>
          <a:bodyPr/>
          <a:lstStyle/>
          <a:p>
            <a:r>
              <a:rPr lang="en-US" dirty="0" smtClean="0"/>
              <a:t>Toddler Development</a:t>
            </a:r>
            <a:endParaRPr lang="en-US" dirty="0"/>
          </a:p>
        </p:txBody>
      </p:sp>
    </p:spTree>
    <p:extLst>
      <p:ext uri="{BB962C8B-B14F-4D97-AF65-F5344CB8AC3E}">
        <p14:creationId xmlns:p14="http://schemas.microsoft.com/office/powerpoint/2010/main" val="34092232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599" y="2133600"/>
            <a:ext cx="7670801" cy="3992563"/>
          </a:xfrm>
        </p:spPr>
        <p:txBody>
          <a:bodyPr/>
          <a:lstStyle/>
          <a:p>
            <a:r>
              <a:rPr lang="en-US" sz="3500" dirty="0" smtClean="0"/>
              <a:t>Playing</a:t>
            </a:r>
          </a:p>
          <a:p>
            <a:endParaRPr lang="en-US" sz="3500" dirty="0"/>
          </a:p>
          <a:p>
            <a:r>
              <a:rPr lang="en-US" sz="3500" dirty="0" smtClean="0"/>
              <a:t>Adults reading to them</a:t>
            </a:r>
          </a:p>
          <a:p>
            <a:endParaRPr lang="en-US" sz="3500" dirty="0"/>
          </a:p>
          <a:p>
            <a:r>
              <a:rPr lang="en-US" sz="3500" dirty="0" smtClean="0"/>
              <a:t>Exploring</a:t>
            </a:r>
            <a:endParaRPr lang="en-US" sz="3500" dirty="0"/>
          </a:p>
        </p:txBody>
      </p:sp>
      <p:sp>
        <p:nvSpPr>
          <p:cNvPr id="3" name="Title 2"/>
          <p:cNvSpPr>
            <a:spLocks noGrp="1"/>
          </p:cNvSpPr>
          <p:nvPr>
            <p:ph type="title"/>
          </p:nvPr>
        </p:nvSpPr>
        <p:spPr/>
        <p:txBody>
          <a:bodyPr/>
          <a:lstStyle/>
          <a:p>
            <a:r>
              <a:rPr lang="en-US" dirty="0" smtClean="0"/>
              <a:t>How Toddlers Learn</a:t>
            </a:r>
            <a:endParaRPr lang="en-US" dirty="0"/>
          </a:p>
        </p:txBody>
      </p:sp>
    </p:spTree>
    <p:extLst>
      <p:ext uri="{BB962C8B-B14F-4D97-AF65-F5344CB8AC3E}">
        <p14:creationId xmlns:p14="http://schemas.microsoft.com/office/powerpoint/2010/main" val="9989189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a:p>
        </p:txBody>
      </p:sp>
      <p:sp>
        <p:nvSpPr>
          <p:cNvPr id="3" name="Title 2"/>
          <p:cNvSpPr>
            <a:spLocks noGrp="1"/>
          </p:cNvSpPr>
          <p:nvPr>
            <p:ph type="title"/>
          </p:nvPr>
        </p:nvSpPr>
        <p:spPr/>
        <p:txBody>
          <a:bodyPr/>
          <a:lstStyle/>
          <a:p>
            <a:r>
              <a:rPr lang="en-US" dirty="0" smtClean="0"/>
              <a:t>Respond without saying “no </a:t>
            </a:r>
            <a:r>
              <a:rPr lang="en-US" dirty="0" err="1" smtClean="0"/>
              <a:t>no</a:t>
            </a:r>
            <a:r>
              <a:rPr lang="en-US" dirty="0" smtClean="0"/>
              <a:t>”</a:t>
            </a:r>
            <a:endParaRPr lang="en-US"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7049" t="10606" r="5738" b="3027"/>
          <a:stretch/>
        </p:blipFill>
        <p:spPr>
          <a:xfrm>
            <a:off x="2057400" y="2514600"/>
            <a:ext cx="4622800" cy="3962400"/>
          </a:xfrm>
          <a:prstGeom prst="rect">
            <a:avLst/>
          </a:prstGeom>
        </p:spPr>
      </p:pic>
    </p:spTree>
    <p:extLst>
      <p:ext uri="{BB962C8B-B14F-4D97-AF65-F5344CB8AC3E}">
        <p14:creationId xmlns:p14="http://schemas.microsoft.com/office/powerpoint/2010/main" val="2003101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r>
              <a:rPr lang="en-US" dirty="0"/>
              <a:t>Respond without saying “no </a:t>
            </a:r>
            <a:r>
              <a:rPr lang="en-US" dirty="0" err="1"/>
              <a:t>no</a:t>
            </a:r>
            <a:r>
              <a:rPr lang="en-US" dirty="0"/>
              <a:t>”</a:t>
            </a: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4231" r="10340" b="7692"/>
          <a:stretch/>
        </p:blipFill>
        <p:spPr bwMode="auto">
          <a:xfrm>
            <a:off x="1981200" y="2606040"/>
            <a:ext cx="4884254" cy="4023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25486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Respond without saying “no </a:t>
            </a:r>
            <a:r>
              <a:rPr lang="en-US" dirty="0" err="1"/>
              <a:t>no</a:t>
            </a:r>
            <a:r>
              <a:rPr lang="en-US" dirty="0"/>
              <a:t>”</a:t>
            </a:r>
          </a:p>
        </p:txBody>
      </p:sp>
      <p:pic>
        <p:nvPicPr>
          <p:cNvPr id="2050" name="Picture 2"/>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t="11525" r="3929" b="9831"/>
          <a:stretch/>
        </p:blipFill>
        <p:spPr bwMode="auto">
          <a:xfrm>
            <a:off x="1905000" y="2514600"/>
            <a:ext cx="4800600" cy="4140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7374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3">
            <a:extLst>
              <a:ext uri="{28A0092B-C50C-407E-A947-70E740481C1C}">
                <a14:useLocalDpi xmlns:a14="http://schemas.microsoft.com/office/drawing/2010/main" val="0"/>
              </a:ext>
            </a:extLst>
          </a:blip>
          <a:srcRect b="25417"/>
          <a:stretch/>
        </p:blipFill>
        <p:spPr>
          <a:xfrm>
            <a:off x="228600" y="2743201"/>
            <a:ext cx="8915400" cy="2590800"/>
          </a:xfrm>
        </p:spPr>
      </p:pic>
      <p:sp>
        <p:nvSpPr>
          <p:cNvPr id="3" name="Title 2"/>
          <p:cNvSpPr>
            <a:spLocks noGrp="1"/>
          </p:cNvSpPr>
          <p:nvPr>
            <p:ph type="title"/>
          </p:nvPr>
        </p:nvSpPr>
        <p:spPr/>
        <p:txBody>
          <a:bodyPr/>
          <a:lstStyle/>
          <a:p>
            <a:r>
              <a:rPr lang="en-US" dirty="0" smtClean="0"/>
              <a:t>What should you say?</a:t>
            </a:r>
            <a:endParaRPr lang="en-US" dirty="0"/>
          </a:p>
        </p:txBody>
      </p:sp>
    </p:spTree>
    <p:extLst>
      <p:ext uri="{BB962C8B-B14F-4D97-AF65-F5344CB8AC3E}">
        <p14:creationId xmlns:p14="http://schemas.microsoft.com/office/powerpoint/2010/main" val="31924533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3">
            <a:extLst>
              <a:ext uri="{28A0092B-C50C-407E-A947-70E740481C1C}">
                <a14:useLocalDpi xmlns:a14="http://schemas.microsoft.com/office/drawing/2010/main" val="0"/>
              </a:ext>
            </a:extLst>
          </a:blip>
          <a:srcRect t="5806"/>
          <a:stretch/>
        </p:blipFill>
        <p:spPr>
          <a:xfrm>
            <a:off x="152400" y="2819400"/>
            <a:ext cx="8991600" cy="2667000"/>
          </a:xfrm>
        </p:spPr>
      </p:pic>
      <p:sp>
        <p:nvSpPr>
          <p:cNvPr id="3" name="Title 2"/>
          <p:cNvSpPr>
            <a:spLocks noGrp="1"/>
          </p:cNvSpPr>
          <p:nvPr>
            <p:ph type="title"/>
          </p:nvPr>
        </p:nvSpPr>
        <p:spPr/>
        <p:txBody>
          <a:bodyPr/>
          <a:lstStyle/>
          <a:p>
            <a:r>
              <a:rPr lang="en-US" dirty="0"/>
              <a:t>What should you say?</a:t>
            </a:r>
          </a:p>
        </p:txBody>
      </p:sp>
    </p:spTree>
    <p:extLst>
      <p:ext uri="{BB962C8B-B14F-4D97-AF65-F5344CB8AC3E}">
        <p14:creationId xmlns:p14="http://schemas.microsoft.com/office/powerpoint/2010/main" val="29286539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2819400"/>
            <a:ext cx="9003083" cy="2819400"/>
          </a:xfrm>
        </p:spPr>
      </p:pic>
      <p:sp>
        <p:nvSpPr>
          <p:cNvPr id="3" name="Title 2"/>
          <p:cNvSpPr>
            <a:spLocks noGrp="1"/>
          </p:cNvSpPr>
          <p:nvPr>
            <p:ph type="title"/>
          </p:nvPr>
        </p:nvSpPr>
        <p:spPr/>
        <p:txBody>
          <a:bodyPr/>
          <a:lstStyle/>
          <a:p>
            <a:r>
              <a:rPr lang="en-US" dirty="0"/>
              <a:t>What should you say?</a:t>
            </a:r>
          </a:p>
        </p:txBody>
      </p:sp>
    </p:spTree>
    <p:extLst>
      <p:ext uri="{BB962C8B-B14F-4D97-AF65-F5344CB8AC3E}">
        <p14:creationId xmlns:p14="http://schemas.microsoft.com/office/powerpoint/2010/main" val="15003595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480" y="2819400"/>
            <a:ext cx="8798737" cy="2743200"/>
          </a:xfrm>
        </p:spPr>
      </p:pic>
      <p:sp>
        <p:nvSpPr>
          <p:cNvPr id="3" name="Title 2"/>
          <p:cNvSpPr>
            <a:spLocks noGrp="1"/>
          </p:cNvSpPr>
          <p:nvPr>
            <p:ph type="title"/>
          </p:nvPr>
        </p:nvSpPr>
        <p:spPr/>
        <p:txBody>
          <a:bodyPr/>
          <a:lstStyle/>
          <a:p>
            <a:r>
              <a:rPr lang="en-US" dirty="0"/>
              <a:t>What should you say?</a:t>
            </a:r>
          </a:p>
        </p:txBody>
      </p:sp>
    </p:spTree>
    <p:extLst>
      <p:ext uri="{BB962C8B-B14F-4D97-AF65-F5344CB8AC3E}">
        <p14:creationId xmlns:p14="http://schemas.microsoft.com/office/powerpoint/2010/main" val="14378029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1" y="2514601"/>
            <a:ext cx="7619999" cy="3886200"/>
          </a:xfrm>
        </p:spPr>
        <p:txBody>
          <a:bodyPr>
            <a:normAutofit lnSpcReduction="10000"/>
          </a:bodyPr>
          <a:lstStyle/>
          <a:p>
            <a:r>
              <a:rPr lang="en-US" sz="3000" dirty="0" smtClean="0"/>
              <a:t>Infant</a:t>
            </a:r>
          </a:p>
          <a:p>
            <a:pPr lvl="1"/>
            <a:r>
              <a:rPr lang="en-US" sz="2500" dirty="0" smtClean="0"/>
              <a:t>Age: Birth-12 months</a:t>
            </a:r>
          </a:p>
          <a:p>
            <a:pPr marL="301943" lvl="1" indent="0">
              <a:buNone/>
            </a:pPr>
            <a:endParaRPr lang="en-US" sz="2500" dirty="0" smtClean="0"/>
          </a:p>
          <a:p>
            <a:r>
              <a:rPr lang="en-US" sz="3000" dirty="0" smtClean="0"/>
              <a:t>Toddler</a:t>
            </a:r>
            <a:endParaRPr lang="en-US" sz="3000" dirty="0"/>
          </a:p>
          <a:p>
            <a:pPr lvl="1"/>
            <a:r>
              <a:rPr lang="en-US" sz="2500" dirty="0" smtClean="0"/>
              <a:t>Age: 1-3 years old</a:t>
            </a:r>
          </a:p>
          <a:p>
            <a:pPr marL="301943" lvl="1" indent="0">
              <a:buNone/>
            </a:pPr>
            <a:endParaRPr lang="en-US" sz="2500" dirty="0"/>
          </a:p>
          <a:p>
            <a:r>
              <a:rPr lang="en-US" sz="3000" dirty="0" smtClean="0"/>
              <a:t>Preschooler</a:t>
            </a:r>
            <a:endParaRPr lang="en-US" sz="3000" dirty="0"/>
          </a:p>
          <a:p>
            <a:pPr lvl="1"/>
            <a:r>
              <a:rPr lang="en-US" sz="2500" dirty="0" smtClean="0"/>
              <a:t>Age: 3-5 years old</a:t>
            </a:r>
            <a:endParaRPr lang="en-US" sz="2500" dirty="0"/>
          </a:p>
          <a:p>
            <a:pPr marL="0" indent="0">
              <a:buNone/>
            </a:pPr>
            <a:endParaRPr lang="en-US" dirty="0"/>
          </a:p>
        </p:txBody>
      </p:sp>
      <p:sp>
        <p:nvSpPr>
          <p:cNvPr id="3" name="Title 2"/>
          <p:cNvSpPr>
            <a:spLocks noGrp="1"/>
          </p:cNvSpPr>
          <p:nvPr>
            <p:ph type="title"/>
          </p:nvPr>
        </p:nvSpPr>
        <p:spPr/>
        <p:txBody>
          <a:bodyPr/>
          <a:lstStyle/>
          <a:p>
            <a:r>
              <a:rPr lang="en-US" dirty="0" smtClean="0"/>
              <a:t>Developmental Ages &amp; Stages</a:t>
            </a:r>
            <a:endParaRPr lang="en-US" dirty="0"/>
          </a:p>
        </p:txBody>
      </p:sp>
    </p:spTree>
    <p:extLst>
      <p:ext uri="{BB962C8B-B14F-4D97-AF65-F5344CB8AC3E}">
        <p14:creationId xmlns:p14="http://schemas.microsoft.com/office/powerpoint/2010/main" val="6013303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Preschooler Development</a:t>
            </a:r>
            <a:endParaRPr lang="en-US" dirty="0"/>
          </a:p>
        </p:txBody>
      </p:sp>
      <p:sp>
        <p:nvSpPr>
          <p:cNvPr id="7" name="Content Placeholder 2"/>
          <p:cNvSpPr>
            <a:spLocks noGrp="1"/>
          </p:cNvSpPr>
          <p:nvPr>
            <p:ph idx="1"/>
          </p:nvPr>
        </p:nvSpPr>
        <p:spPr>
          <a:xfrm>
            <a:off x="304800" y="2209800"/>
            <a:ext cx="7408333" cy="3450696"/>
          </a:xfrm>
        </p:spPr>
        <p:txBody>
          <a:bodyPr>
            <a:normAutofit/>
          </a:bodyPr>
          <a:lstStyle/>
          <a:p>
            <a:r>
              <a:rPr lang="en-US" sz="3000" dirty="0" smtClean="0"/>
              <a:t>Physical Development</a:t>
            </a:r>
          </a:p>
          <a:p>
            <a:pPr lvl="1"/>
            <a:r>
              <a:rPr lang="en-US" sz="2800" dirty="0" smtClean="0"/>
              <a:t>Do not grow as fast as infants</a:t>
            </a:r>
          </a:p>
          <a:p>
            <a:pPr lvl="1"/>
            <a:r>
              <a:rPr lang="en-US" sz="2800" dirty="0" smtClean="0"/>
              <a:t>Gain weight slowly while growing taller</a:t>
            </a:r>
          </a:p>
          <a:p>
            <a:pPr lvl="1"/>
            <a:r>
              <a:rPr lang="en-US" sz="2800" dirty="0" smtClean="0"/>
              <a:t>Muscles grow stronger</a:t>
            </a:r>
          </a:p>
          <a:p>
            <a:pPr lvl="1"/>
            <a:r>
              <a:rPr lang="en-US" sz="2800" dirty="0" smtClean="0"/>
              <a:t>Gain control of their large and small muscles</a:t>
            </a:r>
          </a:p>
          <a:p>
            <a:pPr lvl="1"/>
            <a:r>
              <a:rPr lang="en-US" sz="2800" dirty="0" smtClean="0"/>
              <a:t>Dresses self</a:t>
            </a:r>
            <a:endParaRPr lang="en-US" sz="2500" dirty="0" smtClean="0"/>
          </a:p>
        </p:txBody>
      </p:sp>
    </p:spTree>
    <p:extLst>
      <p:ext uri="{BB962C8B-B14F-4D97-AF65-F5344CB8AC3E}">
        <p14:creationId xmlns:p14="http://schemas.microsoft.com/office/powerpoint/2010/main" val="42877903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Preschooler Development</a:t>
            </a:r>
            <a:endParaRPr lang="en-US" dirty="0"/>
          </a:p>
        </p:txBody>
      </p:sp>
      <p:sp>
        <p:nvSpPr>
          <p:cNvPr id="7" name="Content Placeholder 2"/>
          <p:cNvSpPr>
            <a:spLocks noGrp="1"/>
          </p:cNvSpPr>
          <p:nvPr>
            <p:ph idx="1"/>
          </p:nvPr>
        </p:nvSpPr>
        <p:spPr>
          <a:xfrm>
            <a:off x="304800" y="2209800"/>
            <a:ext cx="7408333" cy="4267200"/>
          </a:xfrm>
        </p:spPr>
        <p:txBody>
          <a:bodyPr>
            <a:normAutofit/>
          </a:bodyPr>
          <a:lstStyle/>
          <a:p>
            <a:r>
              <a:rPr lang="en-US" sz="3000" dirty="0" smtClean="0"/>
              <a:t>Intellectual Development</a:t>
            </a:r>
          </a:p>
          <a:p>
            <a:pPr lvl="1"/>
            <a:r>
              <a:rPr lang="en-US" sz="2800" dirty="0" smtClean="0"/>
              <a:t>More developed thinking skills</a:t>
            </a:r>
          </a:p>
          <a:p>
            <a:pPr lvl="1"/>
            <a:r>
              <a:rPr lang="en-US" sz="2800" dirty="0" smtClean="0"/>
              <a:t>Starts reciting ABC’s and counting</a:t>
            </a:r>
          </a:p>
          <a:p>
            <a:pPr lvl="1"/>
            <a:r>
              <a:rPr lang="en-US" sz="2800" dirty="0" smtClean="0"/>
              <a:t>Sorts objects by name and color</a:t>
            </a:r>
          </a:p>
          <a:p>
            <a:pPr lvl="1"/>
            <a:r>
              <a:rPr lang="en-US" sz="2800" dirty="0" smtClean="0"/>
              <a:t>May repeat words several times because their brain works faster than their tongue can move</a:t>
            </a:r>
          </a:p>
          <a:p>
            <a:pPr lvl="1"/>
            <a:endParaRPr lang="en-US" sz="2800" dirty="0" smtClean="0"/>
          </a:p>
          <a:p>
            <a:pPr lvl="1"/>
            <a:endParaRPr lang="en-US" sz="2500" dirty="0" smtClean="0"/>
          </a:p>
        </p:txBody>
      </p:sp>
    </p:spTree>
    <p:extLst>
      <p:ext uri="{BB962C8B-B14F-4D97-AF65-F5344CB8AC3E}">
        <p14:creationId xmlns:p14="http://schemas.microsoft.com/office/powerpoint/2010/main" val="28688817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Preschooler Development</a:t>
            </a:r>
            <a:endParaRPr lang="en-US" dirty="0"/>
          </a:p>
        </p:txBody>
      </p:sp>
      <p:sp>
        <p:nvSpPr>
          <p:cNvPr id="7" name="Content Placeholder 2"/>
          <p:cNvSpPr>
            <a:spLocks noGrp="1"/>
          </p:cNvSpPr>
          <p:nvPr>
            <p:ph idx="1"/>
          </p:nvPr>
        </p:nvSpPr>
        <p:spPr>
          <a:xfrm>
            <a:off x="304800" y="2209800"/>
            <a:ext cx="7408333" cy="3450696"/>
          </a:xfrm>
        </p:spPr>
        <p:txBody>
          <a:bodyPr>
            <a:normAutofit/>
          </a:bodyPr>
          <a:lstStyle/>
          <a:p>
            <a:r>
              <a:rPr lang="en-US" sz="3000" dirty="0" smtClean="0"/>
              <a:t>Emotional Development</a:t>
            </a:r>
          </a:p>
          <a:p>
            <a:pPr lvl="1"/>
            <a:r>
              <a:rPr lang="en-US" sz="2500" dirty="0" smtClean="0"/>
              <a:t>Begin learning to control their emotions</a:t>
            </a:r>
          </a:p>
          <a:p>
            <a:pPr lvl="1"/>
            <a:r>
              <a:rPr lang="en-US" sz="2500" dirty="0" smtClean="0"/>
              <a:t>They still need guidance and support</a:t>
            </a:r>
          </a:p>
          <a:p>
            <a:pPr lvl="1"/>
            <a:r>
              <a:rPr lang="en-US" sz="2500" dirty="0" smtClean="0"/>
              <a:t>Moods can change quickly</a:t>
            </a:r>
          </a:p>
          <a:p>
            <a:pPr marL="301943" lvl="1" indent="0">
              <a:buNone/>
            </a:pPr>
            <a:endParaRPr lang="en-US" sz="2500" dirty="0" smtClean="0"/>
          </a:p>
        </p:txBody>
      </p:sp>
    </p:spTree>
    <p:extLst>
      <p:ext uri="{BB962C8B-B14F-4D97-AF65-F5344CB8AC3E}">
        <p14:creationId xmlns:p14="http://schemas.microsoft.com/office/powerpoint/2010/main" val="28688817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Preschooler Development</a:t>
            </a:r>
            <a:endParaRPr lang="en-US" dirty="0"/>
          </a:p>
        </p:txBody>
      </p:sp>
      <p:sp>
        <p:nvSpPr>
          <p:cNvPr id="7" name="Content Placeholder 2"/>
          <p:cNvSpPr>
            <a:spLocks noGrp="1"/>
          </p:cNvSpPr>
          <p:nvPr>
            <p:ph idx="1"/>
          </p:nvPr>
        </p:nvSpPr>
        <p:spPr>
          <a:xfrm>
            <a:off x="304800" y="2209800"/>
            <a:ext cx="7408333" cy="3886200"/>
          </a:xfrm>
        </p:spPr>
        <p:txBody>
          <a:bodyPr>
            <a:normAutofit/>
          </a:bodyPr>
          <a:lstStyle/>
          <a:p>
            <a:r>
              <a:rPr lang="en-US" sz="3000" dirty="0" smtClean="0"/>
              <a:t>Social Development</a:t>
            </a:r>
          </a:p>
          <a:p>
            <a:pPr lvl="1"/>
            <a:r>
              <a:rPr lang="en-US" sz="2500" dirty="0" smtClean="0"/>
              <a:t>More independent than toddlers</a:t>
            </a:r>
          </a:p>
          <a:p>
            <a:pPr lvl="1"/>
            <a:r>
              <a:rPr lang="en-US" sz="2500" dirty="0" smtClean="0"/>
              <a:t>“I want to do it” is a common request</a:t>
            </a:r>
          </a:p>
          <a:p>
            <a:pPr lvl="1"/>
            <a:r>
              <a:rPr lang="en-US" sz="2500" dirty="0" smtClean="0"/>
              <a:t>Likes helping out with household tasks </a:t>
            </a:r>
          </a:p>
          <a:p>
            <a:pPr lvl="1"/>
            <a:r>
              <a:rPr lang="en-US" sz="2500" dirty="0" smtClean="0"/>
              <a:t>They say “no” less often than toddlers</a:t>
            </a:r>
          </a:p>
          <a:p>
            <a:pPr lvl="1"/>
            <a:r>
              <a:rPr lang="en-US" sz="2500" dirty="0" smtClean="0"/>
              <a:t>Begin cooperative play</a:t>
            </a:r>
          </a:p>
          <a:p>
            <a:pPr lvl="1"/>
            <a:r>
              <a:rPr lang="en-US" sz="2500" dirty="0" smtClean="0"/>
              <a:t>May fight but make up quickly</a:t>
            </a:r>
          </a:p>
        </p:txBody>
      </p:sp>
    </p:spTree>
    <p:extLst>
      <p:ext uri="{BB962C8B-B14F-4D97-AF65-F5344CB8AC3E}">
        <p14:creationId xmlns:p14="http://schemas.microsoft.com/office/powerpoint/2010/main" val="28688817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1" y="2362200"/>
            <a:ext cx="7670800" cy="3763963"/>
          </a:xfrm>
        </p:spPr>
        <p:txBody>
          <a:bodyPr/>
          <a:lstStyle/>
          <a:p>
            <a:r>
              <a:rPr lang="en-US" sz="3000" dirty="0" smtClean="0"/>
              <a:t>Playing</a:t>
            </a:r>
            <a:endParaRPr lang="en-US" sz="3000" dirty="0"/>
          </a:p>
          <a:p>
            <a:r>
              <a:rPr lang="en-US" sz="3000" dirty="0" smtClean="0"/>
              <a:t>Adults reading to them</a:t>
            </a:r>
          </a:p>
          <a:p>
            <a:r>
              <a:rPr lang="en-US" sz="3000" dirty="0" smtClean="0"/>
              <a:t>Daily routines</a:t>
            </a:r>
          </a:p>
          <a:p>
            <a:r>
              <a:rPr lang="en-US" sz="3000" dirty="0" smtClean="0"/>
              <a:t>Helping out with household tasks (even if they do things wrong)</a:t>
            </a:r>
          </a:p>
          <a:p>
            <a:endParaRPr lang="en-US" sz="3000" dirty="0" smtClean="0"/>
          </a:p>
          <a:p>
            <a:endParaRPr lang="en-US" sz="3000" dirty="0" smtClean="0"/>
          </a:p>
          <a:p>
            <a:endParaRPr lang="en-US" sz="3500" dirty="0"/>
          </a:p>
        </p:txBody>
      </p:sp>
      <p:sp>
        <p:nvSpPr>
          <p:cNvPr id="3" name="Title 2"/>
          <p:cNvSpPr>
            <a:spLocks noGrp="1"/>
          </p:cNvSpPr>
          <p:nvPr>
            <p:ph type="title"/>
          </p:nvPr>
        </p:nvSpPr>
        <p:spPr/>
        <p:txBody>
          <a:bodyPr/>
          <a:lstStyle/>
          <a:p>
            <a:r>
              <a:rPr lang="en-US" dirty="0" smtClean="0"/>
              <a:t>How Preschoolers Learn</a:t>
            </a:r>
            <a:endParaRPr lang="en-US" dirty="0"/>
          </a:p>
        </p:txBody>
      </p:sp>
    </p:spTree>
    <p:extLst>
      <p:ext uri="{BB962C8B-B14F-4D97-AF65-F5344CB8AC3E}">
        <p14:creationId xmlns:p14="http://schemas.microsoft.com/office/powerpoint/2010/main" val="42002917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514600"/>
            <a:ext cx="8077199" cy="4191000"/>
          </a:xfrm>
        </p:spPr>
        <p:txBody>
          <a:bodyPr>
            <a:normAutofit lnSpcReduction="10000"/>
          </a:bodyPr>
          <a:lstStyle/>
          <a:p>
            <a:r>
              <a:rPr lang="en-US" sz="3000" dirty="0" smtClean="0"/>
              <a:t>Assist infants with early brain development by cuddling, playing, and talking to the baby in a consistent manner.</a:t>
            </a:r>
          </a:p>
          <a:p>
            <a:r>
              <a:rPr lang="en-US" sz="3000" dirty="0" smtClean="0"/>
              <a:t>Each child grows and develops at a different rate.</a:t>
            </a:r>
          </a:p>
          <a:p>
            <a:r>
              <a:rPr lang="en-US" sz="3000" dirty="0" smtClean="0"/>
              <a:t>Every child needs consistency, nurturing, love, affection and time to play in order to grow.</a:t>
            </a:r>
          </a:p>
          <a:p>
            <a:r>
              <a:rPr lang="en-US" sz="3000" dirty="0" smtClean="0"/>
              <a:t>Children grow physically, intellectually, emotionally, and socially.</a:t>
            </a:r>
          </a:p>
          <a:p>
            <a:endParaRPr lang="en-US" dirty="0"/>
          </a:p>
        </p:txBody>
      </p:sp>
      <p:sp>
        <p:nvSpPr>
          <p:cNvPr id="3" name="Title 2"/>
          <p:cNvSpPr>
            <a:spLocks noGrp="1"/>
          </p:cNvSpPr>
          <p:nvPr>
            <p:ph type="title"/>
          </p:nvPr>
        </p:nvSpPr>
        <p:spPr/>
        <p:txBody>
          <a:bodyPr/>
          <a:lstStyle/>
          <a:p>
            <a:r>
              <a:rPr lang="en-US" dirty="0" smtClean="0"/>
              <a:t>Things to Remember</a:t>
            </a:r>
            <a:endParaRPr lang="en-US" dirty="0"/>
          </a:p>
        </p:txBody>
      </p:sp>
    </p:spTree>
    <p:extLst>
      <p:ext uri="{BB962C8B-B14F-4D97-AF65-F5344CB8AC3E}">
        <p14:creationId xmlns:p14="http://schemas.microsoft.com/office/powerpoint/2010/main" val="14670321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057400"/>
            <a:ext cx="7408333" cy="3992563"/>
          </a:xfrm>
        </p:spPr>
        <p:txBody>
          <a:bodyPr/>
          <a:lstStyle/>
          <a:p>
            <a:r>
              <a:rPr lang="en-US" sz="3000" dirty="0" smtClean="0"/>
              <a:t>First Month</a:t>
            </a:r>
          </a:p>
          <a:p>
            <a:pPr lvl="1"/>
            <a:r>
              <a:rPr lang="en-US" sz="2500" dirty="0" smtClean="0"/>
              <a:t>Newborns have trouble controlling their actions.</a:t>
            </a:r>
          </a:p>
          <a:p>
            <a:pPr lvl="1"/>
            <a:r>
              <a:rPr lang="en-US" sz="2500" dirty="0" smtClean="0"/>
              <a:t>Use natural reflexes for grasping, sucking, and rooting</a:t>
            </a:r>
          </a:p>
          <a:p>
            <a:pPr lvl="1"/>
            <a:r>
              <a:rPr lang="en-US" sz="2500" dirty="0" smtClean="0"/>
              <a:t>Newborns are unaware of their surroundings.</a:t>
            </a:r>
          </a:p>
          <a:p>
            <a:pPr lvl="1"/>
            <a:r>
              <a:rPr lang="en-US" sz="2500" dirty="0" smtClean="0"/>
              <a:t>Senses are immature</a:t>
            </a:r>
          </a:p>
          <a:p>
            <a:pPr lvl="1"/>
            <a:r>
              <a:rPr lang="en-US" sz="2500" dirty="0" smtClean="0"/>
              <a:t>Spend the majority of time sleeping</a:t>
            </a:r>
          </a:p>
          <a:p>
            <a:endParaRPr lang="en-US" dirty="0"/>
          </a:p>
        </p:txBody>
      </p:sp>
      <p:sp>
        <p:nvSpPr>
          <p:cNvPr id="2" name="Title 1"/>
          <p:cNvSpPr>
            <a:spLocks noGrp="1"/>
          </p:cNvSpPr>
          <p:nvPr>
            <p:ph type="title"/>
          </p:nvPr>
        </p:nvSpPr>
        <p:spPr/>
        <p:txBody>
          <a:bodyPr/>
          <a:lstStyle/>
          <a:p>
            <a:r>
              <a:rPr lang="en-US" dirty="0" smtClean="0"/>
              <a:t>Infant Development</a:t>
            </a:r>
            <a:endParaRPr lang="en-US" dirty="0"/>
          </a:p>
        </p:txBody>
      </p:sp>
    </p:spTree>
    <p:extLst>
      <p:ext uri="{BB962C8B-B14F-4D97-AF65-F5344CB8AC3E}">
        <p14:creationId xmlns:p14="http://schemas.microsoft.com/office/powerpoint/2010/main" val="861486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133600"/>
            <a:ext cx="7408333" cy="3840163"/>
          </a:xfrm>
        </p:spPr>
        <p:txBody>
          <a:bodyPr>
            <a:normAutofit/>
          </a:bodyPr>
          <a:lstStyle/>
          <a:p>
            <a:pPr lvl="0">
              <a:buClr>
                <a:srgbClr val="31B6FD"/>
              </a:buClr>
            </a:pPr>
            <a:r>
              <a:rPr lang="en-US" sz="3000" dirty="0" smtClean="0">
                <a:solidFill>
                  <a:srgbClr val="073E87"/>
                </a:solidFill>
              </a:rPr>
              <a:t>Two to Three Months</a:t>
            </a:r>
            <a:endParaRPr lang="en-US" sz="3000" dirty="0">
              <a:solidFill>
                <a:srgbClr val="073E87"/>
              </a:solidFill>
            </a:endParaRPr>
          </a:p>
          <a:p>
            <a:pPr lvl="1">
              <a:buClr>
                <a:srgbClr val="31B6FD"/>
              </a:buClr>
            </a:pPr>
            <a:r>
              <a:rPr lang="en-US" sz="2500" dirty="0" smtClean="0">
                <a:solidFill>
                  <a:srgbClr val="073E87"/>
                </a:solidFill>
              </a:rPr>
              <a:t>Spend more hours awake</a:t>
            </a:r>
            <a:endParaRPr lang="en-US" sz="2500" dirty="0">
              <a:solidFill>
                <a:srgbClr val="073E87"/>
              </a:solidFill>
            </a:endParaRPr>
          </a:p>
          <a:p>
            <a:pPr lvl="1">
              <a:buClr>
                <a:srgbClr val="31B6FD"/>
              </a:buClr>
            </a:pPr>
            <a:r>
              <a:rPr lang="en-US" sz="2500" dirty="0" smtClean="0">
                <a:solidFill>
                  <a:srgbClr val="073E87"/>
                </a:solidFill>
              </a:rPr>
              <a:t>Use crying, cooing, and smiling to let care givers know what they need or want</a:t>
            </a:r>
            <a:endParaRPr lang="en-US" sz="2500" dirty="0">
              <a:solidFill>
                <a:srgbClr val="073E87"/>
              </a:solidFill>
            </a:endParaRPr>
          </a:p>
          <a:p>
            <a:pPr lvl="1">
              <a:buClr>
                <a:srgbClr val="31B6FD"/>
              </a:buClr>
            </a:pPr>
            <a:r>
              <a:rPr lang="en-US" sz="2500" dirty="0" smtClean="0">
                <a:solidFill>
                  <a:srgbClr val="073E87"/>
                </a:solidFill>
              </a:rPr>
              <a:t>Like watching their own hands and play with their fingers or toes</a:t>
            </a:r>
          </a:p>
          <a:p>
            <a:pPr lvl="1">
              <a:buClr>
                <a:srgbClr val="31B6FD"/>
              </a:buClr>
            </a:pPr>
            <a:r>
              <a:rPr lang="en-US" sz="2500" dirty="0" smtClean="0">
                <a:solidFill>
                  <a:srgbClr val="073E87"/>
                </a:solidFill>
              </a:rPr>
              <a:t>Move their heads to follow sound</a:t>
            </a:r>
          </a:p>
          <a:p>
            <a:pPr lvl="1">
              <a:buClr>
                <a:srgbClr val="31B6FD"/>
              </a:buClr>
            </a:pPr>
            <a:r>
              <a:rPr lang="en-US" sz="2500" dirty="0" smtClean="0">
                <a:solidFill>
                  <a:srgbClr val="073E87"/>
                </a:solidFill>
              </a:rPr>
              <a:t>Start reaching for objects</a:t>
            </a:r>
          </a:p>
          <a:p>
            <a:pPr lvl="1">
              <a:buClr>
                <a:srgbClr val="31B6FD"/>
              </a:buClr>
            </a:pPr>
            <a:endParaRPr lang="en-US" sz="2500" dirty="0">
              <a:solidFill>
                <a:srgbClr val="073E87"/>
              </a:solidFill>
            </a:endParaRPr>
          </a:p>
          <a:p>
            <a:endParaRPr lang="en-US" dirty="0"/>
          </a:p>
        </p:txBody>
      </p:sp>
      <p:sp>
        <p:nvSpPr>
          <p:cNvPr id="3" name="Title 2"/>
          <p:cNvSpPr>
            <a:spLocks noGrp="1"/>
          </p:cNvSpPr>
          <p:nvPr>
            <p:ph type="title"/>
          </p:nvPr>
        </p:nvSpPr>
        <p:spPr/>
        <p:txBody>
          <a:bodyPr/>
          <a:lstStyle/>
          <a:p>
            <a:r>
              <a:rPr lang="en-US" dirty="0"/>
              <a:t>Infant Development</a:t>
            </a:r>
          </a:p>
        </p:txBody>
      </p:sp>
    </p:spTree>
    <p:extLst>
      <p:ext uri="{BB962C8B-B14F-4D97-AF65-F5344CB8AC3E}">
        <p14:creationId xmlns:p14="http://schemas.microsoft.com/office/powerpoint/2010/main" val="40764788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57400"/>
            <a:ext cx="7408333" cy="4267200"/>
          </a:xfrm>
        </p:spPr>
        <p:txBody>
          <a:bodyPr>
            <a:normAutofit/>
          </a:bodyPr>
          <a:lstStyle/>
          <a:p>
            <a:pPr lvl="0">
              <a:buClr>
                <a:srgbClr val="31B6FD"/>
              </a:buClr>
            </a:pPr>
            <a:r>
              <a:rPr lang="en-US" sz="3200" dirty="0" smtClean="0">
                <a:solidFill>
                  <a:srgbClr val="073E87"/>
                </a:solidFill>
              </a:rPr>
              <a:t>Four to Eight Months</a:t>
            </a:r>
            <a:endParaRPr lang="en-US" sz="3200" dirty="0">
              <a:solidFill>
                <a:srgbClr val="073E87"/>
              </a:solidFill>
            </a:endParaRPr>
          </a:p>
          <a:p>
            <a:pPr lvl="1">
              <a:buClr>
                <a:srgbClr val="31B6FD"/>
              </a:buClr>
            </a:pPr>
            <a:r>
              <a:rPr lang="en-US" sz="2500" dirty="0" smtClean="0">
                <a:solidFill>
                  <a:srgbClr val="073E87"/>
                </a:solidFill>
              </a:rPr>
              <a:t>Muscles become stronger</a:t>
            </a:r>
          </a:p>
          <a:p>
            <a:pPr lvl="1">
              <a:buClr>
                <a:srgbClr val="31B6FD"/>
              </a:buClr>
            </a:pPr>
            <a:r>
              <a:rPr lang="en-US" sz="2500" dirty="0" smtClean="0">
                <a:solidFill>
                  <a:srgbClr val="073E87"/>
                </a:solidFill>
              </a:rPr>
              <a:t>Can hold heads up without support</a:t>
            </a:r>
          </a:p>
          <a:p>
            <a:pPr lvl="1">
              <a:buClr>
                <a:srgbClr val="31B6FD"/>
              </a:buClr>
            </a:pPr>
            <a:r>
              <a:rPr lang="en-US" sz="2500" dirty="0" smtClean="0">
                <a:solidFill>
                  <a:srgbClr val="073E87"/>
                </a:solidFill>
              </a:rPr>
              <a:t>Begin rolling over</a:t>
            </a:r>
          </a:p>
          <a:p>
            <a:pPr lvl="1">
              <a:buClr>
                <a:srgbClr val="31B6FD"/>
              </a:buClr>
            </a:pPr>
            <a:r>
              <a:rPr lang="en-US" sz="2500" dirty="0" smtClean="0">
                <a:solidFill>
                  <a:srgbClr val="073E87"/>
                </a:solidFill>
              </a:rPr>
              <a:t>Laugh out loud</a:t>
            </a:r>
          </a:p>
          <a:p>
            <a:pPr lvl="1">
              <a:buClr>
                <a:srgbClr val="31B6FD"/>
              </a:buClr>
            </a:pPr>
            <a:r>
              <a:rPr lang="en-US" sz="2500" dirty="0" smtClean="0">
                <a:solidFill>
                  <a:srgbClr val="073E87"/>
                </a:solidFill>
              </a:rPr>
              <a:t>Start interacting more with other people</a:t>
            </a:r>
          </a:p>
          <a:p>
            <a:pPr lvl="1">
              <a:buClr>
                <a:srgbClr val="31B6FD"/>
              </a:buClr>
            </a:pPr>
            <a:r>
              <a:rPr lang="en-US" sz="2500" dirty="0" smtClean="0">
                <a:solidFill>
                  <a:srgbClr val="073E87"/>
                </a:solidFill>
              </a:rPr>
              <a:t>Very curious about their surroundings</a:t>
            </a:r>
          </a:p>
          <a:p>
            <a:pPr lvl="1">
              <a:buClr>
                <a:srgbClr val="31B6FD"/>
              </a:buClr>
            </a:pPr>
            <a:r>
              <a:rPr lang="en-US" sz="2500" dirty="0" smtClean="0">
                <a:solidFill>
                  <a:srgbClr val="073E87"/>
                </a:solidFill>
              </a:rPr>
              <a:t>Start crawling</a:t>
            </a:r>
          </a:p>
          <a:p>
            <a:pPr lvl="1">
              <a:buClr>
                <a:srgbClr val="31B6FD"/>
              </a:buClr>
            </a:pPr>
            <a:r>
              <a:rPr lang="en-US" sz="2500" dirty="0" smtClean="0">
                <a:solidFill>
                  <a:srgbClr val="073E87"/>
                </a:solidFill>
              </a:rPr>
              <a:t>Start babbling words indiscriminately </a:t>
            </a:r>
            <a:endParaRPr lang="en-US" sz="2500" dirty="0">
              <a:solidFill>
                <a:srgbClr val="073E87"/>
              </a:solidFill>
            </a:endParaRPr>
          </a:p>
          <a:p>
            <a:endParaRPr lang="en-US" dirty="0"/>
          </a:p>
        </p:txBody>
      </p:sp>
      <p:sp>
        <p:nvSpPr>
          <p:cNvPr id="3" name="Title 2"/>
          <p:cNvSpPr>
            <a:spLocks noGrp="1"/>
          </p:cNvSpPr>
          <p:nvPr>
            <p:ph type="title"/>
          </p:nvPr>
        </p:nvSpPr>
        <p:spPr/>
        <p:txBody>
          <a:bodyPr/>
          <a:lstStyle/>
          <a:p>
            <a:r>
              <a:rPr lang="en-US" dirty="0"/>
              <a:t>Infant Development</a:t>
            </a:r>
          </a:p>
        </p:txBody>
      </p:sp>
    </p:spTree>
    <p:extLst>
      <p:ext uri="{BB962C8B-B14F-4D97-AF65-F5344CB8AC3E}">
        <p14:creationId xmlns:p14="http://schemas.microsoft.com/office/powerpoint/2010/main" val="18559595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981200"/>
            <a:ext cx="7408333" cy="3840163"/>
          </a:xfrm>
        </p:spPr>
        <p:txBody>
          <a:bodyPr>
            <a:normAutofit/>
          </a:bodyPr>
          <a:lstStyle/>
          <a:p>
            <a:pPr lvl="0">
              <a:buClr>
                <a:srgbClr val="31B6FD"/>
              </a:buClr>
            </a:pPr>
            <a:r>
              <a:rPr lang="en-US" sz="3000" dirty="0" smtClean="0">
                <a:solidFill>
                  <a:srgbClr val="073E87"/>
                </a:solidFill>
              </a:rPr>
              <a:t>Nine to Twelve Months</a:t>
            </a:r>
            <a:endParaRPr lang="en-US" sz="3000" dirty="0">
              <a:solidFill>
                <a:srgbClr val="073E87"/>
              </a:solidFill>
            </a:endParaRPr>
          </a:p>
          <a:p>
            <a:pPr lvl="1">
              <a:buClr>
                <a:srgbClr val="31B6FD"/>
              </a:buClr>
            </a:pPr>
            <a:r>
              <a:rPr lang="en-US" sz="2500" dirty="0" smtClean="0">
                <a:solidFill>
                  <a:srgbClr val="073E87"/>
                </a:solidFill>
              </a:rPr>
              <a:t>Can pull themselves up and may start “cruising” along the furniture</a:t>
            </a:r>
          </a:p>
          <a:p>
            <a:pPr lvl="1">
              <a:buClr>
                <a:srgbClr val="31B6FD"/>
              </a:buClr>
            </a:pPr>
            <a:r>
              <a:rPr lang="en-US" sz="2500" dirty="0" smtClean="0">
                <a:solidFill>
                  <a:srgbClr val="073E87"/>
                </a:solidFill>
              </a:rPr>
              <a:t>Start understanding between right and wrong</a:t>
            </a:r>
          </a:p>
          <a:p>
            <a:pPr lvl="1">
              <a:buClr>
                <a:srgbClr val="31B6FD"/>
              </a:buClr>
            </a:pPr>
            <a:r>
              <a:rPr lang="en-US" sz="2500" dirty="0" smtClean="0">
                <a:solidFill>
                  <a:srgbClr val="073E87"/>
                </a:solidFill>
              </a:rPr>
              <a:t>Start self feeding</a:t>
            </a:r>
          </a:p>
          <a:p>
            <a:pPr lvl="1">
              <a:buClr>
                <a:srgbClr val="31B6FD"/>
              </a:buClr>
            </a:pPr>
            <a:r>
              <a:rPr lang="en-US" sz="2500" dirty="0" smtClean="0">
                <a:solidFill>
                  <a:srgbClr val="073E87"/>
                </a:solidFill>
              </a:rPr>
              <a:t>Start saying words like “mama” or “dada” discriminately </a:t>
            </a:r>
          </a:p>
          <a:p>
            <a:pPr lvl="1">
              <a:buClr>
                <a:srgbClr val="31B6FD"/>
              </a:buClr>
            </a:pPr>
            <a:r>
              <a:rPr lang="en-US" sz="2500" dirty="0" smtClean="0">
                <a:solidFill>
                  <a:srgbClr val="073E87"/>
                </a:solidFill>
              </a:rPr>
              <a:t>May start walking</a:t>
            </a:r>
            <a:endParaRPr lang="en-US" sz="2500" dirty="0">
              <a:solidFill>
                <a:srgbClr val="073E87"/>
              </a:solidFill>
            </a:endParaRPr>
          </a:p>
          <a:p>
            <a:endParaRPr lang="en-US" dirty="0"/>
          </a:p>
        </p:txBody>
      </p:sp>
      <p:sp>
        <p:nvSpPr>
          <p:cNvPr id="3" name="Title 2"/>
          <p:cNvSpPr>
            <a:spLocks noGrp="1"/>
          </p:cNvSpPr>
          <p:nvPr>
            <p:ph type="title"/>
          </p:nvPr>
        </p:nvSpPr>
        <p:spPr/>
        <p:txBody>
          <a:bodyPr/>
          <a:lstStyle/>
          <a:p>
            <a:r>
              <a:rPr lang="en-US" dirty="0"/>
              <a:t>Infant Development</a:t>
            </a:r>
          </a:p>
        </p:txBody>
      </p:sp>
    </p:spTree>
    <p:extLst>
      <p:ext uri="{BB962C8B-B14F-4D97-AF65-F5344CB8AC3E}">
        <p14:creationId xmlns:p14="http://schemas.microsoft.com/office/powerpoint/2010/main" val="18559595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438400"/>
            <a:ext cx="8305800" cy="3657600"/>
          </a:xfrm>
        </p:spPr>
        <p:txBody>
          <a:bodyPr>
            <a:normAutofit fontScale="85000" lnSpcReduction="10000"/>
          </a:bodyPr>
          <a:lstStyle/>
          <a:p>
            <a:r>
              <a:rPr lang="en-US" sz="4600" dirty="0" smtClean="0"/>
              <a:t>Using their senses</a:t>
            </a:r>
          </a:p>
          <a:p>
            <a:endParaRPr lang="en-US" sz="4600" dirty="0" smtClean="0"/>
          </a:p>
          <a:p>
            <a:r>
              <a:rPr lang="en-US" sz="4600" dirty="0" smtClean="0"/>
              <a:t>Playing (Peekaboo, Pat-a-Cake, etc.)</a:t>
            </a:r>
          </a:p>
          <a:p>
            <a:endParaRPr lang="en-US" sz="4600" dirty="0" smtClean="0"/>
          </a:p>
          <a:p>
            <a:r>
              <a:rPr lang="en-US" sz="4600" dirty="0" smtClean="0"/>
              <a:t>Love &amp; Attention</a:t>
            </a:r>
          </a:p>
          <a:p>
            <a:endParaRPr lang="en-US" dirty="0"/>
          </a:p>
        </p:txBody>
      </p:sp>
      <p:sp>
        <p:nvSpPr>
          <p:cNvPr id="2" name="Title 1"/>
          <p:cNvSpPr>
            <a:spLocks noGrp="1"/>
          </p:cNvSpPr>
          <p:nvPr>
            <p:ph type="title"/>
          </p:nvPr>
        </p:nvSpPr>
        <p:spPr/>
        <p:txBody>
          <a:bodyPr/>
          <a:lstStyle/>
          <a:p>
            <a:r>
              <a:rPr lang="en-US" dirty="0" smtClean="0"/>
              <a:t>How Infants Learn</a:t>
            </a:r>
            <a:endParaRPr lang="en-US" dirty="0"/>
          </a:p>
        </p:txBody>
      </p:sp>
    </p:spTree>
    <p:extLst>
      <p:ext uri="{BB962C8B-B14F-4D97-AF65-F5344CB8AC3E}">
        <p14:creationId xmlns:p14="http://schemas.microsoft.com/office/powerpoint/2010/main" val="42294042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09800"/>
            <a:ext cx="7408333" cy="4038600"/>
          </a:xfrm>
        </p:spPr>
        <p:txBody>
          <a:bodyPr>
            <a:normAutofit/>
          </a:bodyPr>
          <a:lstStyle/>
          <a:p>
            <a:r>
              <a:rPr lang="en-US" sz="3000" dirty="0" smtClean="0"/>
              <a:t>Physical Development</a:t>
            </a:r>
          </a:p>
          <a:p>
            <a:pPr lvl="1"/>
            <a:r>
              <a:rPr lang="en-US" sz="2500" dirty="0" smtClean="0"/>
              <a:t>Do not gain weight as quick as infants</a:t>
            </a:r>
          </a:p>
          <a:p>
            <a:pPr lvl="1"/>
            <a:r>
              <a:rPr lang="en-US" sz="2500" dirty="0" smtClean="0"/>
              <a:t>Bodies become longer and straighter</a:t>
            </a:r>
          </a:p>
          <a:p>
            <a:pPr lvl="1"/>
            <a:r>
              <a:rPr lang="en-US" sz="2500" dirty="0" smtClean="0"/>
              <a:t>Learn to use fingers to do small tasks</a:t>
            </a:r>
          </a:p>
          <a:p>
            <a:pPr lvl="1"/>
            <a:r>
              <a:rPr lang="en-US" sz="2500" dirty="0"/>
              <a:t>Physical changes allow toddlers to walk, climb, and feed themselves.</a:t>
            </a:r>
          </a:p>
          <a:p>
            <a:pPr lvl="1"/>
            <a:endParaRPr lang="en-US" sz="2500" dirty="0" smtClean="0"/>
          </a:p>
        </p:txBody>
      </p:sp>
      <p:sp>
        <p:nvSpPr>
          <p:cNvPr id="2" name="Title 1"/>
          <p:cNvSpPr>
            <a:spLocks noGrp="1"/>
          </p:cNvSpPr>
          <p:nvPr>
            <p:ph type="title"/>
          </p:nvPr>
        </p:nvSpPr>
        <p:spPr/>
        <p:txBody>
          <a:bodyPr/>
          <a:lstStyle/>
          <a:p>
            <a:r>
              <a:rPr lang="en-US" dirty="0" smtClean="0"/>
              <a:t>Toddler Development</a:t>
            </a:r>
            <a:endParaRPr lang="en-US" dirty="0"/>
          </a:p>
        </p:txBody>
      </p:sp>
    </p:spTree>
    <p:extLst>
      <p:ext uri="{BB962C8B-B14F-4D97-AF65-F5344CB8AC3E}">
        <p14:creationId xmlns:p14="http://schemas.microsoft.com/office/powerpoint/2010/main" val="8127194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362200"/>
            <a:ext cx="7408333" cy="3450696"/>
          </a:xfrm>
        </p:spPr>
        <p:txBody>
          <a:bodyPr>
            <a:normAutofit/>
          </a:bodyPr>
          <a:lstStyle/>
          <a:p>
            <a:r>
              <a:rPr lang="en-US" sz="3000" dirty="0" smtClean="0"/>
              <a:t>Intellectual Growth &amp; Development</a:t>
            </a:r>
          </a:p>
          <a:p>
            <a:pPr lvl="1"/>
            <a:r>
              <a:rPr lang="en-US" sz="2800" dirty="0" smtClean="0"/>
              <a:t>Begin reasoning</a:t>
            </a:r>
          </a:p>
          <a:p>
            <a:pPr lvl="1"/>
            <a:r>
              <a:rPr lang="en-US" sz="2800" dirty="0" smtClean="0"/>
              <a:t>Begin associating words with objects</a:t>
            </a:r>
          </a:p>
          <a:p>
            <a:pPr lvl="1"/>
            <a:r>
              <a:rPr lang="en-US" sz="2800" dirty="0" smtClean="0"/>
              <a:t>Can name some body parts</a:t>
            </a:r>
          </a:p>
          <a:p>
            <a:pPr lvl="1"/>
            <a:r>
              <a:rPr lang="en-US" sz="2800" dirty="0" smtClean="0"/>
              <a:t>Can complete simple puzzles or shape sorters</a:t>
            </a:r>
          </a:p>
          <a:p>
            <a:pPr lvl="1"/>
            <a:endParaRPr lang="en-US" sz="2800" dirty="0" smtClean="0"/>
          </a:p>
          <a:p>
            <a:pPr lvl="1"/>
            <a:endParaRPr lang="en-US" sz="2800" dirty="0" smtClean="0"/>
          </a:p>
        </p:txBody>
      </p:sp>
      <p:sp>
        <p:nvSpPr>
          <p:cNvPr id="2" name="Title 1"/>
          <p:cNvSpPr>
            <a:spLocks noGrp="1"/>
          </p:cNvSpPr>
          <p:nvPr>
            <p:ph type="title"/>
          </p:nvPr>
        </p:nvSpPr>
        <p:spPr/>
        <p:txBody>
          <a:bodyPr/>
          <a:lstStyle/>
          <a:p>
            <a:r>
              <a:rPr lang="en-US" dirty="0" smtClean="0"/>
              <a:t>Toddler Development</a:t>
            </a:r>
            <a:endParaRPr lang="en-US" dirty="0"/>
          </a:p>
        </p:txBody>
      </p:sp>
    </p:spTree>
    <p:extLst>
      <p:ext uri="{BB962C8B-B14F-4D97-AF65-F5344CB8AC3E}">
        <p14:creationId xmlns:p14="http://schemas.microsoft.com/office/powerpoint/2010/main" val="25855229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TC101790492[[fn=Sketchbook]]</Template>
  <TotalTime>4629</TotalTime>
  <Words>1579</Words>
  <Application>Microsoft Office PowerPoint</Application>
  <PresentationFormat>On-screen Show (4:3)</PresentationFormat>
  <Paragraphs>200</Paragraphs>
  <Slides>25</Slides>
  <Notes>20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Waveform</vt:lpstr>
      <vt:lpstr>Child Development  Ages &amp; Stages</vt:lpstr>
      <vt:lpstr>Developmental Ages &amp; Stages</vt:lpstr>
      <vt:lpstr>Infant Development</vt:lpstr>
      <vt:lpstr>Infant Development</vt:lpstr>
      <vt:lpstr>Infant Development</vt:lpstr>
      <vt:lpstr>Infant Development</vt:lpstr>
      <vt:lpstr>How Infants Learn</vt:lpstr>
      <vt:lpstr>Toddler Development</vt:lpstr>
      <vt:lpstr>Toddler Development</vt:lpstr>
      <vt:lpstr>Toddler Development</vt:lpstr>
      <vt:lpstr>Toddler Development</vt:lpstr>
      <vt:lpstr>How Toddlers Learn</vt:lpstr>
      <vt:lpstr>Respond without saying “no no”</vt:lpstr>
      <vt:lpstr>Respond without saying “no no”</vt:lpstr>
      <vt:lpstr>Respond without saying “no no”</vt:lpstr>
      <vt:lpstr>What should you say?</vt:lpstr>
      <vt:lpstr>What should you say?</vt:lpstr>
      <vt:lpstr>What should you say?</vt:lpstr>
      <vt:lpstr>What should you say?</vt:lpstr>
      <vt:lpstr>Preschooler Development</vt:lpstr>
      <vt:lpstr>Preschooler Development</vt:lpstr>
      <vt:lpstr>Preschooler Development</vt:lpstr>
      <vt:lpstr>Preschooler Development</vt:lpstr>
      <vt:lpstr>How Preschoolers Learn</vt:lpstr>
      <vt:lpstr>Things to Remember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Development  Ages &amp; Stages</dc:title>
  <dc:creator>Ashley</dc:creator>
  <cp:lastModifiedBy>PCSD</cp:lastModifiedBy>
  <cp:revision>53</cp:revision>
  <dcterms:created xsi:type="dcterms:W3CDTF">2013-10-25T19:12:08Z</dcterms:created>
  <dcterms:modified xsi:type="dcterms:W3CDTF">2015-04-24T19:17:12Z</dcterms:modified>
</cp:coreProperties>
</file>