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48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</p:sldIdLst>
  <p:sldSz cx="18288000" cy="10287000"/>
  <p:notesSz cx="6858000" cy="9144000"/>
  <p:embeddedFontLst>
    <p:embeddedFont>
      <p:font typeface="Canva Sans" panose="020B0604020202020204" charset="0"/>
      <p:regular r:id="rId49"/>
    </p:embeddedFont>
    <p:embeddedFont>
      <p:font typeface="Canva Sans Bold" panose="020B0604020202020204" charset="0"/>
      <p:regular r:id="rId50"/>
    </p:embeddedFont>
    <p:embeddedFont>
      <p:font typeface="Josefin Sans" pitchFamily="2" charset="0"/>
      <p:regular r:id="rId51"/>
      <p:bold r:id="rId52"/>
    </p:embeddedFont>
    <p:embeddedFont>
      <p:font typeface="Josefin Sans Bold" pitchFamily="2" charset="0"/>
      <p:regular r:id="rId53"/>
      <p:boldItalic r:id="rId54"/>
    </p:embeddedFont>
    <p:embeddedFont>
      <p:font typeface="Josefin Sans Bold Italics" panose="020B0604020202020204" charset="0"/>
      <p:regular r:id="rId55"/>
    </p:embeddedFont>
    <p:embeddedFont>
      <p:font typeface="Josefin Sans Italics" panose="020B0604020202020204" charset="0"/>
      <p:regular r:id="rId56"/>
    </p:embeddedFont>
    <p:embeddedFont>
      <p:font typeface="Marykate" panose="020B0604020202020204" charset="0"/>
      <p:regular r:id="rId57"/>
    </p:embeddedFont>
    <p:embeddedFont>
      <p:font typeface="More Sugar" panose="020B0604020202020204" charset="0"/>
      <p:regular r:id="rId58"/>
    </p:embeddedFont>
    <p:embeddedFont>
      <p:font typeface="Now" panose="020B0604020202020204" charset="0"/>
      <p:regular r:id="rId59"/>
    </p:embeddedFont>
    <p:embeddedFont>
      <p:font typeface="Now Bold" panose="020B0604020202020204" charset="0"/>
      <p:regular r:id="rId60"/>
    </p:embeddedFont>
    <p:embeddedFont>
      <p:font typeface="Open Sauce" panose="020B0604020202020204" charset="0"/>
      <p:regular r:id="rId61"/>
    </p:embeddedFont>
    <p:embeddedFont>
      <p:font typeface="Open Sauce Bold" panose="020B0604020202020204" charset="0"/>
      <p:regular r:id="rId62"/>
    </p:embeddedFont>
    <p:embeddedFont>
      <p:font typeface="Raleway" pitchFamily="2" charset="0"/>
      <p:regular r:id="rId63"/>
      <p:bold r:id="rId64"/>
      <p:italic r:id="rId65"/>
      <p:boldItalic r:id="rId66"/>
    </p:embeddedFont>
    <p:embeddedFont>
      <p:font typeface="Raleway Bold" charset="0"/>
      <p:regular r:id="rId6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BFB0D4F7-0D0F-4853-A52E-742AB3A99C9C}" v="2" dt="2025-05-05T18:01:16.56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48" y="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font" Target="fonts/font15.fntdata"/><Relationship Id="rId68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font" Target="fonts/font5.fntdata"/><Relationship Id="rId58" Type="http://schemas.openxmlformats.org/officeDocument/2006/relationships/font" Target="fonts/font10.fntdata"/><Relationship Id="rId66" Type="http://schemas.openxmlformats.org/officeDocument/2006/relationships/font" Target="fonts/font18.fntdata"/><Relationship Id="rId5" Type="http://schemas.openxmlformats.org/officeDocument/2006/relationships/slide" Target="slides/slide1.xml"/><Relationship Id="rId61" Type="http://schemas.openxmlformats.org/officeDocument/2006/relationships/font" Target="fonts/font13.fntdata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notesMaster" Target="notesMasters/notesMaster1.xml"/><Relationship Id="rId56" Type="http://schemas.openxmlformats.org/officeDocument/2006/relationships/font" Target="fonts/font8.fntdata"/><Relationship Id="rId64" Type="http://schemas.openxmlformats.org/officeDocument/2006/relationships/font" Target="fonts/font16.fntdata"/><Relationship Id="rId69" Type="http://schemas.openxmlformats.org/officeDocument/2006/relationships/viewProps" Target="viewProps.xml"/><Relationship Id="rId8" Type="http://schemas.openxmlformats.org/officeDocument/2006/relationships/slide" Target="slides/slide4.xml"/><Relationship Id="rId51" Type="http://schemas.openxmlformats.org/officeDocument/2006/relationships/font" Target="fonts/font3.fntdata"/><Relationship Id="rId72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font" Target="fonts/font11.fntdata"/><Relationship Id="rId67" Type="http://schemas.openxmlformats.org/officeDocument/2006/relationships/font" Target="fonts/font19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font" Target="fonts/font6.fntdata"/><Relationship Id="rId62" Type="http://schemas.openxmlformats.org/officeDocument/2006/relationships/font" Target="fonts/font14.fntdata"/><Relationship Id="rId7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font" Target="fonts/font1.fntdata"/><Relationship Id="rId57" Type="http://schemas.openxmlformats.org/officeDocument/2006/relationships/font" Target="fonts/font9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font" Target="fonts/font4.fntdata"/><Relationship Id="rId60" Type="http://schemas.openxmlformats.org/officeDocument/2006/relationships/font" Target="fonts/font12.fntdata"/><Relationship Id="rId65" Type="http://schemas.openxmlformats.org/officeDocument/2006/relationships/font" Target="fonts/font17.fntdata"/><Relationship Id="rId73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font" Target="fonts/font2.fntdata"/><Relationship Id="rId55" Type="http://schemas.openxmlformats.org/officeDocument/2006/relationships/font" Target="fonts/font7.fntdata"/><Relationship Id="rId7" Type="http://schemas.openxmlformats.org/officeDocument/2006/relationships/slide" Target="slides/slide3.xml"/><Relationship Id="rId71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Teena Friend" userId="598f0647-13ee-47fe-87be-bbc7450f2109" providerId="ADAL" clId="{BFB0D4F7-0D0F-4853-A52E-742AB3A99C9C}"/>
    <pc:docChg chg="custSel modSld">
      <pc:chgData name="Teena Friend" userId="598f0647-13ee-47fe-87be-bbc7450f2109" providerId="ADAL" clId="{BFB0D4F7-0D0F-4853-A52E-742AB3A99C9C}" dt="2025-05-09T17:25:02.442" v="212" actId="20577"/>
      <pc:docMkLst>
        <pc:docMk/>
      </pc:docMkLst>
      <pc:sldChg chg="modSp mod">
        <pc:chgData name="Teena Friend" userId="598f0647-13ee-47fe-87be-bbc7450f2109" providerId="ADAL" clId="{BFB0D4F7-0D0F-4853-A52E-742AB3A99C9C}" dt="2025-05-09T17:25:02.442" v="212" actId="20577"/>
        <pc:sldMkLst>
          <pc:docMk/>
          <pc:sldMk cId="0" sldId="259"/>
        </pc:sldMkLst>
        <pc:graphicFrameChg chg="modGraphic">
          <ac:chgData name="Teena Friend" userId="598f0647-13ee-47fe-87be-bbc7450f2109" providerId="ADAL" clId="{BFB0D4F7-0D0F-4853-A52E-742AB3A99C9C}" dt="2025-05-09T17:25:02.442" v="212" actId="20577"/>
          <ac:graphicFrameMkLst>
            <pc:docMk/>
            <pc:sldMk cId="0" sldId="259"/>
            <ac:graphicFrameMk id="8" creationId="{00000000-0000-0000-0000-000000000000}"/>
          </ac:graphicFrameMkLst>
        </pc:graphicFrameChg>
      </pc:sldChg>
      <pc:sldChg chg="modSp mod">
        <pc:chgData name="Teena Friend" userId="598f0647-13ee-47fe-87be-bbc7450f2109" providerId="ADAL" clId="{BFB0D4F7-0D0F-4853-A52E-742AB3A99C9C}" dt="2025-04-27T22:27:47.270" v="9" actId="14100"/>
        <pc:sldMkLst>
          <pc:docMk/>
          <pc:sldMk cId="0" sldId="263"/>
        </pc:sldMkLst>
        <pc:spChg chg="mod">
          <ac:chgData name="Teena Friend" userId="598f0647-13ee-47fe-87be-bbc7450f2109" providerId="ADAL" clId="{BFB0D4F7-0D0F-4853-A52E-742AB3A99C9C}" dt="2025-04-27T22:27:39.657" v="7" actId="20577"/>
          <ac:spMkLst>
            <pc:docMk/>
            <pc:sldMk cId="0" sldId="263"/>
            <ac:spMk id="23" creationId="{00000000-0000-0000-0000-000000000000}"/>
          </ac:spMkLst>
        </pc:spChg>
        <pc:grpChg chg="mod">
          <ac:chgData name="Teena Friend" userId="598f0647-13ee-47fe-87be-bbc7450f2109" providerId="ADAL" clId="{BFB0D4F7-0D0F-4853-A52E-742AB3A99C9C}" dt="2025-04-27T22:27:47.270" v="9" actId="14100"/>
          <ac:grpSpMkLst>
            <pc:docMk/>
            <pc:sldMk cId="0" sldId="263"/>
            <ac:grpSpMk id="19" creationId="{00000000-0000-0000-0000-000000000000}"/>
          </ac:grpSpMkLst>
        </pc:grpChg>
      </pc:sldChg>
      <pc:sldChg chg="addSp delSp modSp mod">
        <pc:chgData name="Teena Friend" userId="598f0647-13ee-47fe-87be-bbc7450f2109" providerId="ADAL" clId="{BFB0D4F7-0D0F-4853-A52E-742AB3A99C9C}" dt="2025-05-05T18:02:58.243" v="126" actId="478"/>
        <pc:sldMkLst>
          <pc:docMk/>
          <pc:sldMk cId="0" sldId="275"/>
        </pc:sldMkLst>
        <pc:spChg chg="mod">
          <ac:chgData name="Teena Friend" userId="598f0647-13ee-47fe-87be-bbc7450f2109" providerId="ADAL" clId="{BFB0D4F7-0D0F-4853-A52E-742AB3A99C9C}" dt="2025-05-05T18:00:30.393" v="11" actId="1076"/>
          <ac:spMkLst>
            <pc:docMk/>
            <pc:sldMk cId="0" sldId="275"/>
            <ac:spMk id="6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09.05.2025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gif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oklahoma.gov/careertech/educators/certifications-and-badging/badging.html" TargetMode="Externa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gif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docs.google.com/document/d/1BNXundKmI4nET-tZOc9pPKGazD6_k1wc/edit?tab=t.0" TargetMode="External"/><Relationship Id="rId2" Type="http://schemas.openxmlformats.org/officeDocument/2006/relationships/hyperlink" Target="https://docs.google.com/document/d/1IVqOD7wIqKlcyy9DtMYUVZFHquToAsICDXy3ttFZUyM/edit?tab=t.0#heading=h.gjdgxs" TargetMode="External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docs.google.com/document/d/1kUeI-7Dr4dPyi8v53llk1cbtvOr7m1zv/edit?tab=t.0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2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2.sv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svg"/><Relationship Id="rId4" Type="http://schemas.openxmlformats.org/officeDocument/2006/relationships/image" Target="../media/image16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eventbrite.com/e/fcs-new-teacher-academy-july-session-tickets-1236635934369?utm-campaign=social&amp;utm-content=attendeeshare&amp;utm-medium=discovery&amp;utm-term=listing&amp;utm-source=cp&amp;aff=ebdsshcopyurl" TargetMode="External"/><Relationship Id="rId3" Type="http://schemas.openxmlformats.org/officeDocument/2006/relationships/image" Target="../media/image24.png"/><Relationship Id="rId7" Type="http://schemas.openxmlformats.org/officeDocument/2006/relationships/hyperlink" Target="https://ctyou.org/course/view.php?id=3676" TargetMode="External"/><Relationship Id="rId12" Type="http://schemas.openxmlformats.org/officeDocument/2006/relationships/hyperlink" Target="https://www.okacte.org/okacte-membership-payment-plan-1" TargetMode="External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11" Type="http://schemas.openxmlformats.org/officeDocument/2006/relationships/hyperlink" Target="https://www.okacte.org/2025-oklahoma-summit" TargetMode="External"/><Relationship Id="rId5" Type="http://schemas.openxmlformats.org/officeDocument/2006/relationships/image" Target="../media/image16.png"/><Relationship Id="rId10" Type="http://schemas.openxmlformats.org/officeDocument/2006/relationships/hyperlink" Target="https://www.okacte.org" TargetMode="External"/><Relationship Id="rId4" Type="http://schemas.openxmlformats.org/officeDocument/2006/relationships/image" Target="../media/image25.svg"/><Relationship Id="rId9" Type="http://schemas.openxmlformats.org/officeDocument/2006/relationships/hyperlink" Target="https://oatfacs.wixsite.com/facs" TargetMode="Externa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7.gif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gif"/><Relationship Id="rId4" Type="http://schemas.openxmlformats.org/officeDocument/2006/relationships/image" Target="../media/image2.sv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7.gif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svg"/><Relationship Id="rId5" Type="http://schemas.openxmlformats.org/officeDocument/2006/relationships/image" Target="../media/image16.png"/><Relationship Id="rId4" Type="http://schemas.openxmlformats.org/officeDocument/2006/relationships/image" Target="../media/image15.sv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sv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3EC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1808" y="3665952"/>
            <a:ext cx="6893392" cy="7833400"/>
          </a:xfrm>
          <a:custGeom>
            <a:avLst/>
            <a:gdLst/>
            <a:ahLst/>
            <a:cxnLst/>
            <a:rect l="l" t="t" r="r" b="b"/>
            <a:pathLst>
              <a:path w="6893392" h="7833400">
                <a:moveTo>
                  <a:pt x="0" y="0"/>
                </a:moveTo>
                <a:lnTo>
                  <a:pt x="6893392" y="0"/>
                </a:lnTo>
                <a:lnTo>
                  <a:pt x="6893392" y="7833400"/>
                </a:lnTo>
                <a:lnTo>
                  <a:pt x="0" y="78334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Freeform 3"/>
          <p:cNvSpPr/>
          <p:nvPr/>
        </p:nvSpPr>
        <p:spPr>
          <a:xfrm>
            <a:off x="15394552" y="-2188177"/>
            <a:ext cx="5051815" cy="4969723"/>
          </a:xfrm>
          <a:custGeom>
            <a:avLst/>
            <a:gdLst/>
            <a:ahLst/>
            <a:cxnLst/>
            <a:rect l="l" t="t" r="r" b="b"/>
            <a:pathLst>
              <a:path w="5051815" h="4969723">
                <a:moveTo>
                  <a:pt x="0" y="0"/>
                </a:moveTo>
                <a:lnTo>
                  <a:pt x="5051815" y="0"/>
                </a:lnTo>
                <a:lnTo>
                  <a:pt x="5051815" y="4969723"/>
                </a:lnTo>
                <a:lnTo>
                  <a:pt x="0" y="496972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4" name="TextBox 4"/>
          <p:cNvSpPr txBox="1"/>
          <p:nvPr/>
        </p:nvSpPr>
        <p:spPr>
          <a:xfrm>
            <a:off x="6875666" y="2374971"/>
            <a:ext cx="10383634" cy="62514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5782"/>
              </a:lnSpc>
            </a:pPr>
            <a:r>
              <a:rPr lang="en-US" sz="19484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FCS</a:t>
            </a:r>
          </a:p>
          <a:p>
            <a:pPr marL="0" lvl="0" indent="0" algn="ctr">
              <a:lnSpc>
                <a:spcPts val="15782"/>
              </a:lnSpc>
            </a:pPr>
            <a:r>
              <a:rPr lang="en-US" sz="19484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Spring PI Meeting</a:t>
            </a:r>
          </a:p>
        </p:txBody>
      </p:sp>
      <p:sp>
        <p:nvSpPr>
          <p:cNvPr id="5" name="Freeform 5"/>
          <p:cNvSpPr/>
          <p:nvPr/>
        </p:nvSpPr>
        <p:spPr>
          <a:xfrm>
            <a:off x="0" y="8926472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flipH="1">
            <a:off x="188573" y="2545905"/>
            <a:ext cx="1680254" cy="163960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 flipH="1">
            <a:off x="6479721" y="9098280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7315200" y="0"/>
                </a:moveTo>
                <a:lnTo>
                  <a:pt x="0" y="0"/>
                </a:lnTo>
                <a:lnTo>
                  <a:pt x="0" y="2377440"/>
                </a:lnTo>
                <a:lnTo>
                  <a:pt x="7315200" y="2377440"/>
                </a:lnTo>
                <a:lnTo>
                  <a:pt x="731520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13409370" y="9098280"/>
            <a:ext cx="7315200" cy="2377440"/>
          </a:xfrm>
          <a:custGeom>
            <a:avLst/>
            <a:gdLst/>
            <a:ahLst/>
            <a:cxnLst/>
            <a:rect l="l" t="t" r="r" b="b"/>
            <a:pathLst>
              <a:path w="7315200" h="2377440">
                <a:moveTo>
                  <a:pt x="0" y="0"/>
                </a:moveTo>
                <a:lnTo>
                  <a:pt x="7315200" y="0"/>
                </a:lnTo>
                <a:lnTo>
                  <a:pt x="7315200" y="2377440"/>
                </a:lnTo>
                <a:lnTo>
                  <a:pt x="0" y="237744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12046" y="7098683"/>
            <a:ext cx="1763650" cy="1839310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028700" y="936385"/>
            <a:ext cx="16229974" cy="1771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601"/>
              </a:lnSpc>
            </a:pPr>
            <a:r>
              <a:rPr lang="en-US" sz="15001" u="sng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  <a:hlinkClick r:id="rId4" tooltip="https://oklahoma.gov/careertech/educators/certifications-and-badging/badging.html"/>
              </a:rPr>
              <a:t>CAREERTECH BADGING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75696" y="3017234"/>
            <a:ext cx="14091884" cy="57988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4" lvl="1" indent="-291462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Now Bold"/>
                <a:ea typeface="Now Bold"/>
                <a:cs typeface="Now Bold"/>
                <a:sym typeface="Now Bold"/>
              </a:rPr>
              <a:t>EOIs (End of Instruction tests) are now linked to valuable digital badges through CareerTech and Credly.</a:t>
            </a:r>
          </a:p>
          <a:p>
            <a:pPr marL="582924" lvl="1" indent="-291462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Now Bold"/>
                <a:ea typeface="Now Bold"/>
                <a:cs typeface="Now Bold"/>
                <a:sym typeface="Now Bold"/>
              </a:rPr>
              <a:t>Digital badges can enhance resumes, email signatures, and social media profiles like LinkedIn.</a:t>
            </a:r>
          </a:p>
          <a:p>
            <a:pPr marL="582924" lvl="1" indent="-291462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Now Bold"/>
                <a:ea typeface="Now Bold"/>
                <a:cs typeface="Now Bold"/>
                <a:sym typeface="Now Bold"/>
              </a:rPr>
              <a:t>Each badge includes verified metadata that outlines the earned qualifications.</a:t>
            </a:r>
          </a:p>
          <a:p>
            <a:pPr marL="582924" lvl="1" indent="-291462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Now Bold"/>
                <a:ea typeface="Now Bold"/>
                <a:cs typeface="Now Bold"/>
                <a:sym typeface="Now Bold"/>
              </a:rPr>
              <a:t>Be sure to use the student’s correct email address—not the teacher’s—when administering the test.</a:t>
            </a:r>
          </a:p>
          <a:p>
            <a:pPr algn="l">
              <a:lnSpc>
                <a:spcPts val="3779"/>
              </a:lnSpc>
            </a:pPr>
            <a:endParaRPr lang="en-US" sz="2699" b="1">
              <a:solidFill>
                <a:srgbClr val="4C5270"/>
              </a:solidFill>
              <a:latin typeface="Now Bold"/>
              <a:ea typeface="Now Bold"/>
              <a:cs typeface="Now Bold"/>
              <a:sym typeface="Now Bold"/>
            </a:endParaRPr>
          </a:p>
          <a:p>
            <a:pPr algn="ctr">
              <a:lnSpc>
                <a:spcPts val="3779"/>
              </a:lnSpc>
            </a:pPr>
            <a:r>
              <a:rPr lang="en-US" sz="2699" b="1">
                <a:solidFill>
                  <a:srgbClr val="4C5270"/>
                </a:solidFill>
                <a:latin typeface="Now Bold"/>
                <a:ea typeface="Now Bold"/>
                <a:cs typeface="Now Bold"/>
                <a:sym typeface="Now Bold"/>
              </a:rPr>
              <a:t>More information will be given at Oklahoma Summit, but if you would currently like to learn more about badging, click on the following link: </a:t>
            </a:r>
          </a:p>
          <a:p>
            <a:pPr marL="0" lvl="0" indent="0" algn="ctr">
              <a:lnSpc>
                <a:spcPts val="3779"/>
              </a:lnSpc>
              <a:spcBef>
                <a:spcPct val="0"/>
              </a:spcBef>
            </a:pPr>
            <a:r>
              <a:rPr lang="en-US" sz="2699" b="1">
                <a:solidFill>
                  <a:srgbClr val="4C5270"/>
                </a:solidFill>
                <a:latin typeface="Now Bold"/>
                <a:ea typeface="Now Bold"/>
                <a:cs typeface="Now Bold"/>
                <a:sym typeface="Now Bold"/>
              </a:rPr>
              <a:t>https://oklahoma.gov/careertech/educators/certifications-and-badging/badging.html</a:t>
            </a:r>
          </a:p>
        </p:txBody>
      </p:sp>
    </p:spTree>
  </p:cSld>
  <p:clrMapOvr>
    <a:masterClrMapping/>
  </p:clrMapOvr>
  <p:transition>
    <p:circl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5E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594770" y="363770"/>
            <a:ext cx="15426523" cy="16090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160"/>
              </a:lnSpc>
              <a:spcBef>
                <a:spcPct val="0"/>
              </a:spcBef>
            </a:pPr>
            <a:r>
              <a:rPr lang="en-US" sz="9400">
                <a:solidFill>
                  <a:srgbClr val="545454"/>
                </a:solidFill>
                <a:latin typeface="More Sugar"/>
                <a:ea typeface="More Sugar"/>
                <a:cs typeface="More Sugar"/>
                <a:sym typeface="More Sugar"/>
              </a:rPr>
              <a:t>FCS New Teacher Academy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5178124" y="1839503"/>
            <a:ext cx="8259815" cy="10477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400"/>
              </a:lnSpc>
              <a:spcBef>
                <a:spcPct val="0"/>
              </a:spcBef>
            </a:pPr>
            <a:r>
              <a:rPr lang="en-US" sz="6000">
                <a:solidFill>
                  <a:srgbClr val="545454"/>
                </a:solidFill>
                <a:latin typeface="Josefin Sans"/>
                <a:ea typeface="Josefin Sans"/>
                <a:cs typeface="Josefin Sans"/>
                <a:sym typeface="Josefin Sans"/>
              </a:rPr>
              <a:t>2025-2026 Sessions</a:t>
            </a:r>
          </a:p>
        </p:txBody>
      </p:sp>
      <p:sp>
        <p:nvSpPr>
          <p:cNvPr id="4" name="Freeform 4"/>
          <p:cNvSpPr/>
          <p:nvPr/>
        </p:nvSpPr>
        <p:spPr>
          <a:xfrm>
            <a:off x="-241096" y="4603774"/>
            <a:ext cx="18770192" cy="5889148"/>
          </a:xfrm>
          <a:custGeom>
            <a:avLst/>
            <a:gdLst/>
            <a:ahLst/>
            <a:cxnLst/>
            <a:rect l="l" t="t" r="r" b="b"/>
            <a:pathLst>
              <a:path w="18770192" h="5889148">
                <a:moveTo>
                  <a:pt x="0" y="0"/>
                </a:moveTo>
                <a:lnTo>
                  <a:pt x="18770192" y="0"/>
                </a:lnTo>
                <a:lnTo>
                  <a:pt x="18770192" y="5889148"/>
                </a:lnTo>
                <a:lnTo>
                  <a:pt x="0" y="58891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TextBox 5"/>
          <p:cNvSpPr txBox="1"/>
          <p:nvPr/>
        </p:nvSpPr>
        <p:spPr>
          <a:xfrm>
            <a:off x="6865367" y="2772953"/>
            <a:ext cx="4557266" cy="27800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19"/>
              </a:lnSpc>
            </a:pPr>
            <a:r>
              <a:rPr lang="en-US" sz="5299" b="1">
                <a:solidFill>
                  <a:srgbClr val="545454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July: 21-24</a:t>
            </a:r>
          </a:p>
          <a:p>
            <a:pPr algn="ctr">
              <a:lnSpc>
                <a:spcPts val="7419"/>
              </a:lnSpc>
            </a:pPr>
            <a:r>
              <a:rPr lang="en-US" sz="5299" b="1">
                <a:solidFill>
                  <a:srgbClr val="545454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September: 23</a:t>
            </a:r>
          </a:p>
          <a:p>
            <a:pPr algn="ctr">
              <a:lnSpc>
                <a:spcPts val="7419"/>
              </a:lnSpc>
            </a:pPr>
            <a:r>
              <a:rPr lang="en-US" sz="5299" b="1">
                <a:solidFill>
                  <a:srgbClr val="545454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January: 22</a:t>
            </a:r>
          </a:p>
        </p:txBody>
      </p:sp>
    </p:spTree>
  </p:cSld>
  <p:clrMapOvr>
    <a:masterClrMapping/>
  </p:clrMapOvr>
  <p:transition>
    <p:circl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71885">
            <a:off x="14551641" y="2742675"/>
            <a:ext cx="2175476" cy="21228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4235272" y="1736138"/>
            <a:ext cx="9817455" cy="128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Say YES to FCS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28478" y="3190988"/>
            <a:ext cx="13991800" cy="4966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October 30th, 2025</a:t>
            </a:r>
          </a:p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Location - Oklahoma State University Campus</a:t>
            </a:r>
          </a:p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Watch the FCS/FCCLA Newsletter for Registration Dates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871885">
            <a:off x="14551641" y="2742675"/>
            <a:ext cx="2175476" cy="212284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2319501" y="1596809"/>
            <a:ext cx="13648999" cy="128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FCS May Workshops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528478" y="3190988"/>
            <a:ext cx="13991800" cy="4507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209041" lvl="1" indent="-604520" algn="l">
              <a:lnSpc>
                <a:spcPts val="7840"/>
              </a:lnSpc>
              <a:buFont typeface="Arial"/>
              <a:buChar char="•"/>
            </a:pPr>
            <a:r>
              <a:rPr lang="en-US" sz="56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May 28-29th, 2025</a:t>
            </a:r>
          </a:p>
          <a:p>
            <a:pPr marL="1057914" lvl="1" indent="-528957" algn="l">
              <a:lnSpc>
                <a:spcPts val="6860"/>
              </a:lnSpc>
              <a:buFont typeface="Arial"/>
              <a:buChar char="•"/>
            </a:pPr>
            <a:r>
              <a:rPr lang="en-US" sz="49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Visual Arts (only May 29th)- $50 Kirkendall Designs, Tulsa, OK.</a:t>
            </a:r>
          </a:p>
          <a:p>
            <a:pPr marL="1057914" lvl="1" indent="-528957" algn="l">
              <a:lnSpc>
                <a:spcPts val="6860"/>
              </a:lnSpc>
              <a:buFont typeface="Arial"/>
              <a:buChar char="•"/>
            </a:pPr>
            <a:r>
              <a:rPr lang="en-US" sz="49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Wonder of Wheat: Farm to Fork 2.0 (May 28-29th) - $100 Tulsa Metropolitan Area</a:t>
            </a:r>
          </a:p>
        </p:txBody>
      </p:sp>
    </p:spTree>
  </p:cSld>
  <p:clrMapOvr>
    <a:masterClrMapping/>
  </p:clrMapOvr>
  <p:transition>
    <p:circl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29354" y="6204831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616373" y="8677347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849240" y="1957971"/>
            <a:ext cx="10589520" cy="6371059"/>
          </a:xfrm>
          <a:custGeom>
            <a:avLst/>
            <a:gdLst/>
            <a:ahLst/>
            <a:cxnLst/>
            <a:rect l="l" t="t" r="r" b="b"/>
            <a:pathLst>
              <a:path w="10589520" h="6371059">
                <a:moveTo>
                  <a:pt x="0" y="0"/>
                </a:moveTo>
                <a:lnTo>
                  <a:pt x="10589520" y="0"/>
                </a:lnTo>
                <a:lnTo>
                  <a:pt x="10589520" y="6371058"/>
                </a:lnTo>
                <a:lnTo>
                  <a:pt x="0" y="637105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637771" y="3716859"/>
            <a:ext cx="11012457" cy="47053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Will be emailed to you so you can make necessary corrections and return to Program Specialist.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 </a:t>
            </a:r>
          </a:p>
          <a:p>
            <a:pPr algn="ctr">
              <a:lnSpc>
                <a:spcPts val="6299"/>
              </a:lnSpc>
              <a:spcBef>
                <a:spcPct val="0"/>
              </a:spcBef>
            </a:pPr>
            <a:r>
              <a:rPr lang="en-US" sz="44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Please contact Holly Hanan at holly.hanan@careertech.ok.us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423531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Years of Membership!</a:t>
            </a:r>
          </a:p>
        </p:txBody>
      </p:sp>
    </p:spTree>
  </p:cSld>
  <p:clrMapOvr>
    <a:masterClrMapping/>
  </p:clrMapOvr>
  <p:transition>
    <p:circl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-209220" y="6004140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70"/>
                </a:lnTo>
                <a:lnTo>
                  <a:pt x="0" y="419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0" y="8383192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4246586" y="2846225"/>
            <a:ext cx="2354233" cy="2297275"/>
          </a:xfrm>
          <a:prstGeom prst="rect">
            <a:avLst/>
          </a:prstGeom>
        </p:spPr>
      </p:pic>
      <p:sp>
        <p:nvSpPr>
          <p:cNvPr id="11" name="TextBox 11"/>
          <p:cNvSpPr txBox="1"/>
          <p:nvPr/>
        </p:nvSpPr>
        <p:spPr>
          <a:xfrm>
            <a:off x="1028700" y="706653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Become an OATFCS Officer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321122" y="2197927"/>
            <a:ext cx="14150373" cy="73962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The applications are due May 15 to Karin.Davis@tulsatech.edu and holly.hanan@careertech.ok.gov 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Please use this application form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endParaRPr lang="en-US" sz="800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l">
              <a:lnSpc>
                <a:spcPts val="4759"/>
              </a:lnSpc>
              <a:spcBef>
                <a:spcPct val="0"/>
              </a:spcBef>
            </a:pPr>
            <a:r>
              <a:rPr lang="en-US" sz="33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</a:t>
            </a:r>
            <a:r>
              <a:rPr lang="en-US" sz="3399" b="1" i="1">
                <a:solidFill>
                  <a:srgbClr val="4C5270"/>
                </a:solidFill>
                <a:latin typeface="Josefin Sans Bold Italics"/>
                <a:ea typeface="Josefin Sans Bold Italics"/>
                <a:cs typeface="Josefin Sans Bold Italics"/>
                <a:sym typeface="Josefin Sans Bold Italics"/>
              </a:rPr>
              <a:t>The current positions that are open -</a:t>
            </a:r>
            <a:r>
              <a:rPr lang="en-US" sz="33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President-Elect - 3 Year Term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Secretary – 2 Year Term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Treasurer-elect – 4 Year Term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N Vice President - 2 Year Term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NE Vice President - 2 Year Term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 Vice President – 2 Year Term</a:t>
            </a:r>
          </a:p>
          <a:p>
            <a:pPr marL="582927" lvl="1" indent="-291463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Occupational Vice President - 2 Year Term</a:t>
            </a:r>
          </a:p>
          <a:p>
            <a:pPr algn="l">
              <a:lnSpc>
                <a:spcPts val="4899"/>
              </a:lnSpc>
            </a:pPr>
            <a:endParaRPr lang="en-US" sz="26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We NEED officers to ensure strength in our Division!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700" y="535988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OATFCS Scholarships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143006" y="2435810"/>
            <a:ext cx="14001988" cy="6656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82924" lvl="1" indent="-291462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Teacher Scholarship</a:t>
            </a:r>
            <a:r>
              <a:rPr lang="en-US" sz="2699">
                <a:solidFill>
                  <a:srgbClr val="4C5270"/>
                </a:solidFill>
                <a:latin typeface="Josefin Sans"/>
                <a:ea typeface="Josefin Sans"/>
                <a:cs typeface="Josefin Sans"/>
                <a:sym typeface="Josefin Sans"/>
              </a:rPr>
              <a:t>: $500 scholarship for current OATFCS member who is working toward teacher certification, degree or completing industry certification requirements for ODCTE. </a:t>
            </a:r>
          </a:p>
          <a:p>
            <a:pPr marL="1165847" lvl="2" indent="-388616" algn="l">
              <a:lnSpc>
                <a:spcPts val="3779"/>
              </a:lnSpc>
              <a:buFont typeface="Arial"/>
              <a:buChar char="⚬"/>
            </a:pPr>
            <a:r>
              <a:rPr lang="en-US" sz="2699" i="1" u="sng">
                <a:solidFill>
                  <a:srgbClr val="000000"/>
                </a:solidFill>
                <a:latin typeface="Josefin Sans Italics"/>
                <a:ea typeface="Josefin Sans Italics"/>
                <a:cs typeface="Josefin Sans Italics"/>
                <a:sym typeface="Josefin Sans Italics"/>
              </a:rPr>
              <a:t>Application link</a:t>
            </a:r>
            <a:r>
              <a:rPr lang="en-US" sz="26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: </a:t>
            </a:r>
            <a:r>
              <a:rPr lang="en-US" sz="2699" u="sng">
                <a:solidFill>
                  <a:srgbClr val="3BA8DD"/>
                </a:solidFill>
                <a:latin typeface="Josefin Sans"/>
                <a:ea typeface="Josefin Sans"/>
                <a:cs typeface="Josefin Sans"/>
                <a:sym typeface="Josefin Sans"/>
                <a:hlinkClick r:id="rId2" tooltip="https://docs.google.com/document/d/1IVqOD7wIqKlcyy9DtMYUVZFHquToAsICDXy3ttFZUyM/edit?tab=t.0#heading=h.gjdgxs"/>
              </a:rPr>
              <a:t>https://docs.google.com/document/d/1IVqOD7wIqKlcyy9DtMYUVZFHquToAsICDXy3ttFZUyM/edit?tab=t.0#heading=h.gjdgxs</a:t>
            </a:r>
          </a:p>
          <a:p>
            <a:pPr marL="582924" lvl="1" indent="-291462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Student Scholarship</a:t>
            </a:r>
            <a:r>
              <a:rPr lang="en-US" sz="2699">
                <a:solidFill>
                  <a:srgbClr val="4C5270"/>
                </a:solidFill>
                <a:latin typeface="Josefin Sans"/>
                <a:ea typeface="Josefin Sans"/>
                <a:cs typeface="Josefin Sans"/>
                <a:sym typeface="Josefin Sans"/>
              </a:rPr>
              <a:t>: Two $500 scholarships will be awarded to students interested in becoming Family and Consumer Sciences teachers.</a:t>
            </a:r>
          </a:p>
          <a:p>
            <a:pPr marL="1165847" lvl="2" indent="-388616" algn="l">
              <a:lnSpc>
                <a:spcPts val="3779"/>
              </a:lnSpc>
              <a:buFont typeface="Arial"/>
              <a:buChar char="⚬"/>
            </a:pPr>
            <a:r>
              <a:rPr lang="en-US" sz="2699" i="1" u="sng">
                <a:solidFill>
                  <a:srgbClr val="000000"/>
                </a:solidFill>
                <a:latin typeface="Josefin Sans Italics"/>
                <a:ea typeface="Josefin Sans Italics"/>
                <a:cs typeface="Josefin Sans Italics"/>
                <a:sym typeface="Josefin Sans Italics"/>
              </a:rPr>
              <a:t>Application link</a:t>
            </a:r>
            <a:r>
              <a:rPr lang="en-US" sz="26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: </a:t>
            </a:r>
            <a:r>
              <a:rPr lang="en-US" sz="2699" u="sng">
                <a:solidFill>
                  <a:srgbClr val="3BA8DD"/>
                </a:solidFill>
                <a:latin typeface="Josefin Sans"/>
                <a:ea typeface="Josefin Sans"/>
                <a:cs typeface="Josefin Sans"/>
                <a:sym typeface="Josefin Sans"/>
                <a:hlinkClick r:id="rId3" tooltip="https://docs.google.com/document/d/1BNXundKmI4nET-tZOc9pPKGazD6_k1wc/edit?tab=t.0"/>
              </a:rPr>
              <a:t>https://docs.google.com/document/d/1BNXundKmI4nET-tZOc9pPKGazD6_k1wc/edit?tab=t.0</a:t>
            </a:r>
          </a:p>
          <a:p>
            <a:pPr marL="582924" lvl="1" indent="-291462" algn="l">
              <a:lnSpc>
                <a:spcPts val="3779"/>
              </a:lnSpc>
              <a:buFont typeface="Arial"/>
              <a:buChar char="•"/>
            </a:pPr>
            <a:r>
              <a:rPr lang="en-US" sz="2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Opportunity Fund</a:t>
            </a:r>
            <a:r>
              <a:rPr lang="en-US" sz="2699">
                <a:solidFill>
                  <a:srgbClr val="4C5270"/>
                </a:solidFill>
                <a:latin typeface="Josefin Sans"/>
                <a:ea typeface="Josefin Sans"/>
                <a:cs typeface="Josefin Sans"/>
                <a:sym typeface="Josefin Sans"/>
              </a:rPr>
              <a:t>: A $500 stipend will be awarded to an OATFCS member for extended educational/professional activity.</a:t>
            </a:r>
          </a:p>
          <a:p>
            <a:pPr marL="1165847" lvl="2" indent="-388616" algn="l">
              <a:lnSpc>
                <a:spcPts val="3779"/>
              </a:lnSpc>
              <a:buFont typeface="Arial"/>
              <a:buChar char="⚬"/>
            </a:pPr>
            <a:r>
              <a:rPr lang="en-US" sz="2699" i="1" u="sng">
                <a:solidFill>
                  <a:srgbClr val="000000"/>
                </a:solidFill>
                <a:latin typeface="Josefin Sans Italics"/>
                <a:ea typeface="Josefin Sans Italics"/>
                <a:cs typeface="Josefin Sans Italics"/>
                <a:sym typeface="Josefin Sans Italics"/>
              </a:rPr>
              <a:t>Application link</a:t>
            </a:r>
            <a:r>
              <a:rPr lang="en-US" sz="2699">
                <a:solidFill>
                  <a:srgbClr val="000000"/>
                </a:solidFill>
                <a:latin typeface="Josefin Sans"/>
                <a:ea typeface="Josefin Sans"/>
                <a:cs typeface="Josefin Sans"/>
                <a:sym typeface="Josefin Sans"/>
              </a:rPr>
              <a:t>: </a:t>
            </a:r>
            <a:r>
              <a:rPr lang="en-US" sz="2699" u="sng">
                <a:solidFill>
                  <a:srgbClr val="3BA8DD"/>
                </a:solidFill>
                <a:latin typeface="Josefin Sans"/>
                <a:ea typeface="Josefin Sans"/>
                <a:cs typeface="Josefin Sans"/>
                <a:sym typeface="Josefin Sans"/>
                <a:hlinkClick r:id="rId4" tooltip="https://docs.google.com/document/d/1kUeI-7Dr4dPyi8v53llk1cbtvOr7m1zv/edit?tab=t.0"/>
              </a:rPr>
              <a:t>https://docs.google.com/document/d/1kUeI-7Dr4dPyi8v53llk1cbtvOr7m1zv/edit?tab=t.0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93849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125988" y="7682510"/>
            <a:ext cx="1392288" cy="145201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423531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OATFCS CURRICULUM SHOWCASE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3060548" y="3371266"/>
            <a:ext cx="12626991" cy="576326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One of our most popular sessions at Oklahoma Summit </a:t>
            </a:r>
          </a:p>
          <a:p>
            <a:pPr marL="1770371" lvl="2" indent="-590124" algn="l">
              <a:lnSpc>
                <a:spcPts val="5739"/>
              </a:lnSpc>
              <a:buFont typeface="Arial"/>
              <a:buChar char="⚬"/>
            </a:pPr>
            <a:r>
              <a:rPr lang="en-US" sz="4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Successful classroom activity, project, assignment, etc.</a:t>
            </a: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Curriculum Showcase presentation apply applications are due July 1</a:t>
            </a:r>
          </a:p>
          <a:p>
            <a:pPr marL="885186" lvl="1" indent="-442593" algn="l">
              <a:lnSpc>
                <a:spcPts val="5739"/>
              </a:lnSpc>
              <a:buFont typeface="Arial"/>
              <a:buChar char="•"/>
            </a:pPr>
            <a:r>
              <a:rPr lang="en-US" sz="4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This year VISION conference will be </a:t>
            </a:r>
            <a:r>
              <a:rPr lang="en-US" sz="40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Nashville, TN from December 9-12, 2025</a:t>
            </a:r>
            <a:r>
              <a:rPr lang="en-US" sz="40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. </a:t>
            </a: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15448156" y="4082744"/>
            <a:ext cx="1392288" cy="1452016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81768" y="6436196"/>
            <a:ext cx="2688872" cy="262381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1028700" y="1011708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Curriculum Showcase Cont.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50587" y="3304325"/>
            <a:ext cx="13186826" cy="53809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5 applicants will be selected to present and will receive a $50.00 stipend for participating.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Presenters will be judged by a panel of teachers.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The first place showcase will represent OATFCS at the ACTE Vision 2025 held December 9-12 in Nashville, TN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OATFCS will provide a $725 stipend towards travel expenses, upon attendance at ACTE.</a:t>
            </a:r>
          </a:p>
          <a:p>
            <a:pPr marL="734059" lvl="1" indent="-367030" algn="l">
              <a:lnSpc>
                <a:spcPts val="4759"/>
              </a:lnSpc>
              <a:buFont typeface="Arial"/>
              <a:buChar char="•"/>
            </a:pPr>
            <a:r>
              <a:rPr lang="en-US" sz="3399" b="1">
                <a:solidFill>
                  <a:srgbClr val="4C527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Must be an OATFCS member to participate.</a:t>
            </a:r>
          </a:p>
          <a:p>
            <a:pPr marL="1468119" lvl="2" indent="-489373" algn="l">
              <a:lnSpc>
                <a:spcPts val="4759"/>
              </a:lnSpc>
              <a:buFont typeface="Arial"/>
              <a:buChar char="⚬"/>
            </a:pPr>
            <a:r>
              <a:rPr lang="en-US" sz="33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Application: Curriculum Showcase Application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173408" y="401880"/>
            <a:ext cx="9941185" cy="9483241"/>
          </a:xfrm>
          <a:custGeom>
            <a:avLst/>
            <a:gdLst/>
            <a:ahLst/>
            <a:cxnLst/>
            <a:rect l="l" t="t" r="r" b="b"/>
            <a:pathLst>
              <a:path w="9941185" h="9483241">
                <a:moveTo>
                  <a:pt x="0" y="0"/>
                </a:moveTo>
                <a:lnTo>
                  <a:pt x="9941184" y="0"/>
                </a:lnTo>
                <a:lnTo>
                  <a:pt x="9941184" y="9483240"/>
                </a:lnTo>
                <a:lnTo>
                  <a:pt x="0" y="948324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6165" b="-31324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235008" y="32851"/>
            <a:ext cx="7370170" cy="10254149"/>
          </a:xfrm>
          <a:custGeom>
            <a:avLst/>
            <a:gdLst/>
            <a:ahLst/>
            <a:cxnLst/>
            <a:rect l="l" t="t" r="r" b="b"/>
            <a:pathLst>
              <a:path w="7370170" h="10254149">
                <a:moveTo>
                  <a:pt x="0" y="0"/>
                </a:moveTo>
                <a:lnTo>
                  <a:pt x="7370170" y="0"/>
                </a:lnTo>
                <a:lnTo>
                  <a:pt x="7370170" y="10254149"/>
                </a:lnTo>
                <a:lnTo>
                  <a:pt x="0" y="102541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7" name="TextBox 7"/>
          <p:cNvSpPr txBox="1"/>
          <p:nvPr/>
        </p:nvSpPr>
        <p:spPr>
          <a:xfrm>
            <a:off x="8965870" y="3822116"/>
            <a:ext cx="7115457" cy="320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51"/>
              </a:lnSpc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JOIN PAC, wear jeans!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52201" y="1326563"/>
            <a:ext cx="16589819" cy="16955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51"/>
              </a:lnSpc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FCS Day at the Capitol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550587" y="3424604"/>
            <a:ext cx="13186826" cy="41097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14722" lvl="1" indent="-507361" algn="l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Registration will open on Jan. 6th 2026</a:t>
            </a:r>
          </a:p>
          <a:p>
            <a:pPr marL="1014722" lvl="1" indent="-507361" algn="l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Event will be on Feb. 19th, 2026</a:t>
            </a:r>
          </a:p>
          <a:p>
            <a:pPr marL="1014722" lvl="1" indent="-507361" algn="l">
              <a:lnSpc>
                <a:spcPts val="6579"/>
              </a:lnSpc>
              <a:buFont typeface="Arial"/>
              <a:buChar char="•"/>
            </a:pPr>
            <a:r>
              <a:rPr lang="en-US" sz="46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FCS Research Challenge will be the same day...</a:t>
            </a:r>
          </a:p>
          <a:p>
            <a:pPr marL="2029445" lvl="2" indent="-676482" algn="l">
              <a:lnSpc>
                <a:spcPts val="6579"/>
              </a:lnSpc>
              <a:buFont typeface="Arial"/>
              <a:buChar char="⚬"/>
            </a:pPr>
            <a:r>
              <a:rPr lang="en-US" sz="4699">
                <a:solidFill>
                  <a:srgbClr val="4C5270"/>
                </a:solidFill>
                <a:latin typeface="Canva Sans"/>
                <a:ea typeface="Canva Sans"/>
                <a:cs typeface="Canva Sans"/>
                <a:sym typeface="Canva Sans"/>
              </a:rPr>
              <a:t>More details to come at OK Summit</a:t>
            </a:r>
          </a:p>
        </p:txBody>
      </p:sp>
    </p:spTree>
  </p:cSld>
  <p:clrMapOvr>
    <a:masterClrMapping/>
  </p:clrMapOvr>
  <p:transition>
    <p:circl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05921" y="6912694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05921" y="9010928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3671364" y="2199483"/>
            <a:ext cx="10945273" cy="3685330"/>
          </a:xfrm>
          <a:custGeom>
            <a:avLst/>
            <a:gdLst/>
            <a:ahLst/>
            <a:cxnLst/>
            <a:rect l="l" t="t" r="r" b="b"/>
            <a:pathLst>
              <a:path w="10945273" h="3685330">
                <a:moveTo>
                  <a:pt x="0" y="0"/>
                </a:moveTo>
                <a:lnTo>
                  <a:pt x="10945272" y="0"/>
                </a:lnTo>
                <a:lnTo>
                  <a:pt x="10945272" y="3685331"/>
                </a:lnTo>
                <a:lnTo>
                  <a:pt x="0" y="368533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TextBox 9"/>
          <p:cNvSpPr txBox="1"/>
          <p:nvPr/>
        </p:nvSpPr>
        <p:spPr>
          <a:xfrm>
            <a:off x="3811962" y="6459378"/>
            <a:ext cx="10372645" cy="8035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688"/>
              </a:lnSpc>
            </a:pPr>
            <a:r>
              <a:rPr lang="en-US" sz="72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Aug. 4-5, 2025 in Tulsa</a:t>
            </a:r>
          </a:p>
        </p:txBody>
      </p:sp>
      <p:sp>
        <p:nvSpPr>
          <p:cNvPr id="10" name="Freeform 10"/>
          <p:cNvSpPr/>
          <p:nvPr/>
        </p:nvSpPr>
        <p:spPr>
          <a:xfrm>
            <a:off x="14044009" y="9010928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flipH="1">
            <a:off x="13181937" y="6718267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3692893" y="0"/>
                </a:moveTo>
                <a:lnTo>
                  <a:pt x="0" y="0"/>
                </a:lnTo>
                <a:lnTo>
                  <a:pt x="0" y="4196469"/>
                </a:lnTo>
                <a:lnTo>
                  <a:pt x="3692893" y="4196469"/>
                </a:lnTo>
                <a:lnTo>
                  <a:pt x="3692893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224517" y="5983762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320019" y="8524947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58176" y="828675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OKLAHOMA SUMMIT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934095" y="2999176"/>
            <a:ext cx="12507223" cy="5525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August 4-5, 2025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Tulsa Cox Convention Center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FCS Division will be at the Tulsa Convention Center both days! </a:t>
            </a: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Plan Hotels accordingly! </a:t>
            </a:r>
          </a:p>
        </p:txBody>
      </p:sp>
      <p:sp>
        <p:nvSpPr>
          <p:cNvPr id="9" name="Freeform 9"/>
          <p:cNvSpPr/>
          <p:nvPr/>
        </p:nvSpPr>
        <p:spPr>
          <a:xfrm>
            <a:off x="0" y="7268423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87018" y="9740940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7"/>
                </a:lnTo>
                <a:lnTo>
                  <a:pt x="0" y="19038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ircl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828675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OKLAHOMA SUMMIT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74373" y="2939454"/>
            <a:ext cx="13681681" cy="57918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Registration opens on May 1, 2025!</a:t>
            </a:r>
          </a:p>
          <a:p>
            <a:pPr algn="ctr">
              <a:lnSpc>
                <a:spcPts val="7279"/>
              </a:lnSpc>
            </a:pPr>
            <a:endParaRPr lang="en-US" sz="51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6299"/>
              </a:lnSpc>
            </a:pPr>
            <a:r>
              <a:rPr lang="en-US" sz="44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How to Register: </a:t>
            </a:r>
          </a:p>
          <a:p>
            <a:pPr marL="971544" lvl="1" indent="-485772" algn="l">
              <a:lnSpc>
                <a:spcPts val="6299"/>
              </a:lnSpc>
              <a:buAutoNum type="arabicPeriod"/>
            </a:pPr>
            <a:r>
              <a:rPr lang="en-US" sz="44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Follow this link: https://www.okacte.org/2025-oklahoma-summit</a:t>
            </a:r>
          </a:p>
          <a:p>
            <a:pPr marL="971544" lvl="1" indent="-485772" algn="l">
              <a:lnSpc>
                <a:spcPts val="6299"/>
              </a:lnSpc>
              <a:buAutoNum type="arabicPeriod"/>
            </a:pPr>
            <a:r>
              <a:rPr lang="en-US" sz="44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Visit ctYOU.org under FCS Registrations for another a direct link.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3404405" y="3813201"/>
          <a:ext cx="11265652" cy="4005033"/>
        </p:xfrm>
        <a:graphic>
          <a:graphicData uri="http://schemas.openxmlformats.org/drawingml/2006/table">
            <a:tbl>
              <a:tblPr/>
              <a:tblGrid>
                <a:gridCol w="414057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3056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81944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381676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Attendees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Early Bird through July 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After July 12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AC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32499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OkACTE Member Rate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$75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$100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0858">
                <a:tc>
                  <a:txBody>
                    <a:bodyPr/>
                    <a:lstStyle/>
                    <a:p>
                      <a:pPr algn="ctr">
                        <a:lnSpc>
                          <a:spcPts val="2940"/>
                        </a:lnSpc>
                        <a:defRPr/>
                      </a:pPr>
                      <a:r>
                        <a:rPr lang="en-US" sz="21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Non-Member Rate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$250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$275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3E8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58176" y="828675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OKLAHOMA SUMMIT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439404" y="8108834"/>
            <a:ext cx="13468143" cy="90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Registration Fees for FCS Conference $40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439404" y="2715693"/>
            <a:ext cx="13468143" cy="9061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Registration Fees for OK Summit Conf.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aphicFrame>
        <p:nvGraphicFramePr>
          <p:cNvPr id="5" name="Table 5"/>
          <p:cNvGraphicFramePr>
            <a:graphicFrameLocks noGrp="1"/>
          </p:cNvGraphicFramePr>
          <p:nvPr/>
        </p:nvGraphicFramePr>
        <p:xfrm>
          <a:off x="5333873" y="2612389"/>
          <a:ext cx="7315200" cy="4313085"/>
        </p:xfrm>
        <a:graphic>
          <a:graphicData uri="http://schemas.openxmlformats.org/drawingml/2006/table">
            <a:tbl>
              <a:tblPr/>
              <a:tblGrid>
                <a:gridCol w="36576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6576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8258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OkACTE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$60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8258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ACTE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$80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28258"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OATFCS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4480"/>
                        </a:lnSpc>
                        <a:defRPr/>
                      </a:pPr>
                      <a:r>
                        <a:rPr lang="en-US" sz="3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$35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28311"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Total: 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5880"/>
                        </a:lnSpc>
                        <a:defRPr/>
                      </a:pPr>
                      <a:r>
                        <a:rPr lang="en-US" sz="4200" b="1">
                          <a:solidFill>
                            <a:srgbClr val="4C527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$175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6" name="TextBox 6"/>
          <p:cNvSpPr txBox="1"/>
          <p:nvPr/>
        </p:nvSpPr>
        <p:spPr>
          <a:xfrm>
            <a:off x="1058176" y="828675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Professional Organizations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2890389" y="7102155"/>
            <a:ext cx="12507223" cy="1830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Be a part of </a:t>
            </a:r>
            <a:r>
              <a:rPr lang="en-US" sz="51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your</a:t>
            </a: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Professional Organizations!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0" y="6067683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70"/>
                </a:lnTo>
                <a:lnTo>
                  <a:pt x="0" y="419647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7018" y="8540200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1058176" y="1452364"/>
            <a:ext cx="16230600" cy="2093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OkACTE Membership Dues Installment Plan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890389" y="3598156"/>
            <a:ext cx="12507223" cy="55257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Deadline for the 2 payment installment plan is </a:t>
            </a:r>
            <a:r>
              <a:rPr lang="en-US" sz="51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August 8, 2025</a:t>
            </a:r>
            <a:r>
              <a:rPr lang="en-US" sz="5199" b="1" u="sng">
                <a:solidFill>
                  <a:srgbClr val="00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.</a:t>
            </a:r>
          </a:p>
          <a:p>
            <a:pPr algn="ctr">
              <a:lnSpc>
                <a:spcPts val="7279"/>
              </a:lnSpc>
            </a:pPr>
            <a:endParaRPr lang="en-US" sz="5199" b="1" u="sng">
              <a:solidFill>
                <a:srgbClr val="00000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7279"/>
              </a:lnSpc>
            </a:pPr>
            <a:r>
              <a:rPr lang="en-US" sz="5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Visit the OkACTE Membership Dues Installment Plan online or contact Carmen Jones at cjones@okacte.org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31286" y="6082936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518305" y="8555453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1058176" y="828675"/>
            <a:ext cx="16230600" cy="17837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60"/>
              </a:lnSpc>
            </a:pPr>
            <a:r>
              <a:rPr lang="en-US" sz="10400" u="sng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Helpful Links: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123401" y="2709375"/>
            <a:ext cx="12507223" cy="6449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  <a:hlinkClick r:id="rId7" tooltip="https://ctyou.org/course/view.php?id=3676"/>
              </a:rPr>
              <a:t>OK FCS/FCCLA Newsletters</a:t>
            </a:r>
          </a:p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  <a:hlinkClick r:id="rId8" tooltip="https://www.eventbrite.com/e/fcs-new-teacher-academy-july-session-tickets-1236635934369?utm-campaign=social&amp;utm-content=attendeeshare&amp;utm-medium=discovery&amp;utm-term=listing&amp;utm-source=cp&amp;aff=ebdsshcopyurl"/>
              </a:rPr>
              <a:t>New Teacher Academy Registration</a:t>
            </a:r>
          </a:p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  <a:hlinkClick r:id="rId9" tooltip="https://oatfacs.wixsite.com/facs"/>
              </a:rPr>
              <a:t>OATFCS Website</a:t>
            </a:r>
          </a:p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  <a:hlinkClick r:id="rId10" tooltip="https://www.okacte.org"/>
              </a:rPr>
              <a:t>OkACTE Website</a:t>
            </a:r>
          </a:p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  <a:hlinkClick r:id="rId11" tooltip="https://www.okacte.org/2025-oklahoma-summit"/>
              </a:rPr>
              <a:t>Oklahoma Summit Registration</a:t>
            </a:r>
          </a:p>
          <a:p>
            <a:pPr algn="ctr">
              <a:lnSpc>
                <a:spcPts val="7279"/>
              </a:lnSpc>
            </a:pPr>
            <a:r>
              <a:rPr lang="en-US" sz="51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  <a:hlinkClick r:id="rId12" tooltip="https://www.okacte.org/okacte-membership-payment-plan-1"/>
              </a:rPr>
              <a:t>OkACTE Dues Installment Plan</a:t>
            </a:r>
          </a:p>
          <a:p>
            <a:pPr algn="ctr">
              <a:lnSpc>
                <a:spcPts val="7279"/>
              </a:lnSpc>
            </a:pPr>
            <a:endParaRPr lang="en-US" sz="5199" b="1" u="sng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  <a:hlinkClick r:id="rId12" tooltip="https://www.okacte.org/okacte-membership-payment-plan-1"/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263521" y="1028700"/>
            <a:ext cx="3597741" cy="3435842"/>
          </a:xfrm>
          <a:prstGeom prst="rect">
            <a:avLst/>
          </a:prstGeom>
        </p:spPr>
      </p:pic>
      <p:sp>
        <p:nvSpPr>
          <p:cNvPr id="7" name="Freeform 7"/>
          <p:cNvSpPr/>
          <p:nvPr/>
        </p:nvSpPr>
        <p:spPr>
          <a:xfrm>
            <a:off x="13184583" y="5345793"/>
            <a:ext cx="8149434" cy="5307319"/>
          </a:xfrm>
          <a:custGeom>
            <a:avLst/>
            <a:gdLst/>
            <a:ahLst/>
            <a:cxnLst/>
            <a:rect l="l" t="t" r="r" b="b"/>
            <a:pathLst>
              <a:path w="8149434" h="5307319">
                <a:moveTo>
                  <a:pt x="0" y="0"/>
                </a:moveTo>
                <a:lnTo>
                  <a:pt x="8149434" y="0"/>
                </a:lnTo>
                <a:lnTo>
                  <a:pt x="8149434" y="5307319"/>
                </a:lnTo>
                <a:lnTo>
                  <a:pt x="0" y="530731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TextBox 8"/>
          <p:cNvSpPr txBox="1"/>
          <p:nvPr/>
        </p:nvSpPr>
        <p:spPr>
          <a:xfrm>
            <a:off x="3818299" y="3019024"/>
            <a:ext cx="10651403" cy="52205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9233"/>
              </a:lnSpc>
            </a:pPr>
            <a:r>
              <a:rPr lang="en-US" sz="24657" spc="-517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required</a:t>
            </a:r>
          </a:p>
          <a:p>
            <a:pPr marL="0" lvl="0" indent="0" algn="ctr">
              <a:lnSpc>
                <a:spcPts val="19233"/>
              </a:lnSpc>
            </a:pPr>
            <a:r>
              <a:rPr lang="en-US" sz="24657" spc="-517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events</a:t>
            </a:r>
          </a:p>
        </p:txBody>
      </p:sp>
    </p:spTree>
  </p:cSld>
  <p:clrMapOvr>
    <a:masterClrMapping/>
  </p:clrMapOvr>
  <p:transition>
    <p:circl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4387899">
            <a:off x="-1119305" y="-1855991"/>
            <a:ext cx="5702552" cy="7767102"/>
          </a:xfrm>
          <a:custGeom>
            <a:avLst/>
            <a:gdLst/>
            <a:ahLst/>
            <a:cxnLst/>
            <a:rect l="l" t="t" r="r" b="b"/>
            <a:pathLst>
              <a:path w="5702552" h="7767102">
                <a:moveTo>
                  <a:pt x="0" y="0"/>
                </a:moveTo>
                <a:lnTo>
                  <a:pt x="5702552" y="0"/>
                </a:lnTo>
                <a:lnTo>
                  <a:pt x="5702552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r="-114195"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914400" y="342900"/>
            <a:ext cx="16769294" cy="9239368"/>
            <a:chOff x="0" y="0"/>
            <a:chExt cx="4416604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416604" cy="2321639"/>
            </a:xfrm>
            <a:custGeom>
              <a:avLst/>
              <a:gdLst/>
              <a:ahLst/>
              <a:cxnLst/>
              <a:rect l="l" t="t" r="r" b="b"/>
              <a:pathLst>
                <a:path w="4416604" h="2321639">
                  <a:moveTo>
                    <a:pt x="0" y="0"/>
                  </a:moveTo>
                  <a:lnTo>
                    <a:pt x="4416604" y="0"/>
                  </a:lnTo>
                  <a:lnTo>
                    <a:pt x="4416604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416604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4330924" y="6672809"/>
            <a:ext cx="8149434" cy="5307319"/>
          </a:xfrm>
          <a:custGeom>
            <a:avLst/>
            <a:gdLst/>
            <a:ahLst/>
            <a:cxnLst/>
            <a:rect l="l" t="t" r="r" b="b"/>
            <a:pathLst>
              <a:path w="8149434" h="5307319">
                <a:moveTo>
                  <a:pt x="0" y="0"/>
                </a:moveTo>
                <a:lnTo>
                  <a:pt x="8149434" y="0"/>
                </a:lnTo>
                <a:lnTo>
                  <a:pt x="8149434" y="5307319"/>
                </a:lnTo>
                <a:lnTo>
                  <a:pt x="0" y="530731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306260" y="6672809"/>
            <a:ext cx="1491944" cy="1455848"/>
          </a:xfrm>
          <a:prstGeom prst="rect">
            <a:avLst/>
          </a:prstGeom>
        </p:spPr>
      </p:pic>
      <p:sp>
        <p:nvSpPr>
          <p:cNvPr id="8" name="Freeform 8"/>
          <p:cNvSpPr/>
          <p:nvPr/>
        </p:nvSpPr>
        <p:spPr>
          <a:xfrm>
            <a:off x="-4219592" y="6672809"/>
            <a:ext cx="7441031" cy="6647321"/>
          </a:xfrm>
          <a:custGeom>
            <a:avLst/>
            <a:gdLst/>
            <a:ahLst/>
            <a:cxnLst/>
            <a:rect l="l" t="t" r="r" b="b"/>
            <a:pathLst>
              <a:path w="7441031" h="6647321">
                <a:moveTo>
                  <a:pt x="0" y="0"/>
                </a:moveTo>
                <a:lnTo>
                  <a:pt x="7441031" y="0"/>
                </a:lnTo>
                <a:lnTo>
                  <a:pt x="7441031" y="6647321"/>
                </a:lnTo>
                <a:lnTo>
                  <a:pt x="0" y="664732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1028700" y="6396292"/>
            <a:ext cx="1591356" cy="1657663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4824281" y="1030420"/>
            <a:ext cx="9225263" cy="27051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Important Planning Dates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52891" y="3429123"/>
            <a:ext cx="10754508" cy="13674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539" lvl="1" indent="-422270" algn="l">
              <a:lnSpc>
                <a:spcPts val="5476"/>
              </a:lnSpc>
              <a:buFont typeface="Arial"/>
              <a:buChar char="•"/>
            </a:pPr>
            <a:r>
              <a:rPr lang="en-US" sz="3911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District Officer Training Camp (June 11-13, Anadarko, OK)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3742059" y="5812639"/>
            <a:ext cx="11644963" cy="138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539" lvl="1" indent="-422270" algn="l">
              <a:lnSpc>
                <a:spcPts val="5476"/>
              </a:lnSpc>
              <a:buFont typeface="Arial"/>
              <a:buChar char="•"/>
            </a:pPr>
            <a:r>
              <a:rPr lang="en-US" sz="3911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Fall PI &amp; LEAD Conference (Sept. 18th - Enid Stride Bank Center).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731353" y="7233039"/>
            <a:ext cx="11340334" cy="13823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539" lvl="1" indent="-422270" algn="l">
              <a:lnSpc>
                <a:spcPts val="5476"/>
              </a:lnSpc>
              <a:buFont typeface="Arial"/>
              <a:buChar char="•"/>
            </a:pPr>
            <a:r>
              <a:rPr lang="en-US" sz="3911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District STAR Events Registration </a:t>
            </a:r>
            <a:r>
              <a:rPr lang="en-US" sz="3911" err="1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DeadlineOctober</a:t>
            </a:r>
            <a:r>
              <a:rPr lang="en-US" sz="3911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 21</a:t>
            </a:r>
            <a:r>
              <a:rPr lang="en-US" sz="3911" baseline="300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st</a:t>
            </a:r>
            <a:r>
              <a:rPr lang="en-US" sz="3911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. 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3766746" y="4929663"/>
            <a:ext cx="11340334" cy="67216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4539" lvl="1" indent="-422270" algn="l">
              <a:lnSpc>
                <a:spcPts val="5476"/>
              </a:lnSpc>
              <a:buFont typeface="Arial"/>
              <a:buChar char="•"/>
            </a:pPr>
            <a:r>
              <a:rPr lang="en-US" sz="3911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OK Summit - Tulsa, OK (August 4-5, Tulsa)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3766746" y="7940573"/>
            <a:ext cx="12540054" cy="13823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844539" lvl="1" indent="-422270" algn="l">
              <a:lnSpc>
                <a:spcPts val="5476"/>
              </a:lnSpc>
              <a:buFont typeface="Arial"/>
              <a:buChar char="•"/>
            </a:pPr>
            <a:endParaRPr lang="en-US" sz="3911">
              <a:solidFill>
                <a:srgbClr val="4C5270"/>
              </a:solidFill>
              <a:latin typeface="Now"/>
              <a:ea typeface="Now"/>
              <a:cs typeface="Now"/>
              <a:sym typeface="Now"/>
            </a:endParaRPr>
          </a:p>
          <a:p>
            <a:pPr marL="844539" lvl="1" indent="-422270" algn="l">
              <a:lnSpc>
                <a:spcPts val="5476"/>
              </a:lnSpc>
              <a:buFont typeface="Arial"/>
              <a:buChar char="•"/>
            </a:pPr>
            <a:r>
              <a:rPr lang="en-US" sz="3911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Region STAR Events (Feb. 3th, 2026)</a:t>
            </a: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98380" y="8884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314872" y="888413"/>
            <a:ext cx="8848206" cy="9005807"/>
          </a:xfrm>
          <a:custGeom>
            <a:avLst/>
            <a:gdLst/>
            <a:ahLst/>
            <a:cxnLst/>
            <a:rect l="l" t="t" r="r" b="b"/>
            <a:pathLst>
              <a:path w="8848206" h="9005807">
                <a:moveTo>
                  <a:pt x="0" y="0"/>
                </a:moveTo>
                <a:lnTo>
                  <a:pt x="8848206" y="0"/>
                </a:lnTo>
                <a:lnTo>
                  <a:pt x="8848206" y="9005807"/>
                </a:lnTo>
                <a:lnTo>
                  <a:pt x="0" y="900580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 rot="-5400000">
            <a:off x="-1780713" y="4430074"/>
            <a:ext cx="8814974" cy="1426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1654"/>
              </a:lnSpc>
            </a:pPr>
            <a:r>
              <a:rPr lang="en-US" sz="8324" b="1">
                <a:solidFill>
                  <a:srgbClr val="3BA8DD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Required Events!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1028700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250355" y="2940845"/>
            <a:ext cx="11787290" cy="4990685"/>
          </a:xfrm>
          <a:custGeom>
            <a:avLst/>
            <a:gdLst/>
            <a:ahLst/>
            <a:cxnLst/>
            <a:rect l="l" t="t" r="r" b="b"/>
            <a:pathLst>
              <a:path w="11787290" h="4990685">
                <a:moveTo>
                  <a:pt x="0" y="0"/>
                </a:moveTo>
                <a:lnTo>
                  <a:pt x="11787290" y="0"/>
                </a:lnTo>
                <a:lnTo>
                  <a:pt x="11787290" y="4990684"/>
                </a:lnTo>
                <a:lnTo>
                  <a:pt x="0" y="499068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2"/>
          <p:cNvGraphicFramePr>
            <a:graphicFrameLocks noGrp="1"/>
          </p:cNvGraphicFramePr>
          <p:nvPr/>
        </p:nvGraphicFramePr>
        <p:xfrm>
          <a:off x="2373390" y="3190614"/>
          <a:ext cx="13765176" cy="5715000"/>
        </p:xfrm>
        <a:graphic>
          <a:graphicData uri="http://schemas.openxmlformats.org/drawingml/2006/table">
            <a:tbl>
              <a:tblPr/>
              <a:tblGrid>
                <a:gridCol w="45883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5883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45883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142875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President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Kendall Stout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Stigler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First VP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Kooper Walker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Kingston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VP Community Service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Amina Washington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OK Union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VP of Competitive Events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Audree Elder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Putnam City North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VP of Membership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Maddie Mueller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Colbert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VP of Public Relations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Tyce Myers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Edmond North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VP of Marketing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Adrianna Allen 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Sallisaw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National Officer Candidate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Tennyson Elrod-Spears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Wright City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National Officer Candidate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Gracelyn Vails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Stigler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42875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Post Secondary Officer</a:t>
                      </a:r>
                      <a:endParaRPr lang="en-US" sz="11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Aleighna Rodriguez</a:t>
                      </a:r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Great Plains Technology Center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FF9999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" name="TextBox 3"/>
          <p:cNvSpPr txBox="1"/>
          <p:nvPr/>
        </p:nvSpPr>
        <p:spPr>
          <a:xfrm>
            <a:off x="1698167" y="535459"/>
            <a:ext cx="15115623" cy="27821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9233"/>
              </a:lnSpc>
            </a:pPr>
            <a:r>
              <a:rPr lang="en-US" sz="24657" spc="-517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State Officers</a:t>
            </a:r>
          </a:p>
        </p:txBody>
      </p:sp>
    </p:spTree>
  </p:cSld>
  <p:clrMapOvr>
    <a:masterClrMapping/>
  </p:clrMapOvr>
  <p:transition>
    <p:circl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4530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242814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FCCLA Need to Know Info: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976033" y="2395372"/>
            <a:ext cx="16201124" cy="69951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STAR Event Trophies</a:t>
            </a:r>
          </a:p>
          <a:p>
            <a:pPr marL="1554480" lvl="2" indent="-518160" algn="l">
              <a:lnSpc>
                <a:spcPts val="5040"/>
              </a:lnSpc>
              <a:buFont typeface="Arial"/>
              <a:buChar char="⚬"/>
            </a:pPr>
            <a:r>
              <a:rPr lang="en-US" sz="36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Have your winner send a thank you card to the person’s name on the sticker of their trophy. It matters!!!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Outstanding Financial Balances</a:t>
            </a:r>
          </a:p>
          <a:p>
            <a:pPr marL="1554480" lvl="2" indent="-518160" algn="l">
              <a:lnSpc>
                <a:spcPts val="5040"/>
              </a:lnSpc>
              <a:buFont typeface="Arial"/>
              <a:buChar char="⚬"/>
            </a:pPr>
            <a:r>
              <a:rPr lang="en-US" sz="36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REMINDER! If you have outstanding balances from this fiscal year, including National FCCLA Balances, you will not be able to affiliate/register for anything in Aug. </a:t>
            </a:r>
          </a:p>
          <a:p>
            <a:pPr marL="1554480" lvl="2" indent="-518160" algn="l">
              <a:lnSpc>
                <a:spcPts val="5040"/>
              </a:lnSpc>
              <a:buFont typeface="Arial"/>
              <a:buChar char="⚬"/>
            </a:pPr>
            <a:r>
              <a:rPr lang="en-US" sz="3600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Please call the office to confirm if you may have a balance BEFORE leaving for summer. </a:t>
            </a:r>
          </a:p>
          <a:p>
            <a:pPr marL="777240" lvl="1" indent="-388620" algn="l">
              <a:lnSpc>
                <a:spcPts val="5040"/>
              </a:lnSpc>
              <a:buFont typeface="Arial"/>
              <a:buChar char="•"/>
            </a:pPr>
            <a:r>
              <a:rPr lang="en-US" sz="3600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Connection Magazine articles are due May 31st and the form for submission will be on the OKFCCLA Website.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452364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FCCLA LEAD Conference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5639" y="2906874"/>
            <a:ext cx="16033137" cy="64528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ATTENDANCE REQUIRED for all FCCLA Chapters.</a:t>
            </a: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Attend your Region’s LEAD Conference as FALL PI meetings will be taking place during the workshop sessions. The conference is for chapter officers/leaders and prepares them for their chapter leadership roles. $15 per person with limit 7 per chapter - 9AM-12PM</a:t>
            </a:r>
          </a:p>
          <a:p>
            <a:pPr algn="l">
              <a:lnSpc>
                <a:spcPts val="4339"/>
              </a:lnSpc>
              <a:spcBef>
                <a:spcPct val="0"/>
              </a:spcBef>
            </a:pPr>
            <a:r>
              <a:rPr lang="en-US" sz="30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</a:t>
            </a:r>
          </a:p>
          <a:p>
            <a:pPr marL="604516" lvl="1" indent="-302258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September 10th - Duncan, S Region</a:t>
            </a:r>
          </a:p>
          <a:p>
            <a:pPr marL="604516" lvl="1" indent="-302258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September 11th - McAlester, SE Region</a:t>
            </a:r>
          </a:p>
          <a:p>
            <a:pPr marL="604516" lvl="1" indent="-302258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September 17th - Glenpool, NE Region</a:t>
            </a:r>
          </a:p>
          <a:p>
            <a:pPr marL="604516" lvl="1" indent="-302258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September 18th - Enid, N Region</a:t>
            </a:r>
          </a:p>
          <a:p>
            <a:pPr algn="ctr">
              <a:lnSpc>
                <a:spcPts val="4479"/>
              </a:lnSpc>
            </a:pPr>
            <a:endParaRPr lang="en-US" sz="27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REGISTRATION DEADLINE:</a:t>
            </a: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</a:t>
            </a:r>
            <a:r>
              <a:rPr lang="en-US" sz="31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August 28th, 2025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DO NOT LEAVE THE CONFERENCE BEFORE 12PM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452364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District Officer Training (DOT)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5639" y="2906874"/>
            <a:ext cx="16033137" cy="6471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ATTENDANCE REQUIRED for all District Officers --&gt; If they do not attend they forfeit their District Officer position, and their chapter will be charged $175.</a:t>
            </a:r>
          </a:p>
          <a:p>
            <a:pPr algn="ctr">
              <a:lnSpc>
                <a:spcPts val="4479"/>
              </a:lnSpc>
            </a:pPr>
            <a:endParaRPr lang="en-US" sz="3199" b="1">
              <a:solidFill>
                <a:srgbClr val="FF000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The First District </a:t>
            </a:r>
            <a:r>
              <a:rPr lang="en-US" sz="27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ADVISER</a:t>
            </a:r>
            <a:r>
              <a:rPr lang="en-US" sz="27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is free, 2nd District </a:t>
            </a:r>
            <a:r>
              <a:rPr lang="en-US" sz="2799" b="1" u="sng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ADVISER</a:t>
            </a:r>
            <a:r>
              <a:rPr lang="en-US" sz="27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 is paid for by District Funds. There will be an electronic waiver emailed to all counselors and officers. It MUST be completed prior to camp. Campers should arrive between 12 - 1 PM, having already had lunch. Camp will begin at 1 PM on June 11th, and will end at 11 AM on Friday June 13th. </a:t>
            </a:r>
          </a:p>
          <a:p>
            <a:pPr algn="ctr">
              <a:lnSpc>
                <a:spcPts val="4479"/>
              </a:lnSpc>
            </a:pPr>
            <a:endParaRPr lang="en-US" sz="27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District Advisers should obtain a copy of district expenditure report before arriving at DOT. </a:t>
            </a:r>
          </a:p>
          <a:p>
            <a:pPr algn="ctr">
              <a:lnSpc>
                <a:spcPts val="4479"/>
              </a:lnSpc>
            </a:pPr>
            <a:endParaRPr lang="en-US" sz="31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DATES: JUNE 11-13TH @ Oakridge Camp - Anadarko, OK</a:t>
            </a: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452364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Summer Leadership Summit (SLS)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255639" y="2906874"/>
            <a:ext cx="16033137" cy="505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Two Day OPTIONAL Camp for FCCLA members who would like to gain more leadership skills and jump into our dynamic organization!</a:t>
            </a:r>
          </a:p>
          <a:p>
            <a:pPr algn="ctr">
              <a:lnSpc>
                <a:spcPts val="4479"/>
              </a:lnSpc>
            </a:pPr>
            <a:endParaRPr lang="en-US" sz="3199" b="1">
              <a:solidFill>
                <a:srgbClr val="FF000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Registration is OPEN! </a:t>
            </a:r>
          </a:p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$150 per student - includes a t-shirt, lodging, &amp; meals</a:t>
            </a:r>
          </a:p>
          <a:p>
            <a:pPr algn="ctr">
              <a:lnSpc>
                <a:spcPts val="4479"/>
              </a:lnSpc>
            </a:pPr>
            <a:endParaRPr lang="en-US" sz="31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4479"/>
              </a:lnSpc>
            </a:pPr>
            <a:r>
              <a:rPr lang="en-US" sz="31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REGISTRATION DEADLINE: May 16th</a:t>
            </a:r>
          </a:p>
          <a:p>
            <a:pPr algn="ctr">
              <a:lnSpc>
                <a:spcPts val="4479"/>
              </a:lnSpc>
            </a:pPr>
            <a:endParaRPr lang="en-US" sz="3199" b="1">
              <a:solidFill>
                <a:srgbClr val="FF000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DATES: JUNE 16-17TH @ Oakridge Camp - Anadarko, OK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452364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Other Upcoming Events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389742" y="3949966"/>
            <a:ext cx="16033137" cy="50526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4" lvl="1" indent="-345437" algn="just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September 20th </a:t>
            </a:r>
          </a:p>
          <a:p>
            <a:pPr marL="690874" lvl="1" indent="-345437" algn="just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Cost - $35 per person</a:t>
            </a:r>
          </a:p>
          <a:p>
            <a:pPr algn="just">
              <a:lnSpc>
                <a:spcPts val="4479"/>
              </a:lnSpc>
            </a:pPr>
            <a:endParaRPr lang="en-US" sz="31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algn="just">
              <a:lnSpc>
                <a:spcPts val="4479"/>
              </a:lnSpc>
            </a:pPr>
            <a:endParaRPr lang="en-US" sz="31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  <a:p>
            <a:pPr marL="690874" lvl="1" indent="-345437" algn="just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October 7th, 2025</a:t>
            </a:r>
          </a:p>
          <a:p>
            <a:pPr marL="690874" lvl="1" indent="-345437" algn="just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Cost - $50 per person </a:t>
            </a:r>
          </a:p>
          <a:p>
            <a:pPr marL="690874" lvl="1" indent="-345437" algn="just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Location - Meridian Guthrie Campus</a:t>
            </a:r>
          </a:p>
          <a:p>
            <a:pPr marL="690874" lvl="1" indent="-345437" algn="just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Includes lunch and polo for attendees</a:t>
            </a:r>
          </a:p>
          <a:p>
            <a:pPr marL="1381748" lvl="2" indent="-460583" algn="just">
              <a:lnSpc>
                <a:spcPts val="4479"/>
              </a:lnSpc>
              <a:buFont typeface="Arial"/>
              <a:buChar char="⚬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Who likes having a polo with registration? 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389742" y="3079943"/>
            <a:ext cx="16230600" cy="70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5"/>
              </a:lnSpc>
            </a:pPr>
            <a:r>
              <a:rPr lang="en-US" sz="6399">
                <a:solidFill>
                  <a:srgbClr val="70A7C3"/>
                </a:solidFill>
                <a:latin typeface="Marykate"/>
                <a:ea typeface="Marykate"/>
                <a:cs typeface="Marykate"/>
                <a:sym typeface="Marykate"/>
              </a:rPr>
              <a:t>Oklahoma Riversports Day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91010" y="5526164"/>
            <a:ext cx="16230600" cy="7072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35"/>
              </a:lnSpc>
            </a:pPr>
            <a:r>
              <a:rPr lang="en-US" sz="6399">
                <a:solidFill>
                  <a:srgbClr val="70A7C3"/>
                </a:solidFill>
                <a:latin typeface="Marykate"/>
                <a:ea typeface="Marykate"/>
                <a:cs typeface="Marykate"/>
                <a:sym typeface="Marykate"/>
              </a:rPr>
              <a:t>Take AIM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193213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Fall Leadership Institute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9408" y="2772129"/>
            <a:ext cx="14889183" cy="47872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42000" lvl="1" indent="-421000" algn="l">
              <a:lnSpc>
                <a:spcPts val="5459"/>
              </a:lnSpc>
              <a:buFont typeface="Arial"/>
              <a:buChar char="•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Fall Leadership Institute (FLI)</a:t>
            </a:r>
          </a:p>
          <a:p>
            <a:pPr marL="1684001" lvl="2" indent="-561334" algn="l">
              <a:lnSpc>
                <a:spcPts val="5459"/>
              </a:lnSpc>
              <a:buFont typeface="Arial"/>
              <a:buChar char="⚬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Orlando Oct 15-18, 2025</a:t>
            </a:r>
          </a:p>
          <a:p>
            <a:pPr marL="1684001" lvl="2" indent="-561334" algn="l">
              <a:lnSpc>
                <a:spcPts val="5459"/>
              </a:lnSpc>
              <a:buFont typeface="Arial"/>
              <a:buChar char="⚬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Anaheim Oct 22-25, 2025</a:t>
            </a:r>
          </a:p>
          <a:p>
            <a:pPr marL="842000" lvl="1" indent="-421000" algn="l">
              <a:lnSpc>
                <a:spcPts val="5459"/>
              </a:lnSpc>
              <a:buFont typeface="Arial"/>
              <a:buChar char="•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Registration open May 1, 2025</a:t>
            </a:r>
          </a:p>
          <a:p>
            <a:pPr marL="842000" lvl="1" indent="-421000" algn="l">
              <a:lnSpc>
                <a:spcPts val="5459"/>
              </a:lnSpc>
              <a:buFont typeface="Arial"/>
              <a:buChar char="•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Very limited spots available</a:t>
            </a:r>
          </a:p>
          <a:p>
            <a:pPr marL="842000" lvl="1" indent="-421000" algn="l">
              <a:lnSpc>
                <a:spcPts val="5459"/>
              </a:lnSpc>
              <a:buFont typeface="Arial"/>
              <a:buChar char="•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Visit the National FCCLA Website for more information</a:t>
            </a:r>
          </a:p>
          <a:p>
            <a:pPr algn="l">
              <a:lnSpc>
                <a:spcPts val="5459"/>
              </a:lnSpc>
            </a:pPr>
            <a:endParaRPr lang="en-US" sz="3899" b="1">
              <a:solidFill>
                <a:srgbClr val="4C5270"/>
              </a:solidFill>
              <a:latin typeface="Josefin Sans Bold"/>
              <a:ea typeface="Josefin Sans Bold"/>
              <a:cs typeface="Josefin Sans Bold"/>
              <a:sym typeface="Josefin Sans Bold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28699" y="1873768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Capitol Leadership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728883" y="3086100"/>
            <a:ext cx="14889183" cy="46304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798821" lvl="1" indent="-399411" algn="l">
              <a:lnSpc>
                <a:spcPts val="5179"/>
              </a:lnSpc>
              <a:buFont typeface="Arial"/>
              <a:buChar char="•"/>
            </a:pPr>
            <a:r>
              <a:rPr lang="en-US" sz="3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Don’t miss this amazing opportunity to travel to Washington, D.C., and advocate for Family and Consumer Sciences education and FCCLA, the Ultimate Leadership Experience!</a:t>
            </a:r>
          </a:p>
          <a:p>
            <a:pPr marL="2396464" lvl="3" indent="-599116" algn="l">
              <a:lnSpc>
                <a:spcPts val="5179"/>
              </a:lnSpc>
              <a:buFont typeface="Arial"/>
              <a:buChar char="￭"/>
            </a:pPr>
            <a:r>
              <a:rPr lang="en-US" sz="3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Dates: November 15-19, 2025</a:t>
            </a:r>
          </a:p>
          <a:p>
            <a:pPr marL="2396464" lvl="3" indent="-599116" algn="l">
              <a:lnSpc>
                <a:spcPts val="5179"/>
              </a:lnSpc>
              <a:buFont typeface="Arial"/>
              <a:buChar char="￭"/>
            </a:pPr>
            <a:r>
              <a:rPr lang="en-US" sz="3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Location:  Capitol Hilton</a:t>
            </a:r>
          </a:p>
          <a:p>
            <a:pPr marL="2396464" lvl="3" indent="-599116" algn="l">
              <a:lnSpc>
                <a:spcPts val="5179"/>
              </a:lnSpc>
              <a:buFont typeface="Arial"/>
              <a:buChar char="￭"/>
            </a:pPr>
            <a:r>
              <a:rPr lang="en-US" sz="3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1001 16th Street, NW</a:t>
            </a:r>
          </a:p>
          <a:p>
            <a:pPr marL="2396464" lvl="3" indent="-599116" algn="l">
              <a:lnSpc>
                <a:spcPts val="5179"/>
              </a:lnSpc>
              <a:buFont typeface="Arial"/>
              <a:buChar char="￭"/>
            </a:pPr>
            <a:r>
              <a:rPr lang="en-US" sz="36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Washington, D.C. 20036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52104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7588281"/>
            <a:ext cx="2522519" cy="2866499"/>
          </a:xfrm>
          <a:custGeom>
            <a:avLst/>
            <a:gdLst/>
            <a:ahLst/>
            <a:cxnLst/>
            <a:rect l="l" t="t" r="r" b="b"/>
            <a:pathLst>
              <a:path w="2522519" h="2866499">
                <a:moveTo>
                  <a:pt x="0" y="0"/>
                </a:moveTo>
                <a:lnTo>
                  <a:pt x="2522519" y="0"/>
                </a:lnTo>
                <a:lnTo>
                  <a:pt x="2522519" y="2866499"/>
                </a:lnTo>
                <a:lnTo>
                  <a:pt x="0" y="286649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2380588">
            <a:off x="15678485" y="7499859"/>
            <a:ext cx="1736317" cy="1360897"/>
          </a:xfrm>
          <a:prstGeom prst="rect">
            <a:avLst/>
          </a:prstGeom>
        </p:spPr>
      </p:pic>
      <p:graphicFrame>
        <p:nvGraphicFramePr>
          <p:cNvPr id="8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254271"/>
              </p:ext>
            </p:extLst>
          </p:nvPr>
        </p:nvGraphicFramePr>
        <p:xfrm>
          <a:off x="3320515" y="2286091"/>
          <a:ext cx="11646969" cy="6378536"/>
        </p:xfrm>
        <a:graphic>
          <a:graphicData uri="http://schemas.openxmlformats.org/drawingml/2006/table">
            <a:tbl>
              <a:tblPr/>
              <a:tblGrid>
                <a:gridCol w="97295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7156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7156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67156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65932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025602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NORTH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NORTHEAST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SOUTH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 b="1">
                          <a:solidFill>
                            <a:srgbClr val="000000"/>
                          </a:solidFill>
                          <a:latin typeface="Raleway Bold"/>
                          <a:ea typeface="Raleway Bold"/>
                          <a:cs typeface="Raleway Bold"/>
                          <a:sym typeface="Raleway Bold"/>
                        </a:rPr>
                        <a:t>SOUTHEAST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DD6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57220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1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OK Union HS</a:t>
                      </a: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Cache HS</a:t>
                      </a: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Thackerville HS</a:t>
                      </a: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09269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2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/>
                        <a:t>Pioneer Tech @ Ponca City </a:t>
                      </a:r>
                    </a:p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 dirty="0"/>
                        <a:t>ECE, Teacher Prep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Ketchum HS</a:t>
                      </a:r>
                      <a:endParaRPr lang="en-US" sz="20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Wyandotte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Wayne HS</a:t>
                      </a: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86384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3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 dirty="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Edmond North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1960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Bixby MS</a:t>
                      </a:r>
                      <a:endParaRPr lang="en-US" sz="2000"/>
                    </a:p>
                    <a:p>
                      <a:pPr algn="ctr">
                        <a:lnSpc>
                          <a:spcPts val="1960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Nathan-Hale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1092697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4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 dirty="0"/>
                        <a:t>Coyle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BA - Sequoyah MS</a:t>
                      </a: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Wilson HS</a:t>
                      </a:r>
                      <a:endParaRPr lang="en-US" sz="2000"/>
                    </a:p>
                    <a:p>
                      <a:pPr algn="ctr">
                        <a:lnSpc>
                          <a:spcPts val="2659"/>
                        </a:lnSpc>
                      </a:pPr>
                      <a:r>
                        <a:rPr lang="en-US" sz="2000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Fletcher HS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1025602"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1899">
                          <a:solidFill>
                            <a:srgbClr val="000000"/>
                          </a:solidFill>
                          <a:latin typeface="Raleway"/>
                          <a:ea typeface="Raleway"/>
                          <a:cs typeface="Raleway"/>
                          <a:sym typeface="Raleway"/>
                        </a:rPr>
                        <a:t>5</a:t>
                      </a:r>
                      <a:endParaRPr lang="en-US" sz="11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r>
                        <a:rPr lang="en-US" sz="2000" dirty="0"/>
                        <a:t>Cleveland</a:t>
                      </a:r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200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ts val="2659"/>
                        </a:lnSpc>
                        <a:defRPr/>
                      </a:pPr>
                      <a:endParaRPr lang="en-US" sz="2000" dirty="0"/>
                    </a:p>
                  </a:txBody>
                  <a:tcPr marL="190500" marR="190500" marT="190500" marB="190500" anchor="ctr">
                    <a:lnL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rgbClr val="99AC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9" name="TextBox 9"/>
          <p:cNvSpPr txBox="1"/>
          <p:nvPr/>
        </p:nvSpPr>
        <p:spPr>
          <a:xfrm>
            <a:off x="2378833" y="800100"/>
            <a:ext cx="13208875" cy="14859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600"/>
              </a:lnSpc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FCS Positions Open</a:t>
            </a:r>
          </a:p>
        </p:txBody>
      </p:sp>
    </p:spTree>
  </p:cSld>
  <p:clrMapOvr>
    <a:masterClrMapping/>
  </p:clrMapOvr>
  <p:transition>
    <p:circl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193213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FF0000"/>
                </a:solidFill>
                <a:latin typeface="Marykate"/>
                <a:ea typeface="Marykate"/>
                <a:cs typeface="Marykate"/>
                <a:sym typeface="Marykate"/>
              </a:rPr>
              <a:t>Oklahoma FCCLA - State Events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699408" y="2772129"/>
            <a:ext cx="14889183" cy="54730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684001" lvl="2" indent="-561334" algn="l">
              <a:lnSpc>
                <a:spcPts val="5459"/>
              </a:lnSpc>
              <a:buFont typeface="Arial"/>
              <a:buChar char="⚬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FCCLA State Convention 2026</a:t>
            </a:r>
          </a:p>
          <a:p>
            <a:pPr marL="2526001" lvl="3" indent="-631500" algn="l">
              <a:lnSpc>
                <a:spcPts val="5459"/>
              </a:lnSpc>
              <a:buFont typeface="Arial"/>
              <a:buChar char="￭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April 2nd, 2026 - TULSA</a:t>
            </a:r>
          </a:p>
          <a:p>
            <a:pPr marL="1684001" lvl="2" indent="-561334" algn="l">
              <a:lnSpc>
                <a:spcPts val="5459"/>
              </a:lnSpc>
              <a:buFont typeface="Arial"/>
              <a:buChar char="⚬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State STAR Event Competitions </a:t>
            </a:r>
          </a:p>
          <a:p>
            <a:pPr marL="2526001" lvl="3" indent="-631500" algn="l">
              <a:lnSpc>
                <a:spcPts val="5459"/>
              </a:lnSpc>
              <a:buFont typeface="Arial"/>
              <a:buChar char="￭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March 25-26, 2026 - STILLWATER</a:t>
            </a:r>
          </a:p>
          <a:p>
            <a:pPr marL="1684001" lvl="2" indent="-561334" algn="l">
              <a:lnSpc>
                <a:spcPts val="5459"/>
              </a:lnSpc>
              <a:buFont typeface="Arial"/>
              <a:buChar char="⚬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State Culinary Arts &amp; Baking and Pastry Events</a:t>
            </a:r>
          </a:p>
          <a:p>
            <a:pPr marL="2526001" lvl="3" indent="-631500" algn="l">
              <a:lnSpc>
                <a:spcPts val="5459"/>
              </a:lnSpc>
              <a:buFont typeface="Arial"/>
              <a:buChar char="￭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March 2026, </a:t>
            </a:r>
            <a:r>
              <a:rPr lang="en-US" sz="3899" b="1">
                <a:solidFill>
                  <a:srgbClr val="FF000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Location TBD</a:t>
            </a:r>
          </a:p>
          <a:p>
            <a:pPr marL="1684001" lvl="2" indent="-561334" algn="l">
              <a:lnSpc>
                <a:spcPts val="5459"/>
              </a:lnSpc>
              <a:buFont typeface="Arial"/>
              <a:buChar char="⚬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FCCLA Week </a:t>
            </a:r>
          </a:p>
          <a:p>
            <a:pPr marL="2526001" lvl="3" indent="-631500" algn="l">
              <a:lnSpc>
                <a:spcPts val="5459"/>
              </a:lnSpc>
              <a:buFont typeface="Arial"/>
              <a:buChar char="￭"/>
            </a:pPr>
            <a:r>
              <a:rPr lang="en-US" sz="38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February 9-13th, 2026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193213"/>
            <a:ext cx="16230600" cy="20934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FF0000"/>
                </a:solidFill>
                <a:latin typeface="Marykate"/>
                <a:ea typeface="Marykate"/>
                <a:cs typeface="Marykate"/>
                <a:sym typeface="Marykate"/>
              </a:rPr>
              <a:t>Oklahoma FCCLA - STAR Event Updates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3162857"/>
            <a:ext cx="15559892" cy="512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119"/>
              </a:lnSpc>
            </a:pPr>
            <a:r>
              <a:rPr lang="en-US" sz="57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All STAR Events, excluding Culinary Arts, Baking &amp; Pastry, Culinary Grill, Meat ID, and Parliamentary Procedure, are increasing to $10 per competitor. They have not been raised since 2000.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699408" y="8724823"/>
            <a:ext cx="14889183" cy="5803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000000"/>
                </a:solidFill>
                <a:latin typeface="Canva Sans"/>
                <a:ea typeface="Canva Sans"/>
                <a:cs typeface="Canva Sans"/>
                <a:sym typeface="Canva Sans"/>
              </a:rPr>
              <a:t>*Voted upon at the Advisory Board Meeting in October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1058176" y="1034310"/>
            <a:ext cx="16230600" cy="11219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6"/>
              </a:lnSpc>
            </a:pPr>
            <a:r>
              <a:rPr lang="en-US" sz="10400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Wrapping Up the Year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127432" y="2080029"/>
            <a:ext cx="16033137" cy="73005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90874" lvl="1" indent="-345437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Elect New Local Officers</a:t>
            </a:r>
          </a:p>
          <a:p>
            <a:pPr marL="690874" lvl="1" indent="-345437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Create T-shirt designs for next year</a:t>
            </a:r>
          </a:p>
          <a:p>
            <a:pPr marL="690874" lvl="1" indent="-345437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Work with new officers to create a membership recruitment campaign</a:t>
            </a:r>
          </a:p>
          <a:p>
            <a:pPr marL="690874" lvl="1" indent="-345437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PAY FCCLA STATE AND NATIONAL INVOICES</a:t>
            </a:r>
          </a:p>
          <a:p>
            <a:pPr marL="690874" lvl="1" indent="-345437" algn="l">
              <a:lnSpc>
                <a:spcPts val="4479"/>
              </a:lnSpc>
              <a:buFont typeface="Arial"/>
              <a:buChar char="•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If school allows, open Purchase Orders for the new fiscal year dated July 1 for:</a:t>
            </a:r>
          </a:p>
          <a:p>
            <a:pPr marL="1381748" lvl="2" indent="-460583" algn="l">
              <a:lnSpc>
                <a:spcPts val="4479"/>
              </a:lnSpc>
              <a:buFont typeface="Arial"/>
              <a:buChar char="⚬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T-shirts</a:t>
            </a:r>
          </a:p>
          <a:p>
            <a:pPr marL="1381748" lvl="2" indent="-460583" algn="l">
              <a:lnSpc>
                <a:spcPts val="4479"/>
              </a:lnSpc>
              <a:buFont typeface="Arial"/>
              <a:buChar char="⚬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Affiliation (made payable to National FCCLA)</a:t>
            </a:r>
          </a:p>
          <a:p>
            <a:pPr marL="1381748" lvl="2" indent="-460583" algn="l">
              <a:lnSpc>
                <a:spcPts val="4479"/>
              </a:lnSpc>
              <a:buFont typeface="Arial"/>
              <a:buChar char="⚬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Lead Conference (made payable to OK FCCLA)</a:t>
            </a:r>
          </a:p>
          <a:p>
            <a:pPr marL="1381748" lvl="2" indent="-460583" algn="l">
              <a:lnSpc>
                <a:spcPts val="4479"/>
              </a:lnSpc>
              <a:buFont typeface="Arial"/>
              <a:buChar char="⚬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Take AIM (made payable to OK FCCLA)</a:t>
            </a:r>
          </a:p>
          <a:p>
            <a:pPr marL="1381748" lvl="2" indent="-460583" algn="l">
              <a:lnSpc>
                <a:spcPts val="4479"/>
              </a:lnSpc>
              <a:buFont typeface="Arial"/>
              <a:buChar char="⚬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STAR Event registrations (made payable to OK FCCLA)</a:t>
            </a:r>
          </a:p>
          <a:p>
            <a:pPr marL="1381748" lvl="2" indent="-460583" algn="l">
              <a:lnSpc>
                <a:spcPts val="4479"/>
              </a:lnSpc>
              <a:buFont typeface="Arial"/>
              <a:buChar char="⚬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FCCLA District/District Conference fees (made payable to your district bookkeeper)</a:t>
            </a:r>
          </a:p>
          <a:p>
            <a:pPr marL="1381748" lvl="2" indent="-460583" algn="l">
              <a:lnSpc>
                <a:spcPts val="4479"/>
              </a:lnSpc>
              <a:buFont typeface="Arial"/>
              <a:buChar char="⚬"/>
            </a:pPr>
            <a:r>
              <a:rPr lang="en-US" sz="3199" b="1">
                <a:solidFill>
                  <a:srgbClr val="4C5270"/>
                </a:solidFill>
                <a:latin typeface="Josefin Sans Bold"/>
                <a:ea typeface="Josefin Sans Bold"/>
                <a:cs typeface="Josefin Sans Bold"/>
                <a:sym typeface="Josefin Sans Bold"/>
              </a:rPr>
              <a:t>FCCLA State convention (made payable to OK FCCLA)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3610172" y="2300572"/>
            <a:ext cx="11067655" cy="5685856"/>
          </a:xfrm>
          <a:custGeom>
            <a:avLst/>
            <a:gdLst/>
            <a:ahLst/>
            <a:cxnLst/>
            <a:rect l="l" t="t" r="r" b="b"/>
            <a:pathLst>
              <a:path w="11067655" h="5685856">
                <a:moveTo>
                  <a:pt x="0" y="0"/>
                </a:moveTo>
                <a:lnTo>
                  <a:pt x="11067656" y="0"/>
                </a:lnTo>
                <a:lnTo>
                  <a:pt x="11067656" y="5685856"/>
                </a:lnTo>
                <a:lnTo>
                  <a:pt x="0" y="568585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76954" y="6052431"/>
            <a:ext cx="3692893" cy="4196469"/>
          </a:xfrm>
          <a:custGeom>
            <a:avLst/>
            <a:gdLst/>
            <a:ahLst/>
            <a:cxnLst/>
            <a:rect l="l" t="t" r="r" b="b"/>
            <a:pathLst>
              <a:path w="3692893" h="4196469">
                <a:moveTo>
                  <a:pt x="0" y="0"/>
                </a:moveTo>
                <a:lnTo>
                  <a:pt x="3692893" y="0"/>
                </a:lnTo>
                <a:lnTo>
                  <a:pt x="3692893" y="4196469"/>
                </a:lnTo>
                <a:lnTo>
                  <a:pt x="0" y="419646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1463973" y="8524947"/>
            <a:ext cx="2940244" cy="1903808"/>
          </a:xfrm>
          <a:custGeom>
            <a:avLst/>
            <a:gdLst/>
            <a:ahLst/>
            <a:cxnLst/>
            <a:rect l="l" t="t" r="r" b="b"/>
            <a:pathLst>
              <a:path w="2940244" h="1903808">
                <a:moveTo>
                  <a:pt x="0" y="0"/>
                </a:moveTo>
                <a:lnTo>
                  <a:pt x="2940244" y="0"/>
                </a:lnTo>
                <a:lnTo>
                  <a:pt x="2940244" y="1903808"/>
                </a:lnTo>
                <a:lnTo>
                  <a:pt x="0" y="190380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4925943" y="1545333"/>
            <a:ext cx="1948834" cy="190168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754250" y="1067240"/>
            <a:ext cx="11171693" cy="2263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additional fcs openings found: 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934095" y="4016815"/>
            <a:ext cx="12812004" cy="120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FCS Bulletin Board - ctYOU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934095" y="5077266"/>
            <a:ext cx="12812004" cy="12033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799"/>
              </a:lnSpc>
              <a:spcBef>
                <a:spcPct val="0"/>
              </a:spcBef>
            </a:pPr>
            <a:r>
              <a:rPr lang="en-US" sz="6999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OSSBA Website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845980" y="3838542"/>
            <a:ext cx="6938377" cy="3200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1851"/>
              </a:lnSpc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Upcoming Deadlines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678442" y="1448436"/>
            <a:ext cx="9580858" cy="73139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30" lvl="1" indent="-410215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FINAL CESI Reports - May 31st</a:t>
            </a:r>
          </a:p>
          <a:p>
            <a:pPr marL="820430" lvl="1" indent="-410215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412 Expenditure Reports (5YF) - May 31st</a:t>
            </a:r>
          </a:p>
          <a:p>
            <a:pPr marL="1640861" lvl="2" indent="-546954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Final FY25 Fiscal Reports due on September 30th</a:t>
            </a:r>
          </a:p>
          <a:p>
            <a:pPr marL="820430" lvl="1" indent="-410215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Advisory Committee Reports (5YF) - May 31</a:t>
            </a:r>
          </a:p>
          <a:p>
            <a:pPr marL="820430" lvl="1" indent="-410215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2-3 Best Practices (5YF) - May 31st</a:t>
            </a:r>
          </a:p>
          <a:p>
            <a:pPr marL="820430" lvl="1" indent="-410215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Classroom Inventory (5YF) - May 31st</a:t>
            </a:r>
          </a:p>
          <a:p>
            <a:pPr marL="820430" lvl="1" indent="-410215" algn="l">
              <a:lnSpc>
                <a:spcPts val="5320"/>
              </a:lnSpc>
              <a:buFont typeface="Arial"/>
              <a:buChar char="•"/>
            </a:pPr>
            <a:r>
              <a:rPr lang="en-US" sz="38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FCCLA Connections Magazine Articles - May 31st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45980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028700" y="6086692"/>
            <a:ext cx="5301656" cy="3426195"/>
          </a:xfrm>
          <a:custGeom>
            <a:avLst/>
            <a:gdLst/>
            <a:ahLst/>
            <a:cxnLst/>
            <a:rect l="l" t="t" r="r" b="b"/>
            <a:pathLst>
              <a:path w="5301656" h="3426195">
                <a:moveTo>
                  <a:pt x="0" y="0"/>
                </a:moveTo>
                <a:lnTo>
                  <a:pt x="5301656" y="0"/>
                </a:lnTo>
                <a:lnTo>
                  <a:pt x="5301656" y="3426195"/>
                </a:lnTo>
                <a:lnTo>
                  <a:pt x="0" y="342619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8177261" y="1466673"/>
            <a:ext cx="5837026" cy="128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412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932248" y="2628836"/>
            <a:ext cx="12327052" cy="5730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099"/>
              </a:lnSpc>
            </a:pPr>
            <a:r>
              <a:rPr lang="en-US" sz="6499" b="1">
                <a:solidFill>
                  <a:srgbClr val="4C5270"/>
                </a:solidFill>
                <a:latin typeface="Now Bold"/>
                <a:ea typeface="Now Bold"/>
                <a:cs typeface="Now Bold"/>
                <a:sym typeface="Now Bold"/>
              </a:rPr>
              <a:t>Spend your 412 Money!!!</a:t>
            </a:r>
          </a:p>
          <a:p>
            <a:pPr marL="0" lvl="0" indent="0"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Next year you will also be able to spend 300 on FCCLA Official dress and 900 to affiliate your chapter.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4940135" y="113363"/>
            <a:ext cx="8229600" cy="1116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05"/>
              </a:lnSpc>
            </a:pPr>
            <a:r>
              <a:rPr lang="en-US" sz="4100">
                <a:solidFill>
                  <a:srgbClr val="000000"/>
                </a:solidFill>
                <a:latin typeface="Open Sauce"/>
                <a:ea typeface="Open Sauce"/>
                <a:cs typeface="Open Sauce"/>
                <a:sym typeface="Open Sauce"/>
              </a:rPr>
              <a:t>OKFCS Northeast Program Evaluations: 2025 - 2026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4659435" y="6494408"/>
            <a:ext cx="8383495" cy="1115934"/>
            <a:chOff x="0" y="0"/>
            <a:chExt cx="2236862" cy="293909"/>
          </a:xfrm>
          <a:solidFill>
            <a:srgbClr val="FFFF00"/>
          </a:solidFill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36862" cy="293909"/>
            </a:xfrm>
            <a:custGeom>
              <a:avLst/>
              <a:gdLst/>
              <a:ahLst/>
              <a:cxnLst/>
              <a:rect l="l" t="t" r="r" b="b"/>
              <a:pathLst>
                <a:path w="2236862" h="293909">
                  <a:moveTo>
                    <a:pt x="46489" y="0"/>
                  </a:moveTo>
                  <a:lnTo>
                    <a:pt x="2190372" y="0"/>
                  </a:lnTo>
                  <a:cubicBezTo>
                    <a:pt x="2202702" y="0"/>
                    <a:pt x="2214527" y="4898"/>
                    <a:pt x="2223245" y="13616"/>
                  </a:cubicBezTo>
                  <a:cubicBezTo>
                    <a:pt x="2231964" y="22335"/>
                    <a:pt x="2236862" y="34160"/>
                    <a:pt x="2236862" y="46489"/>
                  </a:cubicBezTo>
                  <a:lnTo>
                    <a:pt x="2236862" y="247419"/>
                  </a:lnTo>
                  <a:cubicBezTo>
                    <a:pt x="2236862" y="259749"/>
                    <a:pt x="2231964" y="271574"/>
                    <a:pt x="2223245" y="280292"/>
                  </a:cubicBezTo>
                  <a:cubicBezTo>
                    <a:pt x="2214527" y="289011"/>
                    <a:pt x="2202702" y="293909"/>
                    <a:pt x="2190372" y="293909"/>
                  </a:cubicBezTo>
                  <a:lnTo>
                    <a:pt x="46489" y="293909"/>
                  </a:lnTo>
                  <a:cubicBezTo>
                    <a:pt x="20814" y="293909"/>
                    <a:pt x="0" y="273095"/>
                    <a:pt x="0" y="247419"/>
                  </a:cubicBezTo>
                  <a:lnTo>
                    <a:pt x="0" y="46489"/>
                  </a:lnTo>
                  <a:cubicBezTo>
                    <a:pt x="0" y="20814"/>
                    <a:pt x="20814" y="0"/>
                    <a:pt x="46489" y="0"/>
                  </a:cubicBez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47625"/>
              <a:ext cx="2236862" cy="341534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5249413" y="6721015"/>
            <a:ext cx="1428092" cy="3978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spc="9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Luther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4549847" y="7604747"/>
            <a:ext cx="8493084" cy="1653553"/>
            <a:chOff x="0" y="0"/>
            <a:chExt cx="2236862" cy="125484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2236862" cy="125484"/>
            </a:xfrm>
            <a:custGeom>
              <a:avLst/>
              <a:gdLst/>
              <a:ahLst/>
              <a:cxnLst/>
              <a:rect l="l" t="t" r="r" b="b"/>
              <a:pathLst>
                <a:path w="2236862" h="125484">
                  <a:moveTo>
                    <a:pt x="46489" y="0"/>
                  </a:moveTo>
                  <a:lnTo>
                    <a:pt x="2190372" y="0"/>
                  </a:lnTo>
                  <a:cubicBezTo>
                    <a:pt x="2202702" y="0"/>
                    <a:pt x="2214527" y="4898"/>
                    <a:pt x="2223245" y="13616"/>
                  </a:cubicBezTo>
                  <a:cubicBezTo>
                    <a:pt x="2231964" y="22335"/>
                    <a:pt x="2236862" y="34160"/>
                    <a:pt x="2236862" y="46489"/>
                  </a:cubicBezTo>
                  <a:lnTo>
                    <a:pt x="2236862" y="78995"/>
                  </a:lnTo>
                  <a:cubicBezTo>
                    <a:pt x="2236862" y="91324"/>
                    <a:pt x="2231964" y="103149"/>
                    <a:pt x="2223245" y="111868"/>
                  </a:cubicBezTo>
                  <a:cubicBezTo>
                    <a:pt x="2214527" y="120586"/>
                    <a:pt x="2202702" y="125484"/>
                    <a:pt x="2190372" y="125484"/>
                  </a:cubicBezTo>
                  <a:lnTo>
                    <a:pt x="46489" y="125484"/>
                  </a:lnTo>
                  <a:cubicBezTo>
                    <a:pt x="20814" y="125484"/>
                    <a:pt x="0" y="104670"/>
                    <a:pt x="0" y="78995"/>
                  </a:cubicBezTo>
                  <a:lnTo>
                    <a:pt x="0" y="46489"/>
                  </a:lnTo>
                  <a:cubicBezTo>
                    <a:pt x="0" y="20814"/>
                    <a:pt x="20814" y="0"/>
                    <a:pt x="46489" y="0"/>
                  </a:cubicBezTo>
                  <a:close/>
                </a:path>
              </a:pathLst>
            </a:custGeom>
            <a:solidFill>
              <a:srgbClr val="3BA8DD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47625"/>
              <a:ext cx="2236862" cy="17310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5166145" y="7850661"/>
            <a:ext cx="2635894" cy="170585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b="1" spc="9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Cleveland HS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b="1" spc="9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Harrah HS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r>
              <a:rPr lang="en-US" sz="2400" b="1" spc="9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Bristow</a:t>
            </a:r>
          </a:p>
          <a:p>
            <a:pPr algn="l">
              <a:lnSpc>
                <a:spcPts val="3360"/>
              </a:lnSpc>
              <a:spcBef>
                <a:spcPct val="0"/>
              </a:spcBef>
            </a:pPr>
            <a:endParaRPr lang="en-US" sz="2400" b="1" spc="96">
              <a:solidFill>
                <a:srgbClr val="000000"/>
              </a:solidFill>
              <a:latin typeface="Open Sauce Bold"/>
              <a:ea typeface="Open Sauce Bold"/>
              <a:cs typeface="Open Sauce Bold"/>
              <a:sym typeface="Open Sauce Bold"/>
            </a:endParaRPr>
          </a:p>
        </p:txBody>
      </p:sp>
      <p:grpSp>
        <p:nvGrpSpPr>
          <p:cNvPr id="24" name="Group 24"/>
          <p:cNvGrpSpPr/>
          <p:nvPr/>
        </p:nvGrpSpPr>
        <p:grpSpPr>
          <a:xfrm>
            <a:off x="1339767" y="1394459"/>
            <a:ext cx="11856472" cy="5107683"/>
            <a:chOff x="0" y="-2720662"/>
            <a:chExt cx="15808630" cy="4010982"/>
          </a:xfrm>
        </p:grpSpPr>
        <p:grpSp>
          <p:nvGrpSpPr>
            <p:cNvPr id="25" name="Group 25"/>
            <p:cNvGrpSpPr/>
            <p:nvPr/>
          </p:nvGrpSpPr>
          <p:grpSpPr>
            <a:xfrm>
              <a:off x="0" y="-2720662"/>
              <a:ext cx="15808630" cy="4010982"/>
              <a:chOff x="0" y="-537415"/>
              <a:chExt cx="3122693" cy="792293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883042" y="-537415"/>
                <a:ext cx="2239651" cy="350121"/>
              </a:xfrm>
              <a:custGeom>
                <a:avLst/>
                <a:gdLst/>
                <a:ahLst/>
                <a:cxnLst/>
                <a:rect l="l" t="t" r="r" b="b"/>
                <a:pathLst>
                  <a:path w="2236862" h="254878">
                    <a:moveTo>
                      <a:pt x="46489" y="0"/>
                    </a:moveTo>
                    <a:lnTo>
                      <a:pt x="2190372" y="0"/>
                    </a:lnTo>
                    <a:cubicBezTo>
                      <a:pt x="2202702" y="0"/>
                      <a:pt x="2214527" y="4898"/>
                      <a:pt x="2223245" y="13616"/>
                    </a:cubicBezTo>
                    <a:cubicBezTo>
                      <a:pt x="2231964" y="22335"/>
                      <a:pt x="2236862" y="34160"/>
                      <a:pt x="2236862" y="46489"/>
                    </a:cubicBezTo>
                    <a:lnTo>
                      <a:pt x="2236862" y="208389"/>
                    </a:lnTo>
                    <a:cubicBezTo>
                      <a:pt x="2236862" y="234064"/>
                      <a:pt x="2216047" y="254878"/>
                      <a:pt x="2190372" y="254878"/>
                    </a:cubicBezTo>
                    <a:lnTo>
                      <a:pt x="46489" y="254878"/>
                    </a:lnTo>
                    <a:cubicBezTo>
                      <a:pt x="34160" y="254878"/>
                      <a:pt x="22335" y="249980"/>
                      <a:pt x="13616" y="241261"/>
                    </a:cubicBezTo>
                    <a:cubicBezTo>
                      <a:pt x="4898" y="232543"/>
                      <a:pt x="0" y="220718"/>
                      <a:pt x="0" y="208389"/>
                    </a:cubicBezTo>
                    <a:lnTo>
                      <a:pt x="0" y="46489"/>
                    </a:lnTo>
                    <a:cubicBezTo>
                      <a:pt x="0" y="20814"/>
                      <a:pt x="20814" y="0"/>
                      <a:pt x="46489" y="0"/>
                    </a:cubicBezTo>
                    <a:close/>
                  </a:path>
                </a:pathLst>
              </a:custGeom>
              <a:solidFill>
                <a:srgbClr val="DB8A2F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47625"/>
                <a:ext cx="2236862" cy="302503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3360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232557" y="79375"/>
              <a:ext cx="2342967" cy="53040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  <a:spcBef>
                  <a:spcPct val="0"/>
                </a:spcBef>
              </a:pPr>
              <a:endParaRPr lang="en-US" sz="2400" b="1" spc="3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endParaRP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225247" y="-2536987"/>
              <a:ext cx="7518400" cy="1506832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3360"/>
                </a:lnSpc>
              </a:pPr>
              <a:r>
                <a:rPr lang="en-US" sz="2400" b="1" spc="96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Guymon 		Sharon-Mutual</a:t>
              </a:r>
            </a:p>
            <a:p>
              <a:pPr algn="l">
                <a:lnSpc>
                  <a:spcPts val="3360"/>
                </a:lnSpc>
              </a:pPr>
              <a:r>
                <a:rPr lang="en-US" sz="2400" b="1" spc="96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Laverene		Thomas Fay</a:t>
              </a:r>
            </a:p>
            <a:p>
              <a:pPr algn="l">
                <a:lnSpc>
                  <a:spcPts val="3360"/>
                </a:lnSpc>
              </a:pPr>
              <a:r>
                <a:rPr lang="en-US" sz="2400" b="1" spc="96" err="1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Leedeym</a:t>
              </a:r>
              <a:r>
                <a:rPr lang="en-US" sz="2400" b="1" spc="96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		Vici</a:t>
              </a:r>
            </a:p>
            <a:p>
              <a:pPr algn="l">
                <a:lnSpc>
                  <a:spcPts val="3360"/>
                </a:lnSpc>
              </a:pPr>
              <a:r>
                <a:rPr lang="en-US" sz="2400" b="1" spc="96">
                  <a:solidFill>
                    <a:srgbClr val="000000"/>
                  </a:solidFill>
                  <a:latin typeface="Open Sauce Bold"/>
                  <a:ea typeface="Open Sauce Bold"/>
                  <a:cs typeface="Open Sauce Bold"/>
                  <a:sym typeface="Open Sauce Bold"/>
                </a:rPr>
                <a:t>Mooreland		Woodward (2)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4642221" y="3350920"/>
            <a:ext cx="8510299" cy="1713145"/>
            <a:chOff x="-4534" y="-47625"/>
            <a:chExt cx="2241396" cy="383544"/>
          </a:xfrm>
        </p:grpSpPr>
        <p:sp>
          <p:nvSpPr>
            <p:cNvPr id="31" name="Freeform 31"/>
            <p:cNvSpPr/>
            <p:nvPr/>
          </p:nvSpPr>
          <p:spPr>
            <a:xfrm>
              <a:off x="-4534" y="20834"/>
              <a:ext cx="2236862" cy="315085"/>
            </a:xfrm>
            <a:custGeom>
              <a:avLst/>
              <a:gdLst/>
              <a:ahLst/>
              <a:cxnLst/>
              <a:rect l="l" t="t" r="r" b="b"/>
              <a:pathLst>
                <a:path w="2236862" h="315085">
                  <a:moveTo>
                    <a:pt x="46489" y="0"/>
                  </a:moveTo>
                  <a:lnTo>
                    <a:pt x="2190372" y="0"/>
                  </a:lnTo>
                  <a:cubicBezTo>
                    <a:pt x="2202702" y="0"/>
                    <a:pt x="2214527" y="4898"/>
                    <a:pt x="2223245" y="13616"/>
                  </a:cubicBezTo>
                  <a:cubicBezTo>
                    <a:pt x="2231964" y="22335"/>
                    <a:pt x="2236862" y="34160"/>
                    <a:pt x="2236862" y="46489"/>
                  </a:cubicBezTo>
                  <a:lnTo>
                    <a:pt x="2236862" y="268596"/>
                  </a:lnTo>
                  <a:cubicBezTo>
                    <a:pt x="2236862" y="294271"/>
                    <a:pt x="2216047" y="315085"/>
                    <a:pt x="2190372" y="315085"/>
                  </a:cubicBezTo>
                  <a:lnTo>
                    <a:pt x="46489" y="315085"/>
                  </a:lnTo>
                  <a:cubicBezTo>
                    <a:pt x="34160" y="315085"/>
                    <a:pt x="22335" y="310187"/>
                    <a:pt x="13616" y="301469"/>
                  </a:cubicBezTo>
                  <a:cubicBezTo>
                    <a:pt x="4898" y="292750"/>
                    <a:pt x="0" y="280926"/>
                    <a:pt x="0" y="268596"/>
                  </a:cubicBezTo>
                  <a:lnTo>
                    <a:pt x="0" y="46489"/>
                  </a:lnTo>
                  <a:cubicBezTo>
                    <a:pt x="0" y="20814"/>
                    <a:pt x="20814" y="0"/>
                    <a:pt x="46489" y="0"/>
                  </a:cubicBezTo>
                  <a:close/>
                </a:path>
              </a:pathLst>
            </a:custGeom>
            <a:solidFill>
              <a:srgbClr val="6A9C4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47625"/>
              <a:ext cx="2236862" cy="3627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35" name="TextBox 35"/>
          <p:cNvSpPr txBox="1"/>
          <p:nvPr/>
        </p:nvSpPr>
        <p:spPr>
          <a:xfrm>
            <a:off x="5207492" y="3834393"/>
            <a:ext cx="6276585" cy="8338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spc="9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El Reno Etta Dale</a:t>
            </a:r>
          </a:p>
          <a:p>
            <a:pPr algn="l">
              <a:lnSpc>
                <a:spcPts val="3360"/>
              </a:lnSpc>
            </a:pPr>
            <a:r>
              <a:rPr lang="en-US" sz="2400" b="1" spc="9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Piedmont (2)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4659436" y="5074149"/>
            <a:ext cx="8493084" cy="1255493"/>
            <a:chOff x="0" y="0"/>
            <a:chExt cx="2236862" cy="33066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2236862" cy="330665"/>
            </a:xfrm>
            <a:custGeom>
              <a:avLst/>
              <a:gdLst/>
              <a:ahLst/>
              <a:cxnLst/>
              <a:rect l="l" t="t" r="r" b="b"/>
              <a:pathLst>
                <a:path w="2236862" h="330665">
                  <a:moveTo>
                    <a:pt x="46489" y="0"/>
                  </a:moveTo>
                  <a:lnTo>
                    <a:pt x="2190372" y="0"/>
                  </a:lnTo>
                  <a:cubicBezTo>
                    <a:pt x="2202702" y="0"/>
                    <a:pt x="2214527" y="4898"/>
                    <a:pt x="2223245" y="13616"/>
                  </a:cubicBezTo>
                  <a:cubicBezTo>
                    <a:pt x="2231964" y="22335"/>
                    <a:pt x="2236862" y="34160"/>
                    <a:pt x="2236862" y="46489"/>
                  </a:cubicBezTo>
                  <a:lnTo>
                    <a:pt x="2236862" y="284176"/>
                  </a:lnTo>
                  <a:cubicBezTo>
                    <a:pt x="2236862" y="309851"/>
                    <a:pt x="2216047" y="330665"/>
                    <a:pt x="2190372" y="330665"/>
                  </a:cubicBezTo>
                  <a:lnTo>
                    <a:pt x="46489" y="330665"/>
                  </a:lnTo>
                  <a:cubicBezTo>
                    <a:pt x="20814" y="330665"/>
                    <a:pt x="0" y="309851"/>
                    <a:pt x="0" y="284176"/>
                  </a:cubicBezTo>
                  <a:lnTo>
                    <a:pt x="0" y="46489"/>
                  </a:lnTo>
                  <a:cubicBezTo>
                    <a:pt x="0" y="20814"/>
                    <a:pt x="20814" y="0"/>
                    <a:pt x="46489" y="0"/>
                  </a:cubicBezTo>
                  <a:close/>
                </a:path>
              </a:pathLst>
            </a:custGeom>
            <a:solidFill>
              <a:srgbClr val="CD4E2A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2236862" cy="37829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360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5105400" y="5436620"/>
            <a:ext cx="8250858" cy="3978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60"/>
              </a:lnSpc>
            </a:pPr>
            <a:r>
              <a:rPr lang="en-US" sz="2400" b="1" spc="96">
                <a:solidFill>
                  <a:srgbClr val="000000"/>
                </a:solidFill>
                <a:latin typeface="Open Sauce Bold"/>
                <a:ea typeface="Open Sauce Bold"/>
                <a:cs typeface="Open Sauce Bold"/>
                <a:sym typeface="Open Sauce Bold"/>
              </a:rPr>
              <a:t>Yukon (5)</a:t>
            </a:r>
          </a:p>
        </p:txBody>
      </p:sp>
    </p:spTree>
  </p:cSld>
  <p:clrMapOvr>
    <a:masterClrMapping/>
  </p:clrMapOvr>
  <p:transition>
    <p:circl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6CCE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-4486695">
            <a:off x="12425438" y="-3883551"/>
            <a:ext cx="12214620" cy="7767102"/>
          </a:xfrm>
          <a:custGeom>
            <a:avLst/>
            <a:gdLst/>
            <a:ahLst/>
            <a:cxnLst/>
            <a:rect l="l" t="t" r="r" b="b"/>
            <a:pathLst>
              <a:path w="12214620" h="7767102">
                <a:moveTo>
                  <a:pt x="0" y="0"/>
                </a:moveTo>
                <a:lnTo>
                  <a:pt x="12214620" y="0"/>
                </a:lnTo>
                <a:lnTo>
                  <a:pt x="12214620" y="7767102"/>
                </a:lnTo>
                <a:lnTo>
                  <a:pt x="0" y="776710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55000"/>
            </a:blip>
            <a:stretch>
              <a:fillRect b="-5954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75456" y="736013"/>
            <a:ext cx="16596039" cy="8814974"/>
            <a:chOff x="0" y="0"/>
            <a:chExt cx="4370973" cy="232163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70973" cy="2321639"/>
            </a:xfrm>
            <a:custGeom>
              <a:avLst/>
              <a:gdLst/>
              <a:ahLst/>
              <a:cxnLst/>
              <a:rect l="l" t="t" r="r" b="b"/>
              <a:pathLst>
                <a:path w="4370973" h="2321639">
                  <a:moveTo>
                    <a:pt x="0" y="0"/>
                  </a:moveTo>
                  <a:lnTo>
                    <a:pt x="4370973" y="0"/>
                  </a:lnTo>
                  <a:lnTo>
                    <a:pt x="4370973" y="2321639"/>
                  </a:lnTo>
                  <a:lnTo>
                    <a:pt x="0" y="2321639"/>
                  </a:lnTo>
                  <a:close/>
                </a:path>
              </a:pathLst>
            </a:custGeom>
            <a:solidFill>
              <a:srgbClr val="FFFFFF"/>
            </a:solidFill>
            <a:ln cap="sq">
              <a:noFill/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70973" cy="23692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269089" y="2254000"/>
            <a:ext cx="7112615" cy="5779000"/>
          </a:xfrm>
          <a:custGeom>
            <a:avLst/>
            <a:gdLst/>
            <a:ahLst/>
            <a:cxnLst/>
            <a:rect l="l" t="t" r="r" b="b"/>
            <a:pathLst>
              <a:path w="7112615" h="5779000">
                <a:moveTo>
                  <a:pt x="0" y="0"/>
                </a:moveTo>
                <a:lnTo>
                  <a:pt x="7112615" y="0"/>
                </a:lnTo>
                <a:lnTo>
                  <a:pt x="7112615" y="5779000"/>
                </a:lnTo>
                <a:lnTo>
                  <a:pt x="0" y="5779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9515915" y="2028825"/>
            <a:ext cx="5837026" cy="12859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500"/>
              </a:lnSpc>
              <a:spcBef>
                <a:spcPct val="0"/>
              </a:spcBef>
            </a:pPr>
            <a:r>
              <a:rPr lang="en-US" sz="15001">
                <a:solidFill>
                  <a:srgbClr val="4C5270"/>
                </a:solidFill>
                <a:latin typeface="Marykate"/>
                <a:ea typeface="Marykate"/>
                <a:cs typeface="Marykate"/>
                <a:sym typeface="Marykate"/>
              </a:rPr>
              <a:t>PLEASE!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133826" y="3373437"/>
            <a:ext cx="8601204" cy="3416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99"/>
              </a:lnSpc>
              <a:spcBef>
                <a:spcPct val="0"/>
              </a:spcBef>
            </a:pPr>
            <a:r>
              <a:rPr lang="en-US" sz="6499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READ THE ENTIRE NEWSLETTER EACH TUESDAY!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66046" y="6986271"/>
            <a:ext cx="6136763" cy="22720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020"/>
              </a:lnSpc>
              <a:spcBef>
                <a:spcPct val="0"/>
              </a:spcBef>
            </a:pPr>
            <a:r>
              <a:rPr lang="en-US" sz="4300">
                <a:solidFill>
                  <a:srgbClr val="4C5270"/>
                </a:solidFill>
                <a:latin typeface="Now"/>
                <a:ea typeface="Now"/>
                <a:cs typeface="Now"/>
                <a:sym typeface="Now"/>
              </a:rPr>
              <a:t>it holds the most up to date information from our state FCS office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A5A26D03B30F5143A34407DFAFBACAF4" ma:contentTypeVersion="22" ma:contentTypeDescription="Create a new document." ma:contentTypeScope="" ma:versionID="1557f2ab267f98e2c87d4b3b07388897">
  <xsd:schema xmlns:xsd="http://www.w3.org/2001/XMLSchema" xmlns:xs="http://www.w3.org/2001/XMLSchema" xmlns:p="http://schemas.microsoft.com/office/2006/metadata/properties" xmlns:ns1="http://schemas.microsoft.com/sharepoint/v3" xmlns:ns2="5d7f0ad2-e627-4555-a956-efa81d806a21" xmlns:ns3="070ef74f-fe64-4aab-853e-8d6041358f56" targetNamespace="http://schemas.microsoft.com/office/2006/metadata/properties" ma:root="true" ma:fieldsID="d3be6bedebe6a5d48b0c603dcae19745" ns1:_="" ns2:_="" ns3:_="">
    <xsd:import namespace="http://schemas.microsoft.com/sharepoint/v3"/>
    <xsd:import namespace="5d7f0ad2-e627-4555-a956-efa81d806a21"/>
    <xsd:import namespace="070ef74f-fe64-4aab-853e-8d6041358f5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1:_ip_UnifiedCompliancePolicyProperties" minOccurs="0"/>
                <xsd:element ref="ns1:_ip_UnifiedCompliancePolicyUIAction" minOccurs="0"/>
                <xsd:element ref="ns3:MediaServiceAutoKeyPoints" minOccurs="0"/>
                <xsd:element ref="ns3:MediaServiceKeyPoints" minOccurs="0"/>
                <xsd:element ref="ns3:ProjectAssociation" minOccurs="0"/>
                <xsd:element ref="ns3:MediaLengthInSeconds" minOccurs="0"/>
                <xsd:element ref="ns3:lcf76f155ced4ddcb4097134ff3c332f" minOccurs="0"/>
                <xsd:element ref="ns2:TaxCatchAll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7f0ad2-e627-4555-a956-efa81d806a21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6" nillable="true" ma:displayName="Taxonomy Catch All Column" ma:hidden="true" ma:list="{b0b2df29-a95d-47e3-8094-bcf6ff1e8cdd}" ma:internalName="TaxCatchAll" ma:showField="CatchAllData" ma:web="5d7f0ad2-e627-4555-a956-efa81d806a2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0ef74f-fe64-4aab-853e-8d6041358f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ProjectAssociation" ma:index="22" nillable="true" ma:displayName="Project Association" ma:description="Tells what this document relates to most closely" ma:format="Dropdown" ma:internalName="ProjectAssociation">
      <xsd:simpleType>
        <xsd:restriction base="dms:Text">
          <xsd:maxLength value="255"/>
        </xsd:restriction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5" nillable="true" ma:taxonomy="true" ma:internalName="lcf76f155ced4ddcb4097134ff3c332f" ma:taxonomyFieldName="MediaServiceImageTags" ma:displayName="Image Tags" ma:readOnly="false" ma:fieldId="{5cf76f15-5ced-4ddc-b409-7134ff3c332f}" ma:taxonomyMulti="true" ma:sspId="d309bf2f-0431-460d-a93a-990d633b9c5f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ProjectAssociation xmlns="070ef74f-fe64-4aab-853e-8d6041358f56" xsi:nil="true"/>
    <TaxCatchAll xmlns="5d7f0ad2-e627-4555-a956-efa81d806a21" xsi:nil="true"/>
    <_ip_UnifiedCompliancePolicyProperties xmlns="http://schemas.microsoft.com/sharepoint/v3" xsi:nil="true"/>
    <lcf76f155ced4ddcb4097134ff3c332f xmlns="070ef74f-fe64-4aab-853e-8d6041358f56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DC4820D3-16A7-4C84-82B8-3334173732EA}">
  <ds:schemaRefs>
    <ds:schemaRef ds:uri="070ef74f-fe64-4aab-853e-8d6041358f56"/>
    <ds:schemaRef ds:uri="5d7f0ad2-e627-4555-a956-efa81d806a2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0B328808-707D-45D9-A555-740F233B4D4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7D36DAF-FBCB-41AE-9350-1A4800B46047}">
  <ds:schemaRefs>
    <ds:schemaRef ds:uri="070ef74f-fe64-4aab-853e-8d6041358f56"/>
    <ds:schemaRef ds:uri="5d7f0ad2-e627-4555-a956-efa81d806a21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microsoft.com/sharepoint/v3"/>
    <ds:schemaRef ds:uri="http://schemas.openxmlformats.org/package/2006/metadata/core-propertie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1929</Words>
  <Application>Microsoft Office PowerPoint</Application>
  <PresentationFormat>Custom</PresentationFormat>
  <Paragraphs>294</Paragraphs>
  <Slides>43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60" baseType="lpstr">
      <vt:lpstr>Marykate</vt:lpstr>
      <vt:lpstr>Now Bold</vt:lpstr>
      <vt:lpstr>Raleway Bold</vt:lpstr>
      <vt:lpstr>Arial</vt:lpstr>
      <vt:lpstr>More Sugar</vt:lpstr>
      <vt:lpstr>Josefin Sans Italics</vt:lpstr>
      <vt:lpstr>Canva Sans</vt:lpstr>
      <vt:lpstr>Open Sauce</vt:lpstr>
      <vt:lpstr>Now</vt:lpstr>
      <vt:lpstr>Josefin Sans Bold Italics</vt:lpstr>
      <vt:lpstr>Josefin Sans</vt:lpstr>
      <vt:lpstr>Canva Sans Bold</vt:lpstr>
      <vt:lpstr>Raleway</vt:lpstr>
      <vt:lpstr>Calibri</vt:lpstr>
      <vt:lpstr>Josefin Sans Bold</vt:lpstr>
      <vt:lpstr>Open Sauce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Program Specialist SPR PI MTG Presentation</dc:title>
  <dc:creator>Teena Friend</dc:creator>
  <cp:lastModifiedBy>Teena Friend</cp:lastModifiedBy>
  <cp:revision>1</cp:revision>
  <dcterms:created xsi:type="dcterms:W3CDTF">2006-08-16T00:00:00Z</dcterms:created>
  <dcterms:modified xsi:type="dcterms:W3CDTF">2025-05-09T17:25:04Z</dcterms:modified>
  <dc:identifier>DAGYW6rncjU</dc:identifier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0x010100A5A26D03B30F5143A34407DFAFBACAF4</vt:lpwstr>
  </property>
  <property fmtid="{D5CDD505-2E9C-101B-9397-08002B2CF9AE}" pid="3" name="MediaServiceImageTags">
    <vt:lpwstr/>
  </property>
</Properties>
</file>