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5" r:id="rId3"/>
    <p:sldId id="276" r:id="rId4"/>
    <p:sldId id="267" r:id="rId5"/>
    <p:sldId id="279" r:id="rId6"/>
    <p:sldId id="280" r:id="rId7"/>
    <p:sldId id="281" r:id="rId8"/>
    <p:sldId id="282" r:id="rId9"/>
    <p:sldId id="283" r:id="rId10"/>
    <p:sldId id="284" r:id="rId11"/>
    <p:sldId id="285" r:id="rId12"/>
    <p:sldId id="278" r:id="rId13"/>
    <p:sldId id="277" r:id="rId14"/>
    <p:sldId id="269" r:id="rId15"/>
    <p:sldId id="270" r:id="rId16"/>
    <p:sldId id="271" r:id="rId17"/>
    <p:sldId id="268" r:id="rId18"/>
    <p:sldId id="257" r:id="rId19"/>
    <p:sldId id="272" r:id="rId20"/>
    <p:sldId id="286" r:id="rId21"/>
    <p:sldId id="289" r:id="rId22"/>
    <p:sldId id="291" r:id="rId23"/>
    <p:sldId id="293" r:id="rId24"/>
    <p:sldId id="292" r:id="rId25"/>
    <p:sldId id="294" r:id="rId26"/>
    <p:sldId id="29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B4A49-C28C-4AD2-BD5D-16276A1DF0BF}" v="10" dt="2025-05-27T19:44:07.183"/>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p:cViewPr varScale="1">
        <p:scale>
          <a:sx n="70" d="100"/>
          <a:sy n="70" d="100"/>
        </p:scale>
        <p:origin x="525" y="4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43B725B-653D-4166-A8E9-72A38A1847CF}" type="datetimeFigureOut">
              <a:rPr lang="en-US"/>
              <a:t>5/29/2025</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3F64CD-0576-4A9A-BD06-7889D6E60BDC}" type="datetimeFigureOut">
              <a:rPr lang="en-US"/>
              <a:t>5/29/2025</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a:t>
            </a:fld>
            <a:endParaRPr lang="en-US"/>
          </a:p>
        </p:txBody>
      </p:sp>
    </p:spTree>
    <p:extLst>
      <p:ext uri="{BB962C8B-B14F-4D97-AF65-F5344CB8AC3E}">
        <p14:creationId xmlns:p14="http://schemas.microsoft.com/office/powerpoint/2010/main" val="2986637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5/29/2025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5/29/2025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5/29/2025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5/29/2025</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5/29/2025</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5/29/2025</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5/29/2025</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5/29/2025</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219200"/>
            <a:ext cx="4098175" cy="3786980"/>
          </a:xfrm>
        </p:spPr>
        <p:txBody>
          <a:bodyPr>
            <a:normAutofit fontScale="90000"/>
          </a:bodyPr>
          <a:lstStyle/>
          <a:p>
            <a:r>
              <a:rPr lang="en-US" dirty="0"/>
              <a:t>Adult Learning Principles, Methods and Techniques of Teaching Adults</a:t>
            </a:r>
          </a:p>
        </p:txBody>
      </p:sp>
      <p:sp>
        <p:nvSpPr>
          <p:cNvPr id="3" name="Subtitle 2"/>
          <p:cNvSpPr>
            <a:spLocks noGrp="1"/>
          </p:cNvSpPr>
          <p:nvPr>
            <p:ph type="subTitle" idx="1"/>
          </p:nvPr>
        </p:nvSpPr>
        <p:spPr>
          <a:xfrm>
            <a:off x="626225" y="5181600"/>
            <a:ext cx="4098175" cy="990600"/>
          </a:xfrm>
        </p:spPr>
        <p:txBody>
          <a:bodyPr/>
          <a:lstStyle/>
          <a:p>
            <a:r>
              <a:rPr lang="en-US" dirty="0"/>
              <a:t>Fran Johnson RN</a:t>
            </a:r>
          </a:p>
          <a:p>
            <a:r>
              <a:rPr lang="en-US" dirty="0"/>
              <a:t>Health Coordinator-SP Campus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1899-6CF8-61A0-B339-D664AE285AAB}"/>
              </a:ext>
            </a:extLst>
          </p:cNvPr>
          <p:cNvSpPr>
            <a:spLocks noGrp="1"/>
          </p:cNvSpPr>
          <p:nvPr>
            <p:ph type="title"/>
          </p:nvPr>
        </p:nvSpPr>
        <p:spPr/>
        <p:txBody>
          <a:bodyPr/>
          <a:lstStyle/>
          <a:p>
            <a:r>
              <a:rPr lang="en-US" dirty="0"/>
              <a:t>Named Generations:</a:t>
            </a:r>
          </a:p>
        </p:txBody>
      </p:sp>
      <p:sp>
        <p:nvSpPr>
          <p:cNvPr id="3" name="Content Placeholder 2">
            <a:extLst>
              <a:ext uri="{FF2B5EF4-FFF2-40B4-BE49-F238E27FC236}">
                <a16:creationId xmlns:a16="http://schemas.microsoft.com/office/drawing/2014/main" id="{1D813E26-50E8-F00D-4B7D-54A579E7C097}"/>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sz="2600" b="0" i="0" dirty="0">
                <a:solidFill>
                  <a:srgbClr val="3A3A3A"/>
                </a:solidFill>
                <a:effectLst/>
                <a:latin typeface="-apple-system"/>
              </a:rPr>
              <a:t>The Silent Generation: Born between 1925 and 1945, coming of age during the post-World War II era, a time of prosperity and relative peace in the Western world.</a:t>
            </a:r>
          </a:p>
          <a:p>
            <a:pPr algn="l">
              <a:buFont typeface="Arial" panose="020B0604020202020204" pitchFamily="34" charset="0"/>
              <a:buChar char="•"/>
            </a:pPr>
            <a:r>
              <a:rPr lang="en-US" sz="2600" b="0" i="0" dirty="0">
                <a:solidFill>
                  <a:srgbClr val="3A3A3A"/>
                </a:solidFill>
                <a:effectLst/>
                <a:latin typeface="-apple-system"/>
              </a:rPr>
              <a:t>The Baby Boomers: Born between 1946 and 1964, coming of age during the civil rights movement, the Cold War, and the rise of consumer culture.</a:t>
            </a:r>
          </a:p>
          <a:p>
            <a:pPr algn="l">
              <a:buFont typeface="Arial" panose="020B0604020202020204" pitchFamily="34" charset="0"/>
              <a:buChar char="•"/>
            </a:pPr>
            <a:r>
              <a:rPr lang="en-US" sz="2600" b="0" i="0" dirty="0">
                <a:solidFill>
                  <a:srgbClr val="3A3A3A"/>
                </a:solidFill>
                <a:effectLst/>
                <a:latin typeface="-apple-system"/>
              </a:rPr>
              <a:t>Generation X: Born between 1965 and 1980, coming of age during the end of the Cold War, the rise of personal computers and the internet, and the beginning of economic globalization.</a:t>
            </a:r>
          </a:p>
          <a:p>
            <a:pPr algn="l">
              <a:buFont typeface="Arial" panose="020B0604020202020204" pitchFamily="34" charset="0"/>
              <a:buChar char="•"/>
            </a:pPr>
            <a:r>
              <a:rPr lang="en-US" sz="2600" b="0" i="0" dirty="0">
                <a:solidFill>
                  <a:srgbClr val="3A3A3A"/>
                </a:solidFill>
                <a:effectLst/>
                <a:latin typeface="-apple-system"/>
              </a:rPr>
              <a:t>Millennials/Generation Y: Born between 1981 and 1996, coming of age during the 9/11 attacks, the Iraq War, and the Great Recession.</a:t>
            </a:r>
          </a:p>
          <a:p>
            <a:pPr algn="l">
              <a:buFont typeface="Arial" panose="020B0604020202020204" pitchFamily="34" charset="0"/>
              <a:buChar char="•"/>
            </a:pPr>
            <a:r>
              <a:rPr lang="en-US" sz="2600" b="0" i="0" dirty="0">
                <a:solidFill>
                  <a:srgbClr val="3A3A3A"/>
                </a:solidFill>
                <a:effectLst/>
                <a:latin typeface="-apple-system"/>
              </a:rPr>
              <a:t>Generation Z: Born between 1997 and 2012, coming of age during the rise of social media, the Arab Spring, and the ongoing COVID-19 pandemic.</a:t>
            </a:r>
          </a:p>
          <a:p>
            <a:pPr algn="l">
              <a:buFont typeface="Arial" panose="020B0604020202020204" pitchFamily="34" charset="0"/>
              <a:buChar char="•"/>
            </a:pPr>
            <a:r>
              <a:rPr lang="en-US" sz="2600" b="0" i="0" dirty="0">
                <a:solidFill>
                  <a:srgbClr val="3A3A3A"/>
                </a:solidFill>
                <a:effectLst/>
                <a:latin typeface="-apple-system"/>
              </a:rPr>
              <a:t>Generation Alpha: Born between 2010 and 2025.</a:t>
            </a:r>
          </a:p>
          <a:p>
            <a:pPr marL="0" indent="0">
              <a:buNone/>
            </a:pPr>
            <a:endParaRPr lang="en-US" dirty="0"/>
          </a:p>
        </p:txBody>
      </p:sp>
    </p:spTree>
    <p:extLst>
      <p:ext uri="{BB962C8B-B14F-4D97-AF65-F5344CB8AC3E}">
        <p14:creationId xmlns:p14="http://schemas.microsoft.com/office/powerpoint/2010/main" val="3427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1874-AFF9-8E30-14CA-A372C1D665BD}"/>
              </a:ext>
            </a:extLst>
          </p:cNvPr>
          <p:cNvSpPr>
            <a:spLocks noGrp="1"/>
          </p:cNvSpPr>
          <p:nvPr>
            <p:ph type="title"/>
          </p:nvPr>
        </p:nvSpPr>
        <p:spPr/>
        <p:txBody>
          <a:bodyPr/>
          <a:lstStyle/>
          <a:p>
            <a:r>
              <a:rPr lang="en-US" dirty="0"/>
              <a:t>Generational learning styles vary:</a:t>
            </a:r>
          </a:p>
        </p:txBody>
      </p:sp>
      <p:sp>
        <p:nvSpPr>
          <p:cNvPr id="3" name="Content Placeholder 2">
            <a:extLst>
              <a:ext uri="{FF2B5EF4-FFF2-40B4-BE49-F238E27FC236}">
                <a16:creationId xmlns:a16="http://schemas.microsoft.com/office/drawing/2014/main" id="{409EA730-5F17-4D51-3F40-7F31FA398A68}"/>
              </a:ext>
            </a:extLst>
          </p:cNvPr>
          <p:cNvSpPr>
            <a:spLocks noGrp="1"/>
          </p:cNvSpPr>
          <p:nvPr>
            <p:ph idx="1"/>
          </p:nvPr>
        </p:nvSpPr>
        <p:spPr/>
        <p:txBody>
          <a:bodyPr>
            <a:noAutofit/>
          </a:bodyPr>
          <a:lstStyle/>
          <a:p>
            <a:pPr marL="0" indent="0">
              <a:buNone/>
            </a:pPr>
            <a:r>
              <a:rPr lang="en-US" sz="3200" dirty="0">
                <a:solidFill>
                  <a:srgbClr val="001D35"/>
                </a:solidFill>
                <a:latin typeface="Google Sans"/>
              </a:rPr>
              <a:t>W</a:t>
            </a:r>
            <a:r>
              <a:rPr lang="en-US" sz="3200" b="0" i="0" dirty="0">
                <a:solidFill>
                  <a:srgbClr val="001D35"/>
                </a:solidFill>
                <a:effectLst/>
                <a:latin typeface="Google Sans"/>
              </a:rPr>
              <a:t>ith younger generations often preferring digital and visual methods, while older generations may favor traditional lecture-based approaches. Specifically, Gen Z, born in 1996 and after, thrives in environments with hands-on learning and real-world relevance. They also value practical experiences and independent exploration of topics. Older generations, like Baby Boomers, may prefer face-to-face interactions and traditional learning methods, while valuing clear instructions and structured learning environments. </a:t>
            </a:r>
            <a:endParaRPr lang="en-US" sz="3200" dirty="0"/>
          </a:p>
        </p:txBody>
      </p:sp>
    </p:spTree>
    <p:extLst>
      <p:ext uri="{BB962C8B-B14F-4D97-AF65-F5344CB8AC3E}">
        <p14:creationId xmlns:p14="http://schemas.microsoft.com/office/powerpoint/2010/main" val="43998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B602-B6FE-C219-4129-0BAB50C69F6B}"/>
              </a:ext>
            </a:extLst>
          </p:cNvPr>
          <p:cNvSpPr>
            <a:spLocks noGrp="1"/>
          </p:cNvSpPr>
          <p:nvPr>
            <p:ph type="title"/>
          </p:nvPr>
        </p:nvSpPr>
        <p:spPr/>
        <p:txBody>
          <a:bodyPr/>
          <a:lstStyle/>
          <a:p>
            <a:r>
              <a:rPr lang="en-US" dirty="0"/>
              <a:t>Basic Principles of Adult Education</a:t>
            </a:r>
          </a:p>
        </p:txBody>
      </p:sp>
      <p:sp>
        <p:nvSpPr>
          <p:cNvPr id="3" name="Content Placeholder 2">
            <a:extLst>
              <a:ext uri="{FF2B5EF4-FFF2-40B4-BE49-F238E27FC236}">
                <a16:creationId xmlns:a16="http://schemas.microsoft.com/office/drawing/2014/main" id="{4CC8E594-96CB-7E5C-1100-0FF2873AAAD9}"/>
              </a:ext>
            </a:extLst>
          </p:cNvPr>
          <p:cNvSpPr>
            <a:spLocks noGrp="1"/>
          </p:cNvSpPr>
          <p:nvPr>
            <p:ph idx="1"/>
          </p:nvPr>
        </p:nvSpPr>
        <p:spPr/>
        <p:txBody>
          <a:bodyPr>
            <a:normAutofit fontScale="92500" lnSpcReduction="20000"/>
          </a:bodyPr>
          <a:lstStyle/>
          <a:p>
            <a:pPr marL="0" indent="0">
              <a:buNone/>
            </a:pPr>
            <a:r>
              <a:rPr lang="en-US" sz="3200" dirty="0"/>
              <a:t>Adult education requires learner-centered methods and cooperative learning environment.</a:t>
            </a:r>
          </a:p>
          <a:p>
            <a:pPr marL="0" indent="0">
              <a:buNone/>
            </a:pPr>
            <a:r>
              <a:rPr lang="en-US" sz="3200" dirty="0"/>
              <a:t>Adults learn best when:</a:t>
            </a:r>
          </a:p>
          <a:p>
            <a:pPr marL="457200" indent="-457200">
              <a:buFont typeface="+mj-lt"/>
              <a:buAutoNum type="arabicPeriod"/>
            </a:pPr>
            <a:r>
              <a:rPr lang="en-US" sz="3200" dirty="0"/>
              <a:t>They understand why they need to learn something</a:t>
            </a:r>
          </a:p>
          <a:p>
            <a:pPr marL="457200" indent="-457200">
              <a:buFont typeface="+mj-lt"/>
              <a:buAutoNum type="arabicPeriod"/>
            </a:pPr>
            <a:r>
              <a:rPr lang="en-US" sz="3200" dirty="0"/>
              <a:t>They have the freedom to learn in their own way</a:t>
            </a:r>
          </a:p>
          <a:p>
            <a:pPr marL="457200" indent="-457200">
              <a:buFont typeface="+mj-lt"/>
              <a:buAutoNum type="arabicPeriod"/>
            </a:pPr>
            <a:r>
              <a:rPr lang="en-US" sz="3200" dirty="0"/>
              <a:t>Learning is experiential or hands-on</a:t>
            </a:r>
          </a:p>
          <a:p>
            <a:pPr marL="457200" indent="-457200">
              <a:buFont typeface="+mj-lt"/>
              <a:buAutoNum type="arabicPeriod"/>
            </a:pPr>
            <a:r>
              <a:rPr lang="en-US" sz="3200" dirty="0"/>
              <a:t>The time is right for them to learn </a:t>
            </a:r>
          </a:p>
          <a:p>
            <a:pPr marL="457200" indent="-457200">
              <a:buFont typeface="+mj-lt"/>
              <a:buAutoNum type="arabicPeriod"/>
            </a:pPr>
            <a:r>
              <a:rPr lang="en-US" sz="3200" dirty="0"/>
              <a:t>The process is a positive and encouraging</a:t>
            </a:r>
          </a:p>
          <a:p>
            <a:pPr marL="0" indent="0">
              <a:buNone/>
            </a:pPr>
            <a:r>
              <a:rPr lang="en-US" dirty="0"/>
              <a:t>                                                        </a:t>
            </a:r>
          </a:p>
        </p:txBody>
      </p:sp>
    </p:spTree>
    <p:extLst>
      <p:ext uri="{BB962C8B-B14F-4D97-AF65-F5344CB8AC3E}">
        <p14:creationId xmlns:p14="http://schemas.microsoft.com/office/powerpoint/2010/main" val="21238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E3ED-4511-EABA-AF77-A6B5A5E2E0FB}"/>
              </a:ext>
            </a:extLst>
          </p:cNvPr>
          <p:cNvSpPr>
            <a:spLocks noGrp="1"/>
          </p:cNvSpPr>
          <p:nvPr>
            <p:ph type="title"/>
          </p:nvPr>
        </p:nvSpPr>
        <p:spPr/>
        <p:txBody>
          <a:bodyPr/>
          <a:lstStyle/>
          <a:p>
            <a:r>
              <a:rPr lang="en-US" dirty="0"/>
              <a:t>Introduction to Terms</a:t>
            </a:r>
          </a:p>
        </p:txBody>
      </p:sp>
      <p:sp>
        <p:nvSpPr>
          <p:cNvPr id="3" name="Content Placeholder 2">
            <a:extLst>
              <a:ext uri="{FF2B5EF4-FFF2-40B4-BE49-F238E27FC236}">
                <a16:creationId xmlns:a16="http://schemas.microsoft.com/office/drawing/2014/main" id="{991AB8D3-886D-B630-125E-5138143E7D94}"/>
              </a:ext>
            </a:extLst>
          </p:cNvPr>
          <p:cNvSpPr>
            <a:spLocks noGrp="1"/>
          </p:cNvSpPr>
          <p:nvPr>
            <p:ph idx="1"/>
          </p:nvPr>
        </p:nvSpPr>
        <p:spPr/>
        <p:txBody>
          <a:bodyPr/>
          <a:lstStyle/>
          <a:p>
            <a:pPr marL="0" indent="0">
              <a:buNone/>
            </a:pPr>
            <a:r>
              <a:rPr lang="en-US" sz="3200" dirty="0"/>
              <a:t>Pedagogy </a:t>
            </a:r>
          </a:p>
          <a:p>
            <a:pPr>
              <a:buFont typeface="Arial" panose="020B0604020202020204" pitchFamily="34" charset="0"/>
              <a:buChar char="•"/>
            </a:pPr>
            <a:r>
              <a:rPr lang="en-US" sz="3200" dirty="0"/>
              <a:t>The science and art of education</a:t>
            </a:r>
          </a:p>
          <a:p>
            <a:pPr>
              <a:buFont typeface="Arial" panose="020B0604020202020204" pitchFamily="34" charset="0"/>
              <a:buChar char="•"/>
            </a:pPr>
            <a:r>
              <a:rPr lang="en-US" sz="3200" dirty="0"/>
              <a:t>Strategies that are used to improve learning outcomes</a:t>
            </a:r>
          </a:p>
          <a:p>
            <a:pPr>
              <a:buFont typeface="Arial" panose="020B0604020202020204" pitchFamily="34" charset="0"/>
              <a:buChar char="•"/>
            </a:pPr>
            <a:endParaRPr lang="en-US" sz="3200" dirty="0"/>
          </a:p>
          <a:p>
            <a:pPr marL="0" indent="0">
              <a:buNone/>
            </a:pPr>
            <a:r>
              <a:rPr lang="en-US" sz="3200" dirty="0"/>
              <a:t>Andragogy</a:t>
            </a:r>
          </a:p>
          <a:p>
            <a:pPr>
              <a:buFont typeface="Arial" panose="020B0604020202020204" pitchFamily="34" charset="0"/>
              <a:buChar char="•"/>
            </a:pPr>
            <a:r>
              <a:rPr lang="en-US" sz="3200" dirty="0"/>
              <a:t>Method and practice of teaching adult learning</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2744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B5BF-B6B6-29F0-45E0-E0C7603DBFC5}"/>
              </a:ext>
            </a:extLst>
          </p:cNvPr>
          <p:cNvSpPr>
            <a:spLocks noGrp="1"/>
          </p:cNvSpPr>
          <p:nvPr>
            <p:ph type="title"/>
          </p:nvPr>
        </p:nvSpPr>
        <p:spPr/>
        <p:txBody>
          <a:bodyPr/>
          <a:lstStyle/>
          <a:p>
            <a:r>
              <a:rPr lang="en-US" dirty="0"/>
              <a:t>Opportunities for Lifelong Learning in Adult Education</a:t>
            </a:r>
          </a:p>
        </p:txBody>
      </p:sp>
      <p:sp>
        <p:nvSpPr>
          <p:cNvPr id="3" name="Content Placeholder 2">
            <a:extLst>
              <a:ext uri="{FF2B5EF4-FFF2-40B4-BE49-F238E27FC236}">
                <a16:creationId xmlns:a16="http://schemas.microsoft.com/office/drawing/2014/main" id="{D088ABF9-9367-950B-E65D-51EC92FF73C9}"/>
              </a:ext>
            </a:extLst>
          </p:cNvPr>
          <p:cNvSpPr>
            <a:spLocks noGrp="1"/>
          </p:cNvSpPr>
          <p:nvPr>
            <p:ph idx="1"/>
          </p:nvPr>
        </p:nvSpPr>
        <p:spPr>
          <a:xfrm>
            <a:off x="990600" y="1828799"/>
            <a:ext cx="9677400" cy="4572001"/>
          </a:xfrm>
        </p:spPr>
        <p:txBody>
          <a:bodyPr>
            <a:noAutofit/>
          </a:bodyPr>
          <a:lstStyle/>
          <a:p>
            <a:pPr marL="0" indent="0">
              <a:buNone/>
            </a:pPr>
            <a:r>
              <a:rPr lang="en-US" sz="2800" b="0" i="0" dirty="0">
                <a:solidFill>
                  <a:srgbClr val="191919"/>
                </a:solidFill>
                <a:effectLst/>
                <a:latin typeface="Sora"/>
              </a:rPr>
              <a:t>Lifelong learning represents an essential dimension of adult education, enabling learners to continually adapt and grow personally and professionally throughout their lives. As global industries evolve and demand new skill sets, adults increasingly recognize the importance of continuous education to remain competitive in the workforce and achieve personal fulfillment.</a:t>
            </a:r>
          </a:p>
          <a:p>
            <a:pPr marL="0" indent="0">
              <a:buNone/>
            </a:pPr>
            <a:r>
              <a:rPr lang="en-US" sz="2800" b="0" i="0" dirty="0">
                <a:solidFill>
                  <a:srgbClr val="191919"/>
                </a:solidFill>
                <a:effectLst/>
                <a:latin typeface="Sora"/>
              </a:rPr>
              <a:t>Flexible online learning platforms now play a pivotal role in making lifelong learning accessible to more individuals. Programs that cater to professional development, skill expansion, or personal growth are often designed to fit into the schedules of adult learners who juggle significant responsibilities. </a:t>
            </a:r>
            <a:endParaRPr lang="en-US" sz="2800" dirty="0"/>
          </a:p>
        </p:txBody>
      </p:sp>
    </p:spTree>
    <p:extLst>
      <p:ext uri="{BB962C8B-B14F-4D97-AF65-F5344CB8AC3E}">
        <p14:creationId xmlns:p14="http://schemas.microsoft.com/office/powerpoint/2010/main" val="35238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0460-F938-B3A0-789D-A35798EFA168}"/>
              </a:ext>
            </a:extLst>
          </p:cNvPr>
          <p:cNvSpPr>
            <a:spLocks noGrp="1"/>
          </p:cNvSpPr>
          <p:nvPr>
            <p:ph type="title"/>
          </p:nvPr>
        </p:nvSpPr>
        <p:spPr/>
        <p:txBody>
          <a:bodyPr/>
          <a:lstStyle/>
          <a:p>
            <a:r>
              <a:rPr lang="en-US" dirty="0"/>
              <a:t>Opportunities for Lifelong Learning in Adult Education</a:t>
            </a:r>
          </a:p>
        </p:txBody>
      </p:sp>
      <p:sp>
        <p:nvSpPr>
          <p:cNvPr id="3" name="Content Placeholder 2">
            <a:extLst>
              <a:ext uri="{FF2B5EF4-FFF2-40B4-BE49-F238E27FC236}">
                <a16:creationId xmlns:a16="http://schemas.microsoft.com/office/drawing/2014/main" id="{2200833A-5171-AFD4-E1B5-35DB31D3D061}"/>
              </a:ext>
            </a:extLst>
          </p:cNvPr>
          <p:cNvSpPr>
            <a:spLocks noGrp="1"/>
          </p:cNvSpPr>
          <p:nvPr>
            <p:ph idx="1"/>
          </p:nvPr>
        </p:nvSpPr>
        <p:spPr/>
        <p:txBody>
          <a:bodyPr/>
          <a:lstStyle/>
          <a:p>
            <a:pPr marL="0" indent="0">
              <a:buNone/>
            </a:pPr>
            <a:r>
              <a:rPr lang="en-US" sz="3200" b="0" i="0" dirty="0">
                <a:solidFill>
                  <a:srgbClr val="191919"/>
                </a:solidFill>
                <a:effectLst/>
                <a:latin typeface="Sora"/>
              </a:rPr>
              <a:t>Moreover, the emphasis on lifelong education encourages the development of cross-disciplinary skills that are highly sought after in today’s job market. Adults are exposed to diverse knowledge areas, including new technologies, critical thinking strategies, and innovative problem-solving methods, which they can directly apply to real-world scenarios. </a:t>
            </a:r>
          </a:p>
          <a:p>
            <a:pPr marL="0" indent="0">
              <a:buNone/>
            </a:pPr>
            <a:endParaRPr lang="en-US" dirty="0"/>
          </a:p>
        </p:txBody>
      </p:sp>
    </p:spTree>
    <p:extLst>
      <p:ext uri="{BB962C8B-B14F-4D97-AF65-F5344CB8AC3E}">
        <p14:creationId xmlns:p14="http://schemas.microsoft.com/office/powerpoint/2010/main" val="56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A725-316D-B9C7-5EA3-D23ED1F831CE}"/>
              </a:ext>
            </a:extLst>
          </p:cNvPr>
          <p:cNvSpPr>
            <a:spLocks noGrp="1"/>
          </p:cNvSpPr>
          <p:nvPr>
            <p:ph type="title"/>
          </p:nvPr>
        </p:nvSpPr>
        <p:spPr/>
        <p:txBody>
          <a:bodyPr/>
          <a:lstStyle/>
          <a:p>
            <a:r>
              <a:rPr lang="en-US" dirty="0"/>
              <a:t>Challenges in Adult Learning</a:t>
            </a:r>
          </a:p>
        </p:txBody>
      </p:sp>
      <p:sp>
        <p:nvSpPr>
          <p:cNvPr id="3" name="Content Placeholder 2">
            <a:extLst>
              <a:ext uri="{FF2B5EF4-FFF2-40B4-BE49-F238E27FC236}">
                <a16:creationId xmlns:a16="http://schemas.microsoft.com/office/drawing/2014/main" id="{24862A39-2CE4-967D-1A5F-07BADFF7E65B}"/>
              </a:ext>
            </a:extLst>
          </p:cNvPr>
          <p:cNvSpPr>
            <a:spLocks noGrp="1"/>
          </p:cNvSpPr>
          <p:nvPr>
            <p:ph idx="1"/>
          </p:nvPr>
        </p:nvSpPr>
        <p:spPr/>
        <p:txBody>
          <a:bodyPr>
            <a:normAutofit fontScale="32500" lnSpcReduction="20000"/>
          </a:bodyPr>
          <a:lstStyle/>
          <a:p>
            <a:pPr>
              <a:lnSpc>
                <a:spcPts val="1875"/>
              </a:lnSpc>
              <a:buNone/>
            </a:pPr>
            <a:r>
              <a:rPr lang="en-US" sz="6000" b="0" i="0" dirty="0">
                <a:solidFill>
                  <a:srgbClr val="191919"/>
                </a:solidFill>
                <a:effectLst/>
                <a:latin typeface="Sora"/>
              </a:rPr>
              <a:t>Adult learning comes with its own set of unique challenges that can impact the overall effectiveness and engagement of the learning process. One major challenge is balancing education with other responsibilities, such as work and family. Unlike traditional students, adult learners often juggle multiple roles, making it difficult to allocate dedicated time for coursework, study, and assignments. This can lead to increased stress and potential burnout if not managed effectively.</a:t>
            </a:r>
          </a:p>
          <a:p>
            <a:pPr algn="l">
              <a:lnSpc>
                <a:spcPts val="1875"/>
              </a:lnSpc>
              <a:buNone/>
            </a:pPr>
            <a:r>
              <a:rPr lang="en-US" sz="6000" b="0" i="0" dirty="0">
                <a:solidFill>
                  <a:srgbClr val="191919"/>
                </a:solidFill>
                <a:effectLst/>
                <a:latin typeface="Sora"/>
              </a:rPr>
              <a:t>Time management is another common challenge. Adult learners must prioritize their schedules and remain disciplined to stay on track with their learning goals. The temptation to put schoolwork aside for urgent tasks or family obligations can significantly affect their progress and academic success.</a:t>
            </a:r>
          </a:p>
          <a:p>
            <a:pPr algn="l">
              <a:lnSpc>
                <a:spcPts val="1875"/>
              </a:lnSpc>
              <a:buNone/>
            </a:pPr>
            <a:r>
              <a:rPr lang="en-US" sz="6000" b="0" i="0" dirty="0">
                <a:solidFill>
                  <a:srgbClr val="191919"/>
                </a:solidFill>
                <a:effectLst/>
                <a:latin typeface="Sora"/>
              </a:rPr>
              <a:t>The fear of returning to school after a long period away is also prevalent among adults. This can lead to self-doubt and anxiety about keeping up with the material, adapting to new learning technologies, and competing with younger students who may be more familiar with current educational practices.</a:t>
            </a:r>
          </a:p>
          <a:p>
            <a:pPr marL="0" indent="0" algn="l">
              <a:lnSpc>
                <a:spcPts val="1875"/>
              </a:lnSpc>
              <a:buNone/>
            </a:pPr>
            <a:r>
              <a:rPr lang="en-US" sz="6000" b="0" i="0" dirty="0">
                <a:solidFill>
                  <a:srgbClr val="191919"/>
                </a:solidFill>
                <a:effectLst/>
                <a:latin typeface="Sora"/>
              </a:rPr>
              <a:t>Lastly, navigating the financial aspect of education can be daunting. </a:t>
            </a:r>
          </a:p>
          <a:p>
            <a:pPr marL="0" indent="0">
              <a:buNone/>
            </a:pPr>
            <a:endParaRPr lang="en-US" dirty="0"/>
          </a:p>
        </p:txBody>
      </p:sp>
    </p:spTree>
    <p:extLst>
      <p:ext uri="{BB962C8B-B14F-4D97-AF65-F5344CB8AC3E}">
        <p14:creationId xmlns:p14="http://schemas.microsoft.com/office/powerpoint/2010/main" val="48473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CB91-3CFD-212E-3CC0-E3863AF2340B}"/>
              </a:ext>
            </a:extLst>
          </p:cNvPr>
          <p:cNvSpPr>
            <a:spLocks noGrp="1"/>
          </p:cNvSpPr>
          <p:nvPr>
            <p:ph type="title"/>
          </p:nvPr>
        </p:nvSpPr>
        <p:spPr/>
        <p:txBody>
          <a:bodyPr/>
          <a:lstStyle/>
          <a:p>
            <a:r>
              <a:rPr lang="en-US" dirty="0"/>
              <a:t>Learning Benefits</a:t>
            </a:r>
          </a:p>
        </p:txBody>
      </p:sp>
      <p:sp>
        <p:nvSpPr>
          <p:cNvPr id="3" name="Content Placeholder 2">
            <a:extLst>
              <a:ext uri="{FF2B5EF4-FFF2-40B4-BE49-F238E27FC236}">
                <a16:creationId xmlns:a16="http://schemas.microsoft.com/office/drawing/2014/main" id="{0521C465-9B50-CAB7-BC9E-17328A9DA782}"/>
              </a:ext>
            </a:extLst>
          </p:cNvPr>
          <p:cNvSpPr>
            <a:spLocks noGrp="1"/>
          </p:cNvSpPr>
          <p:nvPr>
            <p:ph idx="1"/>
          </p:nvPr>
        </p:nvSpPr>
        <p:spPr/>
        <p:txBody>
          <a:bodyPr/>
          <a:lstStyle/>
          <a:p>
            <a:pPr algn="l">
              <a:lnSpc>
                <a:spcPts val="1875"/>
              </a:lnSpc>
              <a:buNone/>
            </a:pPr>
            <a:r>
              <a:rPr lang="en-US" b="0" i="0" dirty="0">
                <a:solidFill>
                  <a:srgbClr val="191919"/>
                </a:solidFill>
                <a:effectLst/>
                <a:latin typeface="Sora"/>
              </a:rPr>
              <a:t>Adults spend a considerable amount of time and energy weighing the costs and benefits of a learning program. While younger learners accept the fact that the knowledge they are acquiring today will not be immediately applied to real-life scenarios, this is not the case for adult learners.</a:t>
            </a:r>
          </a:p>
          <a:p>
            <a:pPr algn="l">
              <a:lnSpc>
                <a:spcPts val="1875"/>
              </a:lnSpc>
              <a:buNone/>
            </a:pPr>
            <a:r>
              <a:rPr lang="en-US" b="0" i="0" dirty="0">
                <a:solidFill>
                  <a:srgbClr val="191919"/>
                </a:solidFill>
                <a:effectLst/>
                <a:latin typeface="Sora"/>
              </a:rPr>
              <a:t>Before actively engaging in the learning process, adults need an important reason for continuing education, as well as an accessible and convenient mode of learning.</a:t>
            </a:r>
          </a:p>
          <a:p>
            <a:pPr marL="0" indent="0" algn="l">
              <a:lnSpc>
                <a:spcPts val="1875"/>
              </a:lnSpc>
              <a:buNone/>
            </a:pPr>
            <a:r>
              <a:rPr lang="en-US" b="0" i="0" dirty="0">
                <a:solidFill>
                  <a:srgbClr val="191919"/>
                </a:solidFill>
                <a:effectLst/>
                <a:latin typeface="Sora"/>
              </a:rPr>
              <a:t>Hence, when designing courses, it pays to provide adequate information about the advantages of the course. This enables learners to explore the benefits that they will gain from the program.</a:t>
            </a:r>
          </a:p>
          <a:p>
            <a:pPr marL="0" indent="0">
              <a:buNone/>
            </a:pPr>
            <a:endParaRPr lang="en-US" dirty="0"/>
          </a:p>
        </p:txBody>
      </p:sp>
    </p:spTree>
    <p:extLst>
      <p:ext uri="{BB962C8B-B14F-4D97-AF65-F5344CB8AC3E}">
        <p14:creationId xmlns:p14="http://schemas.microsoft.com/office/powerpoint/2010/main" val="361354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learning programs:</a:t>
            </a:r>
          </a:p>
        </p:txBody>
      </p:sp>
      <p:sp>
        <p:nvSpPr>
          <p:cNvPr id="3" name="Content Placeholder 2"/>
          <p:cNvSpPr>
            <a:spLocks noGrp="1"/>
          </p:cNvSpPr>
          <p:nvPr>
            <p:ph idx="1"/>
          </p:nvPr>
        </p:nvSpPr>
        <p:spPr>
          <a:xfrm>
            <a:off x="1524000" y="2133599"/>
            <a:ext cx="9144000" cy="4572001"/>
          </a:xfrm>
        </p:spPr>
        <p:txBody>
          <a:bodyPr/>
          <a:lstStyle/>
          <a:p>
            <a:pPr marL="0" indent="0">
              <a:buNone/>
            </a:pPr>
            <a:r>
              <a:rPr lang="en-US" dirty="0"/>
              <a:t>Developing effective, engaging learning programs for adult learners is a challenge for many educational institutions and organizations. Adult learners don’t have the freedom to fully devote their time to education. Adult learners may also face challenges such as financial constraints, which hinder them from fully engaging in the learning experience. </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FA12-921F-311F-DC32-B92875D34326}"/>
              </a:ext>
            </a:extLst>
          </p:cNvPr>
          <p:cNvSpPr>
            <a:spLocks noGrp="1"/>
          </p:cNvSpPr>
          <p:nvPr>
            <p:ph type="title"/>
          </p:nvPr>
        </p:nvSpPr>
        <p:spPr/>
        <p:txBody>
          <a:bodyPr/>
          <a:lstStyle/>
          <a:p>
            <a:r>
              <a:rPr lang="en-US" dirty="0"/>
              <a:t>How can Technology Enhance Adult Learning Experiences.</a:t>
            </a:r>
          </a:p>
        </p:txBody>
      </p:sp>
      <p:sp>
        <p:nvSpPr>
          <p:cNvPr id="3" name="Content Placeholder 2">
            <a:extLst>
              <a:ext uri="{FF2B5EF4-FFF2-40B4-BE49-F238E27FC236}">
                <a16:creationId xmlns:a16="http://schemas.microsoft.com/office/drawing/2014/main" id="{D87DF715-7B72-7445-B48F-6DD67E65F533}"/>
              </a:ext>
            </a:extLst>
          </p:cNvPr>
          <p:cNvSpPr>
            <a:spLocks noGrp="1"/>
          </p:cNvSpPr>
          <p:nvPr>
            <p:ph idx="1"/>
          </p:nvPr>
        </p:nvSpPr>
        <p:spPr>
          <a:xfrm>
            <a:off x="1524000" y="2209799"/>
            <a:ext cx="9144000" cy="4572001"/>
          </a:xfrm>
        </p:spPr>
        <p:txBody>
          <a:bodyPr/>
          <a:lstStyle/>
          <a:p>
            <a:pPr marL="0" indent="0">
              <a:buNone/>
            </a:pPr>
            <a:r>
              <a:rPr lang="en-US" b="0" i="0" dirty="0">
                <a:solidFill>
                  <a:srgbClr val="191919"/>
                </a:solidFill>
                <a:effectLst/>
                <a:latin typeface="Sora"/>
              </a:rPr>
              <a:t>Technology plays a significant role in shaping modern adult learning, offering opportunities for personalized, flexible, and interactive education. Incorporating technology into adult learning enhances the learning experience, making it more accessible and engaging for adult learners.</a:t>
            </a:r>
            <a:endParaRPr lang="en-US" dirty="0"/>
          </a:p>
        </p:txBody>
      </p:sp>
    </p:spTree>
    <p:extLst>
      <p:ext uri="{BB962C8B-B14F-4D97-AF65-F5344CB8AC3E}">
        <p14:creationId xmlns:p14="http://schemas.microsoft.com/office/powerpoint/2010/main" val="26756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41BD-71D5-BC16-1AC0-09ECA1A0032A}"/>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E64973B5-68B8-D9D8-ECE0-FC889EA69C8F}"/>
              </a:ext>
            </a:extLst>
          </p:cNvPr>
          <p:cNvSpPr>
            <a:spLocks noGrp="1"/>
          </p:cNvSpPr>
          <p:nvPr>
            <p:ph idx="1"/>
          </p:nvPr>
        </p:nvSpPr>
        <p:spPr/>
        <p:txBody>
          <a:bodyPr/>
          <a:lstStyle/>
          <a:p>
            <a:r>
              <a:rPr lang="en-US" dirty="0"/>
              <a:t>Principles of Adult Education</a:t>
            </a:r>
          </a:p>
          <a:p>
            <a:r>
              <a:rPr lang="en-US" dirty="0"/>
              <a:t>Characteristics of the Learner</a:t>
            </a:r>
          </a:p>
          <a:p>
            <a:r>
              <a:rPr lang="en-US" dirty="0"/>
              <a:t>Training Logistics </a:t>
            </a:r>
          </a:p>
          <a:p>
            <a:r>
              <a:rPr lang="en-US" dirty="0"/>
              <a:t>Training Development</a:t>
            </a:r>
          </a:p>
        </p:txBody>
      </p:sp>
    </p:spTree>
    <p:extLst>
      <p:ext uri="{BB962C8B-B14F-4D97-AF65-F5344CB8AC3E}">
        <p14:creationId xmlns:p14="http://schemas.microsoft.com/office/powerpoint/2010/main" val="288714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3187-3357-8C51-D042-2F38DB8F54C6}"/>
              </a:ext>
            </a:extLst>
          </p:cNvPr>
          <p:cNvSpPr>
            <a:spLocks noGrp="1"/>
          </p:cNvSpPr>
          <p:nvPr>
            <p:ph type="title"/>
          </p:nvPr>
        </p:nvSpPr>
        <p:spPr/>
        <p:txBody>
          <a:bodyPr/>
          <a:lstStyle/>
          <a:p>
            <a:r>
              <a:rPr lang="en-US" dirty="0"/>
              <a:t>Preparation and Delivery Skills</a:t>
            </a:r>
          </a:p>
        </p:txBody>
      </p:sp>
      <p:sp>
        <p:nvSpPr>
          <p:cNvPr id="6" name="TextBox 5">
            <a:extLst>
              <a:ext uri="{FF2B5EF4-FFF2-40B4-BE49-F238E27FC236}">
                <a16:creationId xmlns:a16="http://schemas.microsoft.com/office/drawing/2014/main" id="{F5098981-390D-9780-01F8-06288E2C77A6}"/>
              </a:ext>
            </a:extLst>
          </p:cNvPr>
          <p:cNvSpPr txBox="1"/>
          <p:nvPr/>
        </p:nvSpPr>
        <p:spPr>
          <a:xfrm>
            <a:off x="1066800" y="2438400"/>
            <a:ext cx="9525000" cy="3539430"/>
          </a:xfrm>
          <a:prstGeom prst="rect">
            <a:avLst/>
          </a:prstGeom>
          <a:noFill/>
        </p:spPr>
        <p:txBody>
          <a:bodyPr wrap="square">
            <a:spAutoFit/>
          </a:bodyPr>
          <a:lstStyle/>
          <a:p>
            <a:pPr marL="457200" indent="-457200">
              <a:buFont typeface="Arial" panose="020B0604020202020204" pitchFamily="34" charset="0"/>
              <a:buChar char="•"/>
            </a:pPr>
            <a:r>
              <a:rPr lang="en-US" sz="3200" dirty="0"/>
              <a:t>Recognize your strengths and weaknesses and don’t pretend to know all the answers </a:t>
            </a:r>
          </a:p>
          <a:p>
            <a:r>
              <a:rPr lang="en-US" sz="3200" dirty="0"/>
              <a:t>• Dress appropriately </a:t>
            </a:r>
          </a:p>
          <a:p>
            <a:r>
              <a:rPr lang="en-US" sz="3200" dirty="0"/>
              <a:t>• Watch your body language </a:t>
            </a:r>
          </a:p>
          <a:p>
            <a:r>
              <a:rPr lang="en-US" sz="3200" dirty="0"/>
              <a:t>• Be responsive and flexible </a:t>
            </a:r>
          </a:p>
          <a:p>
            <a:r>
              <a:rPr lang="en-US" sz="3200" dirty="0"/>
              <a:t>• Be sensitive to learners </a:t>
            </a:r>
          </a:p>
          <a:p>
            <a:r>
              <a:rPr lang="en-US" sz="3200" dirty="0"/>
              <a:t>• Use your sense of humor</a:t>
            </a:r>
          </a:p>
        </p:txBody>
      </p:sp>
    </p:spTree>
    <p:extLst>
      <p:ext uri="{BB962C8B-B14F-4D97-AF65-F5344CB8AC3E}">
        <p14:creationId xmlns:p14="http://schemas.microsoft.com/office/powerpoint/2010/main" val="2478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E68C-381E-A654-B94C-85BD983949BB}"/>
              </a:ext>
            </a:extLst>
          </p:cNvPr>
          <p:cNvSpPr>
            <a:spLocks noGrp="1"/>
          </p:cNvSpPr>
          <p:nvPr>
            <p:ph type="title"/>
          </p:nvPr>
        </p:nvSpPr>
        <p:spPr/>
        <p:txBody>
          <a:bodyPr/>
          <a:lstStyle/>
          <a:p>
            <a:r>
              <a:rPr lang="en-US" dirty="0"/>
              <a:t>Avoid these pitfalls…….. </a:t>
            </a:r>
          </a:p>
        </p:txBody>
      </p:sp>
      <p:sp>
        <p:nvSpPr>
          <p:cNvPr id="3" name="Content Placeholder 2">
            <a:extLst>
              <a:ext uri="{FF2B5EF4-FFF2-40B4-BE49-F238E27FC236}">
                <a16:creationId xmlns:a16="http://schemas.microsoft.com/office/drawing/2014/main" id="{DF928D06-68F2-EF75-211E-33655FEB40A0}"/>
              </a:ext>
            </a:extLst>
          </p:cNvPr>
          <p:cNvSpPr>
            <a:spLocks noGrp="1"/>
          </p:cNvSpPr>
          <p:nvPr>
            <p:ph idx="1"/>
          </p:nvPr>
        </p:nvSpPr>
        <p:spPr/>
        <p:txBody>
          <a:bodyPr>
            <a:normAutofit lnSpcReduction="10000"/>
          </a:bodyPr>
          <a:lstStyle/>
          <a:p>
            <a:r>
              <a:rPr lang="en-US" dirty="0"/>
              <a:t>Poor first impression</a:t>
            </a:r>
          </a:p>
          <a:p>
            <a:r>
              <a:rPr lang="en-US" dirty="0"/>
              <a:t>No sharing of objectives</a:t>
            </a:r>
          </a:p>
          <a:p>
            <a:r>
              <a:rPr lang="en-US" dirty="0"/>
              <a:t>Dull, dry and boring</a:t>
            </a:r>
          </a:p>
          <a:p>
            <a:r>
              <a:rPr lang="en-US" dirty="0"/>
              <a:t>Frozen in one spot or sitting the whole time</a:t>
            </a:r>
          </a:p>
          <a:p>
            <a:r>
              <a:rPr lang="en-US" dirty="0"/>
              <a:t>Weak or no eye contact</a:t>
            </a:r>
          </a:p>
          <a:p>
            <a:r>
              <a:rPr lang="en-US" dirty="0"/>
              <a:t>Poor visual aids</a:t>
            </a:r>
          </a:p>
          <a:p>
            <a:r>
              <a:rPr lang="en-US" dirty="0"/>
              <a:t>NO Humor</a:t>
            </a:r>
          </a:p>
          <a:p>
            <a:r>
              <a:rPr lang="en-US" dirty="0"/>
              <a:t>Poor preparation</a:t>
            </a:r>
          </a:p>
          <a:p>
            <a:pPr marL="0" indent="0">
              <a:buNone/>
            </a:pPr>
            <a:r>
              <a:rPr lang="en-US" dirty="0"/>
              <a:t>( I smile because I have no idea what’s going on)</a:t>
            </a:r>
          </a:p>
        </p:txBody>
      </p:sp>
      <p:pic>
        <p:nvPicPr>
          <p:cNvPr id="5" name="Picture 4" descr="Student studying in library">
            <a:extLst>
              <a:ext uri="{FF2B5EF4-FFF2-40B4-BE49-F238E27FC236}">
                <a16:creationId xmlns:a16="http://schemas.microsoft.com/office/drawing/2014/main" id="{3F0D9CE7-9228-DFFC-AF8C-0991202E2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3505200"/>
            <a:ext cx="4343400" cy="3581400"/>
          </a:xfrm>
          <a:prstGeom prst="rect">
            <a:avLst/>
          </a:prstGeom>
        </p:spPr>
      </p:pic>
    </p:spTree>
    <p:extLst>
      <p:ext uri="{BB962C8B-B14F-4D97-AF65-F5344CB8AC3E}">
        <p14:creationId xmlns:p14="http://schemas.microsoft.com/office/powerpoint/2010/main" val="28936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F717-FC5E-968D-87E6-C0CFF3EB1BC1}"/>
              </a:ext>
            </a:extLst>
          </p:cNvPr>
          <p:cNvSpPr>
            <a:spLocks noGrp="1"/>
          </p:cNvSpPr>
          <p:nvPr>
            <p:ph type="title"/>
          </p:nvPr>
        </p:nvSpPr>
        <p:spPr/>
        <p:txBody>
          <a:bodyPr/>
          <a:lstStyle/>
          <a:p>
            <a:r>
              <a:rPr lang="en-US" dirty="0" err="1"/>
              <a:t>Stategies</a:t>
            </a:r>
            <a:r>
              <a:rPr lang="en-US" dirty="0"/>
              <a:t> for Educators: Thriving in 2025</a:t>
            </a:r>
          </a:p>
        </p:txBody>
      </p:sp>
      <p:sp>
        <p:nvSpPr>
          <p:cNvPr id="3" name="Content Placeholder 2">
            <a:extLst>
              <a:ext uri="{FF2B5EF4-FFF2-40B4-BE49-F238E27FC236}">
                <a16:creationId xmlns:a16="http://schemas.microsoft.com/office/drawing/2014/main" id="{7EC190D2-BC08-A69B-2462-38B8F0CDF533}"/>
              </a:ext>
            </a:extLst>
          </p:cNvPr>
          <p:cNvSpPr>
            <a:spLocks noGrp="1"/>
          </p:cNvSpPr>
          <p:nvPr>
            <p:ph idx="1"/>
          </p:nvPr>
        </p:nvSpPr>
        <p:spPr/>
        <p:txBody>
          <a:bodyPr/>
          <a:lstStyle/>
          <a:p>
            <a:pPr algn="l">
              <a:spcBef>
                <a:spcPts val="1125"/>
              </a:spcBef>
              <a:buNone/>
            </a:pPr>
            <a:r>
              <a:rPr lang="en-US" b="1" dirty="0">
                <a:solidFill>
                  <a:srgbClr val="212529"/>
                </a:solidFill>
                <a:latin typeface="Barlow" panose="020F0502020204030204" pitchFamily="2" charset="0"/>
              </a:rPr>
              <a:t>1.</a:t>
            </a:r>
            <a:r>
              <a:rPr lang="en-US" b="1" i="0" dirty="0">
                <a:solidFill>
                  <a:srgbClr val="212529"/>
                </a:solidFill>
                <a:effectLst/>
                <a:latin typeface="Barlow" panose="020F0502020204030204" pitchFamily="2" charset="0"/>
              </a:rPr>
              <a:t> Embrace Technology Proactively</a:t>
            </a:r>
            <a:endParaRPr lang="en-US" b="0" i="0" dirty="0">
              <a:solidFill>
                <a:srgbClr val="212529"/>
              </a:solidFill>
              <a:effectLst/>
              <a:latin typeface="Barlow" panose="020F0502020204030204" pitchFamily="2" charset="0"/>
            </a:endParaRPr>
          </a:p>
          <a:p>
            <a:pPr algn="l">
              <a:buFont typeface="Arial" panose="020B0604020202020204" pitchFamily="34" charset="0"/>
              <a:buChar char="•"/>
            </a:pPr>
            <a:r>
              <a:rPr lang="en-US" b="1" i="0" dirty="0">
                <a:solidFill>
                  <a:srgbClr val="212529"/>
                </a:solidFill>
                <a:effectLst/>
                <a:latin typeface="Barlow" panose="020F0502020204030204" pitchFamily="2" charset="0"/>
              </a:rPr>
              <a:t>Stay Informed</a:t>
            </a:r>
            <a:r>
              <a:rPr lang="en-US" b="0" i="0" dirty="0">
                <a:solidFill>
                  <a:srgbClr val="212529"/>
                </a:solidFill>
                <a:effectLst/>
                <a:latin typeface="Barlow" panose="020F0502020204030204" pitchFamily="2" charset="0"/>
              </a:rPr>
              <a:t>: Regularly update your knowledge on educational technologies.</a:t>
            </a:r>
          </a:p>
          <a:p>
            <a:pPr algn="l">
              <a:buFont typeface="Arial" panose="020B0604020202020204" pitchFamily="34" charset="0"/>
              <a:buChar char="•"/>
            </a:pPr>
            <a:r>
              <a:rPr lang="en-US" b="1" i="0" dirty="0">
                <a:solidFill>
                  <a:srgbClr val="212529"/>
                </a:solidFill>
                <a:effectLst/>
                <a:latin typeface="Barlow" panose="020F0502020204030204" pitchFamily="2" charset="0"/>
              </a:rPr>
              <a:t>Integrate Tools</a:t>
            </a:r>
            <a:r>
              <a:rPr lang="en-US" b="0" i="0" dirty="0">
                <a:solidFill>
                  <a:srgbClr val="212529"/>
                </a:solidFill>
                <a:effectLst/>
                <a:latin typeface="Barlow" panose="020F0502020204030204" pitchFamily="2" charset="0"/>
              </a:rPr>
              <a:t>: Use platforms and apps that enhance learning experiences.</a:t>
            </a:r>
          </a:p>
          <a:p>
            <a:pPr algn="l">
              <a:spcBef>
                <a:spcPts val="1125"/>
              </a:spcBef>
              <a:buNone/>
            </a:pPr>
            <a:r>
              <a:rPr lang="en-US" b="1" i="0" dirty="0">
                <a:solidFill>
                  <a:srgbClr val="212529"/>
                </a:solidFill>
                <a:effectLst/>
                <a:latin typeface="Barlow" panose="020F0502020204030204" pitchFamily="2" charset="0"/>
              </a:rPr>
              <a:t>2. Foster Self-Directed Learning</a:t>
            </a:r>
            <a:endParaRPr lang="en-US" b="0" i="0" dirty="0">
              <a:solidFill>
                <a:srgbClr val="212529"/>
              </a:solidFill>
              <a:effectLst/>
              <a:latin typeface="Barlow" panose="020F0502020204030204" pitchFamily="2" charset="0"/>
            </a:endParaRPr>
          </a:p>
          <a:p>
            <a:pPr algn="l">
              <a:buFont typeface="Arial" panose="020B0604020202020204" pitchFamily="34" charset="0"/>
              <a:buChar char="•"/>
            </a:pPr>
            <a:r>
              <a:rPr lang="en-US" b="1" i="0" dirty="0">
                <a:solidFill>
                  <a:srgbClr val="212529"/>
                </a:solidFill>
                <a:effectLst/>
                <a:latin typeface="Barlow" panose="020F0502020204030204" pitchFamily="2" charset="0"/>
              </a:rPr>
              <a:t>Provide Resources</a:t>
            </a:r>
            <a:r>
              <a:rPr lang="en-US" b="0" i="0" dirty="0">
                <a:solidFill>
                  <a:srgbClr val="212529"/>
                </a:solidFill>
                <a:effectLst/>
                <a:latin typeface="Barlow" panose="020F0502020204030204" pitchFamily="2" charset="0"/>
              </a:rPr>
              <a:t>: Offer a variety of materials for learners to explore.</a:t>
            </a:r>
          </a:p>
          <a:p>
            <a:pPr algn="l">
              <a:buFont typeface="Arial" panose="020B0604020202020204" pitchFamily="34" charset="0"/>
              <a:buChar char="•"/>
            </a:pPr>
            <a:r>
              <a:rPr lang="en-US" b="1" i="0" dirty="0">
                <a:solidFill>
                  <a:srgbClr val="212529"/>
                </a:solidFill>
                <a:effectLst/>
                <a:latin typeface="Barlow" panose="020F0502020204030204" pitchFamily="2" charset="0"/>
              </a:rPr>
              <a:t>Set Learning Goals</a:t>
            </a:r>
            <a:r>
              <a:rPr lang="en-US" b="0" i="0" dirty="0">
                <a:solidFill>
                  <a:srgbClr val="212529"/>
                </a:solidFill>
                <a:effectLst/>
                <a:latin typeface="Barlow" panose="020F0502020204030204" pitchFamily="2" charset="0"/>
              </a:rPr>
              <a:t>: Guide learners in setting and achieving their objectives.</a:t>
            </a:r>
          </a:p>
          <a:p>
            <a:endParaRPr lang="en-US" dirty="0"/>
          </a:p>
        </p:txBody>
      </p:sp>
    </p:spTree>
    <p:extLst>
      <p:ext uri="{BB962C8B-B14F-4D97-AF65-F5344CB8AC3E}">
        <p14:creationId xmlns:p14="http://schemas.microsoft.com/office/powerpoint/2010/main" val="314666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07F9-25EA-123C-F016-DD00390CE425}"/>
              </a:ext>
            </a:extLst>
          </p:cNvPr>
          <p:cNvSpPr>
            <a:spLocks noGrp="1"/>
          </p:cNvSpPr>
          <p:nvPr>
            <p:ph type="title"/>
          </p:nvPr>
        </p:nvSpPr>
        <p:spPr/>
        <p:txBody>
          <a:bodyPr/>
          <a:lstStyle/>
          <a:p>
            <a:r>
              <a:rPr lang="en-US" dirty="0"/>
              <a:t>Strategies for Educators: Thriving in 2025</a:t>
            </a:r>
          </a:p>
        </p:txBody>
      </p:sp>
      <p:sp>
        <p:nvSpPr>
          <p:cNvPr id="3" name="Content Placeholder 2">
            <a:extLst>
              <a:ext uri="{FF2B5EF4-FFF2-40B4-BE49-F238E27FC236}">
                <a16:creationId xmlns:a16="http://schemas.microsoft.com/office/drawing/2014/main" id="{E39DB70C-46EC-836B-9419-9957295D2C9D}"/>
              </a:ext>
            </a:extLst>
          </p:cNvPr>
          <p:cNvSpPr>
            <a:spLocks noGrp="1"/>
          </p:cNvSpPr>
          <p:nvPr>
            <p:ph idx="1"/>
          </p:nvPr>
        </p:nvSpPr>
        <p:spPr/>
        <p:txBody>
          <a:bodyPr>
            <a:normAutofit fontScale="92500"/>
          </a:bodyPr>
          <a:lstStyle/>
          <a:p>
            <a:pPr marL="0" indent="0">
              <a:buNone/>
            </a:pPr>
            <a:r>
              <a:rPr lang="en-US" dirty="0"/>
              <a:t>3. Prioritize Mental Wellbeing</a:t>
            </a:r>
          </a:p>
          <a:p>
            <a:r>
              <a:rPr lang="en-US" dirty="0"/>
              <a:t> Offer Support: Connect learners with counseling services when needed.</a:t>
            </a:r>
          </a:p>
          <a:p>
            <a:pPr marL="0" indent="0">
              <a:buNone/>
            </a:pPr>
            <a:r>
              <a:rPr lang="en-US" dirty="0"/>
              <a:t>4. Cultivate a Collaborative Environment</a:t>
            </a:r>
          </a:p>
          <a:p>
            <a:r>
              <a:rPr lang="en-US" dirty="0"/>
              <a:t>Group Activities: Incorporate teamwork into your curriculum</a:t>
            </a:r>
          </a:p>
          <a:p>
            <a:r>
              <a:rPr lang="en-US" dirty="0"/>
              <a:t>Peer Learning: Encourage sharing of Knowledge among learners.</a:t>
            </a:r>
          </a:p>
          <a:p>
            <a:pPr marL="0" indent="0">
              <a:buNone/>
            </a:pPr>
            <a:r>
              <a:rPr lang="en-US" dirty="0"/>
              <a:t>5. Align with Industry Needs</a:t>
            </a:r>
          </a:p>
          <a:p>
            <a:r>
              <a:rPr lang="en-US" dirty="0"/>
              <a:t>Stay Current: Keep abreast of industry trends and skill demands.</a:t>
            </a:r>
          </a:p>
          <a:p>
            <a:r>
              <a:rPr lang="en-US" dirty="0"/>
              <a:t>Adapt curriculum: Modify your teaching content to met evolving needs.</a:t>
            </a:r>
          </a:p>
          <a:p>
            <a:pPr marL="0" indent="0">
              <a:buNone/>
            </a:pPr>
            <a:endParaRPr lang="en-US" dirty="0"/>
          </a:p>
        </p:txBody>
      </p:sp>
    </p:spTree>
    <p:extLst>
      <p:ext uri="{BB962C8B-B14F-4D97-AF65-F5344CB8AC3E}">
        <p14:creationId xmlns:p14="http://schemas.microsoft.com/office/powerpoint/2010/main" val="47970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EF1F-71BF-95CD-430D-05287818BA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DEFDE0-051C-360C-96A2-C1A0C971EF0A}"/>
              </a:ext>
            </a:extLst>
          </p:cNvPr>
          <p:cNvSpPr>
            <a:spLocks noGrp="1"/>
          </p:cNvSpPr>
          <p:nvPr>
            <p:ph idx="1"/>
          </p:nvPr>
        </p:nvSpPr>
        <p:spPr/>
        <p:txBody>
          <a:bodyPr/>
          <a:lstStyle/>
          <a:p>
            <a:pPr algn="l">
              <a:spcBef>
                <a:spcPts val="1125"/>
              </a:spcBef>
              <a:buNone/>
            </a:pPr>
            <a:r>
              <a:rPr lang="en-US" b="1" i="0" dirty="0">
                <a:solidFill>
                  <a:srgbClr val="212529"/>
                </a:solidFill>
                <a:effectLst/>
                <a:latin typeface="Barlow" panose="00000500000000000000" pitchFamily="2" charset="0"/>
              </a:rPr>
              <a:t>. Embrace Technology Proactively</a:t>
            </a:r>
            <a:endParaRPr lang="en-US" b="0" i="0" dirty="0">
              <a:solidFill>
                <a:srgbClr val="212529"/>
              </a:solidFill>
              <a:effectLst/>
              <a:latin typeface="Barlow" panose="00000500000000000000" pitchFamily="2" charset="0"/>
            </a:endParaRPr>
          </a:p>
          <a:p>
            <a:pPr algn="l">
              <a:buFont typeface="Arial" panose="020B0604020202020204" pitchFamily="34" charset="0"/>
              <a:buChar char="•"/>
            </a:pPr>
            <a:r>
              <a:rPr lang="en-US" b="1" i="0" dirty="0">
                <a:solidFill>
                  <a:srgbClr val="212529"/>
                </a:solidFill>
                <a:effectLst/>
                <a:latin typeface="Barlow" panose="00000500000000000000" pitchFamily="2" charset="0"/>
              </a:rPr>
              <a:t>Stay Informed</a:t>
            </a:r>
            <a:r>
              <a:rPr lang="en-US" b="0" i="0" dirty="0">
                <a:solidFill>
                  <a:srgbClr val="212529"/>
                </a:solidFill>
                <a:effectLst/>
                <a:latin typeface="Barlow" panose="00000500000000000000" pitchFamily="2" charset="0"/>
              </a:rPr>
              <a:t>: Regularly update your knowledge on educational technologies.</a:t>
            </a:r>
          </a:p>
          <a:p>
            <a:pPr algn="l">
              <a:buFont typeface="Arial" panose="020B0604020202020204" pitchFamily="34" charset="0"/>
              <a:buChar char="•"/>
            </a:pPr>
            <a:r>
              <a:rPr lang="en-US" b="1" i="0" dirty="0">
                <a:solidFill>
                  <a:srgbClr val="212529"/>
                </a:solidFill>
                <a:effectLst/>
                <a:latin typeface="Barlow" panose="00000500000000000000" pitchFamily="2" charset="0"/>
              </a:rPr>
              <a:t>Integrate Tools</a:t>
            </a:r>
            <a:r>
              <a:rPr lang="en-US" b="0" i="0" dirty="0">
                <a:solidFill>
                  <a:srgbClr val="212529"/>
                </a:solidFill>
                <a:effectLst/>
                <a:latin typeface="Barlow" panose="00000500000000000000" pitchFamily="2" charset="0"/>
              </a:rPr>
              <a:t>: Use platforms and apps that enhance learning experiences.</a:t>
            </a:r>
          </a:p>
          <a:p>
            <a:pPr algn="l">
              <a:spcBef>
                <a:spcPts val="1125"/>
              </a:spcBef>
              <a:buNone/>
            </a:pPr>
            <a:r>
              <a:rPr lang="en-US" b="1" i="0" dirty="0">
                <a:solidFill>
                  <a:srgbClr val="212529"/>
                </a:solidFill>
                <a:effectLst/>
                <a:latin typeface="Barlow" panose="00000500000000000000" pitchFamily="2" charset="0"/>
              </a:rPr>
              <a:t>2. Foster Self-Directed Learning</a:t>
            </a:r>
            <a:endParaRPr lang="en-US" b="0" i="0" dirty="0">
              <a:solidFill>
                <a:srgbClr val="212529"/>
              </a:solidFill>
              <a:effectLst/>
              <a:latin typeface="Barlow" panose="00000500000000000000" pitchFamily="2" charset="0"/>
            </a:endParaRPr>
          </a:p>
          <a:p>
            <a:pPr algn="l">
              <a:buFont typeface="Arial" panose="020B0604020202020204" pitchFamily="34" charset="0"/>
              <a:buChar char="•"/>
            </a:pPr>
            <a:r>
              <a:rPr lang="en-US" b="1" i="0" dirty="0">
                <a:solidFill>
                  <a:srgbClr val="212529"/>
                </a:solidFill>
                <a:effectLst/>
                <a:latin typeface="Barlow" panose="00000500000000000000" pitchFamily="2" charset="0"/>
              </a:rPr>
              <a:t>Provide Resources</a:t>
            </a:r>
            <a:r>
              <a:rPr lang="en-US" b="0" i="0" dirty="0">
                <a:solidFill>
                  <a:srgbClr val="212529"/>
                </a:solidFill>
                <a:effectLst/>
                <a:latin typeface="Barlow" panose="00000500000000000000" pitchFamily="2" charset="0"/>
              </a:rPr>
              <a:t>: Offer a variety of materials for learners to explore.</a:t>
            </a:r>
          </a:p>
          <a:p>
            <a:pPr algn="l">
              <a:buFont typeface="Arial" panose="020B0604020202020204" pitchFamily="34" charset="0"/>
              <a:buChar char="•"/>
            </a:pPr>
            <a:r>
              <a:rPr lang="en-US" b="1" i="0" dirty="0">
                <a:solidFill>
                  <a:srgbClr val="212529"/>
                </a:solidFill>
                <a:effectLst/>
                <a:latin typeface="Barlow" panose="00000500000000000000" pitchFamily="2" charset="0"/>
              </a:rPr>
              <a:t>Set Learning Goals</a:t>
            </a:r>
            <a:r>
              <a:rPr lang="en-US" b="0" i="0" dirty="0">
                <a:solidFill>
                  <a:srgbClr val="212529"/>
                </a:solidFill>
                <a:effectLst/>
                <a:latin typeface="Barlow" panose="00000500000000000000" pitchFamily="2" charset="0"/>
              </a:rPr>
              <a:t>: Guide learners in setting and achieving their objectives.</a:t>
            </a:r>
          </a:p>
          <a:p>
            <a:endParaRPr lang="en-US" dirty="0"/>
          </a:p>
        </p:txBody>
      </p:sp>
    </p:spTree>
    <p:extLst>
      <p:ext uri="{BB962C8B-B14F-4D97-AF65-F5344CB8AC3E}">
        <p14:creationId xmlns:p14="http://schemas.microsoft.com/office/powerpoint/2010/main" val="312946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22BE-3A72-49F2-708E-5098AAE5172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761E236-5846-C0E9-0DB3-DC2F1240A816}"/>
              </a:ext>
            </a:extLst>
          </p:cNvPr>
          <p:cNvSpPr>
            <a:spLocks noGrp="1"/>
          </p:cNvSpPr>
          <p:nvPr>
            <p:ph idx="1"/>
          </p:nvPr>
        </p:nvSpPr>
        <p:spPr/>
        <p:txBody>
          <a:bodyPr/>
          <a:lstStyle/>
          <a:p>
            <a:pPr marL="0" indent="0">
              <a:buNone/>
            </a:pPr>
            <a:r>
              <a:rPr lang="en-US" dirty="0"/>
              <a:t>The world of adult education in 2025 is vibrant, dynamic, and full of opportunities. By understanding and adapting to these trends, we can not only enhance our teaching practices but also profoundly impact our learners’ lives.</a:t>
            </a:r>
          </a:p>
          <a:p>
            <a:pPr marL="0" indent="0">
              <a:buNone/>
            </a:pPr>
            <a:r>
              <a:rPr lang="en-US" dirty="0"/>
              <a:t>As educators, we have the privilege and responsibility to guide adults on their learning journeys. Let’s embrace these changes, innovate our approaches, and inspire a generation of lifelong learners.</a:t>
            </a:r>
          </a:p>
        </p:txBody>
      </p:sp>
    </p:spTree>
    <p:extLst>
      <p:ext uri="{BB962C8B-B14F-4D97-AF65-F5344CB8AC3E}">
        <p14:creationId xmlns:p14="http://schemas.microsoft.com/office/powerpoint/2010/main" val="414086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2AAE-4B15-B661-71E4-945AB4964651}"/>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90914684-3A65-4DA6-39B4-B6E1A632ED26}"/>
              </a:ext>
            </a:extLst>
          </p:cNvPr>
          <p:cNvSpPr>
            <a:spLocks noGrp="1"/>
          </p:cNvSpPr>
          <p:nvPr>
            <p:ph idx="1"/>
          </p:nvPr>
        </p:nvSpPr>
        <p:spPr/>
        <p:txBody>
          <a:bodyPr>
            <a:normAutofit/>
          </a:bodyPr>
          <a:lstStyle/>
          <a:p>
            <a:pPr marL="0" indent="0">
              <a:buNone/>
            </a:pPr>
            <a:r>
              <a:rPr lang="en-US" sz="2000" dirty="0"/>
              <a:t>Trends Shaping Adult Education in 2025, United College –Dec.2024</a:t>
            </a:r>
          </a:p>
          <a:p>
            <a:pPr marL="0" indent="0">
              <a:buNone/>
            </a:pPr>
            <a:r>
              <a:rPr lang="en-US" sz="2000" dirty="0"/>
              <a:t>Creating Training using Adult Learning Principles </a:t>
            </a:r>
          </a:p>
          <a:p>
            <a:pPr marL="0" indent="0">
              <a:buNone/>
            </a:pPr>
            <a:r>
              <a:rPr lang="en-US" sz="2000" dirty="0"/>
              <a:t>Knowles, M. (1984). Andragogy in Action. San Francisco: Jossey-Bass</a:t>
            </a:r>
          </a:p>
          <a:p>
            <a:pPr marL="0" indent="0">
              <a:buNone/>
            </a:pPr>
            <a:r>
              <a:rPr lang="en-US" sz="2000" dirty="0"/>
              <a:t>Knowles, M., Holton, E. &amp; Swanson, R. (2015). The adult learner: The definitive classic in adult education and human resource development.(8th ed.). New York, New York: Routledge. </a:t>
            </a:r>
          </a:p>
          <a:p>
            <a:pPr marL="0" indent="0">
              <a:buNone/>
            </a:pPr>
            <a:r>
              <a:rPr lang="en-US" sz="2000" dirty="0" err="1"/>
              <a:t>Pashler</a:t>
            </a:r>
            <a:r>
              <a:rPr lang="en-US" sz="2000" dirty="0"/>
              <a:t> H, McDaniel M, Rohrer D, &amp; Bjork R. (2009). Learning styles: Concepts and evidence. Psychological Science in the Public Interest, 9, 105–119.</a:t>
            </a:r>
          </a:p>
          <a:p>
            <a:pPr marL="0" indent="0">
              <a:buNone/>
            </a:pPr>
            <a:r>
              <a:rPr lang="en-US" sz="2000" dirty="0"/>
              <a:t>Oklahoma Career Technology – Susie McEachern-Lauer </a:t>
            </a:r>
          </a:p>
          <a:p>
            <a:pPr marL="0" indent="0">
              <a:buNone/>
            </a:pPr>
            <a:endParaRPr lang="en-US" sz="2000" dirty="0"/>
          </a:p>
        </p:txBody>
      </p:sp>
    </p:spTree>
    <p:extLst>
      <p:ext uri="{BB962C8B-B14F-4D97-AF65-F5344CB8AC3E}">
        <p14:creationId xmlns:p14="http://schemas.microsoft.com/office/powerpoint/2010/main" val="161701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E78A-EFE9-B069-541D-19F119C379B3}"/>
              </a:ext>
            </a:extLst>
          </p:cNvPr>
          <p:cNvSpPr>
            <a:spLocks noGrp="1"/>
          </p:cNvSpPr>
          <p:nvPr>
            <p:ph type="title"/>
          </p:nvPr>
        </p:nvSpPr>
        <p:spPr/>
        <p:txBody>
          <a:bodyPr/>
          <a:lstStyle/>
          <a:p>
            <a:r>
              <a:rPr lang="en-US" dirty="0"/>
              <a:t>The Learner</a:t>
            </a:r>
          </a:p>
        </p:txBody>
      </p:sp>
      <p:sp>
        <p:nvSpPr>
          <p:cNvPr id="3" name="Content Placeholder 2">
            <a:extLst>
              <a:ext uri="{FF2B5EF4-FFF2-40B4-BE49-F238E27FC236}">
                <a16:creationId xmlns:a16="http://schemas.microsoft.com/office/drawing/2014/main" id="{6D96D9DA-14AF-9980-1065-332C378A2CB9}"/>
              </a:ext>
            </a:extLst>
          </p:cNvPr>
          <p:cNvSpPr>
            <a:spLocks noGrp="1"/>
          </p:cNvSpPr>
          <p:nvPr>
            <p:ph idx="1"/>
          </p:nvPr>
        </p:nvSpPr>
        <p:spPr>
          <a:xfrm>
            <a:off x="1524000" y="1828799"/>
            <a:ext cx="9144000" cy="2133601"/>
          </a:xfrm>
        </p:spPr>
        <p:txBody>
          <a:bodyPr>
            <a:normAutofit/>
          </a:bodyPr>
          <a:lstStyle/>
          <a:p>
            <a:pPr marL="0" indent="0">
              <a:buNone/>
            </a:pPr>
            <a:r>
              <a:rPr lang="en-US" sz="2800" dirty="0"/>
              <a:t>Learning is a process, not a thing that can be seen. It is individual and personal.</a:t>
            </a:r>
          </a:p>
        </p:txBody>
      </p:sp>
    </p:spTree>
    <p:extLst>
      <p:ext uri="{BB962C8B-B14F-4D97-AF65-F5344CB8AC3E}">
        <p14:creationId xmlns:p14="http://schemas.microsoft.com/office/powerpoint/2010/main" val="31217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F5FE-5405-BC01-C38B-78B54B6F564F}"/>
              </a:ext>
            </a:extLst>
          </p:cNvPr>
          <p:cNvSpPr>
            <a:spLocks noGrp="1"/>
          </p:cNvSpPr>
          <p:nvPr>
            <p:ph type="title"/>
          </p:nvPr>
        </p:nvSpPr>
        <p:spPr/>
        <p:txBody>
          <a:bodyPr/>
          <a:lstStyle/>
          <a:p>
            <a:r>
              <a:rPr lang="en-US" dirty="0"/>
              <a:t>5 Key Assumptions of Knowles’ Adult Learning Theory</a:t>
            </a:r>
          </a:p>
        </p:txBody>
      </p:sp>
      <p:sp>
        <p:nvSpPr>
          <p:cNvPr id="3" name="Content Placeholder 2">
            <a:extLst>
              <a:ext uri="{FF2B5EF4-FFF2-40B4-BE49-F238E27FC236}">
                <a16:creationId xmlns:a16="http://schemas.microsoft.com/office/drawing/2014/main" id="{E15E3FBC-15DA-9722-B6A6-C0982B18BBB1}"/>
              </a:ext>
            </a:extLst>
          </p:cNvPr>
          <p:cNvSpPr>
            <a:spLocks noGrp="1"/>
          </p:cNvSpPr>
          <p:nvPr>
            <p:ph idx="1"/>
          </p:nvPr>
        </p:nvSpPr>
        <p:spPr>
          <a:xfrm>
            <a:off x="1524000" y="1828800"/>
            <a:ext cx="9144000" cy="4572001"/>
          </a:xfrm>
        </p:spPr>
        <p:txBody>
          <a:bodyPr>
            <a:normAutofit lnSpcReduction="10000"/>
          </a:bodyPr>
          <a:lstStyle/>
          <a:p>
            <a:pPr marL="0" indent="0">
              <a:buNone/>
            </a:pPr>
            <a:endParaRPr lang="en-US" dirty="0"/>
          </a:p>
          <a:p>
            <a:pPr marL="0" indent="0">
              <a:buNone/>
            </a:pPr>
            <a:endParaRPr lang="en-US" dirty="0"/>
          </a:p>
          <a:p>
            <a:pPr marL="0" indent="0">
              <a:buNone/>
            </a:pPr>
            <a:r>
              <a:rPr lang="en-US" sz="3600" dirty="0"/>
              <a:t>1. Self Concept</a:t>
            </a:r>
          </a:p>
          <a:p>
            <a:pPr marL="0" indent="0">
              <a:buNone/>
            </a:pPr>
            <a:r>
              <a:rPr lang="en-US" sz="3600" dirty="0"/>
              <a:t>2. Adult learner experience</a:t>
            </a:r>
          </a:p>
          <a:p>
            <a:pPr marL="0" indent="0">
              <a:buNone/>
            </a:pPr>
            <a:r>
              <a:rPr lang="en-US" sz="3600" dirty="0"/>
              <a:t>3. Readiness to learn</a:t>
            </a:r>
          </a:p>
          <a:p>
            <a:pPr marL="0" indent="0">
              <a:buNone/>
            </a:pPr>
            <a:r>
              <a:rPr lang="en-US" sz="3600" dirty="0"/>
              <a:t>4. Orientation of learning</a:t>
            </a:r>
          </a:p>
          <a:p>
            <a:pPr marL="0" indent="0">
              <a:buNone/>
            </a:pPr>
            <a:r>
              <a:rPr lang="en-US" sz="3600" dirty="0"/>
              <a:t>5. Motivation to learn</a:t>
            </a:r>
          </a:p>
        </p:txBody>
      </p:sp>
    </p:spTree>
    <p:extLst>
      <p:ext uri="{BB962C8B-B14F-4D97-AF65-F5344CB8AC3E}">
        <p14:creationId xmlns:p14="http://schemas.microsoft.com/office/powerpoint/2010/main" val="18325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4D5B-ADA6-14F9-3D9F-3DF5BB0FD7DE}"/>
              </a:ext>
            </a:extLst>
          </p:cNvPr>
          <p:cNvSpPr>
            <a:spLocks noGrp="1"/>
          </p:cNvSpPr>
          <p:nvPr>
            <p:ph type="title"/>
          </p:nvPr>
        </p:nvSpPr>
        <p:spPr/>
        <p:txBody>
          <a:bodyPr/>
          <a:lstStyle/>
          <a:p>
            <a:r>
              <a:rPr lang="en-US" dirty="0"/>
              <a:t>Principles of Adult Learning</a:t>
            </a:r>
          </a:p>
        </p:txBody>
      </p:sp>
      <p:sp>
        <p:nvSpPr>
          <p:cNvPr id="3" name="Content Placeholder 2">
            <a:extLst>
              <a:ext uri="{FF2B5EF4-FFF2-40B4-BE49-F238E27FC236}">
                <a16:creationId xmlns:a16="http://schemas.microsoft.com/office/drawing/2014/main" id="{2D4E62F9-DFC7-8170-6D6B-0B334D5804E3}"/>
              </a:ext>
            </a:extLst>
          </p:cNvPr>
          <p:cNvSpPr>
            <a:spLocks noGrp="1"/>
          </p:cNvSpPr>
          <p:nvPr>
            <p:ph idx="1"/>
          </p:nvPr>
        </p:nvSpPr>
        <p:spPr/>
        <p:txBody>
          <a:bodyPr>
            <a:normAutofit/>
          </a:bodyPr>
          <a:lstStyle/>
          <a:p>
            <a:pPr marL="0" indent="0">
              <a:buNone/>
            </a:pPr>
            <a:r>
              <a:rPr lang="en-US" sz="3200" dirty="0"/>
              <a:t>According to a study conducted by North Central Regional Education Lab,</a:t>
            </a:r>
          </a:p>
          <a:p>
            <a:pPr marL="0" indent="0">
              <a:buNone/>
            </a:pPr>
            <a:r>
              <a:rPr lang="en-US" sz="3200" dirty="0"/>
              <a:t>“Adults will commit to learning when the goals and objectives are considered realistic and important to them.”</a:t>
            </a:r>
          </a:p>
        </p:txBody>
      </p:sp>
    </p:spTree>
    <p:extLst>
      <p:ext uri="{BB962C8B-B14F-4D97-AF65-F5344CB8AC3E}">
        <p14:creationId xmlns:p14="http://schemas.microsoft.com/office/powerpoint/2010/main" val="350650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5834-47E8-0FEE-97A0-C07C4FD379A1}"/>
              </a:ext>
            </a:extLst>
          </p:cNvPr>
          <p:cNvSpPr>
            <a:spLocks noGrp="1"/>
          </p:cNvSpPr>
          <p:nvPr>
            <p:ph type="title"/>
          </p:nvPr>
        </p:nvSpPr>
        <p:spPr/>
        <p:txBody>
          <a:bodyPr/>
          <a:lstStyle/>
          <a:p>
            <a:r>
              <a:rPr lang="en-US" dirty="0"/>
              <a:t>Training Process :</a:t>
            </a:r>
          </a:p>
        </p:txBody>
      </p:sp>
      <p:sp>
        <p:nvSpPr>
          <p:cNvPr id="3" name="Content Placeholder 2">
            <a:extLst>
              <a:ext uri="{FF2B5EF4-FFF2-40B4-BE49-F238E27FC236}">
                <a16:creationId xmlns:a16="http://schemas.microsoft.com/office/drawing/2014/main" id="{2BF891B2-12A1-7365-F859-6C9C8D2F4553}"/>
              </a:ext>
            </a:extLst>
          </p:cNvPr>
          <p:cNvSpPr>
            <a:spLocks noGrp="1"/>
          </p:cNvSpPr>
          <p:nvPr>
            <p:ph idx="1"/>
          </p:nvPr>
        </p:nvSpPr>
        <p:spPr/>
        <p:txBody>
          <a:bodyPr>
            <a:normAutofit lnSpcReduction="10000"/>
          </a:bodyPr>
          <a:lstStyle/>
          <a:p>
            <a:r>
              <a:rPr lang="en-US" sz="3200" dirty="0"/>
              <a:t>Tell students what you plan to tell them (explain subject material and learning objectives)</a:t>
            </a:r>
          </a:p>
          <a:p>
            <a:r>
              <a:rPr lang="en-US" sz="3200" dirty="0"/>
              <a:t>Tell them</a:t>
            </a:r>
          </a:p>
          <a:p>
            <a:r>
              <a:rPr lang="en-US" sz="3200" dirty="0"/>
              <a:t>Tell them what you told them (review learning objectives , </a:t>
            </a:r>
          </a:p>
          <a:p>
            <a:pPr marL="0" indent="0">
              <a:buNone/>
            </a:pPr>
            <a:r>
              <a:rPr lang="en-US" sz="3200" dirty="0"/>
              <a:t>activities ,etc.)</a:t>
            </a:r>
          </a:p>
          <a:p>
            <a:pPr marL="0" indent="0">
              <a:buNone/>
            </a:pPr>
            <a:r>
              <a:rPr lang="en-US" sz="3200" b="1" i="1" dirty="0"/>
              <a:t>                      Tell Them</a:t>
            </a:r>
          </a:p>
          <a:p>
            <a:pPr marL="0" indent="0" algn="r">
              <a:buNone/>
            </a:pPr>
            <a:r>
              <a:rPr lang="en-US" dirty="0"/>
              <a:t>                                </a:t>
            </a:r>
          </a:p>
        </p:txBody>
      </p:sp>
    </p:spTree>
    <p:extLst>
      <p:ext uri="{BB962C8B-B14F-4D97-AF65-F5344CB8AC3E}">
        <p14:creationId xmlns:p14="http://schemas.microsoft.com/office/powerpoint/2010/main" val="1265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D51F-F7BB-9AD0-BAF2-BF8FDB303AB4}"/>
              </a:ext>
            </a:extLst>
          </p:cNvPr>
          <p:cNvSpPr>
            <a:spLocks noGrp="1"/>
          </p:cNvSpPr>
          <p:nvPr>
            <p:ph type="title"/>
          </p:nvPr>
        </p:nvSpPr>
        <p:spPr/>
        <p:txBody>
          <a:bodyPr/>
          <a:lstStyle/>
          <a:p>
            <a:r>
              <a:rPr lang="en-US" dirty="0"/>
              <a:t>What’s Your Learning Style?</a:t>
            </a:r>
          </a:p>
        </p:txBody>
      </p:sp>
      <p:sp>
        <p:nvSpPr>
          <p:cNvPr id="3" name="Content Placeholder 2">
            <a:extLst>
              <a:ext uri="{FF2B5EF4-FFF2-40B4-BE49-F238E27FC236}">
                <a16:creationId xmlns:a16="http://schemas.microsoft.com/office/drawing/2014/main" id="{68F00B06-CFFF-1874-5515-1B5F2BBC75B0}"/>
              </a:ext>
            </a:extLst>
          </p:cNvPr>
          <p:cNvSpPr>
            <a:spLocks noGrp="1"/>
          </p:cNvSpPr>
          <p:nvPr>
            <p:ph idx="1"/>
          </p:nvPr>
        </p:nvSpPr>
        <p:spPr/>
        <p:txBody>
          <a:bodyPr/>
          <a:lstStyle/>
          <a:p>
            <a:r>
              <a:rPr lang="en-US" dirty="0"/>
              <a:t>Knowing your learning style can help you become a more reflective learner</a:t>
            </a:r>
          </a:p>
          <a:p>
            <a:r>
              <a:rPr lang="en-US" dirty="0"/>
              <a:t>You can help those you are teaching by providing them with the opportunity to assess their learning style</a:t>
            </a:r>
          </a:p>
          <a:p>
            <a:r>
              <a:rPr lang="en-US" dirty="0"/>
              <a:t>Learning Style Inventory</a:t>
            </a:r>
          </a:p>
          <a:p>
            <a:pPr marL="0" indent="0">
              <a:buNone/>
            </a:pPr>
            <a:r>
              <a:rPr lang="en-US" dirty="0"/>
              <a:t>        See it – Visual </a:t>
            </a:r>
          </a:p>
          <a:p>
            <a:pPr marL="0" indent="0">
              <a:buNone/>
            </a:pPr>
            <a:r>
              <a:rPr lang="en-US" dirty="0"/>
              <a:t>        Say it – Auditory</a:t>
            </a:r>
          </a:p>
          <a:p>
            <a:pPr marL="0" indent="0">
              <a:buNone/>
            </a:pPr>
            <a:r>
              <a:rPr lang="en-US" dirty="0"/>
              <a:t>        Do it - Kinesthetic</a:t>
            </a:r>
          </a:p>
          <a:p>
            <a:endParaRPr lang="en-US" dirty="0"/>
          </a:p>
          <a:p>
            <a:pPr marL="0" indent="0">
              <a:buNone/>
            </a:pPr>
            <a:endParaRPr lang="en-US" dirty="0"/>
          </a:p>
        </p:txBody>
      </p:sp>
      <p:pic>
        <p:nvPicPr>
          <p:cNvPr id="7" name="Graphic 6" descr="Eye outline">
            <a:extLst>
              <a:ext uri="{FF2B5EF4-FFF2-40B4-BE49-F238E27FC236}">
                <a16:creationId xmlns:a16="http://schemas.microsoft.com/office/drawing/2014/main" id="{6B92BF27-1B4E-3056-CFA9-1DD607DE9F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9600" y="3835399"/>
            <a:ext cx="914400" cy="914400"/>
          </a:xfrm>
          <a:prstGeom prst="rect">
            <a:avLst/>
          </a:prstGeom>
        </p:spPr>
      </p:pic>
      <p:pic>
        <p:nvPicPr>
          <p:cNvPr id="9" name="Graphic 8" descr="Ear outline">
            <a:extLst>
              <a:ext uri="{FF2B5EF4-FFF2-40B4-BE49-F238E27FC236}">
                <a16:creationId xmlns:a16="http://schemas.microsoft.com/office/drawing/2014/main" id="{E6D78578-FFBD-FFA5-B114-F529064FE6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9600" y="4419600"/>
            <a:ext cx="914400" cy="914400"/>
          </a:xfrm>
          <a:prstGeom prst="rect">
            <a:avLst/>
          </a:prstGeom>
        </p:spPr>
      </p:pic>
      <p:pic>
        <p:nvPicPr>
          <p:cNvPr id="13" name="Graphic 12" descr="Sign language outline">
            <a:extLst>
              <a:ext uri="{FF2B5EF4-FFF2-40B4-BE49-F238E27FC236}">
                <a16:creationId xmlns:a16="http://schemas.microsoft.com/office/drawing/2014/main" id="{B9EA190A-3B77-88C9-3DF7-5F0C9061DA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4648200" y="5334000"/>
            <a:ext cx="838200" cy="990600"/>
          </a:xfrm>
          <a:prstGeom prst="rect">
            <a:avLst/>
          </a:prstGeom>
        </p:spPr>
      </p:pic>
    </p:spTree>
    <p:extLst>
      <p:ext uri="{BB962C8B-B14F-4D97-AF65-F5344CB8AC3E}">
        <p14:creationId xmlns:p14="http://schemas.microsoft.com/office/powerpoint/2010/main" val="392368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DB2C-227D-4C16-C3E4-50229BFE3FD0}"/>
              </a:ext>
            </a:extLst>
          </p:cNvPr>
          <p:cNvSpPr>
            <a:spLocks noGrp="1"/>
          </p:cNvSpPr>
          <p:nvPr>
            <p:ph type="title"/>
          </p:nvPr>
        </p:nvSpPr>
        <p:spPr/>
        <p:txBody>
          <a:bodyPr/>
          <a:lstStyle/>
          <a:p>
            <a:r>
              <a:rPr lang="en-US" dirty="0"/>
              <a:t>Learning Styles – Preference for information:</a:t>
            </a:r>
          </a:p>
        </p:txBody>
      </p:sp>
      <p:sp>
        <p:nvSpPr>
          <p:cNvPr id="3" name="Content Placeholder 2">
            <a:extLst>
              <a:ext uri="{FF2B5EF4-FFF2-40B4-BE49-F238E27FC236}">
                <a16:creationId xmlns:a16="http://schemas.microsoft.com/office/drawing/2014/main" id="{1B93B660-E0F8-8DFA-8E57-3FFAB34C6BF5}"/>
              </a:ext>
            </a:extLst>
          </p:cNvPr>
          <p:cNvSpPr>
            <a:spLocks noGrp="1"/>
          </p:cNvSpPr>
          <p:nvPr>
            <p:ph idx="1"/>
          </p:nvPr>
        </p:nvSpPr>
        <p:spPr/>
        <p:txBody>
          <a:bodyPr>
            <a:normAutofit/>
          </a:bodyPr>
          <a:lstStyle/>
          <a:p>
            <a:pPr>
              <a:buFont typeface="Arial" panose="020B0604020202020204" pitchFamily="34" charset="0"/>
              <a:buChar char="•"/>
            </a:pPr>
            <a:r>
              <a:rPr lang="en-US" dirty="0"/>
              <a:t>Visual / Verbal or Nonverbal - Prefers to read information, uses graphics or diagrams to represent information.                            This includes looking, seeing, viewing and watching. They prefer instructors who use visual aids. They learn well from written text or notes and like things organized in outline form. They visualize information in their “minds’ eye” in order to remember something. They like to work alone in quiet environments.</a:t>
            </a:r>
          </a:p>
          <a:p>
            <a:pPr>
              <a:buFont typeface="Arial" panose="020B0604020202020204" pitchFamily="34" charset="0"/>
              <a:buChar char="•"/>
            </a:pPr>
            <a:r>
              <a:rPr lang="en-US" dirty="0"/>
              <a:t>Auditory / Verbal - Prefers to listen to information.                                  This includes listening, hearing, and speaking. They learn best when information is presented to them through sound, reading aloud, group discussions and saying things aloud.</a:t>
            </a:r>
          </a:p>
        </p:txBody>
      </p:sp>
    </p:spTree>
    <p:extLst>
      <p:ext uri="{BB962C8B-B14F-4D97-AF65-F5344CB8AC3E}">
        <p14:creationId xmlns:p14="http://schemas.microsoft.com/office/powerpoint/2010/main" val="299469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B6D2-DD92-1046-B68F-D481CE9EA02B}"/>
              </a:ext>
            </a:extLst>
          </p:cNvPr>
          <p:cNvSpPr>
            <a:spLocks noGrp="1"/>
          </p:cNvSpPr>
          <p:nvPr>
            <p:ph type="title"/>
          </p:nvPr>
        </p:nvSpPr>
        <p:spPr/>
        <p:txBody>
          <a:bodyPr/>
          <a:lstStyle/>
          <a:p>
            <a:r>
              <a:rPr lang="en-US" dirty="0"/>
              <a:t>Learning Styles – Preference for information:</a:t>
            </a:r>
          </a:p>
        </p:txBody>
      </p:sp>
      <p:sp>
        <p:nvSpPr>
          <p:cNvPr id="3" name="Content Placeholder 2">
            <a:extLst>
              <a:ext uri="{FF2B5EF4-FFF2-40B4-BE49-F238E27FC236}">
                <a16:creationId xmlns:a16="http://schemas.microsoft.com/office/drawing/2014/main" id="{CE7130EF-9D68-81DF-3F37-9FC717B6672A}"/>
              </a:ext>
            </a:extLst>
          </p:cNvPr>
          <p:cNvSpPr>
            <a:spLocks noGrp="1"/>
          </p:cNvSpPr>
          <p:nvPr>
            <p:ph idx="1"/>
          </p:nvPr>
        </p:nvSpPr>
        <p:spPr/>
        <p:txBody>
          <a:bodyPr/>
          <a:lstStyle/>
          <a:p>
            <a:r>
              <a:rPr lang="en-US" dirty="0"/>
              <a:t>Kinesthetic / Tactile - Prefers physical hands-on experiences.     This includes moving, doing and experiencing. They learn best when doing a physical “hands on” activity. They Prefer to learn new materials in a setting where they can touch and manipulate materials. They learn best in physical active situations. They benefit from instructors/trainers who use in-class demonstrations, hands-on learning experiences, simulations, role play, case scenarios, etc.</a:t>
            </a:r>
          </a:p>
          <a:p>
            <a:pPr marL="0" indent="0">
              <a:buNone/>
            </a:pPr>
            <a:endParaRPr lang="en-US" dirty="0"/>
          </a:p>
          <a:p>
            <a:endParaRPr lang="en-US" dirty="0"/>
          </a:p>
        </p:txBody>
      </p:sp>
    </p:spTree>
    <p:extLst>
      <p:ext uri="{BB962C8B-B14F-4D97-AF65-F5344CB8AC3E}">
        <p14:creationId xmlns:p14="http://schemas.microsoft.com/office/powerpoint/2010/main" val="36738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3566</TotalTime>
  <Words>1828</Words>
  <Application>Microsoft Office PowerPoint</Application>
  <PresentationFormat>Widescreen</PresentationFormat>
  <Paragraphs>140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Medical Design 16x9</vt:lpstr>
      <vt:lpstr>Adult Learning Principles, Methods and Techniques of Teaching Adults</vt:lpstr>
      <vt:lpstr>Objectives </vt:lpstr>
      <vt:lpstr>The Learner</vt:lpstr>
      <vt:lpstr>5 Key Assumptions of Knowles’ Adult Learning Theory</vt:lpstr>
      <vt:lpstr>Principles of Adult Learning</vt:lpstr>
      <vt:lpstr>Training Process :</vt:lpstr>
      <vt:lpstr>What’s Your Learning Style?</vt:lpstr>
      <vt:lpstr>Learning Styles – Preference for information:</vt:lpstr>
      <vt:lpstr>Learning Styles – Preference for information:</vt:lpstr>
      <vt:lpstr>Named Generations:</vt:lpstr>
      <vt:lpstr>Generational learning styles vary:</vt:lpstr>
      <vt:lpstr>Basic Principles of Adult Education</vt:lpstr>
      <vt:lpstr>Introduction to Terms</vt:lpstr>
      <vt:lpstr>Opportunities for Lifelong Learning in Adult Education</vt:lpstr>
      <vt:lpstr>Opportunities for Lifelong Learning in Adult Education</vt:lpstr>
      <vt:lpstr>Challenges in Adult Learning</vt:lpstr>
      <vt:lpstr>Learning Benefits</vt:lpstr>
      <vt:lpstr>Engaging learning programs:</vt:lpstr>
      <vt:lpstr>How can Technology Enhance Adult Learning Experiences.</vt:lpstr>
      <vt:lpstr>Preparation and Delivery Skills</vt:lpstr>
      <vt:lpstr>Avoid these pitfalls…….. </vt:lpstr>
      <vt:lpstr>Stategies for Educators: Thriving in 2025</vt:lpstr>
      <vt:lpstr>Strategies for Educators: Thriving in 2025</vt:lpstr>
      <vt:lpstr>PowerPoint Presentation</vt:lpstr>
      <vt:lpstr>Conclusion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Learning Principles, Methods and Techniques of Teaching Adults</dc:title>
  <dc:creator>Francine Johnson</dc:creator>
  <cp:lastModifiedBy>Lara Morris</cp:lastModifiedBy>
  <cp:revision>5</cp:revision>
  <cp:lastPrinted>2025-05-27T20:51:40Z</cp:lastPrinted>
  <dcterms:created xsi:type="dcterms:W3CDTF">2025-05-21T17:27:55Z</dcterms:created>
  <dcterms:modified xsi:type="dcterms:W3CDTF">2025-05-29T22:05:57Z</dcterms:modified>
</cp:coreProperties>
</file>