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6" r:id="rId3"/>
    <p:sldId id="295" r:id="rId4"/>
    <p:sldId id="297" r:id="rId5"/>
    <p:sldId id="260" r:id="rId6"/>
    <p:sldId id="286" r:id="rId7"/>
    <p:sldId id="307" r:id="rId8"/>
    <p:sldId id="272" r:id="rId9"/>
    <p:sldId id="301" r:id="rId10"/>
    <p:sldId id="289" r:id="rId11"/>
    <p:sldId id="274" r:id="rId12"/>
    <p:sldId id="304" r:id="rId13"/>
    <p:sldId id="308" r:id="rId14"/>
    <p:sldId id="309" r:id="rId15"/>
    <p:sldId id="291"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6DF"/>
    <a:srgbClr val="0066A8"/>
    <a:srgbClr val="AA6728"/>
    <a:srgbClr val="924115"/>
    <a:srgbClr val="D15520"/>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116" autoAdjust="0"/>
  </p:normalViewPr>
  <p:slideViewPr>
    <p:cSldViewPr snapToGrid="0">
      <p:cViewPr varScale="1">
        <p:scale>
          <a:sx n="100" d="100"/>
          <a:sy n="100" d="100"/>
        </p:scale>
        <p:origin x="108" y="198"/>
      </p:cViewPr>
      <p:guideLst>
        <p:guide orient="horz" pos="2160"/>
        <p:guide pos="3840"/>
      </p:guideLst>
    </p:cSldViewPr>
  </p:slideViewPr>
  <p:notesTextViewPr>
    <p:cViewPr>
      <p:scale>
        <a:sx n="3" d="2"/>
        <a:sy n="3" d="2"/>
      </p:scale>
      <p:origin x="-6" y="-18"/>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5/28/2025</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B203B-90B6-4393-98E9-3E4B1DADF94B}"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E4CC3-A01C-436E-B229-C830299FD221}" type="slidenum">
              <a:rPr lang="en-US" smtClean="0"/>
              <a:t>‹#›</a:t>
            </a:fld>
            <a:endParaRPr lang="en-US"/>
          </a:p>
        </p:txBody>
      </p:sp>
    </p:spTree>
    <p:extLst>
      <p:ext uri="{BB962C8B-B14F-4D97-AF65-F5344CB8AC3E}">
        <p14:creationId xmlns:p14="http://schemas.microsoft.com/office/powerpoint/2010/main" val="16599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kcareertech.org/educators/assessments-and-testing/health-certification-project-hcp/dams-educators-assessments-and-testing-health-professional-certifications-project-hcp/coordinator-resources-TestSiteCoordManual_0114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4CC3-A01C-436E-B229-C830299FD221}" type="slidenum">
              <a:rPr lang="en-US" smtClean="0"/>
              <a:t>1</a:t>
            </a:fld>
            <a:endParaRPr lang="en-US"/>
          </a:p>
        </p:txBody>
      </p:sp>
    </p:spTree>
    <p:extLst>
      <p:ext uri="{BB962C8B-B14F-4D97-AF65-F5344CB8AC3E}">
        <p14:creationId xmlns:p14="http://schemas.microsoft.com/office/powerpoint/2010/main" val="157452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4CC3-A01C-436E-B229-C830299FD221}" type="slidenum">
              <a:rPr lang="en-US" smtClean="0"/>
              <a:t>10</a:t>
            </a:fld>
            <a:endParaRPr lang="en-US"/>
          </a:p>
        </p:txBody>
      </p:sp>
    </p:spTree>
    <p:extLst>
      <p:ext uri="{BB962C8B-B14F-4D97-AF65-F5344CB8AC3E}">
        <p14:creationId xmlns:p14="http://schemas.microsoft.com/office/powerpoint/2010/main" val="52320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4CC3-A01C-436E-B229-C830299FD221}" type="slidenum">
              <a:rPr lang="en-US" smtClean="0"/>
              <a:t>11</a:t>
            </a:fld>
            <a:endParaRPr lang="en-US"/>
          </a:p>
        </p:txBody>
      </p:sp>
    </p:spTree>
    <p:extLst>
      <p:ext uri="{BB962C8B-B14F-4D97-AF65-F5344CB8AC3E}">
        <p14:creationId xmlns:p14="http://schemas.microsoft.com/office/powerpoint/2010/main" val="383644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29D3-407D-C9E1-99E9-AB4CC5C8D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C7D77-A4A9-0E3B-CC09-25CC4DB43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A0A5B-CC65-DEA0-A91D-095BDB11DB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F8BFC6-C7A0-3B0F-E82B-D017F70E14CF}"/>
              </a:ext>
            </a:extLst>
          </p:cNvPr>
          <p:cNvSpPr>
            <a:spLocks noGrp="1"/>
          </p:cNvSpPr>
          <p:nvPr>
            <p:ph type="sldNum" sz="quarter" idx="10"/>
          </p:nvPr>
        </p:nvSpPr>
        <p:spPr/>
        <p:txBody>
          <a:bodyPr/>
          <a:lstStyle/>
          <a:p>
            <a:fld id="{C26E4CC3-A01C-436E-B229-C830299FD221}" type="slidenum">
              <a:rPr lang="en-US" smtClean="0"/>
              <a:t>12</a:t>
            </a:fld>
            <a:endParaRPr lang="en-US"/>
          </a:p>
        </p:txBody>
      </p:sp>
    </p:spTree>
    <p:extLst>
      <p:ext uri="{BB962C8B-B14F-4D97-AF65-F5344CB8AC3E}">
        <p14:creationId xmlns:p14="http://schemas.microsoft.com/office/powerpoint/2010/main" val="52683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71388-F189-02CA-3329-B40F78A0C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63DD9-51CE-201A-33A7-DBF1DD75A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E21E6-23D0-15FB-A315-688CF2CD0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E44BE3-2666-0607-975B-FF3413D754C8}"/>
              </a:ext>
            </a:extLst>
          </p:cNvPr>
          <p:cNvSpPr>
            <a:spLocks noGrp="1"/>
          </p:cNvSpPr>
          <p:nvPr>
            <p:ph type="sldNum" sz="quarter" idx="10"/>
          </p:nvPr>
        </p:nvSpPr>
        <p:spPr/>
        <p:txBody>
          <a:bodyPr/>
          <a:lstStyle/>
          <a:p>
            <a:fld id="{C26E4CC3-A01C-436E-B229-C830299FD221}" type="slidenum">
              <a:rPr lang="en-US" smtClean="0"/>
              <a:t>13</a:t>
            </a:fld>
            <a:endParaRPr lang="en-US"/>
          </a:p>
        </p:txBody>
      </p:sp>
    </p:spTree>
    <p:extLst>
      <p:ext uri="{BB962C8B-B14F-4D97-AF65-F5344CB8AC3E}">
        <p14:creationId xmlns:p14="http://schemas.microsoft.com/office/powerpoint/2010/main" val="35603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B7E3-9D2E-79DF-2653-FD68D4F82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4FF8C-9778-C1CF-C729-804AFB8DD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22CD3-0758-7F01-05E5-30CA21AE86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9333C3-3BFB-AC9B-6759-0407DA3871C5}"/>
              </a:ext>
            </a:extLst>
          </p:cNvPr>
          <p:cNvSpPr>
            <a:spLocks noGrp="1"/>
          </p:cNvSpPr>
          <p:nvPr>
            <p:ph type="sldNum" sz="quarter" idx="10"/>
          </p:nvPr>
        </p:nvSpPr>
        <p:spPr/>
        <p:txBody>
          <a:bodyPr/>
          <a:lstStyle/>
          <a:p>
            <a:fld id="{C26E4CC3-A01C-436E-B229-C830299FD221}" type="slidenum">
              <a:rPr lang="en-US" smtClean="0"/>
              <a:t>14</a:t>
            </a:fld>
            <a:endParaRPr lang="en-US"/>
          </a:p>
        </p:txBody>
      </p:sp>
    </p:spTree>
    <p:extLst>
      <p:ext uri="{BB962C8B-B14F-4D97-AF65-F5344CB8AC3E}">
        <p14:creationId xmlns:p14="http://schemas.microsoft.com/office/powerpoint/2010/main" val="14261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4CC3-A01C-436E-B229-C830299FD221}" type="slidenum">
              <a:rPr lang="en-US" smtClean="0"/>
              <a:t>15</a:t>
            </a:fld>
            <a:endParaRPr lang="en-US"/>
          </a:p>
        </p:txBody>
      </p:sp>
    </p:spTree>
    <p:extLst>
      <p:ext uri="{BB962C8B-B14F-4D97-AF65-F5344CB8AC3E}">
        <p14:creationId xmlns:p14="http://schemas.microsoft.com/office/powerpoint/2010/main" val="394440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F8A9-E0DE-3539-5F85-382B7BA4A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1185E-5D9D-078B-9428-7627F075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B0144-21CF-ECCA-5701-EC8C935A9C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5FF26C-6240-AFBD-A021-0F0EEAADBD91}"/>
              </a:ext>
            </a:extLst>
          </p:cNvPr>
          <p:cNvSpPr>
            <a:spLocks noGrp="1"/>
          </p:cNvSpPr>
          <p:nvPr>
            <p:ph type="sldNum" sz="quarter" idx="10"/>
          </p:nvPr>
        </p:nvSpPr>
        <p:spPr/>
        <p:txBody>
          <a:bodyPr/>
          <a:lstStyle/>
          <a:p>
            <a:fld id="{C26E4CC3-A01C-436E-B229-C830299FD221}" type="slidenum">
              <a:rPr lang="en-US" smtClean="0"/>
              <a:t>16</a:t>
            </a:fld>
            <a:endParaRPr lang="en-US"/>
          </a:p>
        </p:txBody>
      </p:sp>
    </p:spTree>
    <p:extLst>
      <p:ext uri="{BB962C8B-B14F-4D97-AF65-F5344CB8AC3E}">
        <p14:creationId xmlns:p14="http://schemas.microsoft.com/office/powerpoint/2010/main" val="75000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3B65-BF2A-627B-C017-2F9E7BF1D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2068B-9ED2-02A4-287C-9CA68C0A2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6383B-F9B0-95F3-A727-7495B4D11D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D629F-5302-17A8-5A02-62D4A86BCDE4}"/>
              </a:ext>
            </a:extLst>
          </p:cNvPr>
          <p:cNvSpPr>
            <a:spLocks noGrp="1"/>
          </p:cNvSpPr>
          <p:nvPr>
            <p:ph type="sldNum" sz="quarter" idx="10"/>
          </p:nvPr>
        </p:nvSpPr>
        <p:spPr/>
        <p:txBody>
          <a:bodyPr/>
          <a:lstStyle/>
          <a:p>
            <a:fld id="{C26E4CC3-A01C-436E-B229-C830299FD221}" type="slidenum">
              <a:rPr lang="en-US" smtClean="0"/>
              <a:t>2</a:t>
            </a:fld>
            <a:endParaRPr lang="en-US"/>
          </a:p>
        </p:txBody>
      </p:sp>
    </p:spTree>
    <p:extLst>
      <p:ext uri="{BB962C8B-B14F-4D97-AF65-F5344CB8AC3E}">
        <p14:creationId xmlns:p14="http://schemas.microsoft.com/office/powerpoint/2010/main" val="365676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B2E7-73A1-C588-79B0-642F6D331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87EF6-4542-7175-67A1-49530D298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69101-716F-BB72-0734-144168939F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785B2-2CB9-DD75-4762-2A8CA1C3C45C}"/>
              </a:ext>
            </a:extLst>
          </p:cNvPr>
          <p:cNvSpPr>
            <a:spLocks noGrp="1"/>
          </p:cNvSpPr>
          <p:nvPr>
            <p:ph type="sldNum" sz="quarter" idx="10"/>
          </p:nvPr>
        </p:nvSpPr>
        <p:spPr/>
        <p:txBody>
          <a:bodyPr/>
          <a:lstStyle/>
          <a:p>
            <a:fld id="{C26E4CC3-A01C-436E-B229-C830299FD221}" type="slidenum">
              <a:rPr lang="en-US" smtClean="0"/>
              <a:t>3</a:t>
            </a:fld>
            <a:endParaRPr lang="en-US"/>
          </a:p>
        </p:txBody>
      </p:sp>
    </p:spTree>
    <p:extLst>
      <p:ext uri="{BB962C8B-B14F-4D97-AF65-F5344CB8AC3E}">
        <p14:creationId xmlns:p14="http://schemas.microsoft.com/office/powerpoint/2010/main" val="394284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7FA4-2CC1-54BE-FB0E-15208E00B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AEBA-61E8-BD67-3A79-5B2FBCA3C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FFC66-31CB-CCCA-4F8D-B3ABD5B8F6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E5295-B09F-A12C-9FF7-3E5158973192}"/>
              </a:ext>
            </a:extLst>
          </p:cNvPr>
          <p:cNvSpPr>
            <a:spLocks noGrp="1"/>
          </p:cNvSpPr>
          <p:nvPr>
            <p:ph type="sldNum" sz="quarter" idx="10"/>
          </p:nvPr>
        </p:nvSpPr>
        <p:spPr/>
        <p:txBody>
          <a:bodyPr/>
          <a:lstStyle/>
          <a:p>
            <a:fld id="{C26E4CC3-A01C-436E-B229-C830299FD221}" type="slidenum">
              <a:rPr lang="en-US" smtClean="0"/>
              <a:t>4</a:t>
            </a:fld>
            <a:endParaRPr lang="en-US"/>
          </a:p>
        </p:txBody>
      </p:sp>
    </p:spTree>
    <p:extLst>
      <p:ext uri="{BB962C8B-B14F-4D97-AF65-F5344CB8AC3E}">
        <p14:creationId xmlns:p14="http://schemas.microsoft.com/office/powerpoint/2010/main" val="192588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for removal in </a:t>
            </a:r>
            <a:r>
              <a:rPr lang="en-US" b="1" dirty="0">
                <a:hlinkClick r:id="rId3"/>
              </a:rPr>
              <a:t>Test Site Coordinator Manual for CNA &amp; CMA</a:t>
            </a:r>
            <a:endParaRPr lang="en-US" dirty="0"/>
          </a:p>
        </p:txBody>
      </p:sp>
      <p:sp>
        <p:nvSpPr>
          <p:cNvPr id="4" name="Slide Number Placeholder 3"/>
          <p:cNvSpPr>
            <a:spLocks noGrp="1"/>
          </p:cNvSpPr>
          <p:nvPr>
            <p:ph type="sldNum" sz="quarter" idx="10"/>
          </p:nvPr>
        </p:nvSpPr>
        <p:spPr/>
        <p:txBody>
          <a:bodyPr/>
          <a:lstStyle/>
          <a:p>
            <a:fld id="{C26E4CC3-A01C-436E-B229-C830299FD221}" type="slidenum">
              <a:rPr lang="en-US" smtClean="0"/>
              <a:t>5</a:t>
            </a:fld>
            <a:endParaRPr lang="en-US"/>
          </a:p>
        </p:txBody>
      </p:sp>
    </p:spTree>
    <p:extLst>
      <p:ext uri="{BB962C8B-B14F-4D97-AF65-F5344CB8AC3E}">
        <p14:creationId xmlns:p14="http://schemas.microsoft.com/office/powerpoint/2010/main" val="245064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17">
              <a:defRPr/>
            </a:pPr>
            <a:r>
              <a:rPr lang="en-US" dirty="0"/>
              <a:t>Verification form – signature at the top can match the second area if RN Supervisor is also instructor.  Verify with Jason regarding LPN’s teaching up to 16 hours (should they sign?)</a:t>
            </a:r>
          </a:p>
          <a:p>
            <a:pPr defTabSz="933217">
              <a:defRPr/>
            </a:pPr>
            <a:endParaRPr lang="en-US" dirty="0"/>
          </a:p>
          <a:p>
            <a:pPr defTabSz="933217">
              <a:defRPr/>
            </a:pPr>
            <a:r>
              <a:rPr lang="en-US" dirty="0"/>
              <a:t>It is important to get the social security # correct because state will not issue certs/licensure to someone that is not current on taxpayer/other obligations</a:t>
            </a:r>
          </a:p>
          <a:p>
            <a:pPr defTabSz="933217">
              <a:defRPr/>
            </a:pPr>
            <a:endParaRPr lang="en-US" dirty="0"/>
          </a:p>
          <a:p>
            <a:pPr defTabSz="933217">
              <a:defRPr/>
            </a:pPr>
            <a:r>
              <a:rPr lang="en-US" dirty="0"/>
              <a:t>Affidavit – US citizens do not have to complete a new form when deeming or retesting.  For non-citizens, if more than a month have them sign another one because required documentation does have expiration dates.  They must have a SS#.</a:t>
            </a:r>
          </a:p>
          <a:p>
            <a:endParaRPr lang="en-US" dirty="0"/>
          </a:p>
        </p:txBody>
      </p:sp>
      <p:sp>
        <p:nvSpPr>
          <p:cNvPr id="4" name="Slide Number Placeholder 3"/>
          <p:cNvSpPr>
            <a:spLocks noGrp="1"/>
          </p:cNvSpPr>
          <p:nvPr>
            <p:ph type="sldNum" sz="quarter" idx="10"/>
          </p:nvPr>
        </p:nvSpPr>
        <p:spPr/>
        <p:txBody>
          <a:bodyPr/>
          <a:lstStyle/>
          <a:p>
            <a:fld id="{C26E4CC3-A01C-436E-B229-C830299FD221}" type="slidenum">
              <a:rPr lang="en-US" smtClean="0"/>
              <a:t>6</a:t>
            </a:fld>
            <a:endParaRPr lang="en-US"/>
          </a:p>
        </p:txBody>
      </p:sp>
    </p:spTree>
    <p:extLst>
      <p:ext uri="{BB962C8B-B14F-4D97-AF65-F5344CB8AC3E}">
        <p14:creationId xmlns:p14="http://schemas.microsoft.com/office/powerpoint/2010/main" val="335015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B4F00-9237-1B8E-600C-52C135965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1F153-0273-15A6-F95F-8FE59BFE8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BDEEC-1095-2C4F-FFD1-C6758B5F7A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E0B13F-F7B7-0623-5765-2E82F8C413B2}"/>
              </a:ext>
            </a:extLst>
          </p:cNvPr>
          <p:cNvSpPr>
            <a:spLocks noGrp="1"/>
          </p:cNvSpPr>
          <p:nvPr>
            <p:ph type="sldNum" sz="quarter" idx="10"/>
          </p:nvPr>
        </p:nvSpPr>
        <p:spPr/>
        <p:txBody>
          <a:bodyPr/>
          <a:lstStyle/>
          <a:p>
            <a:fld id="{C26E4CC3-A01C-436E-B229-C830299FD221}" type="slidenum">
              <a:rPr lang="en-US" smtClean="0"/>
              <a:t>7</a:t>
            </a:fld>
            <a:endParaRPr lang="en-US"/>
          </a:p>
        </p:txBody>
      </p:sp>
    </p:spTree>
    <p:extLst>
      <p:ext uri="{BB962C8B-B14F-4D97-AF65-F5344CB8AC3E}">
        <p14:creationId xmlns:p14="http://schemas.microsoft.com/office/powerpoint/2010/main" val="93364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4CC3-A01C-436E-B229-C830299FD221}" type="slidenum">
              <a:rPr lang="en-US" smtClean="0"/>
              <a:t>8</a:t>
            </a:fld>
            <a:endParaRPr lang="en-US"/>
          </a:p>
        </p:txBody>
      </p:sp>
    </p:spTree>
    <p:extLst>
      <p:ext uri="{BB962C8B-B14F-4D97-AF65-F5344CB8AC3E}">
        <p14:creationId xmlns:p14="http://schemas.microsoft.com/office/powerpoint/2010/main" val="397739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BC50D-EB8B-AF17-B19D-3906E1D7E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F9183-39E9-9CFF-E4EE-4C331D3AF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25F0F-B86A-9627-8703-AAF1A69B5C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05DC55-4137-DD2E-F460-28663BBC4E0D}"/>
              </a:ext>
            </a:extLst>
          </p:cNvPr>
          <p:cNvSpPr>
            <a:spLocks noGrp="1"/>
          </p:cNvSpPr>
          <p:nvPr>
            <p:ph type="sldNum" sz="quarter" idx="10"/>
          </p:nvPr>
        </p:nvSpPr>
        <p:spPr/>
        <p:txBody>
          <a:bodyPr/>
          <a:lstStyle/>
          <a:p>
            <a:fld id="{C26E4CC3-A01C-436E-B229-C830299FD221}" type="slidenum">
              <a:rPr lang="en-US" smtClean="0"/>
              <a:t>9</a:t>
            </a:fld>
            <a:endParaRPr lang="en-US"/>
          </a:p>
        </p:txBody>
      </p:sp>
    </p:spTree>
    <p:extLst>
      <p:ext uri="{BB962C8B-B14F-4D97-AF65-F5344CB8AC3E}">
        <p14:creationId xmlns:p14="http://schemas.microsoft.com/office/powerpoint/2010/main" val="68488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733" y="5980159"/>
            <a:ext cx="6476190" cy="752381"/>
          </a:xfrm>
          <a:prstGeom prst="rect">
            <a:avLst/>
          </a:prstGeom>
        </p:spPr>
      </p:pic>
    </p:spTree>
    <p:extLst>
      <p:ext uri="{BB962C8B-B14F-4D97-AF65-F5344CB8AC3E}">
        <p14:creationId xmlns:p14="http://schemas.microsoft.com/office/powerpoint/2010/main" val="252637619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21038"/>
            <a:ext cx="3850802" cy="447373"/>
          </a:xfrm>
          <a:prstGeom prst="rect">
            <a:avLst/>
          </a:prstGeom>
        </p:spPr>
      </p:pic>
    </p:spTree>
    <p:extLst>
      <p:ext uri="{BB962C8B-B14F-4D97-AF65-F5344CB8AC3E}">
        <p14:creationId xmlns:p14="http://schemas.microsoft.com/office/powerpoint/2010/main" val="90123418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505" y="5421615"/>
            <a:ext cx="3850802" cy="447373"/>
          </a:xfrm>
          <a:prstGeom prst="rect">
            <a:avLst/>
          </a:prstGeom>
        </p:spPr>
      </p:pic>
    </p:spTree>
    <p:extLst>
      <p:ext uri="{BB962C8B-B14F-4D97-AF65-F5344CB8AC3E}">
        <p14:creationId xmlns:p14="http://schemas.microsoft.com/office/powerpoint/2010/main" val="233422285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5733" y="5980159"/>
            <a:ext cx="6476190" cy="752381"/>
          </a:xfrm>
          <a:prstGeom prst="rect">
            <a:avLst/>
          </a:prstGeom>
        </p:spPr>
      </p:pic>
    </p:spTree>
    <p:extLst>
      <p:ext uri="{BB962C8B-B14F-4D97-AF65-F5344CB8AC3E}">
        <p14:creationId xmlns:p14="http://schemas.microsoft.com/office/powerpoint/2010/main" val="325099795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4458" y="5406707"/>
            <a:ext cx="6476190" cy="752381"/>
          </a:xfrm>
          <a:prstGeom prst="rect">
            <a:avLst/>
          </a:prstGeom>
        </p:spPr>
      </p:pic>
    </p:spTree>
    <p:extLst>
      <p:ext uri="{BB962C8B-B14F-4D97-AF65-F5344CB8AC3E}">
        <p14:creationId xmlns:p14="http://schemas.microsoft.com/office/powerpoint/2010/main" val="32498704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4458" y="6039853"/>
            <a:ext cx="6476190" cy="752381"/>
          </a:xfrm>
          <a:prstGeom prst="rect">
            <a:avLst/>
          </a:prstGeom>
        </p:spPr>
      </p:pic>
    </p:spTree>
    <p:extLst>
      <p:ext uri="{BB962C8B-B14F-4D97-AF65-F5344CB8AC3E}">
        <p14:creationId xmlns:p14="http://schemas.microsoft.com/office/powerpoint/2010/main" val="330906040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34891"/>
            <a:ext cx="4648200" cy="540012"/>
          </a:xfrm>
          <a:prstGeom prst="rect">
            <a:avLst/>
          </a:prstGeom>
        </p:spPr>
      </p:pic>
    </p:spTree>
    <p:extLst>
      <p:ext uri="{BB962C8B-B14F-4D97-AF65-F5344CB8AC3E}">
        <p14:creationId xmlns:p14="http://schemas.microsoft.com/office/powerpoint/2010/main" val="18276970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505983"/>
            <a:ext cx="4648200" cy="540012"/>
          </a:xfrm>
          <a:prstGeom prst="rect">
            <a:avLst/>
          </a:prstGeom>
        </p:spPr>
      </p:pic>
    </p:spTree>
    <p:extLst>
      <p:ext uri="{BB962C8B-B14F-4D97-AF65-F5344CB8AC3E}">
        <p14:creationId xmlns:p14="http://schemas.microsoft.com/office/powerpoint/2010/main" val="368991428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5/28/2025</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5913" y="5399701"/>
            <a:ext cx="6476190" cy="752381"/>
          </a:xfrm>
          <a:prstGeom prst="rect">
            <a:avLst/>
          </a:prstGeom>
        </p:spPr>
      </p:pic>
    </p:spTree>
    <p:extLst>
      <p:ext uri="{BB962C8B-B14F-4D97-AF65-F5344CB8AC3E}">
        <p14:creationId xmlns:p14="http://schemas.microsoft.com/office/powerpoint/2010/main" val="35808250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391155"/>
            <a:ext cx="6476190" cy="752381"/>
          </a:xfrm>
          <a:prstGeom prst="rect">
            <a:avLst/>
          </a:prstGeom>
        </p:spPr>
      </p:pic>
    </p:spTree>
    <p:extLst>
      <p:ext uri="{BB962C8B-B14F-4D97-AF65-F5344CB8AC3E}">
        <p14:creationId xmlns:p14="http://schemas.microsoft.com/office/powerpoint/2010/main" val="180559597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5/28/2025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7547" y="5980159"/>
            <a:ext cx="6476190" cy="752381"/>
          </a:xfrm>
          <a:prstGeom prst="rect">
            <a:avLst/>
          </a:prstGeom>
        </p:spPr>
      </p:pic>
    </p:spTree>
    <p:extLst>
      <p:ext uri="{BB962C8B-B14F-4D97-AF65-F5344CB8AC3E}">
        <p14:creationId xmlns:p14="http://schemas.microsoft.com/office/powerpoint/2010/main" val="27601398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5/28/2025</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ransition spd="slow">
    <p:wipe/>
  </p:transition>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s://x.com/CareerTechTest" TargetMode="External"/><Relationship Id="rId3" Type="http://schemas.openxmlformats.org/officeDocument/2006/relationships/image" Target="../media/image12.png"/><Relationship Id="rId7" Type="http://schemas.openxmlformats.org/officeDocument/2006/relationships/hyperlink" Target="https://www.okhcp.com/" TargetMode="External"/><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Jennifer.palacio@careertech.ok.gov" TargetMode="External"/><Relationship Id="rId11" Type="http://schemas.openxmlformats.org/officeDocument/2006/relationships/hyperlink" Target="https://www.facebook.com/profile.php?id=100068736130237" TargetMode="External"/><Relationship Id="rId5" Type="http://schemas.openxmlformats.org/officeDocument/2006/relationships/hyperlink" Target="mailto:cttc@careertech.ok.gov" TargetMode="External"/><Relationship Id="rId1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13.svg"/><Relationship Id="rId9" Type="http://schemas.openxmlformats.org/officeDocument/2006/relationships/hyperlink" Target="https://www.linkedin.com/company/careertech-testing-center/"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kbn.boardsofnursing.org/licenselooku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ursys.com/LQC/LQCSearch.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2440929" y="514139"/>
            <a:ext cx="7160357" cy="4164820"/>
          </a:xfrm>
        </p:spPr>
        <p:txBody>
          <a:bodyPr anchor="t">
            <a:normAutofit/>
          </a:bodyPr>
          <a:lstStyle/>
          <a:p>
            <a:r>
              <a:rPr lang="en-US" sz="6200" dirty="0">
                <a:solidFill>
                  <a:srgbClr val="FFFFFF"/>
                </a:solidFill>
                <a:latin typeface="Garamond" panose="02020404030301010803" pitchFamily="18" charset="0"/>
                <a:ea typeface="Times New Roman" panose="02020603050405020304" pitchFamily="18" charset="0"/>
                <a:cs typeface="Times New Roman" panose="02020603050405020304" pitchFamily="18" charset="0"/>
              </a:rPr>
              <a:t>Health &amp; Professional Certification Testing Staff Training</a:t>
            </a:r>
            <a:endParaRPr lang="en-US" sz="6200" dirty="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5" name="Picture 4">
            <a:extLst>
              <a:ext uri="{FF2B5EF4-FFF2-40B4-BE49-F238E27FC236}">
                <a16:creationId xmlns:a16="http://schemas.microsoft.com/office/drawing/2014/main" id="{D40DABF4-B38E-C504-DC36-C0898B34C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772" y="6035171"/>
            <a:ext cx="6476190" cy="752381"/>
          </a:xfrm>
          <a:prstGeom prst="rect">
            <a:avLst/>
          </a:prstGeom>
        </p:spPr>
      </p:pic>
      <p:sp>
        <p:nvSpPr>
          <p:cNvPr id="7" name="Subtitle 6">
            <a:extLst>
              <a:ext uri="{FF2B5EF4-FFF2-40B4-BE49-F238E27FC236}">
                <a16:creationId xmlns:a16="http://schemas.microsoft.com/office/drawing/2014/main" id="{F6C04226-45F5-7850-01F1-74E2599FCD5C}"/>
              </a:ext>
            </a:extLst>
          </p:cNvPr>
          <p:cNvSpPr>
            <a:spLocks noGrp="1"/>
          </p:cNvSpPr>
          <p:nvPr>
            <p:ph type="subTitle" idx="1"/>
          </p:nvPr>
        </p:nvSpPr>
        <p:spPr>
          <a:xfrm>
            <a:off x="1524000" y="4056686"/>
            <a:ext cx="9144000" cy="1655762"/>
          </a:xfrm>
        </p:spPr>
        <p:txBody>
          <a:bodyPr>
            <a:normAutofit/>
          </a:bodyPr>
          <a:lstStyle/>
          <a:p>
            <a:r>
              <a:rPr lang="en-US" sz="4000" b="1"/>
              <a:t>Jennifer Palacio</a:t>
            </a:r>
          </a:p>
          <a:p>
            <a:r>
              <a:rPr lang="en-US" sz="4000" b="1"/>
              <a:t>Assessment Manager</a:t>
            </a:r>
            <a:endParaRPr lang="en-US" sz="4000" b="1" dirty="0"/>
          </a:p>
        </p:txBody>
      </p:sp>
    </p:spTree>
    <p:extLst>
      <p:ext uri="{BB962C8B-B14F-4D97-AF65-F5344CB8AC3E}">
        <p14:creationId xmlns:p14="http://schemas.microsoft.com/office/powerpoint/2010/main" val="298387326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8000" dirty="0">
                <a:solidFill>
                  <a:srgbClr val="FFFFFF"/>
                </a:solidFill>
              </a:rPr>
              <a:t>Activity Reports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5892336" y="144379"/>
            <a:ext cx="5542475" cy="6429677"/>
          </a:xfrm>
        </p:spPr>
        <p:txBody>
          <a:bodyPr anchor="ctr">
            <a:normAutofit lnSpcReduction="10000"/>
          </a:bodyPr>
          <a:lstStyle/>
          <a:p>
            <a:pPr>
              <a:buFont typeface="Wingdings" panose="05000000000000000000" pitchFamily="2" charset="2"/>
              <a:buChar char="Ø"/>
            </a:pPr>
            <a:r>
              <a:rPr lang="en-US" sz="1600" dirty="0">
                <a:solidFill>
                  <a:schemeClr val="tx1">
                    <a:alpha val="80000"/>
                  </a:schemeClr>
                </a:solidFill>
              </a:rPr>
              <a:t>Activity Reports</a:t>
            </a:r>
          </a:p>
          <a:p>
            <a:pPr lvl="1"/>
            <a:r>
              <a:rPr lang="en-US" sz="1600" dirty="0">
                <a:solidFill>
                  <a:schemeClr val="tx1">
                    <a:alpha val="80000"/>
                  </a:schemeClr>
                </a:solidFill>
              </a:rPr>
              <a:t>Summarized Price Sheet showing Candidate amount &amp; amount invoiced to each Test Site located on </a:t>
            </a:r>
            <a:r>
              <a:rPr lang="en-US" sz="1600" dirty="0" err="1">
                <a:solidFill>
                  <a:schemeClr val="tx1">
                    <a:alpha val="80000"/>
                  </a:schemeClr>
                </a:solidFill>
              </a:rPr>
              <a:t>sFTP</a:t>
            </a:r>
            <a:r>
              <a:rPr lang="en-US" sz="1600" dirty="0">
                <a:solidFill>
                  <a:schemeClr val="tx1">
                    <a:alpha val="80000"/>
                  </a:schemeClr>
                </a:solidFill>
              </a:rPr>
              <a:t> </a:t>
            </a:r>
          </a:p>
          <a:p>
            <a:pPr lvl="1"/>
            <a:r>
              <a:rPr lang="en-US" sz="1600" dirty="0">
                <a:solidFill>
                  <a:schemeClr val="tx1">
                    <a:alpha val="80000"/>
                  </a:schemeClr>
                </a:solidFill>
              </a:rPr>
              <a:t>Usually provided the week after the end-of-the-month after HPCP office reconciles monthly report with daily uploads</a:t>
            </a:r>
          </a:p>
          <a:p>
            <a:pPr lvl="1"/>
            <a:r>
              <a:rPr lang="en-US" sz="1600" dirty="0">
                <a:solidFill>
                  <a:schemeClr val="tx1">
                    <a:alpha val="80000"/>
                  </a:schemeClr>
                </a:solidFill>
              </a:rPr>
              <a:t>Information included on report:</a:t>
            </a:r>
          </a:p>
          <a:p>
            <a:pPr lvl="2"/>
            <a:r>
              <a:rPr lang="en-US" sz="1600" dirty="0">
                <a:solidFill>
                  <a:schemeClr val="tx1">
                    <a:alpha val="80000"/>
                  </a:schemeClr>
                </a:solidFill>
              </a:rPr>
              <a:t>TR Code – Training facility Code</a:t>
            </a:r>
          </a:p>
          <a:p>
            <a:pPr lvl="2"/>
            <a:r>
              <a:rPr lang="en-US" sz="1600" dirty="0">
                <a:solidFill>
                  <a:schemeClr val="tx1">
                    <a:alpha val="80000"/>
                  </a:schemeClr>
                </a:solidFill>
              </a:rPr>
              <a:t>REF – score</a:t>
            </a:r>
          </a:p>
          <a:p>
            <a:pPr lvl="2"/>
            <a:r>
              <a:rPr lang="en-US" sz="1600" dirty="0">
                <a:solidFill>
                  <a:schemeClr val="tx1">
                    <a:alpha val="80000"/>
                  </a:schemeClr>
                </a:solidFill>
              </a:rPr>
              <a:t>Assessment Title</a:t>
            </a:r>
          </a:p>
          <a:p>
            <a:pPr lvl="2"/>
            <a:r>
              <a:rPr lang="en-US" sz="1600" dirty="0">
                <a:solidFill>
                  <a:schemeClr val="tx1">
                    <a:alpha val="80000"/>
                  </a:schemeClr>
                </a:solidFill>
              </a:rPr>
              <a:t>Date/Time Completed</a:t>
            </a:r>
          </a:p>
          <a:p>
            <a:pPr lvl="2"/>
            <a:r>
              <a:rPr lang="en-US" sz="1600" dirty="0">
                <a:solidFill>
                  <a:schemeClr val="tx1">
                    <a:alpha val="80000"/>
                  </a:schemeClr>
                </a:solidFill>
              </a:rPr>
              <a:t>Candidate First Name</a:t>
            </a:r>
          </a:p>
          <a:p>
            <a:pPr lvl="2"/>
            <a:r>
              <a:rPr lang="en-US" sz="1600" dirty="0">
                <a:solidFill>
                  <a:schemeClr val="tx1">
                    <a:alpha val="80000"/>
                  </a:schemeClr>
                </a:solidFill>
              </a:rPr>
              <a:t>Candidate Last Name</a:t>
            </a:r>
          </a:p>
          <a:p>
            <a:pPr lvl="2"/>
            <a:r>
              <a:rPr lang="en-US" sz="1600" dirty="0">
                <a:solidFill>
                  <a:schemeClr val="tx1">
                    <a:alpha val="80000"/>
                  </a:schemeClr>
                </a:solidFill>
              </a:rPr>
              <a:t>Charges</a:t>
            </a:r>
          </a:p>
          <a:p>
            <a:pPr lvl="2"/>
            <a:r>
              <a:rPr lang="en-US" sz="1600" dirty="0">
                <a:solidFill>
                  <a:schemeClr val="tx1">
                    <a:alpha val="80000"/>
                  </a:schemeClr>
                </a:solidFill>
              </a:rPr>
              <a:t>Counts</a:t>
            </a:r>
          </a:p>
          <a:p>
            <a:pPr lvl="1"/>
            <a:r>
              <a:rPr lang="en-US" sz="1600" dirty="0">
                <a:solidFill>
                  <a:schemeClr val="tx1">
                    <a:alpha val="80000"/>
                  </a:schemeClr>
                </a:solidFill>
              </a:rPr>
              <a:t>We are now sending the reports in Excel with the TR Code &amp; Score to allow each of the sites to keep a running log of assessments</a:t>
            </a:r>
          </a:p>
          <a:p>
            <a:pPr lvl="2"/>
            <a:r>
              <a:rPr lang="en-US" sz="1600" dirty="0">
                <a:solidFill>
                  <a:schemeClr val="tx1">
                    <a:alpha val="80000"/>
                  </a:schemeClr>
                </a:solidFill>
              </a:rPr>
              <a:t>Why you may ask? – so you can always figure your own pass rates, average scores, </a:t>
            </a:r>
            <a:r>
              <a:rPr lang="en-US" sz="1600" dirty="0" err="1">
                <a:solidFill>
                  <a:schemeClr val="tx1">
                    <a:alpha val="80000"/>
                  </a:schemeClr>
                </a:solidFill>
              </a:rPr>
              <a:t>etc</a:t>
            </a:r>
            <a:r>
              <a:rPr lang="en-US" sz="1600" dirty="0">
                <a:solidFill>
                  <a:schemeClr val="tx1">
                    <a:alpha val="80000"/>
                  </a:schemeClr>
                </a:solidFill>
              </a:rPr>
              <a:t>…by training facility code</a:t>
            </a:r>
          </a:p>
          <a:p>
            <a:pPr lvl="2"/>
            <a:r>
              <a:rPr lang="en-US" sz="1600" dirty="0">
                <a:solidFill>
                  <a:schemeClr val="tx1">
                    <a:alpha val="80000"/>
                  </a:schemeClr>
                </a:solidFill>
              </a:rPr>
              <a:t>We will still provide one at the end of the calendar year because we provide that information to our agency partners – but it takes some time to complete</a:t>
            </a:r>
          </a:p>
          <a:p>
            <a:pPr>
              <a:buFont typeface="Wingdings" panose="05000000000000000000" pitchFamily="2" charset="2"/>
              <a:buChar char="Ø"/>
            </a:pPr>
            <a:endParaRPr lang="en-US" sz="13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181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6800" cap="all" dirty="0">
                <a:solidFill>
                  <a:srgbClr val="FFFFFF"/>
                </a:solidFill>
              </a:rPr>
              <a:t>Maintain Test Records</a:t>
            </a:r>
            <a:endParaRPr lang="en-US" sz="6800" dirty="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6297233" y="518400"/>
            <a:ext cx="4771607" cy="5837949"/>
          </a:xfrm>
        </p:spPr>
        <p:txBody>
          <a:bodyPr anchor="ctr">
            <a:normAutofit/>
          </a:bodyPr>
          <a:lstStyle/>
          <a:p>
            <a:pPr>
              <a:buFont typeface="Wingdings" panose="05000000000000000000" pitchFamily="2" charset="2"/>
              <a:buChar char="Ø"/>
            </a:pPr>
            <a:r>
              <a:rPr lang="en-US" sz="2000" dirty="0">
                <a:solidFill>
                  <a:schemeClr val="tx1">
                    <a:alpha val="80000"/>
                  </a:schemeClr>
                </a:solidFill>
              </a:rPr>
              <a:t>Testing &amp; Training records need to be separate (instructors have access to training information, but should not have access to testing records)</a:t>
            </a:r>
          </a:p>
          <a:p>
            <a:pPr lvl="1"/>
            <a:r>
              <a:rPr lang="en-US" sz="2000" dirty="0">
                <a:solidFill>
                  <a:schemeClr val="tx1">
                    <a:alpha val="80000"/>
                  </a:schemeClr>
                </a:solidFill>
              </a:rPr>
              <a:t>provides credibility – no other testing site would have them together</a:t>
            </a:r>
          </a:p>
          <a:p>
            <a:pPr>
              <a:buFont typeface="Wingdings" panose="05000000000000000000" pitchFamily="2" charset="2"/>
              <a:buChar char="Ø"/>
            </a:pPr>
            <a:r>
              <a:rPr lang="en-US" sz="2000" dirty="0">
                <a:solidFill>
                  <a:schemeClr val="tx1">
                    <a:alpha val="80000"/>
                  </a:schemeClr>
                </a:solidFill>
              </a:rPr>
              <a:t>All testing records should </a:t>
            </a:r>
            <a:r>
              <a:rPr lang="en-US" sz="2000" u="sng" dirty="0">
                <a:solidFill>
                  <a:schemeClr val="tx1">
                    <a:alpha val="80000"/>
                  </a:schemeClr>
                </a:solidFill>
              </a:rPr>
              <a:t>only</a:t>
            </a:r>
            <a:r>
              <a:rPr lang="en-US" sz="2000" dirty="0">
                <a:solidFill>
                  <a:schemeClr val="tx1">
                    <a:alpha val="80000"/>
                  </a:schemeClr>
                </a:solidFill>
              </a:rPr>
              <a:t> be accessible to individuals listed on test site directory</a:t>
            </a:r>
          </a:p>
          <a:p>
            <a:pPr>
              <a:buFont typeface="Wingdings" panose="05000000000000000000" pitchFamily="2" charset="2"/>
              <a:buChar char="Ø"/>
            </a:pPr>
            <a:r>
              <a:rPr lang="en-US" sz="2000" dirty="0">
                <a:solidFill>
                  <a:schemeClr val="tx1">
                    <a:alpha val="80000"/>
                  </a:schemeClr>
                </a:solidFill>
              </a:rPr>
              <a:t>No off-site training programs or CSO’s</a:t>
            </a:r>
          </a:p>
          <a:p>
            <a:pPr>
              <a:buFont typeface="Wingdings" panose="05000000000000000000" pitchFamily="2" charset="2"/>
              <a:buChar char="Ø"/>
            </a:pPr>
            <a:r>
              <a:rPr lang="en-US" sz="2000" dirty="0">
                <a:solidFill>
                  <a:schemeClr val="tx1">
                    <a:alpha val="80000"/>
                  </a:schemeClr>
                </a:solidFill>
              </a:rPr>
              <a:t>Keep records no less than 4 calendar years (current, plus 3 previous)</a:t>
            </a:r>
          </a:p>
          <a:p>
            <a:pPr>
              <a:buFont typeface="Wingdings" panose="05000000000000000000" pitchFamily="2" charset="2"/>
              <a:buChar char="Ø"/>
            </a:pPr>
            <a:r>
              <a:rPr lang="en-US" sz="2000" dirty="0">
                <a:solidFill>
                  <a:schemeClr val="tx1">
                    <a:alpha val="80000"/>
                  </a:schemeClr>
                </a:solidFill>
              </a:rPr>
              <a:t>Documentation requirements outlined in Cheat Sheet Supplement</a:t>
            </a:r>
          </a:p>
          <a:p>
            <a:pPr marL="0" indent="0">
              <a:buNone/>
            </a:pPr>
            <a:endParaRPr lang="en-US" sz="2000" dirty="0">
              <a:solidFill>
                <a:schemeClr val="tx1">
                  <a:alpha val="80000"/>
                </a:schemeClr>
              </a:solidFill>
            </a:endParaRPr>
          </a:p>
          <a:p>
            <a:pPr>
              <a:buFont typeface="Wingdings" panose="05000000000000000000" pitchFamily="2" charset="2"/>
              <a:buChar char="Ø"/>
            </a:pPr>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084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278DFF-68FE-C3AF-A282-42F7AA9ECB5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1E335E5-ABF7-C02A-B5FD-7FE75F811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0BE73F-422F-BD2E-2517-04F6528A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3" name="Group 22">
            <a:extLst>
              <a:ext uri="{FF2B5EF4-FFF2-40B4-BE49-F238E27FC236}">
                <a16:creationId xmlns:a16="http://schemas.microsoft.com/office/drawing/2014/main" id="{BFF8B277-6970-B2D1-6007-C63AF162C4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24" name="Graphic 17">
              <a:extLst>
                <a:ext uri="{FF2B5EF4-FFF2-40B4-BE49-F238E27FC236}">
                  <a16:creationId xmlns:a16="http://schemas.microsoft.com/office/drawing/2014/main" id="{3432E52F-1D15-B983-4BA7-7A62DB21F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5" name="Graphic 15">
              <a:extLst>
                <a:ext uri="{FF2B5EF4-FFF2-40B4-BE49-F238E27FC236}">
                  <a16:creationId xmlns:a16="http://schemas.microsoft.com/office/drawing/2014/main" id="{0808275B-3055-3758-FB98-E0ADAF6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6" name="Graphic 21">
              <a:extLst>
                <a:ext uri="{FF2B5EF4-FFF2-40B4-BE49-F238E27FC236}">
                  <a16:creationId xmlns:a16="http://schemas.microsoft.com/office/drawing/2014/main" id="{66418183-2F9E-21D6-D73A-DA8736851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8" name="Straight Connector 27">
            <a:extLst>
              <a:ext uri="{FF2B5EF4-FFF2-40B4-BE49-F238E27FC236}">
                <a16:creationId xmlns:a16="http://schemas.microsoft.com/office/drawing/2014/main" id="{19D5C67B-EC35-5111-D25D-4FE0CD340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Content Placeholder 4" descr="A yellow sign on a pole&#10;&#10;AI-generated content may be incorrect.">
            <a:extLst>
              <a:ext uri="{FF2B5EF4-FFF2-40B4-BE49-F238E27FC236}">
                <a16:creationId xmlns:a16="http://schemas.microsoft.com/office/drawing/2014/main" id="{AAF5DD71-96AE-FB3C-76E6-0027516934A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027" r="-1" b="-1"/>
          <a:stretch/>
        </p:blipFill>
        <p:spPr>
          <a:xfrm>
            <a:off x="2347274" y="353212"/>
            <a:ext cx="7472836" cy="5133182"/>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16818994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2F828-D4E5-C5FD-816E-629E6B2F283A}"/>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475E928-BA24-DB92-36C0-08DEC7D3D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35E7C0-3982-430C-B069-1BCAC73C5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a:extLst>
              <a:ext uri="{FF2B5EF4-FFF2-40B4-BE49-F238E27FC236}">
                <a16:creationId xmlns:a16="http://schemas.microsoft.com/office/drawing/2014/main" id="{1AA431A7-65FC-6E9A-6551-E2038F1B9B9D}"/>
              </a:ext>
            </a:extLst>
          </p:cNvPr>
          <p:cNvSpPr txBox="1">
            <a:spLocks/>
          </p:cNvSpPr>
          <p:nvPr/>
        </p:nvSpPr>
        <p:spPr>
          <a:xfrm>
            <a:off x="-25380" y="499586"/>
            <a:ext cx="5707283" cy="15382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a:lstStyle>
          <a:p>
            <a:pPr algn="r">
              <a:spcAft>
                <a:spcPts val="600"/>
              </a:spcAft>
            </a:pPr>
            <a:r>
              <a:rPr lang="en-US" sz="6300" kern="1200" dirty="0">
                <a:solidFill>
                  <a:srgbClr val="FFFFFF"/>
                </a:solidFill>
                <a:latin typeface="+mj-lt"/>
                <a:ea typeface="+mj-ea"/>
                <a:cs typeface="+mj-cs"/>
              </a:rPr>
              <a:t>Accommodations</a:t>
            </a:r>
          </a:p>
        </p:txBody>
      </p:sp>
      <p:pic>
        <p:nvPicPr>
          <p:cNvPr id="13" name="Content Placeholder 12" descr="A picture containing timeline&#10;&#10;AI-generated content may be incorrect.">
            <a:extLst>
              <a:ext uri="{FF2B5EF4-FFF2-40B4-BE49-F238E27FC236}">
                <a16:creationId xmlns:a16="http://schemas.microsoft.com/office/drawing/2014/main" id="{1E83601C-65F5-B47F-C929-0C3A1F5C1C56}"/>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a:off x="5656522" y="583659"/>
            <a:ext cx="6341982" cy="5316626"/>
          </a:xfrm>
          <a:prstGeom prst="rect">
            <a:avLst/>
          </a:prstGeom>
        </p:spPr>
      </p:pic>
      <p:grpSp>
        <p:nvGrpSpPr>
          <p:cNvPr id="23" name="Group 22">
            <a:extLst>
              <a:ext uri="{FF2B5EF4-FFF2-40B4-BE49-F238E27FC236}">
                <a16:creationId xmlns:a16="http://schemas.microsoft.com/office/drawing/2014/main" id="{4FA9FB2E-F554-F30A-DFB2-C205164F6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24" name="Graphic 17">
              <a:extLst>
                <a:ext uri="{FF2B5EF4-FFF2-40B4-BE49-F238E27FC236}">
                  <a16:creationId xmlns:a16="http://schemas.microsoft.com/office/drawing/2014/main" id="{5CB015E3-BDDE-C3BD-C979-CB1089192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5" name="Graphic 15">
              <a:extLst>
                <a:ext uri="{FF2B5EF4-FFF2-40B4-BE49-F238E27FC236}">
                  <a16:creationId xmlns:a16="http://schemas.microsoft.com/office/drawing/2014/main" id="{5C3AADE6-D436-D310-142B-D34B13CDE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6" name="Graphic 21">
              <a:extLst>
                <a:ext uri="{FF2B5EF4-FFF2-40B4-BE49-F238E27FC236}">
                  <a16:creationId xmlns:a16="http://schemas.microsoft.com/office/drawing/2014/main" id="{7CBC2FB4-BB4D-DCAE-7C25-2EF210913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8" name="Straight Connector 27">
            <a:extLst>
              <a:ext uri="{FF2B5EF4-FFF2-40B4-BE49-F238E27FC236}">
                <a16:creationId xmlns:a16="http://schemas.microsoft.com/office/drawing/2014/main" id="{C7D39EA4-BD32-62CE-872A-3F389A1A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5" name="Graphic 14" descr="Presentation with Checklist">
            <a:extLst>
              <a:ext uri="{FF2B5EF4-FFF2-40B4-BE49-F238E27FC236}">
                <a16:creationId xmlns:a16="http://schemas.microsoft.com/office/drawing/2014/main" id="{30BAFC28-DF3E-B1A7-027C-60FBB6152A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1383" y="2037854"/>
            <a:ext cx="3213756" cy="3213756"/>
          </a:xfrm>
          <a:prstGeom prst="rect">
            <a:avLst/>
          </a:prstGeom>
        </p:spPr>
      </p:pic>
    </p:spTree>
    <p:extLst>
      <p:ext uri="{BB962C8B-B14F-4D97-AF65-F5344CB8AC3E}">
        <p14:creationId xmlns:p14="http://schemas.microsoft.com/office/powerpoint/2010/main" val="3319521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8483A-135E-1F00-D416-0BD2E6BA98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576F77-EA0A-E98F-F9DC-8FDF4DA0B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1E9B61-0EF7-3035-DBBC-D61A94319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1">
            <a:extLst>
              <a:ext uri="{FF2B5EF4-FFF2-40B4-BE49-F238E27FC236}">
                <a16:creationId xmlns:a16="http://schemas.microsoft.com/office/drawing/2014/main" id="{8DC9272D-2139-F593-8CB2-2531BDBE9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2C415972-0812-F3EE-5E64-EB093E744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9D83CDB-8295-47BF-50E7-42290FE8CAAC}"/>
              </a:ext>
            </a:extLst>
          </p:cNvPr>
          <p:cNvSpPr>
            <a:spLocks noGrp="1"/>
          </p:cNvSpPr>
          <p:nvPr>
            <p:ph idx="1"/>
          </p:nvPr>
        </p:nvSpPr>
        <p:spPr>
          <a:xfrm>
            <a:off x="5866648" y="72428"/>
            <a:ext cx="5604089" cy="6654297"/>
          </a:xfrm>
        </p:spPr>
        <p:txBody>
          <a:bodyPr anchor="ctr">
            <a:normAutofit/>
          </a:bodyPr>
          <a:lstStyle/>
          <a:p>
            <a:pPr>
              <a:buFont typeface="Wingdings" panose="05000000000000000000" pitchFamily="2" charset="2"/>
              <a:buChar char="Ø"/>
            </a:pPr>
            <a:r>
              <a:rPr lang="en-US" sz="1900" dirty="0"/>
              <a:t>Accommodations – how this works</a:t>
            </a:r>
          </a:p>
          <a:p>
            <a:pPr lvl="1"/>
            <a:r>
              <a:rPr lang="en-US" sz="1900" dirty="0"/>
              <a:t>All request must complete the Request for Accommodations form</a:t>
            </a:r>
          </a:p>
          <a:p>
            <a:pPr lvl="1"/>
            <a:r>
              <a:rPr lang="en-US" sz="1900" dirty="0"/>
              <a:t>Candidate needs to make the request – not the instructor</a:t>
            </a:r>
          </a:p>
          <a:p>
            <a:pPr lvl="1"/>
            <a:r>
              <a:rPr lang="en-US" sz="1900" dirty="0"/>
              <a:t>If only asking for a reader or Text to Speech – </a:t>
            </a:r>
          </a:p>
          <a:p>
            <a:pPr lvl="2"/>
            <a:r>
              <a:rPr lang="en-US" sz="1900" dirty="0"/>
              <a:t>form is all that is needed for LTC. If request for these exams also includes any other requests (i.e. extended time) supporting documentation must be included for it</a:t>
            </a:r>
          </a:p>
          <a:p>
            <a:pPr lvl="1"/>
            <a:r>
              <a:rPr lang="en-US" sz="1900" dirty="0"/>
              <a:t>Supporting documentation examples listed on Page 2 of request form</a:t>
            </a:r>
          </a:p>
          <a:p>
            <a:pPr lvl="2"/>
            <a:r>
              <a:rPr lang="en-US" sz="1900" dirty="0"/>
              <a:t>We do not need to see the full IEP or 504 if that is the docs being used – only a letter from a counselor or someone that has seen the document and can say it includes the need</a:t>
            </a:r>
          </a:p>
          <a:p>
            <a:pPr lvl="1"/>
            <a:r>
              <a:rPr lang="en-US" sz="1900" dirty="0"/>
              <a:t>We do provide some accommodations for Clinical Skills – extended time, amplified stethoscope, </a:t>
            </a:r>
            <a:r>
              <a:rPr lang="en-US" sz="1900" dirty="0" err="1"/>
              <a:t>etc</a:t>
            </a:r>
            <a:r>
              <a:rPr lang="en-US" sz="1900" dirty="0"/>
              <a:t>…</a:t>
            </a:r>
          </a:p>
        </p:txBody>
      </p:sp>
      <p:sp>
        <p:nvSpPr>
          <p:cNvPr id="16" name="Graphic 10">
            <a:extLst>
              <a:ext uri="{FF2B5EF4-FFF2-40B4-BE49-F238E27FC236}">
                <a16:creationId xmlns:a16="http://schemas.microsoft.com/office/drawing/2014/main" id="{7C8B8E4A-5F9D-0222-1401-13795D2E7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7C9DBABA-49A6-7485-1740-E428D5E79D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Graphic 3" descr="Presentation with Checklist">
            <a:extLst>
              <a:ext uri="{FF2B5EF4-FFF2-40B4-BE49-F238E27FC236}">
                <a16:creationId xmlns:a16="http://schemas.microsoft.com/office/drawing/2014/main" id="{4ED69855-287D-4E40-5382-76307E4709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809" y="920303"/>
            <a:ext cx="5221625" cy="5221625"/>
          </a:xfrm>
          <a:prstGeom prst="rect">
            <a:avLst/>
          </a:prstGeom>
        </p:spPr>
      </p:pic>
    </p:spTree>
    <p:extLst>
      <p:ext uri="{BB962C8B-B14F-4D97-AF65-F5344CB8AC3E}">
        <p14:creationId xmlns:p14="http://schemas.microsoft.com/office/powerpoint/2010/main" val="12827526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7400" kern="1200">
                <a:solidFill>
                  <a:srgbClr val="FFFFFF"/>
                </a:solidFill>
                <a:latin typeface="+mj-lt"/>
                <a:ea typeface="+mj-ea"/>
                <a:cs typeface="+mj-cs"/>
              </a:rPr>
              <a:t>Any other Questions?</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 name="Content Placeholder 4" descr="j043156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226" y="1598246"/>
            <a:ext cx="4203530" cy="4719754"/>
          </a:xfrm>
          <a:prstGeom prst="rect">
            <a:avLst/>
          </a:prstGeom>
        </p:spPr>
      </p:pic>
      <p:grpSp>
        <p:nvGrpSpPr>
          <p:cNvPr id="14" name="Group 13">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14265347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58F04-DF5D-C04A-DE41-A775C7B8FA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81CD4-A0D3-A022-8766-E7482A113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E8B8F-1A1F-0582-90B8-C21D1C9E104B}"/>
              </a:ext>
            </a:extLst>
          </p:cNvPr>
          <p:cNvSpPr>
            <a:spLocks noGrp="1"/>
          </p:cNvSpPr>
          <p:nvPr>
            <p:ph type="title"/>
          </p:nvPr>
        </p:nvSpPr>
        <p:spPr>
          <a:xfrm>
            <a:off x="5799417" y="259883"/>
            <a:ext cx="6299539" cy="1289784"/>
          </a:xfrm>
        </p:spPr>
        <p:txBody>
          <a:bodyPr anchor="b">
            <a:normAutofit fontScale="90000"/>
          </a:bodyPr>
          <a:lstStyle/>
          <a:p>
            <a:r>
              <a:rPr lang="en-US" sz="5600" dirty="0">
                <a:latin typeface="Perpetua" panose="02020502060401020303" pitchFamily="18" charset="0"/>
              </a:rPr>
              <a:t> Contact Information</a:t>
            </a:r>
            <a:endParaRPr lang="en-US" sz="5600" dirty="0"/>
          </a:p>
        </p:txBody>
      </p:sp>
      <p:sp>
        <p:nvSpPr>
          <p:cNvPr id="12" name="Rectangle 11">
            <a:extLst>
              <a:ext uri="{FF2B5EF4-FFF2-40B4-BE49-F238E27FC236}">
                <a16:creationId xmlns:a16="http://schemas.microsoft.com/office/drawing/2014/main" id="{7AA68636-511E-DD08-8A74-5B662B142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mail">
            <a:extLst>
              <a:ext uri="{FF2B5EF4-FFF2-40B4-BE49-F238E27FC236}">
                <a16:creationId xmlns:a16="http://schemas.microsoft.com/office/drawing/2014/main" id="{4F1BF114-FF56-E528-F125-563DDF83D5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143" y="818188"/>
            <a:ext cx="5221625" cy="5221625"/>
          </a:xfrm>
          <a:prstGeom prst="rect">
            <a:avLst/>
          </a:prstGeom>
        </p:spPr>
      </p:pic>
      <p:sp>
        <p:nvSpPr>
          <p:cNvPr id="3" name="Content Placeholder 2">
            <a:extLst>
              <a:ext uri="{FF2B5EF4-FFF2-40B4-BE49-F238E27FC236}">
                <a16:creationId xmlns:a16="http://schemas.microsoft.com/office/drawing/2014/main" id="{E5B1822C-1A80-B191-0CF7-1A91AD39E5D7}"/>
              </a:ext>
            </a:extLst>
          </p:cNvPr>
          <p:cNvSpPr>
            <a:spLocks noGrp="1"/>
          </p:cNvSpPr>
          <p:nvPr>
            <p:ph idx="1"/>
          </p:nvPr>
        </p:nvSpPr>
        <p:spPr>
          <a:xfrm>
            <a:off x="6412091" y="1506293"/>
            <a:ext cx="4987621" cy="5202325"/>
          </a:xfrm>
        </p:spPr>
        <p:txBody>
          <a:bodyPr anchor="t">
            <a:normAutofit/>
          </a:bodyPr>
          <a:lstStyle/>
          <a:p>
            <a:pPr>
              <a:buFont typeface="Wingdings" panose="05000000000000000000" pitchFamily="2" charset="2"/>
              <a:buChar char="Ø"/>
            </a:pPr>
            <a:r>
              <a:rPr lang="en-US" sz="3200" dirty="0">
                <a:solidFill>
                  <a:schemeClr val="tx1">
                    <a:alpha val="80000"/>
                  </a:schemeClr>
                </a:solidFill>
                <a:hlinkClick r:id="rId5"/>
              </a:rPr>
              <a:t>cttc@careertech.ok.gov</a:t>
            </a:r>
            <a:endParaRPr lang="en-US" sz="3200" dirty="0">
              <a:solidFill>
                <a:schemeClr val="tx1">
                  <a:alpha val="80000"/>
                </a:schemeClr>
              </a:solidFill>
            </a:endParaRPr>
          </a:p>
          <a:p>
            <a:pPr lvl="1"/>
            <a:r>
              <a:rPr lang="en-US" sz="1800" dirty="0">
                <a:solidFill>
                  <a:schemeClr val="tx1">
                    <a:alpha val="80000"/>
                  </a:schemeClr>
                </a:solidFill>
              </a:rPr>
              <a:t>Shared email account monitored by several people</a:t>
            </a:r>
          </a:p>
          <a:p>
            <a:pPr marL="457200" lvl="1" indent="0">
              <a:buNone/>
            </a:pPr>
            <a:endParaRPr lang="en-US" sz="1800" dirty="0">
              <a:solidFill>
                <a:schemeClr val="tx1">
                  <a:alpha val="80000"/>
                </a:schemeClr>
              </a:solidFill>
            </a:endParaRPr>
          </a:p>
          <a:p>
            <a:pPr>
              <a:buFont typeface="Wingdings" panose="05000000000000000000" pitchFamily="2" charset="2"/>
              <a:buChar char="Ø"/>
            </a:pPr>
            <a:r>
              <a:rPr lang="en-US" sz="2400" dirty="0">
                <a:solidFill>
                  <a:schemeClr val="tx1">
                    <a:alpha val="80000"/>
                  </a:schemeClr>
                </a:solidFill>
                <a:hlinkClick r:id="rId6"/>
              </a:rPr>
              <a:t>Jennifer.palacio@careertech.ok.gov</a:t>
            </a:r>
            <a:endParaRPr lang="en-US" sz="2400" dirty="0">
              <a:solidFill>
                <a:schemeClr val="tx1">
                  <a:alpha val="80000"/>
                </a:schemeClr>
              </a:solidFill>
            </a:endParaRPr>
          </a:p>
          <a:p>
            <a:pPr lvl="1"/>
            <a:r>
              <a:rPr lang="en-US" sz="1800" dirty="0">
                <a:solidFill>
                  <a:schemeClr val="tx1">
                    <a:alpha val="80000"/>
                  </a:schemeClr>
                </a:solidFill>
              </a:rPr>
              <a:t>My direct email</a:t>
            </a:r>
          </a:p>
          <a:p>
            <a:pPr marL="457200" lvl="1" indent="0">
              <a:buNone/>
            </a:pPr>
            <a:endParaRPr lang="en-US" sz="1800" dirty="0">
              <a:solidFill>
                <a:schemeClr val="tx1">
                  <a:alpha val="80000"/>
                </a:schemeClr>
              </a:solidFill>
            </a:endParaRPr>
          </a:p>
          <a:p>
            <a:pPr>
              <a:buFont typeface="Wingdings" panose="05000000000000000000" pitchFamily="2" charset="2"/>
              <a:buChar char="Ø"/>
            </a:pPr>
            <a:r>
              <a:rPr lang="en-US" sz="2200" dirty="0">
                <a:solidFill>
                  <a:schemeClr val="tx1">
                    <a:alpha val="80000"/>
                  </a:schemeClr>
                </a:solidFill>
              </a:rPr>
              <a:t>Website: </a:t>
            </a:r>
            <a:r>
              <a:rPr lang="en-US" sz="2200" dirty="0">
                <a:solidFill>
                  <a:schemeClr val="tx1">
                    <a:alpha val="80000"/>
                  </a:schemeClr>
                </a:solidFill>
                <a:hlinkClick r:id="rId7"/>
              </a:rPr>
              <a:t>https://www.okhcp.com</a:t>
            </a:r>
            <a:endParaRPr lang="en-US" sz="2200" dirty="0">
              <a:solidFill>
                <a:schemeClr val="tx1">
                  <a:alpha val="80000"/>
                </a:schemeClr>
              </a:solidFill>
            </a:endParaRPr>
          </a:p>
          <a:p>
            <a:pPr marL="0" indent="0">
              <a:buNone/>
            </a:pPr>
            <a:endParaRPr lang="en-US" sz="2200" dirty="0">
              <a:solidFill>
                <a:schemeClr val="tx1">
                  <a:alpha val="80000"/>
                </a:schemeClr>
              </a:solidFill>
            </a:endParaRPr>
          </a:p>
          <a:p>
            <a:pPr marL="0" indent="0">
              <a:buNone/>
            </a:pPr>
            <a:endParaRPr lang="en-US" sz="2200" dirty="0">
              <a:solidFill>
                <a:schemeClr val="tx1">
                  <a:alpha val="80000"/>
                </a:schemeClr>
              </a:solidFill>
            </a:endParaRPr>
          </a:p>
          <a:p>
            <a:pPr marL="0" indent="0">
              <a:buNone/>
            </a:pPr>
            <a:r>
              <a:rPr lang="en-US" sz="2200" dirty="0">
                <a:solidFill>
                  <a:schemeClr val="tx1">
                    <a:alpha val="80000"/>
                  </a:schemeClr>
                </a:solidFill>
              </a:rPr>
              <a:t>                     </a:t>
            </a:r>
            <a:r>
              <a:rPr lang="en-US" sz="2200" dirty="0">
                <a:solidFill>
                  <a:schemeClr val="tx1">
                    <a:alpha val="80000"/>
                  </a:schemeClr>
                </a:solidFill>
                <a:latin typeface="Cooper Black" panose="0208090404030B020404" pitchFamily="18" charset="0"/>
              </a:rPr>
              <a:t>Social Media</a:t>
            </a:r>
          </a:p>
          <a:p>
            <a:pPr marL="0" indent="0">
              <a:buNone/>
            </a:pPr>
            <a:endParaRPr lang="en-US" sz="2200" dirty="0">
              <a:solidFill>
                <a:schemeClr val="tx1">
                  <a:alpha val="80000"/>
                </a:schemeClr>
              </a:solidFill>
            </a:endParaRPr>
          </a:p>
        </p:txBody>
      </p:sp>
      <p:cxnSp>
        <p:nvCxnSpPr>
          <p:cNvPr id="14" name="Straight Connector 13">
            <a:extLst>
              <a:ext uri="{FF2B5EF4-FFF2-40B4-BE49-F238E27FC236}">
                <a16:creationId xmlns:a16="http://schemas.microsoft.com/office/drawing/2014/main" id="{4BCAFA7D-B804-6C9D-AF1E-E23F2A8107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arrow&#10;&#10;AI-generated content may be incorrect.">
            <a:extLst>
              <a:ext uri="{FF2B5EF4-FFF2-40B4-BE49-F238E27FC236}">
                <a16:creationId xmlns:a16="http://schemas.microsoft.com/office/drawing/2014/main" id="{C0A58999-9257-B097-02A1-FAD51DF781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2380" y="4390395"/>
            <a:ext cx="961312" cy="961312"/>
          </a:xfrm>
          <a:prstGeom prst="rect">
            <a:avLst/>
          </a:prstGeom>
        </p:spPr>
      </p:pic>
      <p:pic>
        <p:nvPicPr>
          <p:cNvPr id="15" name="Picture 14">
            <a:hlinkClick r:id="rId9"/>
            <a:extLst>
              <a:ext uri="{FF2B5EF4-FFF2-40B4-BE49-F238E27FC236}">
                <a16:creationId xmlns:a16="http://schemas.microsoft.com/office/drawing/2014/main" id="{586E2E5F-621A-9415-58D1-FCB320F2210B}"/>
              </a:ext>
            </a:extLst>
          </p:cNvPr>
          <p:cNvPicPr>
            <a:picLocks noChangeAspect="1"/>
          </p:cNvPicPr>
          <p:nvPr/>
        </p:nvPicPr>
        <p:blipFill>
          <a:blip r:embed="rId10"/>
          <a:stretch>
            <a:fillRect/>
          </a:stretch>
        </p:blipFill>
        <p:spPr>
          <a:xfrm>
            <a:off x="8285724" y="5737784"/>
            <a:ext cx="961312" cy="968278"/>
          </a:xfrm>
          <a:prstGeom prst="rect">
            <a:avLst/>
          </a:prstGeom>
        </p:spPr>
      </p:pic>
      <p:pic>
        <p:nvPicPr>
          <p:cNvPr id="17" name="Picture 16">
            <a:hlinkClick r:id="rId11"/>
            <a:extLst>
              <a:ext uri="{FF2B5EF4-FFF2-40B4-BE49-F238E27FC236}">
                <a16:creationId xmlns:a16="http://schemas.microsoft.com/office/drawing/2014/main" id="{F421AFED-B12A-B442-E10A-F8F7A2AE553B}"/>
              </a:ext>
            </a:extLst>
          </p:cNvPr>
          <p:cNvPicPr>
            <a:picLocks noChangeAspect="1"/>
          </p:cNvPicPr>
          <p:nvPr/>
        </p:nvPicPr>
        <p:blipFill>
          <a:blip r:embed="rId12"/>
          <a:stretch>
            <a:fillRect/>
          </a:stretch>
        </p:blipFill>
        <p:spPr>
          <a:xfrm>
            <a:off x="6132948" y="5737784"/>
            <a:ext cx="961412" cy="968279"/>
          </a:xfrm>
          <a:prstGeom prst="rect">
            <a:avLst/>
          </a:prstGeom>
        </p:spPr>
      </p:pic>
      <p:pic>
        <p:nvPicPr>
          <p:cNvPr id="19" name="Picture 18">
            <a:hlinkClick r:id="rId13"/>
            <a:extLst>
              <a:ext uri="{FF2B5EF4-FFF2-40B4-BE49-F238E27FC236}">
                <a16:creationId xmlns:a16="http://schemas.microsoft.com/office/drawing/2014/main" id="{00CEDF15-9666-2DB5-DA4F-FC9B0999E997}"/>
              </a:ext>
            </a:extLst>
          </p:cNvPr>
          <p:cNvPicPr>
            <a:picLocks noChangeAspect="1"/>
          </p:cNvPicPr>
          <p:nvPr/>
        </p:nvPicPr>
        <p:blipFill>
          <a:blip r:embed="rId14"/>
          <a:stretch>
            <a:fillRect/>
          </a:stretch>
        </p:blipFill>
        <p:spPr>
          <a:xfrm>
            <a:off x="10327914" y="5620024"/>
            <a:ext cx="961412" cy="1086038"/>
          </a:xfrm>
          <a:prstGeom prst="rect">
            <a:avLst/>
          </a:prstGeom>
        </p:spPr>
      </p:pic>
      <p:pic>
        <p:nvPicPr>
          <p:cNvPr id="21" name="Picture 20">
            <a:extLst>
              <a:ext uri="{FF2B5EF4-FFF2-40B4-BE49-F238E27FC236}">
                <a16:creationId xmlns:a16="http://schemas.microsoft.com/office/drawing/2014/main" id="{7BE282FF-65F2-D173-800E-C8D0E58986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79911" y="8878"/>
            <a:ext cx="6412089" cy="752381"/>
          </a:xfrm>
          <a:prstGeom prst="rect">
            <a:avLst/>
          </a:prstGeom>
        </p:spPr>
      </p:pic>
    </p:spTree>
    <p:extLst>
      <p:ext uri="{BB962C8B-B14F-4D97-AF65-F5344CB8AC3E}">
        <p14:creationId xmlns:p14="http://schemas.microsoft.com/office/powerpoint/2010/main" val="75709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2FDB9-9BE1-B98F-F177-1E2F4273A3D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F9446D-92D1-EB7B-02CE-8C0E04F70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047BAA-AE23-BBE2-D4D7-78C769685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DE93E9F-EEFE-980A-2291-6DD8912EBD95}"/>
              </a:ext>
            </a:extLst>
          </p:cNvPr>
          <p:cNvSpPr>
            <a:spLocks noGrp="1"/>
          </p:cNvSpPr>
          <p:nvPr>
            <p:ph type="title"/>
          </p:nvPr>
        </p:nvSpPr>
        <p:spPr>
          <a:xfrm>
            <a:off x="1075643" y="381935"/>
            <a:ext cx="4392650" cy="5974414"/>
          </a:xfrm>
        </p:spPr>
        <p:txBody>
          <a:bodyPr anchor="ctr">
            <a:normAutofit/>
          </a:bodyPr>
          <a:lstStyle/>
          <a:p>
            <a:r>
              <a:rPr lang="en-US" sz="5400" dirty="0">
                <a:solidFill>
                  <a:srgbClr val="FFFFFF"/>
                </a:solidFill>
              </a:rPr>
              <a:t>HPCP Test Site Coordinator</a:t>
            </a:r>
          </a:p>
        </p:txBody>
      </p:sp>
      <p:grpSp>
        <p:nvGrpSpPr>
          <p:cNvPr id="12" name="Group 11">
            <a:extLst>
              <a:ext uri="{FF2B5EF4-FFF2-40B4-BE49-F238E27FC236}">
                <a16:creationId xmlns:a16="http://schemas.microsoft.com/office/drawing/2014/main" id="{B1194567-CE1F-9D66-6FC8-F5BE1D73F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FC483F49-5E6A-B11B-26AC-2EBF4B30B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348BD23F-A98F-C57D-5EC7-2227A9D20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269243DA-AB63-8B0A-C794-4B0C3B4E5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49775CC-683E-BE74-4211-DA25D818A085}"/>
              </a:ext>
            </a:extLst>
          </p:cNvPr>
          <p:cNvSpPr>
            <a:spLocks noGrp="1"/>
          </p:cNvSpPr>
          <p:nvPr>
            <p:ph idx="1"/>
          </p:nvPr>
        </p:nvSpPr>
        <p:spPr>
          <a:xfrm>
            <a:off x="6297233" y="518400"/>
            <a:ext cx="4771607" cy="5837949"/>
          </a:xfrm>
        </p:spPr>
        <p:txBody>
          <a:bodyPr anchor="ctr">
            <a:noAutofit/>
          </a:bodyPr>
          <a:lstStyle/>
          <a:p>
            <a:pPr defTabSz="517525">
              <a:lnSpc>
                <a:spcPct val="100000"/>
              </a:lnSpc>
              <a:spcBef>
                <a:spcPts val="0"/>
              </a:spcBef>
              <a:buFont typeface="Wingdings" panose="05000000000000000000" pitchFamily="2" charset="2"/>
              <a:buChar char="Ø"/>
            </a:pPr>
            <a:r>
              <a:rPr lang="en-US" sz="2400" dirty="0">
                <a:solidFill>
                  <a:schemeClr val="tx1">
                    <a:alpha val="80000"/>
                  </a:schemeClr>
                </a:solidFill>
              </a:rPr>
              <a:t>	Train/monitor local test site</a:t>
            </a:r>
          </a:p>
          <a:p>
            <a:pPr marL="0" indent="0" defTabSz="517525">
              <a:lnSpc>
                <a:spcPct val="100000"/>
              </a:lnSpc>
              <a:spcBef>
                <a:spcPts val="0"/>
              </a:spcBef>
              <a:buNone/>
            </a:pPr>
            <a:r>
              <a:rPr lang="en-US" sz="2400" dirty="0">
                <a:solidFill>
                  <a:schemeClr val="tx1">
                    <a:alpha val="80000"/>
                  </a:schemeClr>
                </a:solidFill>
              </a:rPr>
              <a:t>        personnel (including CSOs if</a:t>
            </a:r>
          </a:p>
          <a:p>
            <a:pPr marL="0" indent="0" defTabSz="517525">
              <a:lnSpc>
                <a:spcPct val="100000"/>
              </a:lnSpc>
              <a:spcBef>
                <a:spcPts val="0"/>
              </a:spcBef>
              <a:buNone/>
            </a:pPr>
            <a:r>
              <a:rPr lang="en-US" sz="2400" dirty="0">
                <a:solidFill>
                  <a:schemeClr val="tx1">
                    <a:alpha val="80000"/>
                  </a:schemeClr>
                </a:solidFill>
              </a:rPr>
              <a:t>        applicable)</a:t>
            </a:r>
          </a:p>
          <a:p>
            <a:pPr marL="0" indent="0" defTabSz="517525">
              <a:lnSpc>
                <a:spcPct val="100000"/>
              </a:lnSpc>
              <a:spcBef>
                <a:spcPts val="0"/>
              </a:spcBef>
              <a:buNone/>
            </a:pPr>
            <a:endParaRPr lang="en-US" sz="900" dirty="0">
              <a:solidFill>
                <a:schemeClr val="tx1">
                  <a:alpha val="80000"/>
                </a:schemeClr>
              </a:solidFill>
            </a:endParaRPr>
          </a:p>
          <a:p>
            <a:pPr defTabSz="517525">
              <a:lnSpc>
                <a:spcPct val="100000"/>
              </a:lnSpc>
              <a:spcBef>
                <a:spcPts val="0"/>
              </a:spcBef>
              <a:buFont typeface="Wingdings" panose="05000000000000000000" pitchFamily="2" charset="2"/>
              <a:buChar char="Ø"/>
            </a:pPr>
            <a:r>
              <a:rPr lang="en-US" sz="2400" dirty="0">
                <a:solidFill>
                  <a:schemeClr val="tx1">
                    <a:alpha val="80000"/>
                  </a:schemeClr>
                </a:solidFill>
              </a:rPr>
              <a:t>	Ensure the security of testing</a:t>
            </a:r>
          </a:p>
          <a:p>
            <a:pPr marL="0" indent="0" defTabSz="517525">
              <a:lnSpc>
                <a:spcPct val="100000"/>
              </a:lnSpc>
              <a:spcBef>
                <a:spcPts val="0"/>
              </a:spcBef>
              <a:buNone/>
            </a:pPr>
            <a:r>
              <a:rPr lang="en-US" sz="2400" dirty="0">
                <a:solidFill>
                  <a:schemeClr val="tx1">
                    <a:alpha val="80000"/>
                  </a:schemeClr>
                </a:solidFill>
              </a:rPr>
              <a:t>       materials &amp; verifies all</a:t>
            </a:r>
          </a:p>
          <a:p>
            <a:pPr marL="0" indent="0" defTabSz="517525">
              <a:lnSpc>
                <a:spcPct val="100000"/>
              </a:lnSpc>
              <a:spcBef>
                <a:spcPts val="0"/>
              </a:spcBef>
              <a:buNone/>
            </a:pPr>
            <a:r>
              <a:rPr lang="en-US" sz="2400" dirty="0">
                <a:solidFill>
                  <a:schemeClr val="tx1">
                    <a:alpha val="80000"/>
                  </a:schemeClr>
                </a:solidFill>
              </a:rPr>
              <a:t>       policies/procedures are followed</a:t>
            </a:r>
          </a:p>
          <a:p>
            <a:pPr marL="0" indent="0" defTabSz="517525">
              <a:lnSpc>
                <a:spcPct val="100000"/>
              </a:lnSpc>
              <a:spcBef>
                <a:spcPts val="0"/>
              </a:spcBef>
              <a:buNone/>
            </a:pPr>
            <a:endParaRPr lang="en-US" sz="900" dirty="0">
              <a:solidFill>
                <a:schemeClr val="tx1">
                  <a:alpha val="80000"/>
                </a:schemeClr>
              </a:solidFill>
            </a:endParaRPr>
          </a:p>
          <a:p>
            <a:pPr defTabSz="517525">
              <a:lnSpc>
                <a:spcPct val="100000"/>
              </a:lnSpc>
              <a:spcBef>
                <a:spcPts val="0"/>
              </a:spcBef>
              <a:buFont typeface="Wingdings" panose="05000000000000000000" pitchFamily="2" charset="2"/>
              <a:buChar char="Ø"/>
            </a:pPr>
            <a:r>
              <a:rPr lang="en-US" sz="2400" dirty="0">
                <a:solidFill>
                  <a:schemeClr val="tx1">
                    <a:alpha val="80000"/>
                  </a:schemeClr>
                </a:solidFill>
              </a:rPr>
              <a:t>	Coordinate HPCP test</a:t>
            </a:r>
          </a:p>
          <a:p>
            <a:pPr marL="0" indent="0" defTabSz="517525">
              <a:lnSpc>
                <a:spcPct val="100000"/>
              </a:lnSpc>
              <a:spcBef>
                <a:spcPts val="0"/>
              </a:spcBef>
              <a:buNone/>
            </a:pPr>
            <a:r>
              <a:rPr lang="en-US" sz="2400" dirty="0">
                <a:solidFill>
                  <a:schemeClr val="tx1">
                    <a:alpha val="80000"/>
                  </a:schemeClr>
                </a:solidFill>
              </a:rPr>
              <a:t>        registration, collecting fees, &amp;</a:t>
            </a:r>
          </a:p>
          <a:p>
            <a:pPr marL="0" indent="0" defTabSz="517525">
              <a:lnSpc>
                <a:spcPct val="100000"/>
              </a:lnSpc>
              <a:spcBef>
                <a:spcPts val="0"/>
              </a:spcBef>
              <a:buNone/>
            </a:pPr>
            <a:r>
              <a:rPr lang="en-US" sz="2400" dirty="0">
                <a:solidFill>
                  <a:schemeClr val="tx1">
                    <a:alpha val="80000"/>
                  </a:schemeClr>
                </a:solidFill>
              </a:rPr>
              <a:t>        administration</a:t>
            </a:r>
          </a:p>
          <a:p>
            <a:pPr marL="0" indent="0" defTabSz="517525">
              <a:lnSpc>
                <a:spcPct val="100000"/>
              </a:lnSpc>
              <a:spcBef>
                <a:spcPts val="0"/>
              </a:spcBef>
              <a:buNone/>
            </a:pPr>
            <a:endParaRPr lang="en-US" sz="900" dirty="0">
              <a:solidFill>
                <a:schemeClr val="tx1">
                  <a:alpha val="80000"/>
                </a:schemeClr>
              </a:solidFill>
            </a:endParaRPr>
          </a:p>
          <a:p>
            <a:pPr defTabSz="517525">
              <a:lnSpc>
                <a:spcPct val="100000"/>
              </a:lnSpc>
              <a:spcBef>
                <a:spcPts val="0"/>
              </a:spcBef>
              <a:buFont typeface="Wingdings" panose="05000000000000000000" pitchFamily="2" charset="2"/>
              <a:buChar char="Ø"/>
            </a:pPr>
            <a:r>
              <a:rPr lang="en-US" sz="2400" dirty="0">
                <a:solidFill>
                  <a:schemeClr val="tx1">
                    <a:alpha val="80000"/>
                  </a:schemeClr>
                </a:solidFill>
              </a:rPr>
              <a:t>	Score clinical skills examinations</a:t>
            </a:r>
          </a:p>
          <a:p>
            <a:pPr marL="0" indent="0" defTabSz="517525">
              <a:lnSpc>
                <a:spcPct val="100000"/>
              </a:lnSpc>
              <a:spcBef>
                <a:spcPts val="0"/>
              </a:spcBef>
              <a:buNone/>
            </a:pPr>
            <a:r>
              <a:rPr lang="en-US" sz="2400" dirty="0">
                <a:solidFill>
                  <a:schemeClr val="tx1">
                    <a:alpha val="80000"/>
                  </a:schemeClr>
                </a:solidFill>
              </a:rPr>
              <a:t>       (if applicable)</a:t>
            </a:r>
          </a:p>
          <a:p>
            <a:pPr marL="0" indent="0" defTabSz="517525">
              <a:lnSpc>
                <a:spcPct val="100000"/>
              </a:lnSpc>
              <a:spcBef>
                <a:spcPts val="0"/>
              </a:spcBef>
              <a:buNone/>
            </a:pPr>
            <a:endParaRPr lang="en-US" sz="900" dirty="0">
              <a:solidFill>
                <a:schemeClr val="tx1">
                  <a:alpha val="80000"/>
                </a:schemeClr>
              </a:solidFill>
            </a:endParaRPr>
          </a:p>
          <a:p>
            <a:pPr defTabSz="517525">
              <a:buFont typeface="Wingdings" panose="05000000000000000000" pitchFamily="2" charset="2"/>
              <a:buChar char="Ø"/>
            </a:pPr>
            <a:r>
              <a:rPr lang="en-US" sz="2400" dirty="0">
                <a:solidFill>
                  <a:schemeClr val="tx1">
                    <a:alpha val="80000"/>
                  </a:schemeClr>
                </a:solidFill>
              </a:rPr>
              <a:t>	Distribute results to candidates</a:t>
            </a:r>
          </a:p>
          <a:p>
            <a:pPr marL="0" indent="0" defTabSz="517525">
              <a:buNone/>
            </a:pPr>
            <a:endParaRPr lang="en-US" sz="900" dirty="0">
              <a:solidFill>
                <a:schemeClr val="tx1">
                  <a:alpha val="80000"/>
                </a:schemeClr>
              </a:solidFill>
            </a:endParaRPr>
          </a:p>
          <a:p>
            <a:pPr defTabSz="517525">
              <a:buFont typeface="Wingdings" panose="05000000000000000000" pitchFamily="2" charset="2"/>
              <a:buChar char="Ø"/>
            </a:pPr>
            <a:r>
              <a:rPr lang="en-US" sz="2400" dirty="0">
                <a:solidFill>
                  <a:schemeClr val="tx1">
                    <a:alpha val="80000"/>
                  </a:schemeClr>
                </a:solidFill>
              </a:rPr>
              <a:t>	Maintain testing records</a:t>
            </a:r>
          </a:p>
        </p:txBody>
      </p:sp>
      <p:cxnSp>
        <p:nvCxnSpPr>
          <p:cNvPr id="17" name="Straight Connector 16">
            <a:extLst>
              <a:ext uri="{FF2B5EF4-FFF2-40B4-BE49-F238E27FC236}">
                <a16:creationId xmlns:a16="http://schemas.microsoft.com/office/drawing/2014/main" id="{C76A77C9-AE39-E9B4-8960-D4559627F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3435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A6B267-262C-ADAF-CABE-924BA079BC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F09EB6-D3D5-B363-CAFB-5447B8472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3B6CDD-13A1-C7DA-F6D8-24B52ADA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76828-B9BA-AE4D-945F-2900AA4C7F23}"/>
              </a:ext>
            </a:extLst>
          </p:cNvPr>
          <p:cNvSpPr>
            <a:spLocks noGrp="1"/>
          </p:cNvSpPr>
          <p:nvPr>
            <p:ph type="title"/>
          </p:nvPr>
        </p:nvSpPr>
        <p:spPr>
          <a:xfrm>
            <a:off x="707654" y="920303"/>
            <a:ext cx="4827754" cy="4640425"/>
          </a:xfrm>
        </p:spPr>
        <p:txBody>
          <a:bodyPr anchor="ctr">
            <a:normAutofit/>
          </a:bodyPr>
          <a:lstStyle/>
          <a:p>
            <a:pPr algn="ctr"/>
            <a:r>
              <a:rPr lang="en-US" sz="3200" dirty="0">
                <a:solidFill>
                  <a:srgbClr val="FFFFFF"/>
                </a:solidFill>
              </a:rPr>
              <a:t>TRAINING/MONITORING LOCAL TEST SITE PERSONNEL</a:t>
            </a:r>
          </a:p>
        </p:txBody>
      </p:sp>
      <p:sp>
        <p:nvSpPr>
          <p:cNvPr id="12" name="Graphic 11">
            <a:extLst>
              <a:ext uri="{FF2B5EF4-FFF2-40B4-BE49-F238E27FC236}">
                <a16:creationId xmlns:a16="http://schemas.microsoft.com/office/drawing/2014/main" id="{EDE220DF-DA08-FE8F-F752-0DB85DCC7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83597BB2-6CEE-FB1A-3510-AEEE4BAFD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60DBDE4-856A-99A9-26DD-D3A069C8E824}"/>
              </a:ext>
            </a:extLst>
          </p:cNvPr>
          <p:cNvSpPr>
            <a:spLocks noGrp="1"/>
          </p:cNvSpPr>
          <p:nvPr>
            <p:ph idx="1"/>
          </p:nvPr>
        </p:nvSpPr>
        <p:spPr>
          <a:xfrm>
            <a:off x="6141245" y="211756"/>
            <a:ext cx="5322440" cy="6439301"/>
          </a:xfrm>
        </p:spPr>
        <p:txBody>
          <a:bodyPr anchor="ctr">
            <a:normAutofit/>
          </a:bodyPr>
          <a:lstStyle/>
          <a:p>
            <a:pPr marL="0" indent="0">
              <a:buNone/>
              <a:tabLst>
                <a:tab pos="569913" algn="l"/>
              </a:tabLst>
            </a:pPr>
            <a:r>
              <a:rPr lang="en-US" sz="2000" dirty="0">
                <a:solidFill>
                  <a:schemeClr val="tx1">
                    <a:alpha val="80000"/>
                  </a:schemeClr>
                </a:solidFill>
              </a:rPr>
              <a:t>All test site personnel associated w/ the HPCP certification process:</a:t>
            </a:r>
          </a:p>
          <a:p>
            <a:pPr indent="55563">
              <a:buFont typeface="Wingdings" panose="05000000000000000000" pitchFamily="2" charset="2"/>
              <a:buChar char="Ø"/>
              <a:tabLst>
                <a:tab pos="569913" algn="l"/>
              </a:tabLst>
            </a:pPr>
            <a:r>
              <a:rPr lang="en-US" sz="2000" dirty="0">
                <a:solidFill>
                  <a:schemeClr val="tx1">
                    <a:alpha val="80000"/>
                  </a:schemeClr>
                </a:solidFill>
              </a:rPr>
              <a:t>	Must be listed on the HPCP Test Site Directory</a:t>
            </a:r>
          </a:p>
          <a:p>
            <a:pPr indent="55563">
              <a:buFont typeface="Wingdings" panose="05000000000000000000" pitchFamily="2" charset="2"/>
              <a:buChar char="Ø"/>
              <a:tabLst>
                <a:tab pos="569913" algn="l"/>
              </a:tabLst>
            </a:pPr>
            <a:r>
              <a:rPr lang="en-US" sz="2000" dirty="0">
                <a:solidFill>
                  <a:schemeClr val="tx1">
                    <a:alpha val="80000"/>
                  </a:schemeClr>
                </a:solidFill>
              </a:rPr>
              <a:t>	Attend training on HPCP processes and procedures</a:t>
            </a:r>
          </a:p>
          <a:p>
            <a:pPr indent="55563">
              <a:buFont typeface="Wingdings" panose="05000000000000000000" pitchFamily="2" charset="2"/>
              <a:buChar char="Ø"/>
              <a:tabLst>
                <a:tab pos="569913" algn="l"/>
              </a:tabLst>
            </a:pPr>
            <a:r>
              <a:rPr lang="en-US" sz="2000" dirty="0">
                <a:solidFill>
                  <a:schemeClr val="tx1">
                    <a:alpha val="80000"/>
                  </a:schemeClr>
                </a:solidFill>
              </a:rPr>
              <a:t>	Complete a Testing Personnel Training Requirement Form</a:t>
            </a:r>
          </a:p>
          <a:p>
            <a:pPr indent="55563">
              <a:buFont typeface="Wingdings" panose="05000000000000000000" pitchFamily="2" charset="2"/>
              <a:buChar char="Ø"/>
              <a:tabLst>
                <a:tab pos="569913" algn="l"/>
              </a:tabLst>
            </a:pPr>
            <a:r>
              <a:rPr lang="en-US" sz="2000" dirty="0">
                <a:solidFill>
                  <a:schemeClr val="tx1">
                    <a:alpha val="80000"/>
                  </a:schemeClr>
                </a:solidFill>
              </a:rPr>
              <a:t>	Sign a Confidentiality Agreement </a:t>
            </a:r>
            <a:r>
              <a:rPr lang="en-US" sz="2000" i="1" dirty="0">
                <a:solidFill>
                  <a:schemeClr val="tx1">
                    <a:alpha val="80000"/>
                  </a:schemeClr>
                </a:solidFill>
              </a:rPr>
              <a:t>(not required for CSOs – agreement is part of request form)</a:t>
            </a:r>
          </a:p>
          <a:p>
            <a:pPr>
              <a:buNone/>
              <a:tabLst>
                <a:tab pos="569913" algn="l"/>
              </a:tabLst>
            </a:pPr>
            <a:endParaRPr lang="en-US" sz="2000" dirty="0">
              <a:solidFill>
                <a:schemeClr val="tx1">
                  <a:alpha val="80000"/>
                </a:schemeClr>
              </a:solidFill>
            </a:endParaRPr>
          </a:p>
          <a:p>
            <a:pPr>
              <a:buNone/>
              <a:tabLst>
                <a:tab pos="569913" algn="l"/>
              </a:tabLst>
            </a:pPr>
            <a:r>
              <a:rPr lang="en-US" sz="2000" dirty="0">
                <a:solidFill>
                  <a:schemeClr val="tx1">
                    <a:alpha val="80000"/>
                  </a:schemeClr>
                </a:solidFill>
              </a:rPr>
              <a:t>*</a:t>
            </a:r>
            <a:endParaRPr lang="en-US" sz="1900" dirty="0">
              <a:solidFill>
                <a:schemeClr val="tx1">
                  <a:alpha val="80000"/>
                </a:schemeClr>
              </a:solidFill>
            </a:endParaRPr>
          </a:p>
        </p:txBody>
      </p:sp>
      <p:sp>
        <p:nvSpPr>
          <p:cNvPr id="16" name="Graphic 10">
            <a:extLst>
              <a:ext uri="{FF2B5EF4-FFF2-40B4-BE49-F238E27FC236}">
                <a16:creationId xmlns:a16="http://schemas.microsoft.com/office/drawing/2014/main" id="{A40AAC56-9154-084D-0D9D-00B0DBA7B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E07E429F-0FDC-47EE-08C7-6B37DCE5A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2364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61EA14-C454-58C6-B986-31CCDD3FAAE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0A4C77-505A-953B-4872-10B300FBF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7146EE-04A0-EBF8-1DA6-20CF2CC83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8643A-DD00-6989-3EF7-652785BCB94B}"/>
              </a:ext>
            </a:extLst>
          </p:cNvPr>
          <p:cNvSpPr>
            <a:spLocks noGrp="1"/>
          </p:cNvSpPr>
          <p:nvPr>
            <p:ph type="title"/>
          </p:nvPr>
        </p:nvSpPr>
        <p:spPr>
          <a:xfrm>
            <a:off x="707654" y="920303"/>
            <a:ext cx="4827754" cy="4640425"/>
          </a:xfrm>
        </p:spPr>
        <p:txBody>
          <a:bodyPr anchor="ctr">
            <a:normAutofit/>
          </a:bodyPr>
          <a:lstStyle/>
          <a:p>
            <a:pPr algn="ctr"/>
            <a:r>
              <a:rPr lang="en-US" sz="3200" dirty="0">
                <a:solidFill>
                  <a:srgbClr val="FFFFFF"/>
                </a:solidFill>
              </a:rPr>
              <a:t>TRAINING/MONITORING LOCAL TEST SITE PERSONNEL</a:t>
            </a:r>
          </a:p>
        </p:txBody>
      </p:sp>
      <p:sp>
        <p:nvSpPr>
          <p:cNvPr id="12" name="Graphic 11">
            <a:extLst>
              <a:ext uri="{FF2B5EF4-FFF2-40B4-BE49-F238E27FC236}">
                <a16:creationId xmlns:a16="http://schemas.microsoft.com/office/drawing/2014/main" id="{A416626E-4B76-9559-9550-9575BF143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B03085DE-3E56-1023-6DF4-1C338CD2A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9A5E4B-B9CB-0540-F966-696E219B4544}"/>
              </a:ext>
            </a:extLst>
          </p:cNvPr>
          <p:cNvSpPr>
            <a:spLocks noGrp="1"/>
          </p:cNvSpPr>
          <p:nvPr>
            <p:ph idx="1"/>
          </p:nvPr>
        </p:nvSpPr>
        <p:spPr>
          <a:xfrm>
            <a:off x="6141245" y="211756"/>
            <a:ext cx="5322440" cy="6439301"/>
          </a:xfrm>
        </p:spPr>
        <p:txBody>
          <a:bodyPr anchor="ctr">
            <a:normAutofit/>
          </a:bodyPr>
          <a:lstStyle/>
          <a:p>
            <a:pPr marL="0" indent="0">
              <a:buNone/>
            </a:pPr>
            <a:r>
              <a:rPr lang="en-US" sz="2400" dirty="0">
                <a:solidFill>
                  <a:schemeClr val="tx1">
                    <a:alpha val="80000"/>
                  </a:schemeClr>
                </a:solidFill>
              </a:rPr>
              <a:t>Clinical Skills Observers (CSOs) cont.</a:t>
            </a:r>
          </a:p>
          <a:p>
            <a:pPr indent="55563">
              <a:buFont typeface="Wingdings" panose="05000000000000000000" pitchFamily="2" charset="2"/>
              <a:buChar char="Ø"/>
            </a:pPr>
            <a:r>
              <a:rPr lang="en-US" sz="2400" dirty="0">
                <a:solidFill>
                  <a:schemeClr val="tx1">
                    <a:alpha val="80000"/>
                  </a:schemeClr>
                </a:solidFill>
              </a:rPr>
              <a:t>Test Site Coordinator is responsible for requesting/training CSOs</a:t>
            </a:r>
          </a:p>
          <a:p>
            <a:pPr indent="55563">
              <a:buFont typeface="Wingdings" panose="05000000000000000000" pitchFamily="2" charset="2"/>
              <a:buChar char="Ø"/>
            </a:pPr>
            <a:r>
              <a:rPr lang="en-US" sz="2400" dirty="0">
                <a:solidFill>
                  <a:schemeClr val="tx1">
                    <a:alpha val="80000"/>
                  </a:schemeClr>
                </a:solidFill>
              </a:rPr>
              <a:t>CSO must complete: (manual on website)</a:t>
            </a:r>
          </a:p>
          <a:p>
            <a:pPr marL="1028700" lvl="1" indent="-342900"/>
            <a:r>
              <a:rPr lang="en-US" dirty="0">
                <a:solidFill>
                  <a:schemeClr val="tx1">
                    <a:alpha val="80000"/>
                  </a:schemeClr>
                </a:solidFill>
              </a:rPr>
              <a:t>Orientation on administering scenarios</a:t>
            </a:r>
          </a:p>
          <a:p>
            <a:pPr marL="1028700" lvl="1" indent="-342900"/>
            <a:r>
              <a:rPr lang="en-US" dirty="0">
                <a:solidFill>
                  <a:schemeClr val="tx1">
                    <a:alpha val="80000"/>
                  </a:schemeClr>
                </a:solidFill>
              </a:rPr>
              <a:t>Review CSO Manual</a:t>
            </a:r>
          </a:p>
          <a:p>
            <a:pPr marL="1028700" lvl="1" indent="-342900"/>
            <a:r>
              <a:rPr lang="en-US" dirty="0">
                <a:solidFill>
                  <a:schemeClr val="tx1">
                    <a:alpha val="80000"/>
                  </a:schemeClr>
                </a:solidFill>
              </a:rPr>
              <a:t>Complete 2 shadowing experiences with approved CSO</a:t>
            </a:r>
          </a:p>
          <a:p>
            <a:pPr marL="571500" indent="-342900"/>
            <a:r>
              <a:rPr lang="en-US" sz="2400" dirty="0">
                <a:solidFill>
                  <a:schemeClr val="tx1">
                    <a:alpha val="80000"/>
                  </a:schemeClr>
                </a:solidFill>
              </a:rPr>
              <a:t>Current list on </a:t>
            </a:r>
            <a:r>
              <a:rPr lang="en-US" sz="2400" dirty="0" err="1">
                <a:solidFill>
                  <a:schemeClr val="tx1">
                    <a:alpha val="80000"/>
                  </a:schemeClr>
                </a:solidFill>
              </a:rPr>
              <a:t>sFTP</a:t>
            </a:r>
            <a:r>
              <a:rPr lang="en-US" sz="2400" dirty="0">
                <a:solidFill>
                  <a:schemeClr val="tx1">
                    <a:alpha val="80000"/>
                  </a:schemeClr>
                </a:solidFill>
              </a:rPr>
              <a:t> system</a:t>
            </a:r>
          </a:p>
          <a:p>
            <a:pPr marL="571500" indent="-342900"/>
            <a:r>
              <a:rPr lang="en-US" sz="2400" dirty="0">
                <a:solidFill>
                  <a:schemeClr val="tx1">
                    <a:alpha val="80000"/>
                  </a:schemeClr>
                </a:solidFill>
              </a:rPr>
              <a:t>Request form on website - must include resume</a:t>
            </a:r>
            <a:endParaRPr lang="en-US" sz="1900" dirty="0">
              <a:solidFill>
                <a:schemeClr val="tx1">
                  <a:alpha val="80000"/>
                </a:schemeClr>
              </a:solidFill>
            </a:endParaRPr>
          </a:p>
        </p:txBody>
      </p:sp>
      <p:sp>
        <p:nvSpPr>
          <p:cNvPr id="16" name="Graphic 10">
            <a:extLst>
              <a:ext uri="{FF2B5EF4-FFF2-40B4-BE49-F238E27FC236}">
                <a16:creationId xmlns:a16="http://schemas.microsoft.com/office/drawing/2014/main" id="{F4412B5C-3111-2004-A05D-3BD599C12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9C3D937B-B06E-556D-437B-E8921D035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9377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6192510" y="1720241"/>
            <a:ext cx="5137229" cy="4434146"/>
          </a:xfrm>
        </p:spPr>
        <p:txBody>
          <a:bodyPr anchor="t">
            <a:normAutofit fontScale="85000" lnSpcReduction="20000"/>
          </a:bodyPr>
          <a:lstStyle/>
          <a:p>
            <a:pPr marL="0" indent="0">
              <a:buNone/>
            </a:pPr>
            <a:r>
              <a:rPr lang="en-US" sz="2000" dirty="0">
                <a:solidFill>
                  <a:schemeClr val="tx1">
                    <a:alpha val="80000"/>
                  </a:schemeClr>
                </a:solidFill>
              </a:rPr>
              <a:t>Clinical Skills Observers (CSOs)</a:t>
            </a:r>
          </a:p>
          <a:p>
            <a:pPr indent="55563">
              <a:buFont typeface="Wingdings" panose="05000000000000000000" pitchFamily="2" charset="2"/>
              <a:buChar char="Ø"/>
            </a:pPr>
            <a:r>
              <a:rPr lang="en-US" sz="2000" dirty="0">
                <a:solidFill>
                  <a:schemeClr val="tx1">
                    <a:alpha val="80000"/>
                  </a:schemeClr>
                </a:solidFill>
              </a:rPr>
              <a:t>CSO Qualifications – verified on </a:t>
            </a:r>
            <a:r>
              <a:rPr lang="en-US" sz="2000" dirty="0">
                <a:solidFill>
                  <a:schemeClr val="tx1">
                    <a:alpha val="80000"/>
                  </a:schemeClr>
                </a:solidFill>
                <a:hlinkClick r:id="rId3"/>
              </a:rPr>
              <a:t>OK Bd of Nursing</a:t>
            </a:r>
            <a:r>
              <a:rPr lang="en-US" sz="2000" dirty="0">
                <a:solidFill>
                  <a:schemeClr val="tx1">
                    <a:alpha val="80000"/>
                  </a:schemeClr>
                </a:solidFill>
              </a:rPr>
              <a:t> &amp; </a:t>
            </a:r>
            <a:r>
              <a:rPr lang="en-US" sz="2000" dirty="0">
                <a:solidFill>
                  <a:schemeClr val="tx1">
                    <a:alpha val="80000"/>
                  </a:schemeClr>
                </a:solidFill>
                <a:hlinkClick r:id="rId4"/>
              </a:rPr>
              <a:t>Multi-state compact</a:t>
            </a:r>
            <a:endParaRPr lang="en-US" sz="2000" dirty="0">
              <a:solidFill>
                <a:schemeClr val="tx1">
                  <a:alpha val="80000"/>
                </a:schemeClr>
              </a:solidFill>
            </a:endParaRPr>
          </a:p>
          <a:p>
            <a:pPr indent="55563">
              <a:buFont typeface="Wingdings" panose="05000000000000000000" pitchFamily="2" charset="2"/>
              <a:buChar char="Ø"/>
            </a:pPr>
            <a:r>
              <a:rPr lang="en-US" sz="2000" dirty="0">
                <a:solidFill>
                  <a:schemeClr val="tx1">
                    <a:alpha val="80000"/>
                  </a:schemeClr>
                </a:solidFill>
              </a:rPr>
              <a:t>Prefer CSOs not be instructors – if so, cannot observe own students</a:t>
            </a:r>
          </a:p>
          <a:p>
            <a:pPr indent="55563">
              <a:buFont typeface="Wingdings" panose="05000000000000000000" pitchFamily="2" charset="2"/>
              <a:buChar char="Ø"/>
            </a:pPr>
            <a:r>
              <a:rPr lang="en-US" sz="2000" dirty="0">
                <a:solidFill>
                  <a:schemeClr val="tx1">
                    <a:alpha val="80000"/>
                  </a:schemeClr>
                </a:solidFill>
              </a:rPr>
              <a:t>Must administer 2 clinical skills exams per Fiscal Year</a:t>
            </a:r>
          </a:p>
          <a:p>
            <a:pPr>
              <a:buFont typeface="Wingdings" panose="05000000000000000000" pitchFamily="2" charset="2"/>
              <a:buChar char="Ø"/>
            </a:pPr>
            <a:r>
              <a:rPr lang="en-US" sz="1800" b="1" u="sng" dirty="0">
                <a:solidFill>
                  <a:schemeClr val="tx1">
                    <a:alpha val="80000"/>
                  </a:schemeClr>
                </a:solidFill>
              </a:rPr>
              <a:t>Administration – Clinical Skills Scenarios</a:t>
            </a:r>
            <a:endParaRPr lang="en-US" sz="1800" b="1" dirty="0">
              <a:solidFill>
                <a:schemeClr val="tx1">
                  <a:alpha val="80000"/>
                </a:schemeClr>
              </a:solidFill>
            </a:endParaRPr>
          </a:p>
          <a:p>
            <a:pPr lvl="1"/>
            <a:r>
              <a:rPr lang="en-US" sz="1600" dirty="0">
                <a:solidFill>
                  <a:schemeClr val="tx1">
                    <a:alpha val="80000"/>
                  </a:schemeClr>
                </a:solidFill>
              </a:rPr>
              <a:t>Clinical Skills Scenarios – schedule extra 15 minutes for preparing volunteer/providing instructions/answer questions </a:t>
            </a:r>
            <a:r>
              <a:rPr lang="en-US" sz="1600" i="1" dirty="0">
                <a:solidFill>
                  <a:schemeClr val="tx1">
                    <a:alpha val="80000"/>
                  </a:schemeClr>
                </a:solidFill>
              </a:rPr>
              <a:t>(only time candidate can ask questions)</a:t>
            </a:r>
          </a:p>
          <a:p>
            <a:pPr marL="971550" lvl="3">
              <a:buFont typeface="Wingdings" panose="05000000000000000000" pitchFamily="2" charset="2"/>
              <a:buChar char="ü"/>
            </a:pPr>
            <a:r>
              <a:rPr lang="en-US" sz="1600" dirty="0">
                <a:solidFill>
                  <a:schemeClr val="tx1">
                    <a:alpha val="80000"/>
                  </a:schemeClr>
                </a:solidFill>
              </a:rPr>
              <a:t>Time Limits</a:t>
            </a:r>
          </a:p>
          <a:p>
            <a:pPr marL="1257300" lvl="4" indent="-280988">
              <a:buFont typeface="Wingdings" panose="05000000000000000000" pitchFamily="2" charset="2"/>
              <a:buChar char="§"/>
            </a:pPr>
            <a:r>
              <a:rPr lang="en-US" sz="1600" dirty="0">
                <a:solidFill>
                  <a:schemeClr val="tx1">
                    <a:alpha val="80000"/>
                  </a:schemeClr>
                </a:solidFill>
              </a:rPr>
              <a:t>HHA/LTC – 60 minutes for 7 clinical skills</a:t>
            </a:r>
          </a:p>
          <a:p>
            <a:pPr marL="976313" lvl="3" indent="-290513">
              <a:buFont typeface="Wingdings" panose="05000000000000000000" pitchFamily="2" charset="2"/>
              <a:buChar char="ü"/>
            </a:pPr>
            <a:r>
              <a:rPr lang="en-US" sz="1600" dirty="0">
                <a:solidFill>
                  <a:schemeClr val="tx1">
                    <a:alpha val="80000"/>
                  </a:schemeClr>
                </a:solidFill>
              </a:rPr>
              <a:t>Volunteers/Residents</a:t>
            </a:r>
          </a:p>
          <a:p>
            <a:pPr marL="1257300" lvl="4" indent="-280988">
              <a:buFont typeface="Wingdings" panose="05000000000000000000" pitchFamily="2" charset="2"/>
              <a:buChar char="§"/>
            </a:pPr>
            <a:r>
              <a:rPr lang="en-US" sz="1600" dirty="0">
                <a:solidFill>
                  <a:schemeClr val="tx1">
                    <a:alpha val="80000"/>
                  </a:schemeClr>
                </a:solidFill>
              </a:rPr>
              <a:t>Many skills can be performed on manikin</a:t>
            </a:r>
          </a:p>
          <a:p>
            <a:pPr marL="1257300" lvl="4" indent="-280988">
              <a:buFont typeface="Wingdings" panose="05000000000000000000" pitchFamily="2" charset="2"/>
              <a:buChar char="§"/>
            </a:pPr>
            <a:r>
              <a:rPr lang="en-US" sz="1600" dirty="0">
                <a:solidFill>
                  <a:schemeClr val="tx1">
                    <a:alpha val="80000"/>
                  </a:schemeClr>
                </a:solidFill>
              </a:rPr>
              <a:t>Some skills it is better for a “live” person</a:t>
            </a:r>
          </a:p>
          <a:p>
            <a:pPr marL="1257300" lvl="5" indent="0">
              <a:buNone/>
            </a:pPr>
            <a:r>
              <a:rPr lang="en-US" sz="1600" dirty="0">
                <a:solidFill>
                  <a:schemeClr val="tx1">
                    <a:alpha val="80000"/>
                  </a:schemeClr>
                </a:solidFill>
              </a:rPr>
              <a:t>- Helps prepare candidate for dealing with people in actual setting</a:t>
            </a:r>
          </a:p>
          <a:p>
            <a:pPr marL="1257300" lvl="4" indent="-280988">
              <a:buFont typeface="Wingdings" panose="05000000000000000000" pitchFamily="2" charset="2"/>
              <a:buChar char="§"/>
            </a:pPr>
            <a:r>
              <a:rPr lang="en-US" sz="1600" dirty="0">
                <a:solidFill>
                  <a:schemeClr val="tx1">
                    <a:alpha val="80000"/>
                  </a:schemeClr>
                </a:solidFill>
              </a:rPr>
              <a:t>Cannot be another student in CNA or be a CNA</a:t>
            </a:r>
          </a:p>
          <a:p>
            <a:pPr marL="1257300" lvl="4" indent="-280988">
              <a:buFont typeface="Wingdings" panose="05000000000000000000" pitchFamily="2" charset="2"/>
              <a:buChar char="§"/>
            </a:pPr>
            <a:r>
              <a:rPr lang="en-US" sz="1600" dirty="0">
                <a:solidFill>
                  <a:schemeClr val="tx1">
                    <a:alpha val="80000"/>
                  </a:schemeClr>
                </a:solidFill>
              </a:rPr>
              <a:t>Prefer non-medical person &amp; need to be 18</a:t>
            </a:r>
          </a:p>
          <a:p>
            <a:pPr marL="0" indent="0">
              <a:buNone/>
            </a:pPr>
            <a:endParaRPr lang="en-US" sz="1100" dirty="0">
              <a:solidFill>
                <a:schemeClr val="tx1">
                  <a:alpha val="80000"/>
                </a:schemeClr>
              </a:solidFill>
            </a:endParaRPr>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69760DD-3507-45BE-1850-B62D9659B158}"/>
              </a:ext>
            </a:extLst>
          </p:cNvPr>
          <p:cNvSpPr txBox="1">
            <a:spLocks/>
          </p:cNvSpPr>
          <p:nvPr/>
        </p:nvSpPr>
        <p:spPr>
          <a:xfrm>
            <a:off x="707654" y="920303"/>
            <a:ext cx="4827754" cy="4640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a:lstStyle>
          <a:p>
            <a:pPr algn="ctr"/>
            <a:r>
              <a:rPr lang="en-US" sz="3200" dirty="0">
                <a:solidFill>
                  <a:srgbClr val="FFFFFF"/>
                </a:solidFill>
              </a:rPr>
              <a:t>TRAINING/MONITORING LOCAL TEST SITE PERSONNEL</a:t>
            </a:r>
          </a:p>
        </p:txBody>
      </p:sp>
      <p:pic>
        <p:nvPicPr>
          <p:cNvPr id="5" name="Picture 4">
            <a:extLst>
              <a:ext uri="{FF2B5EF4-FFF2-40B4-BE49-F238E27FC236}">
                <a16:creationId xmlns:a16="http://schemas.microsoft.com/office/drawing/2014/main" id="{B0C002FE-036C-6DA4-5248-71BCBA91EF73}"/>
              </a:ext>
            </a:extLst>
          </p:cNvPr>
          <p:cNvPicPr>
            <a:picLocks noChangeAspect="1"/>
          </p:cNvPicPr>
          <p:nvPr/>
        </p:nvPicPr>
        <p:blipFill>
          <a:blip r:embed="rId5"/>
          <a:stretch>
            <a:fillRect/>
          </a:stretch>
        </p:blipFill>
        <p:spPr>
          <a:xfrm>
            <a:off x="6192324" y="431944"/>
            <a:ext cx="5266667" cy="1209524"/>
          </a:xfrm>
          <a:prstGeom prst="rect">
            <a:avLst/>
          </a:prstGeom>
        </p:spPr>
      </p:pic>
    </p:spTree>
    <p:extLst>
      <p:ext uri="{BB962C8B-B14F-4D97-AF65-F5344CB8AC3E}">
        <p14:creationId xmlns:p14="http://schemas.microsoft.com/office/powerpoint/2010/main" val="3431819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5600">
                <a:solidFill>
                  <a:srgbClr val="FFFFFF"/>
                </a:solidFill>
              </a:rPr>
              <a:t>Nurse Aide Information</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5779029" y="191788"/>
            <a:ext cx="5779910" cy="6651057"/>
          </a:xfrm>
        </p:spPr>
        <p:txBody>
          <a:bodyPr anchor="ctr">
            <a:normAutofit/>
          </a:bodyPr>
          <a:lstStyle/>
          <a:p>
            <a:pPr>
              <a:buFont typeface="Wingdings" panose="05000000000000000000" pitchFamily="2" charset="2"/>
              <a:buChar char="Ø"/>
            </a:pPr>
            <a:r>
              <a:rPr lang="en-US" sz="1600" dirty="0">
                <a:solidFill>
                  <a:schemeClr val="tx1">
                    <a:alpha val="80000"/>
                  </a:schemeClr>
                </a:solidFill>
              </a:rPr>
              <a:t>Coordinating Registration &amp; Scheduling (HCP Coordinator Manual &amp; CSO Manual)</a:t>
            </a:r>
          </a:p>
          <a:p>
            <a:pPr lvl="1"/>
            <a:r>
              <a:rPr lang="en-US" sz="1600" dirty="0">
                <a:solidFill>
                  <a:schemeClr val="tx1">
                    <a:alpha val="80000"/>
                  </a:schemeClr>
                </a:solidFill>
              </a:rPr>
              <a:t>Coordinate # of clinicals performed in a day</a:t>
            </a:r>
          </a:p>
          <a:p>
            <a:pPr lvl="2"/>
            <a:r>
              <a:rPr lang="en-US" sz="1600" dirty="0">
                <a:solidFill>
                  <a:schemeClr val="tx1">
                    <a:alpha val="80000"/>
                  </a:schemeClr>
                </a:solidFill>
              </a:rPr>
              <a:t>  7 – LTC, HHA</a:t>
            </a:r>
          </a:p>
          <a:p>
            <a:pPr lvl="2"/>
            <a:r>
              <a:rPr lang="en-US" sz="1600" dirty="0">
                <a:solidFill>
                  <a:schemeClr val="tx1">
                    <a:alpha val="80000"/>
                  </a:schemeClr>
                </a:solidFill>
              </a:rPr>
              <a:t>Coordinate/verify required documentation for testing </a:t>
            </a:r>
            <a:r>
              <a:rPr lang="en-US" sz="1600" b="1" i="1" dirty="0">
                <a:solidFill>
                  <a:schemeClr val="tx1">
                    <a:alpha val="80000"/>
                  </a:schemeClr>
                </a:solidFill>
              </a:rPr>
              <a:t>(Cheat Sheet Supplement)</a:t>
            </a:r>
          </a:p>
          <a:p>
            <a:pPr lvl="2"/>
            <a:r>
              <a:rPr lang="en-US" sz="1600" dirty="0">
                <a:solidFill>
                  <a:schemeClr val="tx1">
                    <a:alpha val="80000"/>
                  </a:schemeClr>
                </a:solidFill>
              </a:rPr>
              <a:t>Nurse Aide – </a:t>
            </a:r>
            <a:r>
              <a:rPr lang="en-US" sz="1600" b="1" i="1" dirty="0">
                <a:solidFill>
                  <a:schemeClr val="tx1">
                    <a:alpha val="80000"/>
                  </a:schemeClr>
                </a:solidFill>
              </a:rPr>
              <a:t>(CNA Testing File Documentation Checklist )</a:t>
            </a:r>
          </a:p>
          <a:p>
            <a:pPr lvl="3"/>
            <a:r>
              <a:rPr lang="en-US" sz="1600" dirty="0">
                <a:solidFill>
                  <a:schemeClr val="tx1">
                    <a:alpha val="80000"/>
                  </a:schemeClr>
                </a:solidFill>
              </a:rPr>
              <a:t>Training verification form or Approval Letter from OSDH (only last 1 year) – verify matches candidate info</a:t>
            </a:r>
          </a:p>
          <a:p>
            <a:pPr lvl="3"/>
            <a:r>
              <a:rPr lang="en-US" sz="1600" dirty="0">
                <a:solidFill>
                  <a:schemeClr val="tx1">
                    <a:alpha val="80000"/>
                  </a:schemeClr>
                </a:solidFill>
              </a:rPr>
              <a:t> Proof of the SSN:­</a:t>
            </a:r>
          </a:p>
          <a:p>
            <a:pPr lvl="4"/>
            <a:r>
              <a:rPr lang="en-US" sz="1600" dirty="0">
                <a:solidFill>
                  <a:schemeClr val="tx1">
                    <a:alpha val="80000"/>
                  </a:schemeClr>
                </a:solidFill>
              </a:rPr>
              <a:t>Social Security Card</a:t>
            </a:r>
          </a:p>
          <a:p>
            <a:pPr lvl="4"/>
            <a:r>
              <a:rPr lang="en-US" sz="1600" dirty="0">
                <a:solidFill>
                  <a:schemeClr val="tx1">
                    <a:alpha val="80000"/>
                  </a:schemeClr>
                </a:solidFill>
              </a:rPr>
              <a:t>Letter from Social Security Administration</a:t>
            </a:r>
          </a:p>
          <a:p>
            <a:pPr lvl="4"/>
            <a:r>
              <a:rPr lang="en-US" sz="1600" dirty="0">
                <a:solidFill>
                  <a:schemeClr val="tx1">
                    <a:alpha val="80000"/>
                  </a:schemeClr>
                </a:solidFill>
              </a:rPr>
              <a:t>W-2</a:t>
            </a:r>
          </a:p>
          <a:p>
            <a:pPr lvl="4"/>
            <a:r>
              <a:rPr lang="en-US" sz="1600" dirty="0">
                <a:solidFill>
                  <a:schemeClr val="tx1">
                    <a:alpha val="80000"/>
                  </a:schemeClr>
                </a:solidFill>
              </a:rPr>
              <a:t>Official Tax Return</a:t>
            </a:r>
          </a:p>
          <a:p>
            <a:pPr lvl="4"/>
            <a:r>
              <a:rPr lang="en-US" sz="1600" dirty="0">
                <a:solidFill>
                  <a:schemeClr val="tx1">
                    <a:alpha val="80000"/>
                  </a:schemeClr>
                </a:solidFill>
              </a:rPr>
              <a:t>If unable to provide proof of SSN, a SSN Attestation Form must be completed</a:t>
            </a:r>
          </a:p>
          <a:p>
            <a:pPr lvl="3"/>
            <a:r>
              <a:rPr lang="en-US" sz="1600" dirty="0">
                <a:solidFill>
                  <a:schemeClr val="tx1">
                    <a:alpha val="80000"/>
                  </a:schemeClr>
                </a:solidFill>
              </a:rPr>
              <a:t>Photo ID issued by government entity w/in the U.S.</a:t>
            </a:r>
          </a:p>
          <a:p>
            <a:pPr lvl="3"/>
            <a:r>
              <a:rPr lang="en-US" sz="1600" dirty="0">
                <a:solidFill>
                  <a:schemeClr val="tx1">
                    <a:alpha val="80000"/>
                  </a:schemeClr>
                </a:solidFill>
              </a:rPr>
              <a:t>Affidavit of Lawful Presence – see info sheet for requirements</a:t>
            </a:r>
          </a:p>
          <a:p>
            <a:pPr lvl="4">
              <a:buFont typeface="Wingdings" panose="05000000000000000000" pitchFamily="2" charset="2"/>
              <a:buChar char="§"/>
            </a:pPr>
            <a:r>
              <a:rPr lang="en-US" sz="1600" dirty="0">
                <a:solidFill>
                  <a:schemeClr val="tx1">
                    <a:alpha val="80000"/>
                  </a:schemeClr>
                </a:solidFill>
              </a:rPr>
              <a:t>Retain original &amp; supporting docs for non-citizens in candidate testing folder</a:t>
            </a:r>
          </a:p>
          <a:p>
            <a:pPr lvl="1"/>
            <a:endParaRPr lang="en-US" sz="11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2537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F77AA-0F2C-C1E1-4EA9-9D48F38DF2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F5A0F6-22C1-B538-3235-675066259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114DC3C-95A6-6D2F-919A-F3CD02615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1">
            <a:extLst>
              <a:ext uri="{FF2B5EF4-FFF2-40B4-BE49-F238E27FC236}">
                <a16:creationId xmlns:a16="http://schemas.microsoft.com/office/drawing/2014/main" id="{CCFC3910-1B07-908D-691E-BBAB9DD1B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279B230D-DFDB-EBA3-CD98-1B3A3D55D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A3F4B7D-C338-638C-D59E-66BE56BF4D0A}"/>
              </a:ext>
            </a:extLst>
          </p:cNvPr>
          <p:cNvSpPr>
            <a:spLocks noGrp="1"/>
          </p:cNvSpPr>
          <p:nvPr>
            <p:ph idx="1"/>
          </p:nvPr>
        </p:nvSpPr>
        <p:spPr>
          <a:xfrm>
            <a:off x="5866648" y="72428"/>
            <a:ext cx="5604089" cy="6654297"/>
          </a:xfrm>
        </p:spPr>
        <p:txBody>
          <a:bodyPr anchor="ctr">
            <a:normAutofit/>
          </a:bodyPr>
          <a:lstStyle/>
          <a:p>
            <a:pPr>
              <a:buFont typeface="Wingdings" panose="05000000000000000000" pitchFamily="2" charset="2"/>
              <a:buChar char="Ø"/>
            </a:pPr>
            <a:r>
              <a:rPr lang="en-US" sz="1800" b="1" u="sng" dirty="0">
                <a:solidFill>
                  <a:schemeClr val="tx1">
                    <a:alpha val="80000"/>
                  </a:schemeClr>
                </a:solidFill>
              </a:rPr>
              <a:t>Administration – Clinical Skills Scenarios</a:t>
            </a:r>
            <a:endParaRPr lang="en-US" sz="1800" b="1" dirty="0">
              <a:solidFill>
                <a:schemeClr val="tx1">
                  <a:alpha val="80000"/>
                </a:schemeClr>
              </a:solidFill>
            </a:endParaRPr>
          </a:p>
          <a:p>
            <a:pPr marL="519113" lvl="3" indent="-228600">
              <a:buFont typeface="Arial" panose="020B0604020202020204" pitchFamily="34" charset="0"/>
              <a:buChar char="•"/>
            </a:pPr>
            <a:r>
              <a:rPr lang="en-US" sz="1600" dirty="0">
                <a:solidFill>
                  <a:schemeClr val="tx1">
                    <a:alpha val="80000"/>
                  </a:schemeClr>
                </a:solidFill>
              </a:rPr>
              <a:t>Scenario consists of: - </a:t>
            </a:r>
            <a:r>
              <a:rPr lang="en-US" sz="1600" i="1" dirty="0">
                <a:solidFill>
                  <a:schemeClr val="tx1">
                    <a:alpha val="80000"/>
                  </a:schemeClr>
                </a:solidFill>
              </a:rPr>
              <a:t>some sites color code sections – volunteer, candidate, </a:t>
            </a:r>
            <a:r>
              <a:rPr lang="en-US" sz="1600" i="1" dirty="0" err="1">
                <a:solidFill>
                  <a:schemeClr val="tx1">
                    <a:alpha val="80000"/>
                  </a:schemeClr>
                </a:solidFill>
              </a:rPr>
              <a:t>etc</a:t>
            </a:r>
            <a:endParaRPr lang="en-US" sz="1600" i="1" dirty="0">
              <a:solidFill>
                <a:schemeClr val="tx1">
                  <a:alpha val="80000"/>
                </a:schemeClr>
              </a:solidFill>
            </a:endParaRPr>
          </a:p>
          <a:p>
            <a:pPr marL="914400" lvl="4" indent="-395288">
              <a:buFont typeface="Wingdings" panose="05000000000000000000" pitchFamily="2" charset="2"/>
              <a:buChar char="ü"/>
            </a:pPr>
            <a:r>
              <a:rPr lang="en-US" sz="1600" dirty="0">
                <a:solidFill>
                  <a:schemeClr val="tx1">
                    <a:alpha val="80000"/>
                  </a:schemeClr>
                </a:solidFill>
              </a:rPr>
              <a:t>Cover Sheet – Candidate Info to be completed by Coordinator prior to the exam</a:t>
            </a:r>
          </a:p>
          <a:p>
            <a:pPr marL="914400" lvl="4" indent="-395288">
              <a:buFont typeface="Wingdings" panose="05000000000000000000" pitchFamily="2" charset="2"/>
              <a:buChar char="ü"/>
            </a:pPr>
            <a:r>
              <a:rPr lang="en-US" sz="1600" dirty="0">
                <a:solidFill>
                  <a:schemeClr val="tx1">
                    <a:alpha val="80000"/>
                  </a:schemeClr>
                </a:solidFill>
              </a:rPr>
              <a:t>Candidate Information – Scenario, Instructions, Document Sheet</a:t>
            </a:r>
          </a:p>
          <a:p>
            <a:pPr marL="914400" lvl="4" indent="-395288">
              <a:buFont typeface="Wingdings" panose="05000000000000000000" pitchFamily="2" charset="2"/>
              <a:buChar char="ü"/>
            </a:pPr>
            <a:r>
              <a:rPr lang="en-US" sz="1600" dirty="0">
                <a:solidFill>
                  <a:schemeClr val="tx1">
                    <a:alpha val="80000"/>
                  </a:schemeClr>
                </a:solidFill>
              </a:rPr>
              <a:t>Volunteer/Resident Info – instructions, consent form</a:t>
            </a:r>
          </a:p>
          <a:p>
            <a:pPr marL="914400" lvl="4" indent="-395288">
              <a:buFont typeface="Wingdings" panose="05000000000000000000" pitchFamily="2" charset="2"/>
              <a:buChar char="ü"/>
            </a:pPr>
            <a:r>
              <a:rPr lang="en-US" sz="1600" dirty="0">
                <a:solidFill>
                  <a:schemeClr val="tx1">
                    <a:alpha val="80000"/>
                  </a:schemeClr>
                </a:solidFill>
              </a:rPr>
              <a:t>CSO Information – equipment list, CSO Instructions, Scenario, Candidate Instructions, Documentation Sheet</a:t>
            </a:r>
          </a:p>
          <a:p>
            <a:pPr marL="914400" lvl="4" indent="-395288">
              <a:buFont typeface="Wingdings" panose="05000000000000000000" pitchFamily="2" charset="2"/>
              <a:buChar char="ü"/>
            </a:pPr>
            <a:r>
              <a:rPr lang="en-US" sz="1600" dirty="0">
                <a:solidFill>
                  <a:schemeClr val="tx1">
                    <a:alpha val="80000"/>
                  </a:schemeClr>
                </a:solidFill>
              </a:rPr>
              <a:t>Evaluation Grid – marked by CSO as the candidate performs task</a:t>
            </a:r>
          </a:p>
          <a:p>
            <a:pPr marL="914400" lvl="4" indent="-395288">
              <a:buFont typeface="Wingdings" panose="05000000000000000000" pitchFamily="2" charset="2"/>
              <a:buChar char="ü"/>
            </a:pPr>
            <a:r>
              <a:rPr lang="en-US" sz="1600" dirty="0">
                <a:solidFill>
                  <a:schemeClr val="tx1">
                    <a:alpha val="80000"/>
                  </a:schemeClr>
                </a:solidFill>
              </a:rPr>
              <a:t>Score Sheet – completed by Coordinator (or designee) – nurse aide only</a:t>
            </a:r>
          </a:p>
          <a:p>
            <a:pPr marL="519113" lvl="3" indent="-228600">
              <a:buFont typeface="Arial" panose="020B0604020202020204" pitchFamily="34" charset="0"/>
              <a:buChar char="•"/>
            </a:pPr>
            <a:r>
              <a:rPr lang="en-US" sz="1600" dirty="0">
                <a:solidFill>
                  <a:schemeClr val="tx1">
                    <a:alpha val="80000"/>
                  </a:schemeClr>
                </a:solidFill>
              </a:rPr>
              <a:t>Scenarios include both critical, non-critical tasks, and vitals (nurse aide only)</a:t>
            </a:r>
          </a:p>
          <a:p>
            <a:pPr marL="914400" lvl="4" indent="-395288">
              <a:buFont typeface="Wingdings" panose="05000000000000000000" pitchFamily="2" charset="2"/>
              <a:buChar char="ü"/>
            </a:pPr>
            <a:r>
              <a:rPr lang="en-US" sz="1600" dirty="0">
                <a:solidFill>
                  <a:schemeClr val="tx1">
                    <a:alpha val="80000"/>
                  </a:schemeClr>
                </a:solidFill>
              </a:rPr>
              <a:t>Critical tasks – usually deal with safety &amp; infection control – must perform all with 100% accuracy</a:t>
            </a:r>
          </a:p>
          <a:p>
            <a:pPr marL="519112" lvl="4" indent="0">
              <a:buNone/>
            </a:pPr>
            <a:r>
              <a:rPr lang="en-US" sz="1600" dirty="0">
                <a:solidFill>
                  <a:schemeClr val="tx1">
                    <a:alpha val="80000"/>
                  </a:schemeClr>
                </a:solidFill>
              </a:rPr>
              <a:t>               - (hand-washing, donning/removing gloves &amp;</a:t>
            </a:r>
          </a:p>
          <a:p>
            <a:pPr marL="519112" lvl="4" indent="0">
              <a:buNone/>
            </a:pPr>
            <a:r>
              <a:rPr lang="en-US" sz="1600" dirty="0">
                <a:solidFill>
                  <a:schemeClr val="tx1">
                    <a:alpha val="80000"/>
                  </a:schemeClr>
                </a:solidFill>
              </a:rPr>
              <a:t>               other PPE, handling biohazardous materials, </a:t>
            </a:r>
            <a:r>
              <a:rPr lang="en-US" sz="1600" dirty="0" err="1">
                <a:solidFill>
                  <a:schemeClr val="tx1">
                    <a:alpha val="80000"/>
                  </a:schemeClr>
                </a:solidFill>
              </a:rPr>
              <a:t>etc</a:t>
            </a:r>
            <a:r>
              <a:rPr lang="en-US" sz="1600" dirty="0">
                <a:solidFill>
                  <a:schemeClr val="tx1">
                    <a:alpha val="80000"/>
                  </a:schemeClr>
                </a:solidFill>
              </a:rPr>
              <a:t>…</a:t>
            </a:r>
          </a:p>
          <a:p>
            <a:pPr marL="914400" lvl="4" indent="-395288">
              <a:buFont typeface="Wingdings" panose="05000000000000000000" pitchFamily="2" charset="2"/>
              <a:buChar char="ü"/>
            </a:pPr>
            <a:r>
              <a:rPr lang="en-US" sz="1600" dirty="0">
                <a:solidFill>
                  <a:schemeClr val="tx1">
                    <a:alpha val="80000"/>
                  </a:schemeClr>
                </a:solidFill>
              </a:rPr>
              <a:t>Non-Critical tasks – associated with performing tasks correctly – 80%</a:t>
            </a:r>
          </a:p>
          <a:p>
            <a:pPr marL="914400" lvl="4" indent="-395288">
              <a:buFont typeface="Wingdings" panose="05000000000000000000" pitchFamily="2" charset="2"/>
              <a:buChar char="ü"/>
            </a:pPr>
            <a:r>
              <a:rPr lang="en-US" sz="1600" dirty="0">
                <a:solidFill>
                  <a:schemeClr val="tx1">
                    <a:alpha val="80000"/>
                  </a:schemeClr>
                </a:solidFill>
              </a:rPr>
              <a:t>Vitals, Input/Output – measure w/in acceptable limits – see scoring sheet</a:t>
            </a:r>
          </a:p>
        </p:txBody>
      </p:sp>
      <p:sp>
        <p:nvSpPr>
          <p:cNvPr id="16" name="Graphic 10">
            <a:extLst>
              <a:ext uri="{FF2B5EF4-FFF2-40B4-BE49-F238E27FC236}">
                <a16:creationId xmlns:a16="http://schemas.microsoft.com/office/drawing/2014/main" id="{2B2B539A-31C3-759A-1081-FDBC4CC19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0A34CA5A-CB15-3554-A2CD-796C76CA6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Graphic 3" descr="Presentation with Checklist">
            <a:extLst>
              <a:ext uri="{FF2B5EF4-FFF2-40B4-BE49-F238E27FC236}">
                <a16:creationId xmlns:a16="http://schemas.microsoft.com/office/drawing/2014/main" id="{F58E066C-A8FA-99DC-4CD8-2D8938A158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809" y="920303"/>
            <a:ext cx="5221625" cy="5221625"/>
          </a:xfrm>
          <a:prstGeom prst="rect">
            <a:avLst/>
          </a:prstGeom>
        </p:spPr>
      </p:pic>
    </p:spTree>
    <p:extLst>
      <p:ext uri="{BB962C8B-B14F-4D97-AF65-F5344CB8AC3E}">
        <p14:creationId xmlns:p14="http://schemas.microsoft.com/office/powerpoint/2010/main" val="2445735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alking on a road&#10;&#10;AI-generated content may be incorrect.">
            <a:extLst>
              <a:ext uri="{FF2B5EF4-FFF2-40B4-BE49-F238E27FC236}">
                <a16:creationId xmlns:a16="http://schemas.microsoft.com/office/drawing/2014/main" id="{16CF8371-957D-0B04-60E5-1F65272F30F0}"/>
              </a:ext>
            </a:extLst>
          </p:cNvPr>
          <p:cNvPicPr>
            <a:picLocks noChangeAspect="1"/>
          </p:cNvPicPr>
          <p:nvPr/>
        </p:nvPicPr>
        <p:blipFill>
          <a:blip r:embed="rId3">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44271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F36C5B-59F7-77BB-90CC-429719EF032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D48AD2-13C2-C6FC-8816-210CB628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66BB30-BE97-8D56-D5FF-B69392E21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F9A720-10C1-2D8C-64A4-EF99D6B51968}"/>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Results</a:t>
            </a:r>
          </a:p>
        </p:txBody>
      </p:sp>
      <p:grpSp>
        <p:nvGrpSpPr>
          <p:cNvPr id="12" name="Group 11">
            <a:extLst>
              <a:ext uri="{FF2B5EF4-FFF2-40B4-BE49-F238E27FC236}">
                <a16:creationId xmlns:a16="http://schemas.microsoft.com/office/drawing/2014/main" id="{B020F94E-DC9E-A89D-FCEE-1F195CA50E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429A5DE4-72BE-E0FA-26F8-9D88269C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2CCCEBAE-C9E2-F043-EACB-9BEE121D4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D39946-FF50-BDA6-874D-C3B35BA01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F8F7F085-5A95-23BD-C6A8-7B764AD3E03F}"/>
              </a:ext>
            </a:extLst>
          </p:cNvPr>
          <p:cNvSpPr>
            <a:spLocks noGrp="1"/>
          </p:cNvSpPr>
          <p:nvPr>
            <p:ph idx="1"/>
          </p:nvPr>
        </p:nvSpPr>
        <p:spPr>
          <a:xfrm>
            <a:off x="5892336" y="144379"/>
            <a:ext cx="5542475" cy="6429677"/>
          </a:xfrm>
        </p:spPr>
        <p:txBody>
          <a:bodyPr anchor="ctr">
            <a:normAutofit/>
          </a:bodyPr>
          <a:lstStyle/>
          <a:p>
            <a:pPr marR="0" lvl="0" algn="l" defTabSz="914400" rtl="0" eaLnBrk="1" fontAlgn="auto" latinLnBrk="0" hangingPunct="1">
              <a:lnSpc>
                <a:spcPct val="90000"/>
              </a:lnSpc>
              <a:spcBef>
                <a:spcPts val="1000"/>
              </a:spcBef>
              <a:spcAft>
                <a:spcPts val="0"/>
              </a:spcAft>
              <a:buClr>
                <a:srgbClr val="0066A8"/>
              </a:buClr>
              <a:buSzTx/>
              <a:buFont typeface="Wingdings" panose="05000000000000000000" pitchFamily="2" charset="2"/>
              <a:buChar char="Ø"/>
              <a:tabLst/>
              <a:defRPr/>
            </a:pPr>
            <a:r>
              <a:rPr kumimoji="0" lang="en-US" sz="17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Result distribution</a:t>
            </a:r>
          </a:p>
          <a:p>
            <a:pPr marL="685800" marR="0" lvl="1" indent="-228600" algn="l" defTabSz="914400" rtl="0" eaLnBrk="1" fontAlgn="auto" latinLnBrk="0" hangingPunct="1">
              <a:lnSpc>
                <a:spcPct val="90000"/>
              </a:lnSpc>
              <a:spcBef>
                <a:spcPts val="500"/>
              </a:spcBef>
              <a:spcAft>
                <a:spcPts val="0"/>
              </a:spcAft>
              <a:buClr>
                <a:srgbClr val="0066A8"/>
              </a:buClr>
              <a:buSzPct val="120000"/>
              <a:buFont typeface="Arial" panose="020B0604020202020204" pitchFamily="34" charset="0"/>
              <a:buChar char="•"/>
              <a:tabLst/>
              <a:defRPr/>
            </a:pPr>
            <a:r>
              <a:rPr kumimoji="0" lang="en-US" sz="17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The result belongs to the student and the site that administered the exam</a:t>
            </a:r>
          </a:p>
          <a:p>
            <a:pPr marL="685800" marR="0" lvl="1" indent="-228600" algn="l" defTabSz="914400" rtl="0" eaLnBrk="1" fontAlgn="auto" latinLnBrk="0" hangingPunct="1">
              <a:lnSpc>
                <a:spcPct val="90000"/>
              </a:lnSpc>
              <a:spcBef>
                <a:spcPts val="500"/>
              </a:spcBef>
              <a:spcAft>
                <a:spcPts val="0"/>
              </a:spcAft>
              <a:buClr>
                <a:srgbClr val="0066A8"/>
              </a:buClr>
              <a:buSzPct val="120000"/>
              <a:buFont typeface="Arial" panose="020B0604020202020204" pitchFamily="34" charset="0"/>
              <a:buChar char="•"/>
              <a:tabLst/>
              <a:defRPr/>
            </a:pPr>
            <a:r>
              <a:rPr kumimoji="0" lang="en-US" sz="17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Multiple locations for one tech center cannot openly share results with each other</a:t>
            </a:r>
          </a:p>
          <a:p>
            <a:pPr marL="1143000" marR="0" lvl="2" indent="-228600" algn="l" defTabSz="914400" rtl="0" eaLnBrk="1" fontAlgn="auto" latinLnBrk="0" hangingPunct="1">
              <a:lnSpc>
                <a:spcPct val="90000"/>
              </a:lnSpc>
              <a:spcBef>
                <a:spcPts val="500"/>
              </a:spcBef>
              <a:spcAft>
                <a:spcPts val="0"/>
              </a:spcAft>
              <a:buClr>
                <a:srgbClr val="0066A8"/>
              </a:buClr>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A request must be completed by the candidate for results to be shared from one location to another</a:t>
            </a:r>
          </a:p>
          <a:p>
            <a:pPr marL="1143000" marR="0" lvl="2" indent="-228600" algn="l" defTabSz="914400" rtl="0" eaLnBrk="1" fontAlgn="auto" latinLnBrk="0" hangingPunct="1">
              <a:lnSpc>
                <a:spcPct val="90000"/>
              </a:lnSpc>
              <a:spcBef>
                <a:spcPts val="500"/>
              </a:spcBef>
              <a:spcAft>
                <a:spcPts val="0"/>
              </a:spcAft>
              <a:buClr>
                <a:srgbClr val="0066A8"/>
              </a:buClr>
              <a:buSzTx/>
              <a:buFont typeface="Wingdings" panose="05000000000000000000" pitchFamily="2" charset="2"/>
              <a:buChar char="ü"/>
              <a:tabLst/>
              <a:defRPr/>
            </a:pPr>
            <a:r>
              <a:rPr kumimoji="0" lang="en-US" sz="17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rPr>
              <a:t>If a candidate needs a result, it is easier for them to have the site that tested them request it because we can send it to you to distribute.  You can verify their identity in person and we cannot.</a:t>
            </a:r>
          </a:p>
        </p:txBody>
      </p:sp>
      <p:cxnSp>
        <p:nvCxnSpPr>
          <p:cNvPr id="17" name="Straight Connector 16">
            <a:extLst>
              <a:ext uri="{FF2B5EF4-FFF2-40B4-BE49-F238E27FC236}">
                <a16:creationId xmlns:a16="http://schemas.microsoft.com/office/drawing/2014/main" id="{3E4D0809-25ED-A52F-1A95-8AA5C550CB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917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1287</Words>
  <Application>Microsoft Office PowerPoint</Application>
  <PresentationFormat>Widescreen</PresentationFormat>
  <Paragraphs>156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Cooper Black</vt:lpstr>
      <vt:lpstr>Garamond</vt:lpstr>
      <vt:lpstr>Perpetua</vt:lpstr>
      <vt:lpstr>Wingdings</vt:lpstr>
      <vt:lpstr>Office Theme</vt:lpstr>
      <vt:lpstr>Health &amp; Professional Certification Testing Staff Training</vt:lpstr>
      <vt:lpstr>HPCP Test Site Coordinator</vt:lpstr>
      <vt:lpstr>TRAINING/MONITORING LOCAL TEST SITE PERSONNEL</vt:lpstr>
      <vt:lpstr>TRAINING/MONITORING LOCAL TEST SITE PERSONNEL</vt:lpstr>
      <vt:lpstr>PowerPoint Presentation</vt:lpstr>
      <vt:lpstr>Nurse Aide Information</vt:lpstr>
      <vt:lpstr>PowerPoint Presentation</vt:lpstr>
      <vt:lpstr>PowerPoint Presentation</vt:lpstr>
      <vt:lpstr>Results</vt:lpstr>
      <vt:lpstr>Activity Reports</vt:lpstr>
      <vt:lpstr>Maintain Test Records</vt:lpstr>
      <vt:lpstr>PowerPoint Presentation</vt:lpstr>
      <vt:lpstr>PowerPoint Presentation</vt:lpstr>
      <vt:lpstr>PowerPoint Presentation</vt:lpstr>
      <vt:lpstr>Any other Questions?</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Jennifer Palacio</cp:lastModifiedBy>
  <cp:revision>102</cp:revision>
  <dcterms:created xsi:type="dcterms:W3CDTF">2020-07-06T17:50:26Z</dcterms:created>
  <dcterms:modified xsi:type="dcterms:W3CDTF">2025-05-28T17:26:10Z</dcterms:modified>
</cp:coreProperties>
</file>