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sldIdLst>
    <p:sldId id="257" r:id="rId5"/>
    <p:sldId id="293" r:id="rId6"/>
    <p:sldId id="296" r:id="rId7"/>
    <p:sldId id="259" r:id="rId8"/>
    <p:sldId id="281" r:id="rId9"/>
    <p:sldId id="298" r:id="rId10"/>
    <p:sldId id="261" r:id="rId11"/>
    <p:sldId id="295" r:id="rId12"/>
    <p:sldId id="276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EDC5FA-82C1-483F-ABD6-6FD3E38700F2}" v="810" dt="2025-05-27T16:01:32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378" autoAdjust="0"/>
  </p:normalViewPr>
  <p:slideViewPr>
    <p:cSldViewPr snapToGrid="0">
      <p:cViewPr varScale="1">
        <p:scale>
          <a:sx n="87" d="100"/>
          <a:sy n="87" d="100"/>
        </p:scale>
        <p:origin x="14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0EDEC5-D6AB-8643-A8B8-278794F4EB6C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B40B08-8BBB-504C-BAD2-61931D349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3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Stacey:</a:t>
            </a:r>
          </a:p>
          <a:p>
            <a:endParaRPr lang="en-US" dirty="0"/>
          </a:p>
          <a:p>
            <a:r>
              <a:rPr lang="en-US" dirty="0"/>
              <a:t>**All certification types are considered Certified Nurse Aides; the difference is the type of facility they work in. The training is specialized to the facility/client type.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5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6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Lindsey: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Apply to all aide types except CMA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2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Lindsey:</a:t>
            </a:r>
          </a:p>
          <a:p>
            <a:r>
              <a:rPr lang="en-US" dirty="0"/>
              <a:t>1. NO CEU needed for first year renewal. We get lots of CMAs sending CEUs they do not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2. Up to 6 months before they expire.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3. This means that they do not have to take an 8 </a:t>
            </a:r>
            <a:r>
              <a:rPr lang="en-US" dirty="0" err="1"/>
              <a:t>hr</a:t>
            </a:r>
            <a:r>
              <a:rPr lang="en-US" dirty="0"/>
              <a:t> CEU that year, just remember to send renewal information in renewal window.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4. Retest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5. Retrain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6. When a CMA expires, the old cert is archived, which means the advance gets archived with the cert it is attached to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7. This will also pertain to ACMA, since they can be used to renew.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51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Lindsey:</a:t>
            </a:r>
          </a:p>
          <a:p>
            <a:r>
              <a:rPr lang="en-US" dirty="0"/>
              <a:t>1. The NAR website has verification as the first item</a:t>
            </a:r>
          </a:p>
          <a:p>
            <a:r>
              <a:rPr lang="en-US" dirty="0"/>
              <a:t>2. Remind them to keep track of their expiration dates;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If renewed too early, an email will be sent requesting completion of the paperwork closer to the expiration date.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refunds are provided; credits will be placed on account</a:t>
            </a:r>
            <a:endParaRPr lang="en-US" sz="1200" dirty="0"/>
          </a:p>
          <a:p>
            <a:r>
              <a:rPr lang="en-US" dirty="0"/>
              <a:t>3. To drop off paperwork, they need to call,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making in-person payments can only be done between 2 &amp; 4 at the Vital Records Office.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NAR cannot take credit card payments directly at this time; however, they can be made in-person at the Vital Records Finance Window for a fee.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4. All certs expire the last day of the month, aides every other year (either odd or even years); med aides every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2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Stacey:</a:t>
            </a:r>
          </a:p>
          <a:p>
            <a:r>
              <a:rPr lang="en-US" dirty="0"/>
              <a:t>1. Formal changes are anything that changes the structure of the program.</a:t>
            </a:r>
          </a:p>
          <a:p>
            <a:r>
              <a:rPr lang="en-US" dirty="0"/>
              <a:t>2. Most formal changes will require a NOC or a renewal application.</a:t>
            </a:r>
          </a:p>
          <a:p>
            <a:r>
              <a:rPr lang="en-US" dirty="0"/>
              <a:t>3. If the clinical site has a contract with the facility, they can be used for any NATCEP. We’ve noticed that different instructors may use different facilities for their classes, so we receive multiple CSV from a campus.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44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1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2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6BF5CE-279B-5E4C-BEC1-73426B42F6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669397"/>
            <a:ext cx="5177118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3334871"/>
            <a:ext cx="5177118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C89B-A300-D847-AB2A-B2356584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9E095-61D4-C54B-877D-BBB5F9600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49250"/>
            <a:ext cx="2246313" cy="3302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3A690F2-CC54-3C44-9BEF-D5ADE6DC9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13" r="15473"/>
          <a:stretch/>
        </p:blipFill>
        <p:spPr>
          <a:xfrm>
            <a:off x="5986465" y="0"/>
            <a:ext cx="6205535" cy="631279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85A7243-0DC8-E148-9F97-5A788A1A2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94"/>
          <a:stretch/>
        </p:blipFill>
        <p:spPr>
          <a:xfrm>
            <a:off x="254000" y="5841519"/>
            <a:ext cx="3282949" cy="9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CD98A45-298D-4B4E-9BD0-7C743E630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776973"/>
            <a:ext cx="5204013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— 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429000"/>
            <a:ext cx="5204012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C89B-A300-D847-AB2A-B2356584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E887A04-1776-0A4B-9899-8EE0C579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40" y="6106660"/>
            <a:ext cx="1550920" cy="5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treet&#10;&#10;Description automatically generated">
            <a:extLst>
              <a:ext uri="{FF2B5EF4-FFF2-40B4-BE49-F238E27FC236}">
                <a16:creationId xmlns:a16="http://schemas.microsoft.com/office/drawing/2014/main" id="{72BC373A-DE29-0247-A234-93E1FEF2E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776973"/>
            <a:ext cx="5204013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—</a:t>
            </a:r>
            <a:br>
              <a:rPr lang="en-US"/>
            </a:br>
            <a:r>
              <a:rPr lang="en-US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429000"/>
            <a:ext cx="5204012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C89B-A300-D847-AB2A-B2356584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85BB4E-3904-514B-85A9-2B96FECBF8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40" y="6106660"/>
            <a:ext cx="1550920" cy="5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3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treet, traffic, clock&#10;&#10;Description automatically generated">
            <a:extLst>
              <a:ext uri="{FF2B5EF4-FFF2-40B4-BE49-F238E27FC236}">
                <a16:creationId xmlns:a16="http://schemas.microsoft.com/office/drawing/2014/main" id="{DB5EAB67-5EEE-9B47-B54C-B94833918F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85650" cy="6861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776973"/>
            <a:ext cx="5204013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—</a:t>
            </a:r>
            <a:br>
              <a:rPr lang="en-US"/>
            </a:br>
            <a:r>
              <a:rPr lang="en-US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429000"/>
            <a:ext cx="5204012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C89B-A300-D847-AB2A-B2356584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4EE4D7C-1D46-A143-9887-FFD763471C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40" y="6106660"/>
            <a:ext cx="1550920" cy="5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5EAB67-5EEE-9B47-B54C-B94833918F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59"/>
            <a:ext cx="12185650" cy="6856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776973"/>
            <a:ext cx="5204013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—</a:t>
            </a:r>
            <a:br>
              <a:rPr lang="en-US"/>
            </a:br>
            <a:r>
              <a:rPr lang="en-US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429000"/>
            <a:ext cx="5204012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C89B-A300-D847-AB2A-B2356584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79B617A-DB22-E24F-8B89-DB124D5471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40" y="6106660"/>
            <a:ext cx="1550920" cy="5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C855-FEF1-1B4E-AADE-9F8AE2854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69A55-246C-7845-B504-186496D2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7DDC46-2E90-8640-BEFE-F54DCCD857E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1E00C-C96C-BF45-B40B-D26F90C5B9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Oklahoma State Department of Health | Nurse Aide Registry | PACE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9524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05AA0-182C-B843-BE95-BA38DD19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DDC46-2E90-8640-BEFE-F54DCCD857E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AC1CC-3ED5-DE4E-B74C-9E2DD19231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Oklahoma State Department of Health | Nurse Aide Registry | PACE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35422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e Pictur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6BF5CE-279B-5E4C-BEC1-73426B42F6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view of a city&#10;&#10;Description automatically generated">
            <a:extLst>
              <a:ext uri="{FF2B5EF4-FFF2-40B4-BE49-F238E27FC236}">
                <a16:creationId xmlns:a16="http://schemas.microsoft.com/office/drawing/2014/main" id="{E02262EA-95AE-644C-89CE-0E067B63B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5298055"/>
            <a:ext cx="8650942" cy="699333"/>
          </a:xfrm>
        </p:spPr>
        <p:txBody>
          <a:bodyPr anchor="b">
            <a:noAutofit/>
          </a:bodyPr>
          <a:lstStyle>
            <a:lvl1pPr>
              <a:defRPr sz="35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6107906"/>
            <a:ext cx="5177118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C89B-A300-D847-AB2A-B2356584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9E095-61D4-C54B-877D-BBB5F9600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49250"/>
            <a:ext cx="2246313" cy="330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D97193-754B-A543-B435-C0753432B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2183" y="5492003"/>
            <a:ext cx="2575775" cy="9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Pictur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6BF5CE-279B-5E4C-BEC1-73426B42F6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95F359D-F37A-5742-8D6F-89B4F001E2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2000" cy="5029200"/>
          </a:xfrm>
          <a:solidFill>
            <a:schemeClr val="tx2"/>
          </a:solidFill>
        </p:spPr>
        <p:txBody>
          <a:bodyPr tIns="57600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 click icon in the center of this box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298055"/>
            <a:ext cx="8650942" cy="699333"/>
          </a:xfrm>
        </p:spPr>
        <p:txBody>
          <a:bodyPr anchor="b">
            <a:noAutofit/>
          </a:bodyPr>
          <a:lstStyle>
            <a:lvl1pPr>
              <a:defRPr sz="35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6107906"/>
            <a:ext cx="5177118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C89B-A300-D847-AB2A-B2356584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9E095-61D4-C54B-877D-BBB5F9600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49250"/>
            <a:ext cx="2246313" cy="3302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169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ED16-5137-5246-9F82-8B6BEE4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5230"/>
            <a:ext cx="11394140" cy="837374"/>
          </a:xfrm>
        </p:spPr>
        <p:txBody>
          <a:bodyPr>
            <a:noAutofit/>
          </a:bodyPr>
          <a:lstStyle/>
          <a:p>
            <a:r>
              <a:rPr lang="en-US"/>
              <a:t>Content Page — 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2ED0-80F7-D646-AD27-65752926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38151"/>
            <a:ext cx="11394141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7CB6-79F8-3046-9809-02A531D6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7DDC46-2E90-8640-BEFE-F54DCCD857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E15990-551A-CF41-8FB5-20F066FBFB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Oklahoma State Department of Health | Nurse Aide Registry | PACE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41392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ED16-5137-5246-9F82-8B6BEE4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5230"/>
            <a:ext cx="11099800" cy="837374"/>
          </a:xfrm>
        </p:spPr>
        <p:txBody>
          <a:bodyPr>
            <a:noAutofit/>
          </a:bodyPr>
          <a:lstStyle/>
          <a:p>
            <a:r>
              <a:rPr lang="en-US"/>
              <a:t>Split Content Page — 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2ED0-80F7-D646-AD27-65752926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8151"/>
            <a:ext cx="53848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7CB6-79F8-3046-9809-02A531D6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7DDC46-2E90-8640-BEFE-F54DCCD857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7D3AE5-ADF3-8D43-871F-66ED09FE858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0" y="1838151"/>
            <a:ext cx="53848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369CDA-1C54-C44F-A2BE-9DBB36FBA65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Oklahoma State Department of Health | Nurse Aide Registry | PACE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16703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F3AEAD-1C37-4649-AC36-D4AB1B39BD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81363" y="0"/>
            <a:ext cx="8910637" cy="6858000"/>
          </a:xfrm>
          <a:solidFill>
            <a:schemeClr val="tx2"/>
          </a:solidFill>
        </p:spPr>
        <p:txBody>
          <a:bodyPr tIns="57600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 click icon in the center of this box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5ED16-5137-5246-9F82-8B6BEE4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5230"/>
            <a:ext cx="2662518" cy="837374"/>
          </a:xfrm>
        </p:spPr>
        <p:txBody>
          <a:bodyPr>
            <a:noAutofit/>
          </a:bodyPr>
          <a:lstStyle/>
          <a:p>
            <a:r>
              <a:rPr lang="en-US"/>
              <a:t>Photo or Graphic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2ED0-80F7-D646-AD27-65752926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8151"/>
            <a:ext cx="2662518" cy="38768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7CB6-79F8-3046-9809-02A531D6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6929" y="6378574"/>
            <a:ext cx="784412" cy="22393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2B914-8F51-0844-8C95-68D180BE5B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00099" y="6378575"/>
            <a:ext cx="2319617" cy="198338"/>
          </a:xfrm>
        </p:spPr>
        <p:txBody>
          <a:bodyPr/>
          <a:lstStyle/>
          <a:p>
            <a:r>
              <a:rPr lang="en-US"/>
              <a:t>Oklahoma State Department of Health | Nurse Aide Registry | PACE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1696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590FB-0E30-3940-8CAB-8373A480E0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7CB6-79F8-3046-9809-02A531D6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6929" y="6378574"/>
            <a:ext cx="784412" cy="22393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B377C7-C83B-E847-9F25-B96720348E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1076325"/>
            <a:ext cx="11393490" cy="4773613"/>
          </a:xfrm>
        </p:spPr>
        <p:txBody>
          <a:bodyPr anchor="ctr">
            <a:no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</a:defRPr>
            </a:lvl1pPr>
            <a:lvl2pPr marL="261400" indent="0">
              <a:buNone/>
              <a:defRPr/>
            </a:lvl2pPr>
            <a:lvl3pPr marL="436562" indent="0">
              <a:buNone/>
              <a:defRPr/>
            </a:lvl3pPr>
            <a:lvl4pPr marL="666750" indent="0">
              <a:buNone/>
              <a:defRPr/>
            </a:lvl4pPr>
            <a:lvl5pPr marL="890588" indent="0">
              <a:buNone/>
              <a:defRPr/>
            </a:lvl5pPr>
          </a:lstStyle>
          <a:p>
            <a:pPr lvl="0"/>
            <a:r>
              <a:rPr lang="en-US"/>
              <a:t>Add Large Statement Here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5539E7C-4C59-C945-8CD1-0234C0BB46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0100" y="6359525"/>
            <a:ext cx="9926170" cy="2239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Oklahoma State Department of Health | Nurse Aide Registry | PACE Conference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DA782-E25F-8445-AE24-1A23CAEFB2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0659" y="6252269"/>
            <a:ext cx="381002" cy="3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590FB-0E30-3940-8CAB-8373A480E007}"/>
              </a:ext>
            </a:extLst>
          </p:cNvPr>
          <p:cNvSpPr/>
          <p:nvPr userDrawn="1"/>
        </p:nvSpPr>
        <p:spPr>
          <a:xfrm>
            <a:off x="3281082" y="0"/>
            <a:ext cx="891091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5ED16-5137-5246-9F82-8B6BEE4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5230"/>
            <a:ext cx="2662518" cy="837374"/>
          </a:xfrm>
        </p:spPr>
        <p:txBody>
          <a:bodyPr>
            <a:noAutofit/>
          </a:bodyPr>
          <a:lstStyle/>
          <a:p>
            <a:r>
              <a:rPr lang="en-US"/>
              <a:t>Graph Page</a:t>
            </a:r>
            <a:br>
              <a:rPr lang="en-US"/>
            </a:br>
            <a:r>
              <a:rPr lang="en-US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2ED0-80F7-D646-AD27-65752926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8151"/>
            <a:ext cx="2662518" cy="38768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7CB6-79F8-3046-9809-02A531D6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6929" y="6378574"/>
            <a:ext cx="784412" cy="22393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E8EFDEF-7F35-4E4F-AD99-938719A6DC5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27309" y="1062038"/>
            <a:ext cx="8018463" cy="4827587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In The Center To Add a Graph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542ACA4-E23B-9740-AE2D-C78B70CBE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81050" y="6378575"/>
            <a:ext cx="2338667" cy="198338"/>
          </a:xfrm>
        </p:spPr>
        <p:txBody>
          <a:bodyPr/>
          <a:lstStyle/>
          <a:p>
            <a:r>
              <a:rPr lang="en-US"/>
              <a:t>Oklahoma State Department of Health | Nurse Aide Registry | PACE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17221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FE3F1E2E-F99E-8B49-92FE-61436D0174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776973"/>
            <a:ext cx="5204013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—</a:t>
            </a:r>
            <a:br>
              <a:rPr lang="en-US"/>
            </a:br>
            <a:r>
              <a:rPr lang="en-US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429000"/>
            <a:ext cx="5204012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C89B-A300-D847-AB2A-B2356584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47CF2C4-C3BC-EB4B-88C7-548CF5811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40" y="6106660"/>
            <a:ext cx="1550920" cy="5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8CEA2-5F55-2D48-BA3F-C9B13AF4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5230"/>
            <a:ext cx="11394141" cy="83737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Content Page — 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E648A-7202-1A45-A150-09C33B8DE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38151"/>
            <a:ext cx="84582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16417-6275-E049-BABF-0D5B83FF6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141" y="6378575"/>
            <a:ext cx="2743200" cy="198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DDC46-2E90-8640-BEFE-F54DCCD857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C6D8E-ECFE-5644-850D-BC83613EA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700" y="6372225"/>
            <a:ext cx="8140697" cy="1983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Oklahoma State Department of Health | Nurse Aide Registry | PACE Conference 2025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B8B9CC6-71D1-DA4C-A2B5-3566A4A1B09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40659" y="6252269"/>
            <a:ext cx="381002" cy="3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2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4" r:id="rId3"/>
    <p:sldLayoutId id="2147483673" r:id="rId4"/>
    <p:sldLayoutId id="2147483660" r:id="rId5"/>
    <p:sldLayoutId id="2147483661" r:id="rId6"/>
    <p:sldLayoutId id="2147483662" r:id="rId7"/>
    <p:sldLayoutId id="2147483669" r:id="rId8"/>
    <p:sldLayoutId id="2147483651" r:id="rId9"/>
    <p:sldLayoutId id="2147483670" r:id="rId10"/>
    <p:sldLayoutId id="2147483671" r:id="rId11"/>
    <p:sldLayoutId id="2147483672" r:id="rId12"/>
    <p:sldLayoutId id="2147483674" r:id="rId13"/>
    <p:sldLayoutId id="2147483654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39200" indent="-1778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30188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223838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16013" indent="-225425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60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nar%40health.ok.g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9F35-5C8C-4242-A026-87C5D89E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84843"/>
            <a:ext cx="8650942" cy="699333"/>
          </a:xfrm>
        </p:spPr>
        <p:txBody>
          <a:bodyPr/>
          <a:lstStyle/>
          <a:p>
            <a:r>
              <a:rPr lang="en-US"/>
              <a:t>OSDH Nurse Aide Registry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63BE3-9ABD-244C-BAEF-450DDF22B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388" y="5884176"/>
            <a:ext cx="5177118" cy="541337"/>
          </a:xfrm>
        </p:spPr>
        <p:txBody>
          <a:bodyPr/>
          <a:lstStyle/>
          <a:p>
            <a:r>
              <a:rPr lang="en-US" dirty="0"/>
              <a:t>May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A102-9BDF-4843-8B67-FFF9B975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DDC46-2E90-8640-BEFE-F54DCCD857E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061EB-F131-35B2-2C7B-550829C67C76}"/>
              </a:ext>
            </a:extLst>
          </p:cNvPr>
          <p:cNvSpPr txBox="1"/>
          <p:nvPr/>
        </p:nvSpPr>
        <p:spPr>
          <a:xfrm>
            <a:off x="478436" y="605555"/>
            <a:ext cx="61883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Nurse Aide Training Programs at Career Techs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C9F15B-5946-9281-B236-2E29C5110FC1}"/>
              </a:ext>
            </a:extLst>
          </p:cNvPr>
          <p:cNvSpPr txBox="1">
            <a:spLocks/>
          </p:cNvSpPr>
          <p:nvPr/>
        </p:nvSpPr>
        <p:spPr>
          <a:xfrm>
            <a:off x="606418" y="2164210"/>
            <a:ext cx="6470392" cy="3801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200" indent="-1778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3018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2238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13" indent="-225425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LTCA = Long Term Care Aide</a:t>
            </a:r>
          </a:p>
          <a:p>
            <a:pPr>
              <a:lnSpc>
                <a:spcPct val="90000"/>
              </a:lnSpc>
            </a:pP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ICF/IIDA = (formerly DDDCA) Intermediate Care Facility for Individuals w/Intellectual Disabilities Aide</a:t>
            </a:r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HHA =Home Health Aide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51623-9388-975F-C070-7415AE1C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6198" y="6367353"/>
            <a:ext cx="5732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B7DDC46-2E90-8640-BEFE-F54DCCD857ED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4799E10D-F7FC-F983-B757-65A5D82513B4}"/>
              </a:ext>
            </a:extLst>
          </p:cNvPr>
          <p:cNvSpPr txBox="1">
            <a:spLocks/>
          </p:cNvSpPr>
          <p:nvPr/>
        </p:nvSpPr>
        <p:spPr>
          <a:xfrm>
            <a:off x="390617" y="6180823"/>
            <a:ext cx="8745943" cy="3897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Oklahoma State Department of Health | Nurse Aide Registry | 2025</a:t>
            </a:r>
          </a:p>
        </p:txBody>
      </p:sp>
    </p:spTree>
    <p:extLst>
      <p:ext uri="{BB962C8B-B14F-4D97-AF65-F5344CB8AC3E}">
        <p14:creationId xmlns:p14="http://schemas.microsoft.com/office/powerpoint/2010/main" val="350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E4D938A4-397D-4F8D-ADFF-E916F0E8C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3A764-305F-39AC-0BE8-3E669D29FBCE}"/>
              </a:ext>
            </a:extLst>
          </p:cNvPr>
          <p:cNvSpPr txBox="1"/>
          <p:nvPr/>
        </p:nvSpPr>
        <p:spPr>
          <a:xfrm>
            <a:off x="4918239" y="365125"/>
            <a:ext cx="70624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Med Aide Training Programs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36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5036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Medicine">
            <a:extLst>
              <a:ext uri="{FF2B5EF4-FFF2-40B4-BE49-F238E27FC236}">
                <a16:creationId xmlns:a16="http://schemas.microsoft.com/office/drawing/2014/main" id="{3FB9C1ED-F240-EFCC-DD7D-3A33309DA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0036" y="1109670"/>
            <a:ext cx="2482114" cy="248211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56045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37614" y="2755933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FFBB5-FBFA-D68B-9CA9-0F0D80DB3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204" y="4668012"/>
            <a:ext cx="2066062" cy="205346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54D91E-594A-A325-8AAF-A960DEE87FED}"/>
              </a:ext>
            </a:extLst>
          </p:cNvPr>
          <p:cNvSpPr txBox="1"/>
          <p:nvPr/>
        </p:nvSpPr>
        <p:spPr>
          <a:xfrm>
            <a:off x="4403043" y="1767898"/>
            <a:ext cx="7527073" cy="4724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CMA = Certified Medication Aide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CMA/CEU = Continuing Education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ACMA = Advanced CMA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CMA-R = CMA Respiratory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CMA-G = CMA Gastric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CMA-RG = CMA Respiratory/Gastric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CMA-GM = CMA Glucose Monitoring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CMA-IA = CMA Insulin Administration</a:t>
            </a: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53204" y="402001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51623-9388-975F-C070-7415AE1C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8348" y="6356350"/>
            <a:ext cx="120545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B7DDC46-2E90-8640-BEFE-F54DCCD857ED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42E0A-744C-EA2E-1595-D6DFD4696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9121" y="128819"/>
            <a:ext cx="999831" cy="993734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E6CE7C52-12E1-13FE-F27F-1D47EA53E27D}"/>
              </a:ext>
            </a:extLst>
          </p:cNvPr>
          <p:cNvSpPr txBox="1">
            <a:spLocks/>
          </p:cNvSpPr>
          <p:nvPr/>
        </p:nvSpPr>
        <p:spPr>
          <a:xfrm>
            <a:off x="5462452" y="6399998"/>
            <a:ext cx="5974052" cy="3897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Oklahoma State Department of Health | Nurse Aide Registry | 2025</a:t>
            </a:r>
          </a:p>
        </p:txBody>
      </p:sp>
    </p:spTree>
    <p:extLst>
      <p:ext uri="{BB962C8B-B14F-4D97-AF65-F5344CB8AC3E}">
        <p14:creationId xmlns:p14="http://schemas.microsoft.com/office/powerpoint/2010/main" val="26444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C1518-1F95-E648-A243-553EED55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Certified Nurse Aide Renewals</a:t>
            </a:r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8635D-DF55-3042-9D65-3F4B0E65E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4778" y="252303"/>
            <a:ext cx="5938323" cy="62711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alpha val="80000"/>
                  </a:schemeClr>
                </a:solidFill>
              </a:rPr>
              <a:t>LTCA, HHA, ICF/IIDA, RCA, &amp; ADCA</a:t>
            </a:r>
          </a:p>
          <a:p>
            <a:pPr>
              <a:lnSpc>
                <a:spcPct val="90000"/>
              </a:lnSpc>
            </a:pPr>
            <a:endParaRPr lang="en-US" sz="1000" b="1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2">
                    <a:lumMod val="75000"/>
                    <a:alpha val="80000"/>
                  </a:schemeClr>
                </a:solidFill>
              </a:rPr>
              <a:t>Complete renewal app with work-proof &amp; attach fee ($10)                               </a:t>
            </a:r>
            <a:r>
              <a:rPr lang="en-US" sz="2400" dirty="0">
                <a:solidFill>
                  <a:schemeClr val="accent2">
                    <a:lumMod val="75000"/>
                    <a:alpha val="80000"/>
                  </a:schemeClr>
                </a:solidFill>
                <a:effectLst/>
              </a:rPr>
              <a:t>NO fee for LTCA, can do online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1">
                  <a:lumMod val="75000"/>
                  <a:alpha val="80000"/>
                </a:schemeClr>
              </a:solidFill>
              <a:effectLst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>
                    <a:alpha val="80000"/>
                  </a:schemeClr>
                </a:solidFill>
              </a:rPr>
              <a:t>No work-proof in previous twenty-four (24) months before expiration, request retest letter &amp; attach fee ($15)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b="0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2">
                    <a:lumMod val="75000"/>
                    <a:alpha val="80000"/>
                  </a:schemeClr>
                </a:solidFill>
                <a:effectLst/>
              </a:rPr>
              <a:t>Expired over twenty-four (24) months, less than thirty-six (36) months = request retest letter &amp; attach fee ($15)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b="0" dirty="0">
              <a:solidFill>
                <a:schemeClr val="accent1">
                  <a:lumMod val="75000"/>
                  <a:alpha val="80000"/>
                </a:schemeClr>
              </a:solidFill>
              <a:effectLst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>
                    <a:alpha val="80000"/>
                  </a:schemeClr>
                </a:solidFill>
              </a:rPr>
              <a:t>Expired over thirty-six (36) months = retrain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5A2FAA-C322-644C-9DF0-D18D509CFBE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38200" y="6356350"/>
            <a:ext cx="405797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Oklahoma State Department of Health | Nurse Aide Registry | 2025</a:t>
            </a:r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81339-8D59-4241-88EC-719D8A45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B7DDC46-2E90-8640-BEFE-F54DCCD857ED}" type="slidenum">
              <a:rPr lang="en-US" sz="1200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5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C1518-1F95-E648-A243-553EED55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2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Certified Medication Aide Renewals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2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5A2FAA-C322-644C-9DF0-D18D509CFBE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3848" y="6380161"/>
            <a:ext cx="50329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Oklahoma State Department of Health | Nurse Aide Registry |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81339-8D59-4241-88EC-719D8A45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B7DDC46-2E90-8640-BEFE-F54DCCD857ED}" type="slidenum">
              <a:rPr lang="en-US" sz="1200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8635D-DF55-3042-9D65-3F4B0E65E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2990" y="0"/>
            <a:ext cx="7020094" cy="6849109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5715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b="0" dirty="0">
                <a:solidFill>
                  <a:schemeClr val="tx2">
                    <a:alpha val="80000"/>
                  </a:schemeClr>
                </a:solidFill>
                <a:effectLst/>
              </a:rPr>
              <a:t>Complete renewal app with work-proof, CEU certificate &amp; fee ($10)</a:t>
            </a:r>
            <a:r>
              <a:rPr lang="en-US" sz="2400" b="0" dirty="0">
                <a:solidFill>
                  <a:schemeClr val="tx2">
                    <a:alpha val="80000"/>
                  </a:schemeClr>
                </a:solidFill>
              </a:rPr>
              <a:t>  </a:t>
            </a:r>
            <a:r>
              <a:rPr lang="en-US" sz="2400" dirty="0">
                <a:solidFill>
                  <a:schemeClr val="tx2">
                    <a:alpha val="80000"/>
                  </a:schemeClr>
                </a:solidFill>
                <a:effectLst/>
              </a:rPr>
              <a:t>(NO CEU first year)</a:t>
            </a:r>
            <a:endParaRPr lang="en-US" sz="2400" dirty="0">
              <a:solidFill>
                <a:schemeClr val="tx2">
                  <a:alpha val="80000"/>
                </a:schemeClr>
              </a:solidFill>
              <a:effectLst/>
              <a:cs typeface="Arial"/>
            </a:endParaRPr>
          </a:p>
          <a:p>
            <a:pPr marL="5715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b="0" dirty="0">
                <a:solidFill>
                  <a:schemeClr val="accent2">
                    <a:lumMod val="75000"/>
                    <a:alpha val="80000"/>
                  </a:schemeClr>
                </a:solidFill>
              </a:rPr>
              <a:t>Mail renewal application, copy of CEU, &amp; payment. **NO auto-renewal </a:t>
            </a:r>
          </a:p>
          <a:p>
            <a:pPr marL="5715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b="0" dirty="0">
                <a:solidFill>
                  <a:schemeClr val="tx2"/>
                </a:solidFill>
              </a:rPr>
              <a:t>An advance class </a:t>
            </a:r>
            <a:r>
              <a:rPr lang="en-US" sz="2400" b="0" u="sng" dirty="0">
                <a:solidFill>
                  <a:schemeClr val="tx2"/>
                </a:solidFill>
              </a:rPr>
              <a:t>CAN</a:t>
            </a:r>
            <a:r>
              <a:rPr lang="en-US" sz="2400" b="0" dirty="0">
                <a:solidFill>
                  <a:schemeClr val="tx2"/>
                </a:solidFill>
              </a:rPr>
              <a:t> be used to renew CMA, renew </a:t>
            </a:r>
            <a:r>
              <a:rPr lang="en-US" sz="2400" b="0" i="1" u="sng" dirty="0">
                <a:solidFill>
                  <a:schemeClr val="tx2"/>
                </a:solidFill>
              </a:rPr>
              <a:t>and</a:t>
            </a:r>
            <a:r>
              <a:rPr lang="en-US" sz="2400" b="0" dirty="0">
                <a:solidFill>
                  <a:schemeClr val="tx2"/>
                </a:solidFill>
              </a:rPr>
              <a:t> an advance fee, $10+$10= $20</a:t>
            </a:r>
          </a:p>
          <a:p>
            <a:pPr marL="5715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b="0" dirty="0">
                <a:solidFill>
                  <a:schemeClr val="accent2">
                    <a:lumMod val="75000"/>
                    <a:alpha val="80000"/>
                  </a:schemeClr>
                </a:solidFill>
              </a:rPr>
              <a:t>Expired over twelve (12) months, request a retest letter &amp; attach fee ($15)</a:t>
            </a:r>
            <a:endParaRPr lang="en-US" sz="2400" b="0" dirty="0">
              <a:solidFill>
                <a:schemeClr val="accent2">
                  <a:lumMod val="75000"/>
                  <a:alpha val="80000"/>
                </a:schemeClr>
              </a:solidFill>
              <a:cs typeface="Arial"/>
            </a:endParaRPr>
          </a:p>
          <a:p>
            <a:pPr marL="5715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b="0" dirty="0">
                <a:solidFill>
                  <a:schemeClr val="tx1">
                    <a:alpha val="80000"/>
                  </a:schemeClr>
                </a:solidFill>
              </a:rPr>
              <a:t>Expired over 24 months, retrain</a:t>
            </a:r>
            <a:endParaRPr lang="en-US" sz="2400" b="0" dirty="0">
              <a:solidFill>
                <a:schemeClr val="tx1">
                  <a:alpha val="80000"/>
                </a:schemeClr>
              </a:solidFill>
              <a:cs typeface="Arial"/>
            </a:endParaRPr>
          </a:p>
          <a:p>
            <a:pPr marL="5715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b="0" dirty="0">
                <a:solidFill>
                  <a:schemeClr val="accent2">
                    <a:lumMod val="75000"/>
                    <a:alpha val="80000"/>
                  </a:schemeClr>
                </a:solidFill>
              </a:rPr>
              <a:t>If a CMA with advances requires retesting or retraining, they LOSE their advances</a:t>
            </a:r>
          </a:p>
          <a:p>
            <a:pPr marL="5715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10000"/>
                    <a:alpha val="80000"/>
                  </a:schemeClr>
                </a:solidFill>
              </a:rPr>
              <a:t>Programs are to send attendance for CEU classes to NAR</a:t>
            </a:r>
          </a:p>
        </p:txBody>
      </p:sp>
    </p:spTree>
    <p:extLst>
      <p:ext uri="{BB962C8B-B14F-4D97-AF65-F5344CB8AC3E}">
        <p14:creationId xmlns:p14="http://schemas.microsoft.com/office/powerpoint/2010/main" val="13488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B44C84-EEB8-E4E6-527E-FDA7D4E5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Renewals</a:t>
            </a:r>
            <a:b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E1AFF-8393-03BE-07C5-3C05055A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DDC46-2E90-8640-BEFE-F54DCCD857E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F0EB0-7273-1020-0383-9CB691A7EA15}"/>
              </a:ext>
            </a:extLst>
          </p:cNvPr>
          <p:cNvSpPr txBox="1"/>
          <p:nvPr/>
        </p:nvSpPr>
        <p:spPr>
          <a:xfrm>
            <a:off x="457200" y="1295842"/>
            <a:ext cx="767203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NAR does not mail certification cards </a:t>
            </a:r>
          </a:p>
          <a:p>
            <a:pPr marL="457200" indent="-457200">
              <a:buFont typeface="+mj-lt"/>
              <a:buAutoNum type="arabicPeriod"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If an aide has more than 1 certification, they may not all expire at the same time due to class timing.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LTCA can be renewed online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 not renew any certification more that six (6)  months early</a:t>
            </a:r>
            <a:endParaRPr 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Double check necessary fees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NAR no longer has a walk-up desk option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Call to have NAR staff meet in Lobby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Make payments &amp; drop off paperwork between 2:00 &amp; 4:00 pm at Vital Records Office</a:t>
            </a:r>
            <a:endParaRPr 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Expiration dates never change </a:t>
            </a:r>
            <a:r>
              <a:rPr lang="en-US" sz="2400" i="1" u="sng" dirty="0">
                <a:solidFill>
                  <a:schemeClr val="accent2">
                    <a:lumMod val="75000"/>
                  </a:schemeClr>
                </a:solidFill>
              </a:rPr>
              <a:t>unless retesting/retraining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5F51B-0794-F673-9BA4-CF3476D3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72"/>
          <a:stretch/>
        </p:blipFill>
        <p:spPr>
          <a:xfrm>
            <a:off x="8207298" y="0"/>
            <a:ext cx="3984702" cy="6858000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12D166B-1272-F2B0-3702-53972B2C1C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3988" y="6295181"/>
            <a:ext cx="51057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solidFill>
                  <a:prstClr val="black">
                    <a:tint val="75000"/>
                  </a:prstClr>
                </a:solidFill>
                <a:latin typeface="+mj-lt"/>
                <a:ea typeface="+mn-ea"/>
                <a:cs typeface="+mn-cs"/>
              </a:rPr>
              <a:t>Oklahoma State Department of Health | Nurse Aide Registry | 2025</a:t>
            </a:r>
          </a:p>
        </p:txBody>
      </p:sp>
    </p:spTree>
    <p:extLst>
      <p:ext uri="{BB962C8B-B14F-4D97-AF65-F5344CB8AC3E}">
        <p14:creationId xmlns:p14="http://schemas.microsoft.com/office/powerpoint/2010/main" val="28870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4B5A5-1EA9-9D46-8706-B46B02489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9712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</a:rPr>
              <a:t>Points to 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87B5E-9A7B-7F4C-87F1-A58C460A6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4" y="1550020"/>
            <a:ext cx="5642263" cy="50793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/>
              <a:t>Formal changes </a:t>
            </a:r>
            <a:r>
              <a:rPr lang="en-US" sz="2000" dirty="0"/>
              <a:t>to programs require the </a:t>
            </a:r>
            <a:r>
              <a:rPr lang="en-US" sz="2000" i="1" dirty="0"/>
              <a:t>signature</a:t>
            </a:r>
            <a:r>
              <a:rPr lang="en-US" sz="2000" dirty="0"/>
              <a:t> of the administrator or RN Coordinator.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1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Notice of Change (NOC) forms need to be filed in advance of a change.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1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Any staff can request clinical site verification –it is not a formal change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1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All forms have been updated. Please use nothing dated before 2023</a:t>
            </a:r>
            <a:endParaRPr lang="en-US" sz="1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If you need help filling out a NOC, email Stacey for a step-by-step PDF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9" name="Picture Placeholder 8" descr="A picture containing outdoor, water, large, building&#10;&#10;Description automatically generated">
            <a:extLst>
              <a:ext uri="{FF2B5EF4-FFF2-40B4-BE49-F238E27FC236}">
                <a16:creationId xmlns:a16="http://schemas.microsoft.com/office/drawing/2014/main" id="{DD1454E9-ECCF-A544-9A41-03D868655F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5049" r="26653" b="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39083CB-CCDE-BB49-B6C9-8CC24010F40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380417" y="6356349"/>
            <a:ext cx="50451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Oklahoma State Department of Health | Nurse Aide Registry |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3AF6-0FFA-274E-B150-FD9EE268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B7DDC46-2E90-8640-BEFE-F54DCCD857E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29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26116-8210-AFD8-B51C-111EB86BA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4F7CF-5AE7-5BB8-7D0B-700E81118F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</a:rPr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C2D6A-90B1-BE5C-C1AF-E61E3C0C4D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What do you need to know?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2EC15-9FF1-94D2-36A2-26AD9373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B7DDC46-2E90-8640-BEFE-F54DCCD857E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FCA95-6058-A9BE-8AD4-D84EEED0CA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Oklahoma State Department of Health | Nurse Aide Registry | 2025</a:t>
            </a:r>
          </a:p>
        </p:txBody>
      </p:sp>
    </p:spTree>
    <p:extLst>
      <p:ext uri="{BB962C8B-B14F-4D97-AF65-F5344CB8AC3E}">
        <p14:creationId xmlns:p14="http://schemas.microsoft.com/office/powerpoint/2010/main" val="1661273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016647-C384-084D-91A8-2209F2D9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4699"/>
            <a:ext cx="5421087" cy="1988203"/>
          </a:xfrm>
        </p:spPr>
        <p:txBody>
          <a:bodyPr/>
          <a:lstStyle/>
          <a:p>
            <a:r>
              <a:rPr lang="en-US"/>
              <a:t>Oklahoma State Department of Health</a:t>
            </a:r>
            <a:br>
              <a:rPr lang="en-US"/>
            </a:br>
            <a:r>
              <a:rPr lang="en-US"/>
              <a:t>Nurse Aide Registry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E9049-9A90-A44E-9372-628E820C9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591" y="2821576"/>
            <a:ext cx="5534299" cy="275190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l-PL" sz="3600"/>
              <a:t>PO Box 268816</a:t>
            </a:r>
          </a:p>
          <a:p>
            <a:pPr>
              <a:spcBef>
                <a:spcPts val="0"/>
              </a:spcBef>
            </a:pPr>
            <a:r>
              <a:rPr lang="pl-PL" sz="3600"/>
              <a:t>Oklahoma City, OK 73126</a:t>
            </a:r>
            <a:endParaRPr lang="en-US" sz="3600"/>
          </a:p>
          <a:p>
            <a:pPr>
              <a:spcBef>
                <a:spcPts val="0"/>
              </a:spcBef>
            </a:pPr>
            <a:endParaRPr lang="en-US" sz="3600"/>
          </a:p>
          <a:p>
            <a:pPr>
              <a:spcBef>
                <a:spcPts val="0"/>
              </a:spcBef>
            </a:pPr>
            <a:r>
              <a:rPr lang="en-US" sz="3200" b="1" i="0">
                <a:solidFill>
                  <a:srgbClr val="464646"/>
                </a:solidFill>
                <a:effectLst/>
                <a:latin typeface="Open Sans SemiBold" panose="020F0502020204030204" pitchFamily="34" charset="0"/>
              </a:rPr>
              <a:t>Phone:</a:t>
            </a:r>
            <a:r>
              <a:rPr lang="en-US" sz="3200" b="0" i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 (405) 426-8150</a:t>
            </a:r>
            <a:br>
              <a:rPr lang="en-US" sz="3200"/>
            </a:br>
            <a:r>
              <a:rPr lang="en-US" sz="3200" b="1" i="0">
                <a:solidFill>
                  <a:srgbClr val="464646"/>
                </a:solidFill>
                <a:effectLst/>
                <a:latin typeface="Open Sans SemiBold" panose="020F0502020204030204" pitchFamily="34" charset="0"/>
              </a:rPr>
              <a:t>Email*:</a:t>
            </a:r>
            <a:r>
              <a:rPr lang="en-US" sz="3200" b="0" i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3200" b="0" u="sng">
                <a:solidFill>
                  <a:srgbClr val="004E9A"/>
                </a:solidFill>
                <a:effectLst/>
                <a:latin typeface="Open Sans SemiBold" panose="020F0502020204030204" pitchFamily="34" charset="0"/>
                <a:hlinkClick r:id="rId3"/>
              </a:rPr>
              <a:t>NAR@health.ok.gov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7891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klaholma ">
  <a:themeElements>
    <a:clrScheme name="Custom 7">
      <a:dk1>
        <a:srgbClr val="464646"/>
      </a:dk1>
      <a:lt1>
        <a:srgbClr val="FFFFFF"/>
      </a:lt1>
      <a:dk2>
        <a:srgbClr val="787878"/>
      </a:dk2>
      <a:lt2>
        <a:srgbClr val="E7E6E6"/>
      </a:lt2>
      <a:accent1>
        <a:srgbClr val="1CA6DE"/>
      </a:accent1>
      <a:accent2>
        <a:srgbClr val="669B41"/>
      </a:accent2>
      <a:accent3>
        <a:srgbClr val="D05320"/>
      </a:accent3>
      <a:accent4>
        <a:srgbClr val="DE9027"/>
      </a:accent4>
      <a:accent5>
        <a:srgbClr val="187BC0"/>
      </a:accent5>
      <a:accent6>
        <a:srgbClr val="004C9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2709f0-db8a-4b5e-9af9-445e1bf87698">
      <UserInfo>
        <DisplayName>Michael A Zaleski</DisplayName>
        <AccountId>1550</AccountId>
        <AccountType/>
      </UserInfo>
      <UserInfo>
        <DisplayName>Myka N Saltsman</DisplayName>
        <AccountId>1452</AccountId>
        <AccountType/>
      </UserInfo>
      <UserInfo>
        <DisplayName>Jennifer Ramirez</DisplayName>
        <AccountId>1699</AccountId>
        <AccountType/>
      </UserInfo>
      <UserInfo>
        <DisplayName>Arron Constante</DisplayName>
        <AccountId>1906</AccountId>
        <AccountType/>
      </UserInfo>
      <UserInfo>
        <DisplayName>Lisa D. Jamison</DisplayName>
        <AccountId>814</AccountId>
        <AccountType/>
      </UserInfo>
      <UserInfo>
        <DisplayName>Pamela Caldwell</DisplayName>
        <AccountId>317</AccountId>
        <AccountType/>
      </UserInfo>
    </SharedWithUsers>
    <_ip_UnifiedCompliancePolicyUIAction xmlns="http://schemas.microsoft.com/sharepoint/v3" xsi:nil="true"/>
    <TaxCatchAll xmlns="bb2709f0-db8a-4b5e-9af9-445e1bf87698" xsi:nil="true"/>
    <lcf76f155ced4ddcb4097134ff3c332f xmlns="1a906cca-23a5-4fe0-b14d-767b8a2c0cfa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DE984364EC2F44B605D4CA35771762" ma:contentTypeVersion="17" ma:contentTypeDescription="Create a new document." ma:contentTypeScope="" ma:versionID="b8cf239717cad4ff21f5e04bc830d07c">
  <xsd:schema xmlns:xsd="http://www.w3.org/2001/XMLSchema" xmlns:xs="http://www.w3.org/2001/XMLSchema" xmlns:p="http://schemas.microsoft.com/office/2006/metadata/properties" xmlns:ns1="http://schemas.microsoft.com/sharepoint/v3" xmlns:ns2="1a906cca-23a5-4fe0-b14d-767b8a2c0cfa" xmlns:ns3="bb2709f0-db8a-4b5e-9af9-445e1bf87698" targetNamespace="http://schemas.microsoft.com/office/2006/metadata/properties" ma:root="true" ma:fieldsID="70a0f4539f08e39e67a7667cbb3afebd" ns1:_="" ns2:_="" ns3:_="">
    <xsd:import namespace="http://schemas.microsoft.com/sharepoint/v3"/>
    <xsd:import namespace="1a906cca-23a5-4fe0-b14d-767b8a2c0cfa"/>
    <xsd:import namespace="bb2709f0-db8a-4b5e-9af9-445e1bf876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06cca-23a5-4fe0-b14d-767b8a2c0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709f0-db8a-4b5e-9af9-445e1bf87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40e426d-5a4b-40c4-894f-1250b507812c}" ma:internalName="TaxCatchAll" ma:showField="CatchAllData" ma:web="bb2709f0-db8a-4b5e-9af9-445e1bf876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8D6EE8-E803-41F1-8733-77150CF4704C}">
  <ds:schemaRefs>
    <ds:schemaRef ds:uri="bb2709f0-db8a-4b5e-9af9-445e1bf87698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sharepoint/v3"/>
    <ds:schemaRef ds:uri="http://schemas.microsoft.com/office/infopath/2007/PartnerControls"/>
    <ds:schemaRef ds:uri="http://www.w3.org/XML/1998/namespace"/>
    <ds:schemaRef ds:uri="1a906cca-23a5-4fe0-b14d-767b8a2c0cf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6FDE501-20F8-4E10-8280-B37C378E4A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7900D8-1993-49FD-B53F-7E961CE4D2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a906cca-23a5-4fe0-b14d-767b8a2c0cfa"/>
    <ds:schemaRef ds:uri="bb2709f0-db8a-4b5e-9af9-445e1bf87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958</Words>
  <Application>Microsoft Office PowerPoint</Application>
  <PresentationFormat>Widescreen</PresentationFormat>
  <Paragraphs>117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Open Sans</vt:lpstr>
      <vt:lpstr>Open Sans SemiBold</vt:lpstr>
      <vt:lpstr>Oklaholma </vt:lpstr>
      <vt:lpstr>OSDH Nurse Aide Registry</vt:lpstr>
      <vt:lpstr>PowerPoint Presentation</vt:lpstr>
      <vt:lpstr>PowerPoint Presentation</vt:lpstr>
      <vt:lpstr>Certified Nurse Aide Renewals</vt:lpstr>
      <vt:lpstr>Certified Medication Aide Renewals</vt:lpstr>
      <vt:lpstr>Renewals </vt:lpstr>
      <vt:lpstr>Points to note:</vt:lpstr>
      <vt:lpstr>Q&amp;A</vt:lpstr>
      <vt:lpstr>Oklahoma State Department of Health Nurse Aide Registry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R</dc:creator>
  <cp:lastModifiedBy>Susie McEachern-Lauer</cp:lastModifiedBy>
  <cp:revision>6</cp:revision>
  <cp:lastPrinted>2024-04-15T21:04:02Z</cp:lastPrinted>
  <dcterms:created xsi:type="dcterms:W3CDTF">2020-01-16T04:22:20Z</dcterms:created>
  <dcterms:modified xsi:type="dcterms:W3CDTF">2025-05-29T19:40:21Z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0x0101004AE85A45CAB56042BDB92C87D3DC33AE</vt:lpwstr>
  </property>
</Properties>
</file>