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80" r:id="rId2"/>
  </p:sldMasterIdLst>
  <p:notesMasterIdLst>
    <p:notesMasterId r:id="rId30"/>
  </p:notesMasterIdLst>
  <p:handoutMasterIdLst>
    <p:handoutMasterId r:id="rId31"/>
  </p:handoutMasterIdLst>
  <p:sldIdLst>
    <p:sldId id="296" r:id="rId3"/>
    <p:sldId id="308" r:id="rId4"/>
    <p:sldId id="267" r:id="rId5"/>
    <p:sldId id="309" r:id="rId6"/>
    <p:sldId id="279" r:id="rId7"/>
    <p:sldId id="265" r:id="rId8"/>
    <p:sldId id="280" r:id="rId9"/>
    <p:sldId id="310" r:id="rId10"/>
    <p:sldId id="311" r:id="rId11"/>
    <p:sldId id="312" r:id="rId12"/>
    <p:sldId id="315" r:id="rId13"/>
    <p:sldId id="314" r:id="rId14"/>
    <p:sldId id="321" r:id="rId15"/>
    <p:sldId id="320" r:id="rId16"/>
    <p:sldId id="318" r:id="rId17"/>
    <p:sldId id="305" r:id="rId18"/>
    <p:sldId id="262" r:id="rId19"/>
    <p:sldId id="278" r:id="rId20"/>
    <p:sldId id="291" r:id="rId21"/>
    <p:sldId id="290" r:id="rId22"/>
    <p:sldId id="289" r:id="rId23"/>
    <p:sldId id="292" r:id="rId24"/>
    <p:sldId id="294" r:id="rId25"/>
    <p:sldId id="297" r:id="rId26"/>
    <p:sldId id="304" r:id="rId27"/>
    <p:sldId id="317" r:id="rId28"/>
    <p:sldId id="276"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A8"/>
    <a:srgbClr val="1AA6DF"/>
    <a:srgbClr val="AA6728"/>
    <a:srgbClr val="924115"/>
    <a:srgbClr val="D15520"/>
    <a:srgbClr val="DE9028"/>
    <a:srgbClr val="679B41"/>
    <a:srgbClr val="316821"/>
    <a:srgbClr val="679BA5"/>
    <a:srgbClr val="004E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341F97-969B-4484-8937-4D13306B5A65}" v="1" dt="2025-07-09T21:57:49.1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79" autoAdjust="0"/>
    <p:restoredTop sz="94660"/>
  </p:normalViewPr>
  <p:slideViewPr>
    <p:cSldViewPr snapToGrid="0">
      <p:cViewPr varScale="1">
        <p:scale>
          <a:sx n="107" d="100"/>
          <a:sy n="107" d="100"/>
        </p:scale>
        <p:origin x="252" y="78"/>
      </p:cViewPr>
      <p:guideLst/>
    </p:cSldViewPr>
  </p:slideViewPr>
  <p:notesTextViewPr>
    <p:cViewPr>
      <p:scale>
        <a:sx n="1" d="1"/>
        <a:sy n="1" d="1"/>
      </p:scale>
      <p:origin x="0" y="0"/>
    </p:cViewPr>
  </p:notesTextViewPr>
  <p:notesViewPr>
    <p:cSldViewPr snapToGrid="0">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2.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5/10/relationships/revisionInfo" Target="revisionInfo.xml"/><Relationship Id="rId40"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na Hubbard" userId="e302e4f1-0490-4a1a-af35-923c3f1fb461" providerId="ADAL" clId="{43341F97-969B-4484-8937-4D13306B5A65}"/>
    <pc:docChg chg="undo custSel modSld">
      <pc:chgData name="Gina Hubbard" userId="e302e4f1-0490-4a1a-af35-923c3f1fb461" providerId="ADAL" clId="{43341F97-969B-4484-8937-4D13306B5A65}" dt="2025-07-18T20:49:20.431" v="94" actId="1076"/>
      <pc:docMkLst>
        <pc:docMk/>
      </pc:docMkLst>
      <pc:sldChg chg="modSp mod">
        <pc:chgData name="Gina Hubbard" userId="e302e4f1-0490-4a1a-af35-923c3f1fb461" providerId="ADAL" clId="{43341F97-969B-4484-8937-4D13306B5A65}" dt="2025-07-18T20:49:20.431" v="94" actId="1076"/>
        <pc:sldMkLst>
          <pc:docMk/>
          <pc:sldMk cId="2201151626" sldId="296"/>
        </pc:sldMkLst>
        <pc:spChg chg="mod">
          <ac:chgData name="Gina Hubbard" userId="e302e4f1-0490-4a1a-af35-923c3f1fb461" providerId="ADAL" clId="{43341F97-969B-4484-8937-4D13306B5A65}" dt="2025-07-18T20:49:16.152" v="93" actId="20577"/>
          <ac:spMkLst>
            <pc:docMk/>
            <pc:sldMk cId="2201151626" sldId="296"/>
            <ac:spMk id="4" creationId="{0423450D-9056-921F-E928-51E11977CFDC}"/>
          </ac:spMkLst>
        </pc:spChg>
        <pc:spChg chg="mod">
          <ac:chgData name="Gina Hubbard" userId="e302e4f1-0490-4a1a-af35-923c3f1fb461" providerId="ADAL" clId="{43341F97-969B-4484-8937-4D13306B5A65}" dt="2025-07-18T20:49:20.431" v="94" actId="1076"/>
          <ac:spMkLst>
            <pc:docMk/>
            <pc:sldMk cId="2201151626" sldId="296"/>
            <ac:spMk id="8" creationId="{07A15E01-0089-B00D-0F1F-FD1F904C5391}"/>
          </ac:spMkLst>
        </pc:spChg>
      </pc:sldChg>
      <pc:sldChg chg="modSp mod">
        <pc:chgData name="Gina Hubbard" userId="e302e4f1-0490-4a1a-af35-923c3f1fb461" providerId="ADAL" clId="{43341F97-969B-4484-8937-4D13306B5A65}" dt="2025-07-10T12:39:42.507" v="3" actId="20577"/>
        <pc:sldMkLst>
          <pc:docMk/>
          <pc:sldMk cId="4150759606" sldId="312"/>
        </pc:sldMkLst>
        <pc:spChg chg="mod">
          <ac:chgData name="Gina Hubbard" userId="e302e4f1-0490-4a1a-af35-923c3f1fb461" providerId="ADAL" clId="{43341F97-969B-4484-8937-4D13306B5A65}" dt="2025-07-10T12:39:42.507" v="3" actId="20577"/>
          <ac:spMkLst>
            <pc:docMk/>
            <pc:sldMk cId="4150759606" sldId="312"/>
            <ac:spMk id="3" creationId="{088FB1BC-34F2-676E-2E22-5E5EEF954028}"/>
          </ac:spMkLst>
        </pc:spChg>
      </pc:sldChg>
      <pc:sldChg chg="modSp mod">
        <pc:chgData name="Gina Hubbard" userId="e302e4f1-0490-4a1a-af35-923c3f1fb461" providerId="ADAL" clId="{43341F97-969B-4484-8937-4D13306B5A65}" dt="2025-07-18T18:00:16.053" v="62" actId="121"/>
        <pc:sldMkLst>
          <pc:docMk/>
          <pc:sldMk cId="2404471810" sldId="321"/>
        </pc:sldMkLst>
        <pc:spChg chg="mod">
          <ac:chgData name="Gina Hubbard" userId="e302e4f1-0490-4a1a-af35-923c3f1fb461" providerId="ADAL" clId="{43341F97-969B-4484-8937-4D13306B5A65}" dt="2025-07-18T17:58:53.735" v="44" actId="20577"/>
          <ac:spMkLst>
            <pc:docMk/>
            <pc:sldMk cId="2404471810" sldId="321"/>
            <ac:spMk id="2" creationId="{EB7814E0-CA60-F708-B6F9-A6C0A0710F23}"/>
          </ac:spMkLst>
        </pc:spChg>
        <pc:spChg chg="mod">
          <ac:chgData name="Gina Hubbard" userId="e302e4f1-0490-4a1a-af35-923c3f1fb461" providerId="ADAL" clId="{43341F97-969B-4484-8937-4D13306B5A65}" dt="2025-07-18T18:00:16.053" v="62" actId="121"/>
          <ac:spMkLst>
            <pc:docMk/>
            <pc:sldMk cId="2404471810" sldId="321"/>
            <ac:spMk id="7" creationId="{872AEC91-7F8D-8783-1113-D697CF4089F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E240C3-4A34-4640-B6F6-00E8B4744729}"/>
              </a:ext>
            </a:extLst>
          </p:cNvPr>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a:extLst>
              <a:ext uri="{FF2B5EF4-FFF2-40B4-BE49-F238E27FC236}">
                <a16:creationId xmlns:a16="http://schemas.microsoft.com/office/drawing/2014/main" id="{E5B259A8-74EB-440B-8DD8-76C99666106B}"/>
              </a:ext>
            </a:extLst>
          </p:cNvPr>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300"/>
            </a:lvl1pPr>
          </a:lstStyle>
          <a:p>
            <a:fld id="{D3436472-7FC8-4193-82A0-C65DC4EA1699}" type="datetimeFigureOut">
              <a:rPr lang="en-US" smtClean="0"/>
              <a:t>7/18/2025</a:t>
            </a:fld>
            <a:endParaRPr lang="en-US"/>
          </a:p>
        </p:txBody>
      </p:sp>
      <p:sp>
        <p:nvSpPr>
          <p:cNvPr id="4" name="Footer Placeholder 3">
            <a:extLst>
              <a:ext uri="{FF2B5EF4-FFF2-40B4-BE49-F238E27FC236}">
                <a16:creationId xmlns:a16="http://schemas.microsoft.com/office/drawing/2014/main" id="{281532CF-3B20-4A6D-91BE-AC7470A4D00D}"/>
              </a:ext>
            </a:extLst>
          </p:cNvPr>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1195DEA9-B4BB-460F-B81F-34804A14C4D4}"/>
              </a:ext>
            </a:extLst>
          </p:cNvPr>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300"/>
            </a:lvl1pPr>
          </a:lstStyle>
          <a:p>
            <a:fld id="{BE23F80E-613E-4926-9675-E763F36FAB37}" type="slidenum">
              <a:rPr lang="en-US" smtClean="0"/>
              <a:t>‹#›</a:t>
            </a:fld>
            <a:endParaRPr lang="en-US"/>
          </a:p>
        </p:txBody>
      </p:sp>
    </p:spTree>
    <p:extLst>
      <p:ext uri="{BB962C8B-B14F-4D97-AF65-F5344CB8AC3E}">
        <p14:creationId xmlns:p14="http://schemas.microsoft.com/office/powerpoint/2010/main" val="4256515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16255A4-53C3-4E28-B60D-0493316CA962}" type="datetimeFigureOut">
              <a:rPr lang="en-US" smtClean="0"/>
              <a:t>7/18/2025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E6D16D7-BBA6-41B3-BEE6-87982BC4B5D1}" type="slidenum">
              <a:rPr lang="en-US" smtClean="0"/>
              <a:t>‹#›</a:t>
            </a:fld>
            <a:endParaRPr lang="en-US"/>
          </a:p>
        </p:txBody>
      </p:sp>
    </p:spTree>
    <p:extLst>
      <p:ext uri="{BB962C8B-B14F-4D97-AF65-F5344CB8AC3E}">
        <p14:creationId xmlns:p14="http://schemas.microsoft.com/office/powerpoint/2010/main" val="3837205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PRESENTER’S NOTES</a:t>
            </a:r>
          </a:p>
          <a:p>
            <a:endParaRPr lang="en-US" sz="1000" dirty="0"/>
          </a:p>
          <a:p>
            <a:pPr defTabSz="933172">
              <a:defRPr/>
            </a:pPr>
            <a:r>
              <a:rPr lang="en-US" sz="1000" dirty="0"/>
              <a:t>OSU still owns the building</a:t>
            </a:r>
          </a:p>
          <a:p>
            <a:pPr defTabSz="933172">
              <a:defRPr/>
            </a:pPr>
            <a:endParaRPr lang="en-US" sz="1000" dirty="0"/>
          </a:p>
          <a:p>
            <a:pPr defTabSz="933172">
              <a:defRPr/>
            </a:pPr>
            <a:r>
              <a:rPr lang="en-US" sz="1000" dirty="0"/>
              <a:t>The only state agency in Stillwater</a:t>
            </a:r>
          </a:p>
        </p:txBody>
      </p:sp>
      <p:sp>
        <p:nvSpPr>
          <p:cNvPr id="4" name="Slide Number Placeholder 3"/>
          <p:cNvSpPr>
            <a:spLocks noGrp="1"/>
          </p:cNvSpPr>
          <p:nvPr>
            <p:ph type="sldNum" sz="quarter" idx="5"/>
          </p:nvPr>
        </p:nvSpPr>
        <p:spPr/>
        <p:txBody>
          <a:bodyPr/>
          <a:lstStyle/>
          <a:p>
            <a:fld id="{BCC91FA0-C896-4FCA-989B-E6904BC3D140}" type="slidenum">
              <a:rPr lang="en-US" smtClean="0"/>
              <a:t>3</a:t>
            </a:fld>
            <a:endParaRPr lang="en-US"/>
          </a:p>
        </p:txBody>
      </p:sp>
    </p:spTree>
    <p:extLst>
      <p:ext uri="{BB962C8B-B14F-4D97-AF65-F5344CB8AC3E}">
        <p14:creationId xmlns:p14="http://schemas.microsoft.com/office/powerpoint/2010/main" val="2133589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PRESENTER’S NOTES</a:t>
            </a:r>
          </a:p>
          <a:p>
            <a:endParaRPr lang="en-US" sz="1000" dirty="0"/>
          </a:p>
        </p:txBody>
      </p:sp>
      <p:sp>
        <p:nvSpPr>
          <p:cNvPr id="4" name="Slide Number Placeholder 3"/>
          <p:cNvSpPr>
            <a:spLocks noGrp="1"/>
          </p:cNvSpPr>
          <p:nvPr>
            <p:ph type="sldNum" sz="quarter" idx="5"/>
          </p:nvPr>
        </p:nvSpPr>
        <p:spPr/>
        <p:txBody>
          <a:bodyPr/>
          <a:lstStyle/>
          <a:p>
            <a:fld id="{BCC91FA0-C896-4FCA-989B-E6904BC3D140}" type="slidenum">
              <a:rPr lang="en-US" smtClean="0"/>
              <a:t>4</a:t>
            </a:fld>
            <a:endParaRPr lang="en-US"/>
          </a:p>
        </p:txBody>
      </p:sp>
    </p:spTree>
    <p:extLst>
      <p:ext uri="{BB962C8B-B14F-4D97-AF65-F5344CB8AC3E}">
        <p14:creationId xmlns:p14="http://schemas.microsoft.com/office/powerpoint/2010/main" val="3633960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PRESENTER’S NOTES</a:t>
            </a:r>
          </a:p>
          <a:p>
            <a:endParaRPr lang="en-US" dirty="0"/>
          </a:p>
          <a:p>
            <a:r>
              <a:rPr lang="en-US" dirty="0"/>
              <a:t>J.B. Perky had the vision that vocational education was something that Oklahoma could become the best at; Francis Tuttle was a long-time friend of Perky and would design a state system so innovative that it would require an amendment to the state constitution.</a:t>
            </a:r>
          </a:p>
          <a:p>
            <a:endParaRPr lang="en-US" dirty="0"/>
          </a:p>
        </p:txBody>
      </p:sp>
      <p:sp>
        <p:nvSpPr>
          <p:cNvPr id="4" name="Slide Number Placeholder 3"/>
          <p:cNvSpPr>
            <a:spLocks noGrp="1"/>
          </p:cNvSpPr>
          <p:nvPr>
            <p:ph type="sldNum" sz="quarter" idx="5"/>
          </p:nvPr>
        </p:nvSpPr>
        <p:spPr/>
        <p:txBody>
          <a:bodyPr/>
          <a:lstStyle/>
          <a:p>
            <a:fld id="{BCC91FA0-C896-4FCA-989B-E6904BC3D140}" type="slidenum">
              <a:rPr lang="en-US" smtClean="0"/>
              <a:t>5</a:t>
            </a:fld>
            <a:endParaRPr lang="en-US"/>
          </a:p>
        </p:txBody>
      </p:sp>
    </p:spTree>
    <p:extLst>
      <p:ext uri="{BB962C8B-B14F-4D97-AF65-F5344CB8AC3E}">
        <p14:creationId xmlns:p14="http://schemas.microsoft.com/office/powerpoint/2010/main" val="91781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Bellmon</a:t>
            </a:r>
            <a:r>
              <a:rPr lang="en-US" dirty="0"/>
              <a:t> is current governor and Bartlett has aspirations to be governor – both republicans. Bartlett runs on being the job </a:t>
            </a:r>
            <a:r>
              <a:rPr lang="en-US" dirty="0" err="1"/>
              <a:t>gettinest</a:t>
            </a:r>
            <a:r>
              <a:rPr lang="en-US" dirty="0"/>
              <a:t> governor”</a:t>
            </a:r>
          </a:p>
          <a:p>
            <a:endParaRPr lang="en-US" dirty="0"/>
          </a:p>
          <a:p>
            <a:r>
              <a:rPr lang="en-US" dirty="0"/>
              <a:t>JP Perky &amp; Francis Tuttle set on designing a first-class vocational education system like no other – they were both democrats.  </a:t>
            </a:r>
          </a:p>
          <a:p>
            <a:endParaRPr lang="en-US" dirty="0"/>
          </a:p>
          <a:p>
            <a:r>
              <a:rPr lang="en-US" dirty="0"/>
              <a:t>Perky, Rep. Abbott and Tuttle pitch the idea to </a:t>
            </a:r>
            <a:r>
              <a:rPr lang="en-US" dirty="0" err="1"/>
              <a:t>Bellmon</a:t>
            </a:r>
            <a:r>
              <a:rPr lang="en-US" dirty="0"/>
              <a:t> and he loved if, Senator Bartlett co-authored the bill w/Abbott and the rest is history.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CC91FA0-C896-4FCA-989B-E6904BC3D140}" type="slidenum">
              <a:rPr lang="en-US" smtClean="0"/>
              <a:t>6</a:t>
            </a:fld>
            <a:endParaRPr lang="en-US"/>
          </a:p>
        </p:txBody>
      </p:sp>
    </p:spTree>
    <p:extLst>
      <p:ext uri="{BB962C8B-B14F-4D97-AF65-F5344CB8AC3E}">
        <p14:creationId xmlns:p14="http://schemas.microsoft.com/office/powerpoint/2010/main" val="1059117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PRESENTER’S NOTES</a:t>
            </a:r>
          </a:p>
          <a:p>
            <a:endParaRPr lang="en-US" dirty="0"/>
          </a:p>
          <a:p>
            <a:r>
              <a:rPr lang="en-US" dirty="0"/>
              <a:t>Passed 51% to 49%</a:t>
            </a:r>
            <a:endParaRPr lang="en-US" u="sng" dirty="0"/>
          </a:p>
          <a:p>
            <a:endParaRPr lang="en-US" u="sng" dirty="0"/>
          </a:p>
          <a:p>
            <a:r>
              <a:rPr lang="en-US" dirty="0"/>
              <a:t>Before the passage of SQ 434 in 1966, five area vocational-technical schools were formed that were a part of their public school districts: Tulsa Tech, Foster Estes (which would eventually become Metro Tech), Red River in Duncan, Southern Oklahoma  in Ardmore and O.T. Autry in Enid. While it is recognized that Tulsa was the first entity to form an area school district, all five of these schools “stuck their necks out” to test the new concept of the “area vo-tech school.”</a:t>
            </a:r>
          </a:p>
          <a:p>
            <a:endParaRPr lang="en-US" u="sng" dirty="0"/>
          </a:p>
          <a:p>
            <a:r>
              <a:rPr lang="en-US" dirty="0"/>
              <a:t>District voters approved Tri-County Tech in Bartlesville as the state’s first area vocational-technical school in 1967.</a:t>
            </a:r>
          </a:p>
        </p:txBody>
      </p:sp>
      <p:sp>
        <p:nvSpPr>
          <p:cNvPr id="4" name="Slide Number Placeholder 3"/>
          <p:cNvSpPr>
            <a:spLocks noGrp="1"/>
          </p:cNvSpPr>
          <p:nvPr>
            <p:ph type="sldNum" sz="quarter" idx="5"/>
          </p:nvPr>
        </p:nvSpPr>
        <p:spPr/>
        <p:txBody>
          <a:bodyPr/>
          <a:lstStyle/>
          <a:p>
            <a:fld id="{BCC91FA0-C896-4FCA-989B-E6904BC3D140}" type="slidenum">
              <a:rPr lang="en-US" smtClean="0"/>
              <a:t>7</a:t>
            </a:fld>
            <a:endParaRPr lang="en-US" dirty="0"/>
          </a:p>
        </p:txBody>
      </p:sp>
    </p:spTree>
    <p:extLst>
      <p:ext uri="{BB962C8B-B14F-4D97-AF65-F5344CB8AC3E}">
        <p14:creationId xmlns:p14="http://schemas.microsoft.com/office/powerpoint/2010/main" val="4072395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C91FA0-C896-4FCA-989B-E6904BC3D140}" type="slidenum">
              <a:rPr lang="en-US" smtClean="0"/>
              <a:t>12</a:t>
            </a:fld>
            <a:endParaRPr lang="en-US"/>
          </a:p>
        </p:txBody>
      </p:sp>
    </p:spTree>
    <p:extLst>
      <p:ext uri="{BB962C8B-B14F-4D97-AF65-F5344CB8AC3E}">
        <p14:creationId xmlns:p14="http://schemas.microsoft.com/office/powerpoint/2010/main" val="4282831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C91FA0-C896-4FCA-989B-E6904BC3D140}" type="slidenum">
              <a:rPr lang="en-US" smtClean="0"/>
              <a:t>26</a:t>
            </a:fld>
            <a:endParaRPr lang="en-US"/>
          </a:p>
        </p:txBody>
      </p:sp>
    </p:spTree>
    <p:extLst>
      <p:ext uri="{BB962C8B-B14F-4D97-AF65-F5344CB8AC3E}">
        <p14:creationId xmlns:p14="http://schemas.microsoft.com/office/powerpoint/2010/main" val="2058696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3049C-8188-26E9-E82C-547815CE66EF}"/>
              </a:ext>
            </a:extLst>
          </p:cNvPr>
          <p:cNvSpPr>
            <a:spLocks noGrp="1"/>
          </p:cNvSpPr>
          <p:nvPr>
            <p:ph type="title"/>
          </p:nvPr>
        </p:nvSpPr>
        <p:spPr/>
        <p:txBody>
          <a:bodyPr/>
          <a:lstStyle>
            <a:lvl1pPr>
              <a:defRPr>
                <a:latin typeface="Montserrat ExtraBold" panose="00000900000000000000" pitchFamily="50"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FC33E5E-3B50-4221-67A9-F916B3A8D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420219-148A-3F92-FAE4-8B672AC07F8B}"/>
              </a:ext>
            </a:extLst>
          </p:cNvPr>
          <p:cNvSpPr>
            <a:spLocks noGrp="1"/>
          </p:cNvSpPr>
          <p:nvPr>
            <p:ph type="dt" sz="half" idx="10"/>
          </p:nvPr>
        </p:nvSpPr>
        <p:spPr/>
        <p:txBody>
          <a:bodyPr/>
          <a:lstStyle/>
          <a:p>
            <a:fld id="{2053334D-C731-4501-A5C8-C610FB6C1AE8}" type="datetimeFigureOut">
              <a:rPr lang="en-US" smtClean="0"/>
              <a:t>7/18/2025</a:t>
            </a:fld>
            <a:endParaRPr lang="en-US"/>
          </a:p>
        </p:txBody>
      </p:sp>
      <p:sp>
        <p:nvSpPr>
          <p:cNvPr id="5" name="Footer Placeholder 4">
            <a:extLst>
              <a:ext uri="{FF2B5EF4-FFF2-40B4-BE49-F238E27FC236}">
                <a16:creationId xmlns:a16="http://schemas.microsoft.com/office/drawing/2014/main" id="{A3445A7B-AF57-8F5B-E34E-CEF6BFFAE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4E3786-E62F-53A5-6348-C2DE86F8C992}"/>
              </a:ext>
            </a:extLst>
          </p:cNvPr>
          <p:cNvSpPr>
            <a:spLocks noGrp="1"/>
          </p:cNvSpPr>
          <p:nvPr>
            <p:ph type="sldNum" sz="quarter" idx="12"/>
          </p:nvPr>
        </p:nvSpPr>
        <p:spPr/>
        <p:txBody>
          <a:bodyPr/>
          <a:lstStyle/>
          <a:p>
            <a:fld id="{6A5D9758-F717-40A5-A5A2-7DB12EC6A1C9}" type="slidenum">
              <a:rPr lang="en-US" smtClean="0"/>
              <a:t>‹#›</a:t>
            </a:fld>
            <a:endParaRPr lang="en-US"/>
          </a:p>
        </p:txBody>
      </p:sp>
    </p:spTree>
    <p:extLst>
      <p:ext uri="{BB962C8B-B14F-4D97-AF65-F5344CB8AC3E}">
        <p14:creationId xmlns:p14="http://schemas.microsoft.com/office/powerpoint/2010/main" val="3092141905"/>
      </p:ext>
    </p:extLst>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7498D-2B4F-4638-B21E-552379A5DE30}"/>
              </a:ext>
            </a:extLst>
          </p:cNvPr>
          <p:cNvSpPr>
            <a:spLocks noGrp="1"/>
          </p:cNvSpPr>
          <p:nvPr>
            <p:ph type="title"/>
          </p:nvPr>
        </p:nvSpPr>
        <p:spPr/>
        <p:txBody>
          <a:bodyPr/>
          <a:lstStyle>
            <a:lvl1pPr>
              <a:defRPr b="1">
                <a:solidFill>
                  <a:srgbClr val="0066A8"/>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DCB4562-3CFF-4DA9-953B-BCB9B4F9D7DD}"/>
              </a:ext>
            </a:extLst>
          </p:cNvPr>
          <p:cNvSpPr>
            <a:spLocks noGrp="1"/>
          </p:cNvSpPr>
          <p:nvPr>
            <p:ph idx="1"/>
          </p:nvPr>
        </p:nvSpPr>
        <p:spPr>
          <a:xfrm>
            <a:off x="838200" y="1825625"/>
            <a:ext cx="10515600" cy="4351338"/>
          </a:xfrm>
          <a:prstGeom prst="rect">
            <a:avLst/>
          </a:prstGeom>
        </p:spPr>
        <p:txBody>
          <a:bodyPr/>
          <a:lstStyle>
            <a:lvl1pPr marL="228600" indent="-228600">
              <a:buClr>
                <a:srgbClr val="0066A8"/>
              </a:buClr>
              <a:buFont typeface="Arial" panose="020B0604020202020204" pitchFamily="34" charset="0"/>
              <a:buChar char="&gt;"/>
              <a:defRPr>
                <a:solidFill>
                  <a:schemeClr val="tx1">
                    <a:lumMod val="75000"/>
                    <a:lumOff val="25000"/>
                  </a:schemeClr>
                </a:solidFill>
              </a:defRPr>
            </a:lvl1pPr>
            <a:lvl2pPr>
              <a:buClr>
                <a:srgbClr val="0066A8"/>
              </a:buClr>
              <a:buSzPct val="120000"/>
              <a:defRPr>
                <a:solidFill>
                  <a:schemeClr val="tx1">
                    <a:lumMod val="75000"/>
                    <a:lumOff val="25000"/>
                  </a:schemeClr>
                </a:solidFill>
              </a:defRPr>
            </a:lvl2pPr>
            <a:lvl3pPr marL="1143000" indent="-228600">
              <a:buClr>
                <a:srgbClr val="0066A8"/>
              </a:buClr>
              <a:buFont typeface="Wingdings" panose="05000000000000000000" pitchFamily="2" charset="2"/>
              <a:buChar char="ü"/>
              <a:defRPr>
                <a:solidFill>
                  <a:schemeClr val="tx1">
                    <a:lumMod val="75000"/>
                    <a:lumOff val="25000"/>
                  </a:schemeClr>
                </a:solidFill>
              </a:defRPr>
            </a:lvl3pPr>
            <a:lvl4pPr marL="1657350" indent="-285750">
              <a:buClr>
                <a:srgbClr val="0066A8"/>
              </a:buClr>
              <a:buFont typeface="Wingdings" panose="05000000000000000000" pitchFamily="2" charset="2"/>
              <a:buChar char="§"/>
              <a:defRPr>
                <a:solidFill>
                  <a:schemeClr val="tx1">
                    <a:lumMod val="75000"/>
                    <a:lumOff val="25000"/>
                  </a:schemeClr>
                </a:solidFill>
              </a:defRPr>
            </a:lvl4pPr>
            <a:lvl5pPr>
              <a:buClr>
                <a:srgbClr val="0066A8"/>
              </a:buCl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01328-93AD-49F4-86EA-07525CB5A0D1}"/>
              </a:ext>
            </a:extLst>
          </p:cNvPr>
          <p:cNvSpPr>
            <a:spLocks noGrp="1"/>
          </p:cNvSpPr>
          <p:nvPr>
            <p:ph type="dt" sz="half" idx="10"/>
          </p:nvPr>
        </p:nvSpPr>
        <p:spPr/>
        <p:txBody>
          <a:bodyPr/>
          <a:lstStyle/>
          <a:p>
            <a:fld id="{2053334D-C731-4501-A5C8-C610FB6C1AE8}" type="datetimeFigureOut">
              <a:rPr lang="en-US" smtClean="0"/>
              <a:t>7/18/2025</a:t>
            </a:fld>
            <a:endParaRPr lang="en-US"/>
          </a:p>
        </p:txBody>
      </p:sp>
      <p:sp>
        <p:nvSpPr>
          <p:cNvPr id="5" name="Footer Placeholder 4">
            <a:extLst>
              <a:ext uri="{FF2B5EF4-FFF2-40B4-BE49-F238E27FC236}">
                <a16:creationId xmlns:a16="http://schemas.microsoft.com/office/drawing/2014/main" id="{AA0650BD-7963-4709-B4FF-1D902620E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6590D-FD28-4F1A-B2F9-188C17222E39}"/>
              </a:ext>
            </a:extLst>
          </p:cNvPr>
          <p:cNvSpPr>
            <a:spLocks noGrp="1"/>
          </p:cNvSpPr>
          <p:nvPr>
            <p:ph type="sldNum" sz="quarter" idx="12"/>
          </p:nvPr>
        </p:nvSpPr>
        <p:spPr/>
        <p:txBody>
          <a:bodyPr/>
          <a:lstStyle/>
          <a:p>
            <a:fld id="{6A5D9758-F717-40A5-A5A2-7DB12EC6A1C9}" type="slidenum">
              <a:rPr lang="en-US" smtClean="0"/>
              <a:t>‹#›</a:t>
            </a:fld>
            <a:endParaRPr lang="en-US"/>
          </a:p>
        </p:txBody>
      </p:sp>
      <p:pic>
        <p:nvPicPr>
          <p:cNvPr id="15" name="Picture 14" descr="A close up of a sign&#10;&#10;Description automatically generated">
            <a:extLst>
              <a:ext uri="{FF2B5EF4-FFF2-40B4-BE49-F238E27FC236}">
                <a16:creationId xmlns:a16="http://schemas.microsoft.com/office/drawing/2014/main" id="{A22C6E59-57E0-4A54-B601-54BCABB13A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pic>
        <p:nvPicPr>
          <p:cNvPr id="10" name="Picture 9" descr="A close up of a logo&#10;&#10;Description automatically generated">
            <a:extLst>
              <a:ext uri="{FF2B5EF4-FFF2-40B4-BE49-F238E27FC236}">
                <a16:creationId xmlns:a16="http://schemas.microsoft.com/office/drawing/2014/main" id="{BA3DEC58-DD0D-489E-89D7-48B520FAF310}"/>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10401300" y="5502"/>
            <a:ext cx="1790700" cy="6852498"/>
          </a:xfrm>
          <a:prstGeom prst="rect">
            <a:avLst/>
          </a:prstGeom>
        </p:spPr>
      </p:pic>
    </p:spTree>
    <p:extLst>
      <p:ext uri="{BB962C8B-B14F-4D97-AF65-F5344CB8AC3E}">
        <p14:creationId xmlns:p14="http://schemas.microsoft.com/office/powerpoint/2010/main" val="2834080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BA77D3D-EB6C-470B-88D7-E88D973FCE77}"/>
              </a:ext>
            </a:extLst>
          </p:cNvPr>
          <p:cNvSpPr/>
          <p:nvPr userDrawn="1"/>
        </p:nvSpPr>
        <p:spPr>
          <a:xfrm>
            <a:off x="-3" y="6176964"/>
            <a:ext cx="12192003" cy="681036"/>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700E5B01-C69C-4201-9620-A4CEFAA25C48}"/>
              </a:ext>
            </a:extLst>
          </p:cNvPr>
          <p:cNvSpPr/>
          <p:nvPr userDrawn="1"/>
        </p:nvSpPr>
        <p:spPr>
          <a:xfrm rot="5400000">
            <a:off x="-75805" y="6262289"/>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F7498D-2B4F-4638-B21E-552379A5DE30}"/>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FDCB4562-3CFF-4DA9-953B-BCB9B4F9D7D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01328-93AD-49F4-86EA-07525CB5A0D1}"/>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7/18/2025</a:t>
            </a:fld>
            <a:endParaRPr lang="en-US"/>
          </a:p>
        </p:txBody>
      </p:sp>
      <p:sp>
        <p:nvSpPr>
          <p:cNvPr id="5" name="Footer Placeholder 4">
            <a:extLst>
              <a:ext uri="{FF2B5EF4-FFF2-40B4-BE49-F238E27FC236}">
                <a16:creationId xmlns:a16="http://schemas.microsoft.com/office/drawing/2014/main" id="{AA0650BD-7963-4709-B4FF-1D902620EFC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B06590D-FD28-4F1A-B2F9-188C17222E39}"/>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pic>
        <p:nvPicPr>
          <p:cNvPr id="22" name="Picture 21" descr="A close up of a sign&#10;&#10;Description automatically generated">
            <a:extLst>
              <a:ext uri="{FF2B5EF4-FFF2-40B4-BE49-F238E27FC236}">
                <a16:creationId xmlns:a16="http://schemas.microsoft.com/office/drawing/2014/main" id="{64E26A8A-3861-44FA-9F25-5209F3A55E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85078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8BE7-7E0D-4FE6-9A09-A01974DED0BA}"/>
              </a:ext>
            </a:extLst>
          </p:cNvPr>
          <p:cNvSpPr>
            <a:spLocks noGrp="1"/>
          </p:cNvSpPr>
          <p:nvPr>
            <p:ph type="title"/>
          </p:nvPr>
        </p:nvSpPr>
        <p:spPr>
          <a:xfrm>
            <a:off x="831850" y="1709739"/>
            <a:ext cx="10515600" cy="2386012"/>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287E38-21AB-44A5-933E-BBDB29530E10}"/>
              </a:ext>
            </a:extLst>
          </p:cNvPr>
          <p:cNvSpPr>
            <a:spLocks noGrp="1"/>
          </p:cNvSpPr>
          <p:nvPr>
            <p:ph type="body" idx="1"/>
          </p:nvPr>
        </p:nvSpPr>
        <p:spPr>
          <a:xfrm>
            <a:off x="831849" y="4190048"/>
            <a:ext cx="10515600" cy="105822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1198DB-E2E2-4621-86F0-491A9102F687}"/>
              </a:ext>
            </a:extLst>
          </p:cNvPr>
          <p:cNvSpPr>
            <a:spLocks noGrp="1"/>
          </p:cNvSpPr>
          <p:nvPr>
            <p:ph type="dt" sz="half" idx="10"/>
          </p:nvPr>
        </p:nvSpPr>
        <p:spPr/>
        <p:txBody>
          <a:bodyPr/>
          <a:lstStyle/>
          <a:p>
            <a:fld id="{2053334D-C731-4501-A5C8-C610FB6C1AE8}" type="datetimeFigureOut">
              <a:rPr lang="en-US" smtClean="0"/>
              <a:t>7/18/2025</a:t>
            </a:fld>
            <a:endParaRPr lang="en-US"/>
          </a:p>
        </p:txBody>
      </p:sp>
      <p:sp>
        <p:nvSpPr>
          <p:cNvPr id="5" name="Footer Placeholder 4">
            <a:extLst>
              <a:ext uri="{FF2B5EF4-FFF2-40B4-BE49-F238E27FC236}">
                <a16:creationId xmlns:a16="http://schemas.microsoft.com/office/drawing/2014/main" id="{0EFFFFA3-C11C-4784-B241-ED40C58438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D06F7-64FC-4E16-A6F2-A838E8CF765C}"/>
              </a:ext>
            </a:extLst>
          </p:cNvPr>
          <p:cNvSpPr>
            <a:spLocks noGrp="1"/>
          </p:cNvSpPr>
          <p:nvPr>
            <p:ph type="sldNum" sz="quarter" idx="12"/>
          </p:nvPr>
        </p:nvSpPr>
        <p:spPr/>
        <p:txBody>
          <a:bodyPr/>
          <a:lstStyle/>
          <a:p>
            <a:fld id="{6A5D9758-F717-40A5-A5A2-7DB12EC6A1C9}" type="slidenum">
              <a:rPr lang="en-US" smtClean="0"/>
              <a:t>‹#›</a:t>
            </a:fld>
            <a:endParaRPr lang="en-US"/>
          </a:p>
        </p:txBody>
      </p:sp>
      <p:pic>
        <p:nvPicPr>
          <p:cNvPr id="8" name="Picture 7" descr="A close up of a logo&#10;&#10;Description automatically generated">
            <a:extLst>
              <a:ext uri="{FF2B5EF4-FFF2-40B4-BE49-F238E27FC236}">
                <a16:creationId xmlns:a16="http://schemas.microsoft.com/office/drawing/2014/main" id="{776BB167-5223-4787-9D40-C427FEF4A05E}"/>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4420369" y="0"/>
            <a:ext cx="3338561" cy="1368565"/>
          </a:xfrm>
          <a:prstGeom prst="rect">
            <a:avLst/>
          </a:prstGeom>
        </p:spPr>
      </p:pic>
      <p:pic>
        <p:nvPicPr>
          <p:cNvPr id="11" name="Picture 10" descr="A close up of a sign&#10;&#10;Description automatically generated">
            <a:extLst>
              <a:ext uri="{FF2B5EF4-FFF2-40B4-BE49-F238E27FC236}">
                <a16:creationId xmlns:a16="http://schemas.microsoft.com/office/drawing/2014/main" id="{98853A46-355B-43D4-AC0B-EC581D0547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2711434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0AE6B6-E4D9-430F-A1A6-2FD90BB2AEAD}"/>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2FE54030-734F-4867-A425-FD781025C882}"/>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DD910D-BE99-49D0-8285-41FF41AECA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C8C7A0-022A-4F99-A0C2-33276644F6F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9EB2EE-35C0-4F6A-9A88-19585A48BD1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BC444E-BC3C-48DD-B0EE-5AD82E9EA438}"/>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7/18/2025</a:t>
            </a:fld>
            <a:endParaRPr lang="en-US"/>
          </a:p>
        </p:txBody>
      </p:sp>
      <p:sp>
        <p:nvSpPr>
          <p:cNvPr id="6" name="Footer Placeholder 5">
            <a:extLst>
              <a:ext uri="{FF2B5EF4-FFF2-40B4-BE49-F238E27FC236}">
                <a16:creationId xmlns:a16="http://schemas.microsoft.com/office/drawing/2014/main" id="{4391A159-06B3-45AE-B20D-1B94E9EAE17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749C28A2-40C2-45AC-8284-24CC7B83F1AE}"/>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pic>
        <p:nvPicPr>
          <p:cNvPr id="9" name="Picture 8" descr="A close up of a sign&#10;&#10;Description automatically generated">
            <a:extLst>
              <a:ext uri="{FF2B5EF4-FFF2-40B4-BE49-F238E27FC236}">
                <a16:creationId xmlns:a16="http://schemas.microsoft.com/office/drawing/2014/main" id="{17921164-5862-485A-98FF-85D0E31555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2433894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63FAD79-29E3-4606-991C-B67D06E2C72D}"/>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31A0194A-5D0E-40C4-AB4F-F7E74CABE9F2}"/>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1554EA-2EC4-4F72-973B-F9628F6B16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1874CF-1970-4A3C-8FE6-7A04D221F2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678CE7-604B-4F86-9B5D-3FAA07816B8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87FC8D-397D-4F30-A188-8C060553CCE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B399E2-8ED9-413C-8F81-E15355195F1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B79164-105F-4A8D-9C1C-9C575EFEF1D8}"/>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7/18/2025</a:t>
            </a:fld>
            <a:endParaRPr lang="en-US"/>
          </a:p>
        </p:txBody>
      </p:sp>
      <p:sp>
        <p:nvSpPr>
          <p:cNvPr id="8" name="Footer Placeholder 7">
            <a:extLst>
              <a:ext uri="{FF2B5EF4-FFF2-40B4-BE49-F238E27FC236}">
                <a16:creationId xmlns:a16="http://schemas.microsoft.com/office/drawing/2014/main" id="{CB985673-20F2-4420-9492-E849EF41C6B2}"/>
              </a:ext>
            </a:extLst>
          </p:cNvPr>
          <p:cNvSpPr>
            <a:spLocks noGrp="1"/>
          </p:cNvSpPr>
          <p:nvPr>
            <p:ph type="ftr" sz="quarter" idx="11"/>
          </p:nvPr>
        </p:nvSpPr>
        <p:spPr/>
        <p:txBody>
          <a:bodyPr/>
          <a:lstStyle>
            <a:lvl1pPr>
              <a:defRPr>
                <a:solidFill>
                  <a:schemeClr val="bg1"/>
                </a:solidFill>
              </a:defRPr>
            </a:lvl1pPr>
          </a:lstStyle>
          <a:p>
            <a:endParaRPr lang="en-US"/>
          </a:p>
        </p:txBody>
      </p:sp>
      <p:sp>
        <p:nvSpPr>
          <p:cNvPr id="9" name="Slide Number Placeholder 8">
            <a:extLst>
              <a:ext uri="{FF2B5EF4-FFF2-40B4-BE49-F238E27FC236}">
                <a16:creationId xmlns:a16="http://schemas.microsoft.com/office/drawing/2014/main" id="{3E3BC90F-0DC6-446A-A477-E6BFD973BEDB}"/>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pic>
        <p:nvPicPr>
          <p:cNvPr id="13" name="Picture 12" descr="A close up of a sign&#10;&#10;Description automatically generated">
            <a:extLst>
              <a:ext uri="{FF2B5EF4-FFF2-40B4-BE49-F238E27FC236}">
                <a16:creationId xmlns:a16="http://schemas.microsoft.com/office/drawing/2014/main" id="{E2359358-A04A-41A6-BB3E-72D0DCDBD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571876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9351E6-0B77-487D-AF4C-37DD96BAC2D9}"/>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97CFE111-BCB3-481A-85D0-0F57E88EBC2C}"/>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BE492-D277-4B57-B7FD-702527F0B7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CB0850-9FFE-4966-BD90-DB06F7853CE2}"/>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7/18/2025</a:t>
            </a:fld>
            <a:endParaRPr lang="en-US"/>
          </a:p>
        </p:txBody>
      </p:sp>
      <p:sp>
        <p:nvSpPr>
          <p:cNvPr id="4" name="Footer Placeholder 3">
            <a:extLst>
              <a:ext uri="{FF2B5EF4-FFF2-40B4-BE49-F238E27FC236}">
                <a16:creationId xmlns:a16="http://schemas.microsoft.com/office/drawing/2014/main" id="{D489B77C-9C12-494F-A87E-7517CBD7AD4A}"/>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3DAAC97F-B8D0-4433-B69C-3E0C16228BA7}"/>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pic>
        <p:nvPicPr>
          <p:cNvPr id="7" name="Picture 6" descr="A close up of a sign&#10;&#10;Description automatically generated">
            <a:extLst>
              <a:ext uri="{FF2B5EF4-FFF2-40B4-BE49-F238E27FC236}">
                <a16:creationId xmlns:a16="http://schemas.microsoft.com/office/drawing/2014/main" id="{2A5EAC9B-387B-4DD3-9C4A-E3BF2B9AAA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4072654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pic>
        <p:nvPicPr>
          <p:cNvPr id="6" name="Picture 5" descr="A picture containing bird&#10;&#10;Description automatically generated">
            <a:extLst>
              <a:ext uri="{FF2B5EF4-FFF2-40B4-BE49-F238E27FC236}">
                <a16:creationId xmlns:a16="http://schemas.microsoft.com/office/drawing/2014/main" id="{B933FC99-1097-4018-8B3C-56B4DCF03E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7206" y="0"/>
            <a:ext cx="1944793" cy="6857999"/>
          </a:xfrm>
          <a:prstGeom prst="rect">
            <a:avLst/>
          </a:prstGeom>
        </p:spPr>
      </p:pic>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7/18/2025</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pic>
        <p:nvPicPr>
          <p:cNvPr id="7" name="Picture 6" descr="A close up of a sign&#10;&#10;Description automatically generated">
            <a:extLst>
              <a:ext uri="{FF2B5EF4-FFF2-40B4-BE49-F238E27FC236}">
                <a16:creationId xmlns:a16="http://schemas.microsoft.com/office/drawing/2014/main" id="{B91BBBBF-C7E9-446C-9E28-AD7027993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
        <p:nvSpPr>
          <p:cNvPr id="10" name="Isosceles Triangle 9">
            <a:extLst>
              <a:ext uri="{FF2B5EF4-FFF2-40B4-BE49-F238E27FC236}">
                <a16:creationId xmlns:a16="http://schemas.microsoft.com/office/drawing/2014/main" id="{9560B2B0-E84F-48DB-B6CA-EE6B1DD34A63}"/>
              </a:ext>
            </a:extLst>
          </p:cNvPr>
          <p:cNvSpPr/>
          <p:nvPr userDrawn="1"/>
        </p:nvSpPr>
        <p:spPr>
          <a:xfrm rot="16200000">
            <a:off x="7790603" y="2456602"/>
            <a:ext cx="6857999" cy="1944792"/>
          </a:xfrm>
          <a:prstGeom prst="triangle">
            <a:avLst>
              <a:gd name="adj" fmla="val 49722"/>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7852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7/18/2025</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pic>
        <p:nvPicPr>
          <p:cNvPr id="7" name="Picture 6" descr="A close up of a sign&#10;&#10;Description automatically generated">
            <a:extLst>
              <a:ext uri="{FF2B5EF4-FFF2-40B4-BE49-F238E27FC236}">
                <a16:creationId xmlns:a16="http://schemas.microsoft.com/office/drawing/2014/main" id="{B91BBBBF-C7E9-446C-9E28-AD70279937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796720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7/18/2025</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spTree>
    <p:extLst>
      <p:ext uri="{BB962C8B-B14F-4D97-AF65-F5344CB8AC3E}">
        <p14:creationId xmlns:p14="http://schemas.microsoft.com/office/powerpoint/2010/main" val="312615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0EB1B1-0323-498C-B113-BBEB11D8AEEF}"/>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71F40BAB-710E-472B-AAE5-3512347DF4BC}"/>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75B4C6-ADD2-420C-B166-25CBF223AC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B0BCFD-6323-4244-9481-889D1722C2B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3007D6-FA56-442D-AAAE-E794C8D694F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05043F-31C9-4DD9-9AC9-79C43869B15F}"/>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7/18/2025</a:t>
            </a:fld>
            <a:endParaRPr lang="en-US"/>
          </a:p>
        </p:txBody>
      </p:sp>
      <p:sp>
        <p:nvSpPr>
          <p:cNvPr id="6" name="Footer Placeholder 5">
            <a:extLst>
              <a:ext uri="{FF2B5EF4-FFF2-40B4-BE49-F238E27FC236}">
                <a16:creationId xmlns:a16="http://schemas.microsoft.com/office/drawing/2014/main" id="{B74E4BE9-DE9B-47EC-90DB-D8B8BCB252D5}"/>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2AA2F56D-BA5A-454B-8E46-FE1FD5938185}"/>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FBCDD844-4BDB-4BB4-94FC-46F11F57E9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910383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DF7D3-CD11-F3BC-E142-39ABC1A5B4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1B1F56-8192-633F-FA74-A03F79D50872}"/>
              </a:ext>
            </a:extLst>
          </p:cNvPr>
          <p:cNvSpPr>
            <a:spLocks noGrp="1"/>
          </p:cNvSpPr>
          <p:nvPr>
            <p:ph type="dt" sz="half" idx="10"/>
          </p:nvPr>
        </p:nvSpPr>
        <p:spPr/>
        <p:txBody>
          <a:bodyPr/>
          <a:lstStyle/>
          <a:p>
            <a:fld id="{2053334D-C731-4501-A5C8-C610FB6C1AE8}" type="datetimeFigureOut">
              <a:rPr lang="en-US" smtClean="0"/>
              <a:pPr/>
              <a:t>7/18/2025</a:t>
            </a:fld>
            <a:endParaRPr lang="en-US" dirty="0"/>
          </a:p>
        </p:txBody>
      </p:sp>
      <p:sp>
        <p:nvSpPr>
          <p:cNvPr id="4" name="Footer Placeholder 3">
            <a:extLst>
              <a:ext uri="{FF2B5EF4-FFF2-40B4-BE49-F238E27FC236}">
                <a16:creationId xmlns:a16="http://schemas.microsoft.com/office/drawing/2014/main" id="{C950692E-6049-9B21-B663-0A134D996A6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8014229-FF28-22AD-50F7-AC32B74427C8}"/>
              </a:ext>
            </a:extLst>
          </p:cNvPr>
          <p:cNvSpPr>
            <a:spLocks noGrp="1"/>
          </p:cNvSpPr>
          <p:nvPr>
            <p:ph type="sldNum" sz="quarter" idx="12"/>
          </p:nvPr>
        </p:nvSpPr>
        <p:spPr/>
        <p:txBody>
          <a:bodyPr/>
          <a:lstStyle/>
          <a:p>
            <a:fld id="{6A5D9758-F717-40A5-A5A2-7DB12EC6A1C9}" type="slidenum">
              <a:rPr lang="en-US" smtClean="0"/>
              <a:pPr/>
              <a:t>‹#›</a:t>
            </a:fld>
            <a:endParaRPr lang="en-US" dirty="0"/>
          </a:p>
        </p:txBody>
      </p:sp>
      <p:sp>
        <p:nvSpPr>
          <p:cNvPr id="6" name="Rectangle 5">
            <a:extLst>
              <a:ext uri="{FF2B5EF4-FFF2-40B4-BE49-F238E27FC236}">
                <a16:creationId xmlns:a16="http://schemas.microsoft.com/office/drawing/2014/main" id="{456133C6-C98C-CA2D-7B74-645FFFFF47C5}"/>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A015C1A8-ECC4-A0AF-954D-D0DA29AD3927}"/>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61AF6FF1-0C6C-66E4-C763-18873280C64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639529861"/>
      </p:ext>
    </p:extLst>
  </p:cSld>
  <p:clrMapOvr>
    <a:masterClrMapping/>
  </p:clrMapOvr>
  <p:transition spd="slow">
    <p:strips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F83565-AC13-4689-87CD-5359AF5396B8}"/>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E305CF96-0131-4FE3-842F-1382CD4EE40E}"/>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A614A-F2DE-4C29-B2EA-759C095C78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D63314-E9A2-4123-872D-9A870F79A6D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6094FA-4650-4D2A-A572-EB7B644E33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9DEAA-849E-4F36-9213-80063747D2A9}"/>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7/18/2025</a:t>
            </a:fld>
            <a:endParaRPr lang="en-US"/>
          </a:p>
        </p:txBody>
      </p:sp>
      <p:sp>
        <p:nvSpPr>
          <p:cNvPr id="6" name="Footer Placeholder 5">
            <a:extLst>
              <a:ext uri="{FF2B5EF4-FFF2-40B4-BE49-F238E27FC236}">
                <a16:creationId xmlns:a16="http://schemas.microsoft.com/office/drawing/2014/main" id="{7706D784-90F8-44E6-BA08-3AD085DB17BC}"/>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6AC92FC4-41B0-4AFD-9CF7-7471FF395B3F}"/>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pic>
        <p:nvPicPr>
          <p:cNvPr id="8" name="Picture 7" descr="A close up of a sign&#10;&#10;Description automatically generated">
            <a:extLst>
              <a:ext uri="{FF2B5EF4-FFF2-40B4-BE49-F238E27FC236}">
                <a16:creationId xmlns:a16="http://schemas.microsoft.com/office/drawing/2014/main" id="{4AB8D95B-DFBC-4F18-972B-DCB01FF37D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2546884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EC62D-8ED6-4D1A-A863-4F92915AB3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5E6371-8C9F-4C89-B781-79BC7135D67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307D8-8370-4A52-B0C7-7C816564087E}"/>
              </a:ext>
            </a:extLst>
          </p:cNvPr>
          <p:cNvSpPr>
            <a:spLocks noGrp="1"/>
          </p:cNvSpPr>
          <p:nvPr>
            <p:ph type="dt" sz="half" idx="10"/>
          </p:nvPr>
        </p:nvSpPr>
        <p:spPr/>
        <p:txBody>
          <a:bodyPr/>
          <a:lstStyle/>
          <a:p>
            <a:fld id="{2053334D-C731-4501-A5C8-C610FB6C1AE8}" type="datetimeFigureOut">
              <a:rPr lang="en-US" smtClean="0"/>
              <a:t>7/18/2025</a:t>
            </a:fld>
            <a:endParaRPr lang="en-US"/>
          </a:p>
        </p:txBody>
      </p:sp>
      <p:sp>
        <p:nvSpPr>
          <p:cNvPr id="5" name="Footer Placeholder 4">
            <a:extLst>
              <a:ext uri="{FF2B5EF4-FFF2-40B4-BE49-F238E27FC236}">
                <a16:creationId xmlns:a16="http://schemas.microsoft.com/office/drawing/2014/main" id="{77C50E87-CDFF-460F-B317-4D0A1B679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C431C-85A5-4B9F-B314-B79C045E2448}"/>
              </a:ext>
            </a:extLst>
          </p:cNvPr>
          <p:cNvSpPr>
            <a:spLocks noGrp="1"/>
          </p:cNvSpPr>
          <p:nvPr>
            <p:ph type="sldNum" sz="quarter" idx="12"/>
          </p:nvPr>
        </p:nvSpPr>
        <p:spPr/>
        <p:txBody>
          <a:bodyPr/>
          <a:lstStyle/>
          <a:p>
            <a:fld id="{6A5D9758-F717-40A5-A5A2-7DB12EC6A1C9}" type="slidenum">
              <a:rPr lang="en-US" smtClean="0"/>
              <a:t>‹#›</a:t>
            </a:fld>
            <a:endParaRPr lang="en-US"/>
          </a:p>
        </p:txBody>
      </p:sp>
    </p:spTree>
    <p:extLst>
      <p:ext uri="{BB962C8B-B14F-4D97-AF65-F5344CB8AC3E}">
        <p14:creationId xmlns:p14="http://schemas.microsoft.com/office/powerpoint/2010/main" val="2471293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20D2DF-4D7B-46EB-BA00-3B430FB4E5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12E2C1-B9EB-479B-AACF-DF9B31AB0DD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8917B-7D9E-49AA-A4A2-74BF61C89E02}"/>
              </a:ext>
            </a:extLst>
          </p:cNvPr>
          <p:cNvSpPr>
            <a:spLocks noGrp="1"/>
          </p:cNvSpPr>
          <p:nvPr>
            <p:ph type="dt" sz="half" idx="10"/>
          </p:nvPr>
        </p:nvSpPr>
        <p:spPr/>
        <p:txBody>
          <a:bodyPr/>
          <a:lstStyle/>
          <a:p>
            <a:fld id="{2053334D-C731-4501-A5C8-C610FB6C1AE8}" type="datetimeFigureOut">
              <a:rPr lang="en-US" smtClean="0"/>
              <a:t>7/18/2025</a:t>
            </a:fld>
            <a:endParaRPr lang="en-US"/>
          </a:p>
        </p:txBody>
      </p:sp>
      <p:sp>
        <p:nvSpPr>
          <p:cNvPr id="5" name="Footer Placeholder 4">
            <a:extLst>
              <a:ext uri="{FF2B5EF4-FFF2-40B4-BE49-F238E27FC236}">
                <a16:creationId xmlns:a16="http://schemas.microsoft.com/office/drawing/2014/main" id="{4F324D3D-1B39-4B00-8592-76A2AA73F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7954B4-AB1A-4184-BFA6-7348BEBE1A5F}"/>
              </a:ext>
            </a:extLst>
          </p:cNvPr>
          <p:cNvSpPr>
            <a:spLocks noGrp="1"/>
          </p:cNvSpPr>
          <p:nvPr>
            <p:ph type="sldNum" sz="quarter" idx="12"/>
          </p:nvPr>
        </p:nvSpPr>
        <p:spPr/>
        <p:txBody>
          <a:bodyPr/>
          <a:lstStyle/>
          <a:p>
            <a:fld id="{6A5D9758-F717-40A5-A5A2-7DB12EC6A1C9}" type="slidenum">
              <a:rPr lang="en-US" smtClean="0"/>
              <a:t>‹#›</a:t>
            </a:fld>
            <a:endParaRPr lang="en-US"/>
          </a:p>
        </p:txBody>
      </p:sp>
    </p:spTree>
    <p:extLst>
      <p:ext uri="{BB962C8B-B14F-4D97-AF65-F5344CB8AC3E}">
        <p14:creationId xmlns:p14="http://schemas.microsoft.com/office/powerpoint/2010/main" val="206662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A92A13-9A9D-ABEE-A963-23BB0526C113}"/>
              </a:ext>
            </a:extLst>
          </p:cNvPr>
          <p:cNvSpPr>
            <a:spLocks noGrp="1"/>
          </p:cNvSpPr>
          <p:nvPr>
            <p:ph type="dt" sz="half" idx="10"/>
          </p:nvPr>
        </p:nvSpPr>
        <p:spPr/>
        <p:txBody>
          <a:bodyPr/>
          <a:lstStyle/>
          <a:p>
            <a:fld id="{2053334D-C731-4501-A5C8-C610FB6C1AE8}" type="datetimeFigureOut">
              <a:rPr lang="en-US" smtClean="0"/>
              <a:t>7/18/2025</a:t>
            </a:fld>
            <a:endParaRPr lang="en-US"/>
          </a:p>
        </p:txBody>
      </p:sp>
      <p:sp>
        <p:nvSpPr>
          <p:cNvPr id="3" name="Footer Placeholder 2">
            <a:extLst>
              <a:ext uri="{FF2B5EF4-FFF2-40B4-BE49-F238E27FC236}">
                <a16:creationId xmlns:a16="http://schemas.microsoft.com/office/drawing/2014/main" id="{E38C22F1-1869-2AFA-4274-D25A1FBD32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7D301A-7436-5487-C505-6971EA42CFDA}"/>
              </a:ext>
            </a:extLst>
          </p:cNvPr>
          <p:cNvSpPr>
            <a:spLocks noGrp="1"/>
          </p:cNvSpPr>
          <p:nvPr>
            <p:ph type="sldNum" sz="quarter" idx="12"/>
          </p:nvPr>
        </p:nvSpPr>
        <p:spPr/>
        <p:txBody>
          <a:bodyPr/>
          <a:lstStyle/>
          <a:p>
            <a:fld id="{6A5D9758-F717-40A5-A5A2-7DB12EC6A1C9}" type="slidenum">
              <a:rPr lang="en-US" smtClean="0"/>
              <a:t>‹#›</a:t>
            </a:fld>
            <a:endParaRPr lang="en-US"/>
          </a:p>
        </p:txBody>
      </p:sp>
    </p:spTree>
    <p:extLst>
      <p:ext uri="{BB962C8B-B14F-4D97-AF65-F5344CB8AC3E}">
        <p14:creationId xmlns:p14="http://schemas.microsoft.com/office/powerpoint/2010/main" val="4217089870"/>
      </p:ext>
    </p:extLst>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D352A-6E65-1C70-C692-91FDCDC162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4583C5-073D-7DC8-5F17-096E056D97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081899-158B-2FE9-7F97-AD030958D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4B6681-F8C5-4AA7-D14E-C529831D4967}"/>
              </a:ext>
            </a:extLst>
          </p:cNvPr>
          <p:cNvSpPr>
            <a:spLocks noGrp="1"/>
          </p:cNvSpPr>
          <p:nvPr>
            <p:ph type="dt" sz="half" idx="10"/>
          </p:nvPr>
        </p:nvSpPr>
        <p:spPr/>
        <p:txBody>
          <a:bodyPr/>
          <a:lstStyle/>
          <a:p>
            <a:fld id="{2053334D-C731-4501-A5C8-C610FB6C1AE8}" type="datetimeFigureOut">
              <a:rPr lang="en-US" smtClean="0"/>
              <a:pPr/>
              <a:t>7/18/2025</a:t>
            </a:fld>
            <a:endParaRPr lang="en-US" dirty="0"/>
          </a:p>
        </p:txBody>
      </p:sp>
      <p:sp>
        <p:nvSpPr>
          <p:cNvPr id="6" name="Footer Placeholder 5">
            <a:extLst>
              <a:ext uri="{FF2B5EF4-FFF2-40B4-BE49-F238E27FC236}">
                <a16:creationId xmlns:a16="http://schemas.microsoft.com/office/drawing/2014/main" id="{2EF3042C-4448-F532-338B-FDBABC6E3A9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3CC72D-0D2C-D8D4-6959-1D290F1F2A8C}"/>
              </a:ext>
            </a:extLst>
          </p:cNvPr>
          <p:cNvSpPr>
            <a:spLocks noGrp="1"/>
          </p:cNvSpPr>
          <p:nvPr>
            <p:ph type="sldNum" sz="quarter" idx="12"/>
          </p:nvPr>
        </p:nvSpPr>
        <p:spPr/>
        <p:txBody>
          <a:bodyPr/>
          <a:lstStyle/>
          <a:p>
            <a:fld id="{6A5D9758-F717-40A5-A5A2-7DB12EC6A1C9}" type="slidenum">
              <a:rPr lang="en-US" smtClean="0"/>
              <a:pPr/>
              <a:t>‹#›</a:t>
            </a:fld>
            <a:endParaRPr lang="en-US" dirty="0"/>
          </a:p>
        </p:txBody>
      </p:sp>
      <p:sp>
        <p:nvSpPr>
          <p:cNvPr id="8" name="Rectangle 7">
            <a:extLst>
              <a:ext uri="{FF2B5EF4-FFF2-40B4-BE49-F238E27FC236}">
                <a16:creationId xmlns:a16="http://schemas.microsoft.com/office/drawing/2014/main" id="{A220EA14-6151-0F13-BD8F-7604B973116E}"/>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B813476E-AFDA-5DF9-3B24-CE97B7483031}"/>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3BCF6159-2C32-B11C-7082-6F6A42CAB1A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2488905584"/>
      </p:ext>
    </p:extLst>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1E222-E8B7-6A31-3932-7F00DEA7AE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361BFD-F939-A61F-F523-1F9AC70B23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D13D5E-66F6-FBE7-45D0-965059E9EF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A1A2D5-3B6E-05CB-4F48-F2DF368F3A89}"/>
              </a:ext>
            </a:extLst>
          </p:cNvPr>
          <p:cNvSpPr>
            <a:spLocks noGrp="1"/>
          </p:cNvSpPr>
          <p:nvPr>
            <p:ph type="dt" sz="half" idx="10"/>
          </p:nvPr>
        </p:nvSpPr>
        <p:spPr/>
        <p:txBody>
          <a:bodyPr/>
          <a:lstStyle/>
          <a:p>
            <a:fld id="{2053334D-C731-4501-A5C8-C610FB6C1AE8}" type="datetimeFigureOut">
              <a:rPr lang="en-US" smtClean="0"/>
              <a:pPr/>
              <a:t>7/18/2025</a:t>
            </a:fld>
            <a:endParaRPr lang="en-US" dirty="0"/>
          </a:p>
        </p:txBody>
      </p:sp>
      <p:sp>
        <p:nvSpPr>
          <p:cNvPr id="6" name="Footer Placeholder 5">
            <a:extLst>
              <a:ext uri="{FF2B5EF4-FFF2-40B4-BE49-F238E27FC236}">
                <a16:creationId xmlns:a16="http://schemas.microsoft.com/office/drawing/2014/main" id="{C1562A6B-AFB5-728E-DD18-77A8AEB6C44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AF2497-6671-0A21-33DE-05031ECA69F5}"/>
              </a:ext>
            </a:extLst>
          </p:cNvPr>
          <p:cNvSpPr>
            <a:spLocks noGrp="1"/>
          </p:cNvSpPr>
          <p:nvPr>
            <p:ph type="sldNum" sz="quarter" idx="12"/>
          </p:nvPr>
        </p:nvSpPr>
        <p:spPr/>
        <p:txBody>
          <a:bodyPr/>
          <a:lstStyle/>
          <a:p>
            <a:fld id="{6A5D9758-F717-40A5-A5A2-7DB12EC6A1C9}" type="slidenum">
              <a:rPr lang="en-US" smtClean="0"/>
              <a:pPr/>
              <a:t>‹#›</a:t>
            </a:fld>
            <a:endParaRPr lang="en-US" dirty="0"/>
          </a:p>
        </p:txBody>
      </p:sp>
      <p:sp>
        <p:nvSpPr>
          <p:cNvPr id="8" name="Rectangle 7">
            <a:extLst>
              <a:ext uri="{FF2B5EF4-FFF2-40B4-BE49-F238E27FC236}">
                <a16:creationId xmlns:a16="http://schemas.microsoft.com/office/drawing/2014/main" id="{34648406-0E18-0553-D7EA-2F688FD064BC}"/>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2A1E61AC-4C59-9C95-F25B-EC3034530BCA}"/>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7C707063-2D47-F71E-3BE1-25CD2FE8978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1861539828"/>
      </p:ext>
    </p:extLst>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0237E-EFF9-3E40-DAF6-A4FE773902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CC1E5A-7610-651A-C587-EF19DBCBF4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59457-083B-A80C-CD42-1B8802CEE3B0}"/>
              </a:ext>
            </a:extLst>
          </p:cNvPr>
          <p:cNvSpPr>
            <a:spLocks noGrp="1"/>
          </p:cNvSpPr>
          <p:nvPr>
            <p:ph type="dt" sz="half" idx="10"/>
          </p:nvPr>
        </p:nvSpPr>
        <p:spPr/>
        <p:txBody>
          <a:bodyPr/>
          <a:lstStyle/>
          <a:p>
            <a:fld id="{2053334D-C731-4501-A5C8-C610FB6C1AE8}" type="datetimeFigureOut">
              <a:rPr lang="en-US" smtClean="0"/>
              <a:t>7/18/2025</a:t>
            </a:fld>
            <a:endParaRPr lang="en-US"/>
          </a:p>
        </p:txBody>
      </p:sp>
      <p:sp>
        <p:nvSpPr>
          <p:cNvPr id="5" name="Footer Placeholder 4">
            <a:extLst>
              <a:ext uri="{FF2B5EF4-FFF2-40B4-BE49-F238E27FC236}">
                <a16:creationId xmlns:a16="http://schemas.microsoft.com/office/drawing/2014/main" id="{8E13EE23-EAB6-2884-0A1C-FA0D7D162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C1625-C761-E33D-66AD-0545E161DEC5}"/>
              </a:ext>
            </a:extLst>
          </p:cNvPr>
          <p:cNvSpPr>
            <a:spLocks noGrp="1"/>
          </p:cNvSpPr>
          <p:nvPr>
            <p:ph type="sldNum" sz="quarter" idx="12"/>
          </p:nvPr>
        </p:nvSpPr>
        <p:spPr/>
        <p:txBody>
          <a:bodyPr/>
          <a:lstStyle/>
          <a:p>
            <a:fld id="{6A5D9758-F717-40A5-A5A2-7DB12EC6A1C9}" type="slidenum">
              <a:rPr lang="en-US" smtClean="0"/>
              <a:t>‹#›</a:t>
            </a:fld>
            <a:endParaRPr lang="en-US"/>
          </a:p>
        </p:txBody>
      </p:sp>
    </p:spTree>
    <p:extLst>
      <p:ext uri="{BB962C8B-B14F-4D97-AF65-F5344CB8AC3E}">
        <p14:creationId xmlns:p14="http://schemas.microsoft.com/office/powerpoint/2010/main" val="2044630853"/>
      </p:ext>
    </p:extLst>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1DDBA-3360-B047-45D1-3B1674ACAD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67A188-9CA0-C993-10FB-EC723EFD15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F3008-A78B-3536-DBE3-6DB915EC4881}"/>
              </a:ext>
            </a:extLst>
          </p:cNvPr>
          <p:cNvSpPr>
            <a:spLocks noGrp="1"/>
          </p:cNvSpPr>
          <p:nvPr>
            <p:ph type="dt" sz="half" idx="10"/>
          </p:nvPr>
        </p:nvSpPr>
        <p:spPr/>
        <p:txBody>
          <a:bodyPr/>
          <a:lstStyle/>
          <a:p>
            <a:fld id="{2053334D-C731-4501-A5C8-C610FB6C1AE8}" type="datetimeFigureOut">
              <a:rPr lang="en-US" smtClean="0"/>
              <a:t>7/18/2025</a:t>
            </a:fld>
            <a:endParaRPr lang="en-US"/>
          </a:p>
        </p:txBody>
      </p:sp>
      <p:sp>
        <p:nvSpPr>
          <p:cNvPr id="5" name="Footer Placeholder 4">
            <a:extLst>
              <a:ext uri="{FF2B5EF4-FFF2-40B4-BE49-F238E27FC236}">
                <a16:creationId xmlns:a16="http://schemas.microsoft.com/office/drawing/2014/main" id="{EF6F7621-01EE-CC61-17AD-A07C6F1B7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B8A751-F007-F913-9472-E15AC7078063}"/>
              </a:ext>
            </a:extLst>
          </p:cNvPr>
          <p:cNvSpPr>
            <a:spLocks noGrp="1"/>
          </p:cNvSpPr>
          <p:nvPr>
            <p:ph type="sldNum" sz="quarter" idx="12"/>
          </p:nvPr>
        </p:nvSpPr>
        <p:spPr/>
        <p:txBody>
          <a:bodyPr/>
          <a:lstStyle/>
          <a:p>
            <a:fld id="{6A5D9758-F717-40A5-A5A2-7DB12EC6A1C9}" type="slidenum">
              <a:rPr lang="en-US" smtClean="0"/>
              <a:t>‹#›</a:t>
            </a:fld>
            <a:endParaRPr lang="en-US"/>
          </a:p>
        </p:txBody>
      </p:sp>
    </p:spTree>
    <p:extLst>
      <p:ext uri="{BB962C8B-B14F-4D97-AF65-F5344CB8AC3E}">
        <p14:creationId xmlns:p14="http://schemas.microsoft.com/office/powerpoint/2010/main" val="1434497517"/>
      </p:ext>
    </p:extLst>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0AE6B6-E4D9-430F-A1A6-2FD90BB2AEAD}"/>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2FE54030-734F-4867-A425-FD781025C882}"/>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DD910D-BE99-49D0-8285-41FF41AECA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C8C7A0-022A-4F99-A0C2-33276644F6F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9EB2EE-35C0-4F6A-9A88-19585A48BD1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BC444E-BC3C-48DD-B0EE-5AD82E9EA438}"/>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7/18/2025</a:t>
            </a:fld>
            <a:endParaRPr lang="en-US"/>
          </a:p>
        </p:txBody>
      </p:sp>
      <p:sp>
        <p:nvSpPr>
          <p:cNvPr id="6" name="Footer Placeholder 5">
            <a:extLst>
              <a:ext uri="{FF2B5EF4-FFF2-40B4-BE49-F238E27FC236}">
                <a16:creationId xmlns:a16="http://schemas.microsoft.com/office/drawing/2014/main" id="{4391A159-06B3-45AE-B20D-1B94E9EAE17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749C28A2-40C2-45AC-8284-24CC7B83F1AE}"/>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pic>
        <p:nvPicPr>
          <p:cNvPr id="9" name="Picture 8" descr="A close up of a sign&#10;&#10;Description automatically generated">
            <a:extLst>
              <a:ext uri="{FF2B5EF4-FFF2-40B4-BE49-F238E27FC236}">
                <a16:creationId xmlns:a16="http://schemas.microsoft.com/office/drawing/2014/main" id="{17921164-5862-485A-98FF-85D0E31555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2451665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2E20A82-3756-4DBE-969B-2BAFCB84C32E}"/>
              </a:ext>
            </a:extLst>
          </p:cNvPr>
          <p:cNvSpPr/>
          <p:nvPr userDrawn="1"/>
        </p:nvSpPr>
        <p:spPr>
          <a:xfrm>
            <a:off x="0" y="0"/>
            <a:ext cx="12192000" cy="881064"/>
          </a:xfrm>
          <a:prstGeom prst="rect">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C9053A-30A4-439C-83FB-897660F85F36}"/>
              </a:ext>
            </a:extLst>
          </p:cNvPr>
          <p:cNvSpPr>
            <a:spLocks noGrp="1"/>
          </p:cNvSpPr>
          <p:nvPr>
            <p:ph type="ctrTitle"/>
          </p:nvPr>
        </p:nvSpPr>
        <p:spPr>
          <a:xfrm>
            <a:off x="1524000" y="1122363"/>
            <a:ext cx="9144000" cy="2387600"/>
          </a:xfrm>
        </p:spPr>
        <p:txBody>
          <a:bodyPr anchor="b"/>
          <a:lstStyle>
            <a:lvl1pPr algn="ctr">
              <a:defRPr sz="6000" b="1">
                <a:solidFill>
                  <a:srgbClr val="0066A8"/>
                </a:solidFill>
              </a:defRPr>
            </a:lvl1pPr>
          </a:lstStyle>
          <a:p>
            <a:r>
              <a:rPr lang="en-US"/>
              <a:t>Click to edit Master title style</a:t>
            </a:r>
          </a:p>
        </p:txBody>
      </p:sp>
      <p:sp>
        <p:nvSpPr>
          <p:cNvPr id="3" name="Subtitle 2">
            <a:extLst>
              <a:ext uri="{FF2B5EF4-FFF2-40B4-BE49-F238E27FC236}">
                <a16:creationId xmlns:a16="http://schemas.microsoft.com/office/drawing/2014/main" id="{C3111BA9-0CDB-4FCB-8749-CAB20B099652}"/>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2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EF995D-35D3-412E-A0EB-229F6F3D7429}"/>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7/18/2025</a:t>
            </a:fld>
            <a:endParaRPr lang="en-US"/>
          </a:p>
        </p:txBody>
      </p:sp>
      <p:sp>
        <p:nvSpPr>
          <p:cNvPr id="5" name="Footer Placeholder 4">
            <a:extLst>
              <a:ext uri="{FF2B5EF4-FFF2-40B4-BE49-F238E27FC236}">
                <a16:creationId xmlns:a16="http://schemas.microsoft.com/office/drawing/2014/main" id="{681D2E6D-2EDE-4638-B5F3-EAE7A8E674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DB45E-31B2-498D-A38C-941A2533055A}"/>
              </a:ext>
            </a:extLst>
          </p:cNvPr>
          <p:cNvSpPr>
            <a:spLocks noGrp="1"/>
          </p:cNvSpPr>
          <p:nvPr>
            <p:ph type="sldNum" sz="quarter" idx="12"/>
          </p:nvPr>
        </p:nvSpPr>
        <p:spPr/>
        <p:txBody>
          <a:bodyPr/>
          <a:lstStyle>
            <a:lvl1pPr>
              <a:defRPr>
                <a:solidFill>
                  <a:schemeClr val="bg1">
                    <a:lumMod val="50000"/>
                  </a:schemeClr>
                </a:solidFill>
              </a:defRPr>
            </a:lvl1pPr>
          </a:lstStyle>
          <a:p>
            <a:fld id="{6A5D9758-F717-40A5-A5A2-7DB12EC6A1C9}" type="slidenum">
              <a:rPr lang="en-US" smtClean="0"/>
              <a:pPr/>
              <a:t>‹#›</a:t>
            </a:fld>
            <a:endParaRPr lang="en-US"/>
          </a:p>
        </p:txBody>
      </p:sp>
      <p:pic>
        <p:nvPicPr>
          <p:cNvPr id="19" name="Picture 18" descr="A close up of a sign&#10;&#10;Description automatically generated">
            <a:extLst>
              <a:ext uri="{FF2B5EF4-FFF2-40B4-BE49-F238E27FC236}">
                <a16:creationId xmlns:a16="http://schemas.microsoft.com/office/drawing/2014/main" id="{6A3A30BE-D9CE-4652-8176-E064AE10BA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4941057"/>
            <a:ext cx="3531010" cy="1211334"/>
          </a:xfrm>
          <a:prstGeom prst="rect">
            <a:avLst/>
          </a:prstGeom>
        </p:spPr>
      </p:pic>
      <p:sp>
        <p:nvSpPr>
          <p:cNvPr id="25" name="Isosceles Triangle 24">
            <a:extLst>
              <a:ext uri="{FF2B5EF4-FFF2-40B4-BE49-F238E27FC236}">
                <a16:creationId xmlns:a16="http://schemas.microsoft.com/office/drawing/2014/main" id="{C409F019-1EF3-41D2-9798-EC95EA3F7F8B}"/>
              </a:ext>
            </a:extLst>
          </p:cNvPr>
          <p:cNvSpPr/>
          <p:nvPr userDrawn="1"/>
        </p:nvSpPr>
        <p:spPr>
          <a:xfrm rot="10800000">
            <a:off x="9525" y="0"/>
            <a:ext cx="1143000" cy="881064"/>
          </a:xfrm>
          <a:prstGeom prst="triangle">
            <a:avLst>
              <a:gd name="adj" fmla="val 51399"/>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1560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2.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212941-EA87-B7A7-E920-E8D1F0C494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8D3538F-380E-9E16-177E-604EB8988B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86835B7-7B3F-D4DC-7EDA-42E24F0488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3334D-C731-4501-A5C8-C610FB6C1AE8}" type="datetimeFigureOut">
              <a:rPr lang="en-US" smtClean="0"/>
              <a:t>7/18/2025</a:t>
            </a:fld>
            <a:endParaRPr lang="en-US"/>
          </a:p>
        </p:txBody>
      </p:sp>
      <p:sp>
        <p:nvSpPr>
          <p:cNvPr id="5" name="Footer Placeholder 4">
            <a:extLst>
              <a:ext uri="{FF2B5EF4-FFF2-40B4-BE49-F238E27FC236}">
                <a16:creationId xmlns:a16="http://schemas.microsoft.com/office/drawing/2014/main" id="{5AEF1DA2-9C07-DB94-1B41-CAF6ADFF9C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478BE2-C4EE-3FB2-37C5-F7D858BC97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D9758-F717-40A5-A5A2-7DB12EC6A1C9}" type="slidenum">
              <a:rPr lang="en-US" smtClean="0"/>
              <a:t>‹#›</a:t>
            </a:fld>
            <a:endParaRPr lang="en-US"/>
          </a:p>
        </p:txBody>
      </p:sp>
    </p:spTree>
    <p:extLst>
      <p:ext uri="{BB962C8B-B14F-4D97-AF65-F5344CB8AC3E}">
        <p14:creationId xmlns:p14="http://schemas.microsoft.com/office/powerpoint/2010/main" val="442151444"/>
      </p:ext>
    </p:extLst>
  </p:cSld>
  <p:clrMap bg1="lt1" tx1="dk1" bg2="lt2" tx2="dk2" accent1="accent1" accent2="accent2" accent3="accent3" accent4="accent4" accent5="accent5" accent6="accent6" hlink="hlink" folHlink="folHlink"/>
  <p:sldLayoutIdLst>
    <p:sldLayoutId id="2147483670" r:id="rId1"/>
    <p:sldLayoutId id="2147483674" r:id="rId2"/>
    <p:sldLayoutId id="2147483675" r:id="rId3"/>
    <p:sldLayoutId id="2147483676" r:id="rId4"/>
    <p:sldLayoutId id="2147483677" r:id="rId5"/>
    <p:sldLayoutId id="2147483678" r:id="rId6"/>
    <p:sldLayoutId id="2147483679" r:id="rId7"/>
    <p:sldLayoutId id="2147483695" r:id="rId8"/>
  </p:sldLayoutIdLst>
  <p:transition spd="slow">
    <p:strips dir="rd"/>
  </p:transition>
  <p:txStyles>
    <p:titleStyle>
      <a:lvl1pPr algn="l" defTabSz="914400" rtl="0" eaLnBrk="1" latinLnBrk="0" hangingPunct="1">
        <a:lnSpc>
          <a:spcPts val="4200"/>
        </a:lnSpc>
        <a:spcBef>
          <a:spcPct val="0"/>
        </a:spcBef>
        <a:buNone/>
        <a:defRPr sz="4400" kern="1200">
          <a:solidFill>
            <a:schemeClr val="tx1"/>
          </a:solidFill>
          <a:latin typeface="Montserrat ExtraBold" panose="00000900000000000000" pitchFamily="50" charset="0"/>
          <a:ea typeface="+mj-ea"/>
          <a:cs typeface="+mj-cs"/>
        </a:defRPr>
      </a:lvl1pPr>
    </p:titleStyle>
    <p:bodyStyle>
      <a:lvl1pPr marL="0" indent="0" algn="l" defTabSz="914400" rtl="0" eaLnBrk="1" latinLnBrk="0" hangingPunct="1">
        <a:lnSpc>
          <a:spcPts val="2800"/>
        </a:lnSpc>
        <a:spcBef>
          <a:spcPts val="0"/>
        </a:spcBef>
        <a:buFont typeface="Arial" panose="020B0604020202020204" pitchFamily="34" charset="0"/>
        <a:buNone/>
        <a:defRPr sz="3200" kern="1200">
          <a:solidFill>
            <a:schemeClr val="tx1"/>
          </a:solidFill>
          <a:latin typeface="Montserrat ExtraBold" panose="00000900000000000000" pitchFamily="50" charset="0"/>
          <a:ea typeface="+mn-ea"/>
          <a:cs typeface="+mn-cs"/>
        </a:defRPr>
      </a:lvl1pPr>
      <a:lvl2pPr marL="146304" indent="-301752" algn="l" defTabSz="914400" rtl="0" eaLnBrk="1" latinLnBrk="0" hangingPunct="1">
        <a:lnSpc>
          <a:spcPts val="2800"/>
        </a:lnSpc>
        <a:spcBef>
          <a:spcPts val="0"/>
        </a:spcBef>
        <a:buSzPct val="90000"/>
        <a:buFontTx/>
        <a:buBlip>
          <a:blip r:embed="rId11"/>
        </a:buBlip>
        <a:defRPr sz="2400" b="1" kern="1200">
          <a:solidFill>
            <a:schemeClr val="tx1"/>
          </a:solidFill>
          <a:latin typeface="Montserrat" panose="00000500000000000000" pitchFamily="50" charset="0"/>
          <a:ea typeface="+mn-ea"/>
          <a:cs typeface="+mn-cs"/>
        </a:defRPr>
      </a:lvl2pPr>
      <a:lvl3pPr marL="0" indent="0" algn="l" defTabSz="914400" rtl="0" eaLnBrk="1" latinLnBrk="0" hangingPunct="1">
        <a:lnSpc>
          <a:spcPts val="2800"/>
        </a:lnSpc>
        <a:spcBef>
          <a:spcPts val="0"/>
        </a:spcBef>
        <a:buFont typeface="Arial" panose="020B0604020202020204" pitchFamily="34" charset="0"/>
        <a:buNone/>
        <a:defRPr sz="2400" kern="1200">
          <a:solidFill>
            <a:schemeClr val="tx1"/>
          </a:solidFill>
          <a:latin typeface="Montserrat" panose="00000500000000000000" pitchFamily="50" charset="0"/>
          <a:ea typeface="+mn-ea"/>
          <a:cs typeface="+mn-cs"/>
        </a:defRPr>
      </a:lvl3pPr>
      <a:lvl4pPr marL="301752" indent="0" algn="l" defTabSz="914400" rtl="0" eaLnBrk="1" latinLnBrk="0" hangingPunct="1">
        <a:lnSpc>
          <a:spcPts val="2100"/>
        </a:lnSpc>
        <a:spcBef>
          <a:spcPts val="0"/>
        </a:spcBef>
        <a:buFont typeface="Arial" panose="020B0604020202020204" pitchFamily="34" charset="0"/>
        <a:buNone/>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F8E82A-DEDB-4F57-9C56-785DF1FE35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22110C-DA35-4E5E-AB88-5914338FC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BF4E9-9671-423F-B6BB-F2C0642CF4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3334D-C731-4501-A5C8-C610FB6C1AE8}" type="datetimeFigureOut">
              <a:rPr lang="en-US" smtClean="0"/>
              <a:t>7/18/2025</a:t>
            </a:fld>
            <a:endParaRPr lang="en-US"/>
          </a:p>
        </p:txBody>
      </p:sp>
      <p:sp>
        <p:nvSpPr>
          <p:cNvPr id="5" name="Footer Placeholder 4">
            <a:extLst>
              <a:ext uri="{FF2B5EF4-FFF2-40B4-BE49-F238E27FC236}">
                <a16:creationId xmlns:a16="http://schemas.microsoft.com/office/drawing/2014/main" id="{9199415B-A953-4A00-BD68-FCEAD64EE8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F757A3-55CA-430A-9473-9543328AAA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D9758-F717-40A5-A5A2-7DB12EC6A1C9}" type="slidenum">
              <a:rPr lang="en-US" smtClean="0"/>
              <a:t>‹#›</a:t>
            </a:fld>
            <a:endParaRPr lang="en-US"/>
          </a:p>
        </p:txBody>
      </p:sp>
    </p:spTree>
    <p:extLst>
      <p:ext uri="{BB962C8B-B14F-4D97-AF65-F5344CB8AC3E}">
        <p14:creationId xmlns:p14="http://schemas.microsoft.com/office/powerpoint/2010/main" val="427476595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txStyles>
    <p:titleStyle>
      <a:lvl1pPr algn="l" defTabSz="914400" rtl="0" eaLnBrk="1" latinLnBrk="0" hangingPunct="1">
        <a:lnSpc>
          <a:spcPct val="90000"/>
        </a:lnSpc>
        <a:spcBef>
          <a:spcPct val="0"/>
        </a:spcBef>
        <a:buNone/>
        <a:defRPr sz="4400" b="1" kern="1200">
          <a:solidFill>
            <a:srgbClr val="0066A8"/>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066A8"/>
        </a:buClr>
        <a:buFont typeface="Arial" panose="020B0604020202020204" pitchFamily="34" charset="0"/>
        <a:buChar char="&gt;"/>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rgbClr val="0066A8"/>
        </a:buClr>
        <a:buSzPct val="12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66A8"/>
        </a:buClr>
        <a:buFont typeface="Wingdings" panose="05000000000000000000" pitchFamily="2" charset="2"/>
        <a:buChar char="ü"/>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66A8"/>
        </a:buClr>
        <a:buFont typeface="Wingdings" panose="05000000000000000000" pitchFamily="2" charset="2"/>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66A8"/>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w3ZYr3f3Agc&amp;t=8s" TargetMode="Externa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www.okhistory.org/publications/enc/entry?entry=AG003" TargetMode="External"/><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youtu.be/8egc86VLm7Q?si=tQgdOsiQa-e2hYGD&amp;t=554" TargetMode="External"/><Relationship Id="rId1" Type="http://schemas.openxmlformats.org/officeDocument/2006/relationships/slideLayout" Target="../slideLayouts/slideLayout15.xml"/><Relationship Id="rId6" Type="http://schemas.openxmlformats.org/officeDocument/2006/relationships/hyperlink" Target="https://www.youtube.com/watch?v=8egc86VLm7Q" TargetMode="External"/><Relationship Id="rId5" Type="http://schemas.openxmlformats.org/officeDocument/2006/relationships/hyperlink" Target="https://www.youtube.com/watch?v=7eEjVKM36I4"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A picture containing person&#10;&#10;Description automatically generated">
            <a:extLst>
              <a:ext uri="{FF2B5EF4-FFF2-40B4-BE49-F238E27FC236}">
                <a16:creationId xmlns:a16="http://schemas.microsoft.com/office/drawing/2014/main" id="{2A0B1C5E-B0A8-44E6-8B6D-F4CEAA401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612" y="919675"/>
            <a:ext cx="10482094" cy="6159333"/>
          </a:xfrm>
          <a:prstGeom prst="rect">
            <a:avLst/>
          </a:prstGeom>
        </p:spPr>
      </p:pic>
      <p:sp>
        <p:nvSpPr>
          <p:cNvPr id="4" name="Title 1">
            <a:extLst>
              <a:ext uri="{FF2B5EF4-FFF2-40B4-BE49-F238E27FC236}">
                <a16:creationId xmlns:a16="http://schemas.microsoft.com/office/drawing/2014/main" id="{0423450D-9056-921F-E928-51E11977CFDC}"/>
              </a:ext>
            </a:extLst>
          </p:cNvPr>
          <p:cNvSpPr txBox="1">
            <a:spLocks/>
          </p:cNvSpPr>
          <p:nvPr/>
        </p:nvSpPr>
        <p:spPr>
          <a:xfrm>
            <a:off x="3980330" y="178443"/>
            <a:ext cx="7821970" cy="276998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en-US" sz="3600" b="1" dirty="0">
                <a:solidFill>
                  <a:srgbClr val="FF0000"/>
                </a:solidFill>
                <a:latin typeface="Montserrat" panose="00000500000000000000" pitchFamily="50" charset="0"/>
              </a:rPr>
              <a:t>FCS New Teacher Academy</a:t>
            </a:r>
          </a:p>
          <a:p>
            <a:pPr algn="r">
              <a:lnSpc>
                <a:spcPct val="100000"/>
              </a:lnSpc>
            </a:pPr>
            <a:endParaRPr lang="en-US" sz="3600" b="1" dirty="0">
              <a:solidFill>
                <a:srgbClr val="FF0000"/>
              </a:solidFill>
              <a:latin typeface="Montserrat" panose="00000500000000000000" pitchFamily="50" charset="0"/>
            </a:endParaRPr>
          </a:p>
          <a:p>
            <a:pPr algn="r">
              <a:lnSpc>
                <a:spcPct val="100000"/>
              </a:lnSpc>
            </a:pPr>
            <a:r>
              <a:rPr lang="en-US" sz="3600" b="1" dirty="0">
                <a:latin typeface="Montserrat" panose="00000500000000000000" pitchFamily="50" charset="0"/>
              </a:rPr>
              <a:t>July 21, 2025</a:t>
            </a:r>
          </a:p>
          <a:p>
            <a:pPr algn="r">
              <a:lnSpc>
                <a:spcPct val="100000"/>
              </a:lnSpc>
            </a:pPr>
            <a:br>
              <a:rPr lang="en-US" sz="3600" b="1" dirty="0">
                <a:latin typeface="Montserrat" panose="00000500000000000000" pitchFamily="50" charset="0"/>
              </a:rPr>
            </a:br>
            <a:r>
              <a:rPr lang="en-US" sz="3600" b="1" dirty="0">
                <a:latin typeface="Montserrat" panose="00000500000000000000" pitchFamily="50" charset="0"/>
              </a:rPr>
              <a:t> CareerTech History  </a:t>
            </a:r>
          </a:p>
        </p:txBody>
      </p:sp>
      <p:pic>
        <p:nvPicPr>
          <p:cNvPr id="7" name="Picture 6" descr="A picture containing logo&#10;&#10;Description automatically generated">
            <a:extLst>
              <a:ext uri="{FF2B5EF4-FFF2-40B4-BE49-F238E27FC236}">
                <a16:creationId xmlns:a16="http://schemas.microsoft.com/office/drawing/2014/main" id="{E293A8A7-A06B-E212-1627-9540EA12A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457201"/>
            <a:ext cx="2120092" cy="2150918"/>
          </a:xfrm>
          <a:prstGeom prst="rect">
            <a:avLst/>
          </a:prstGeom>
        </p:spPr>
      </p:pic>
      <p:sp>
        <p:nvSpPr>
          <p:cNvPr id="8" name="TextBox 7">
            <a:extLst>
              <a:ext uri="{FF2B5EF4-FFF2-40B4-BE49-F238E27FC236}">
                <a16:creationId xmlns:a16="http://schemas.microsoft.com/office/drawing/2014/main" id="{07A15E01-0089-B00D-0F1F-FD1F904C5391}"/>
              </a:ext>
            </a:extLst>
          </p:cNvPr>
          <p:cNvSpPr txBox="1"/>
          <p:nvPr/>
        </p:nvSpPr>
        <p:spPr>
          <a:xfrm rot="5400000">
            <a:off x="9515777" y="2174766"/>
            <a:ext cx="1569660" cy="3782786"/>
          </a:xfrm>
          <a:prstGeom prst="rect">
            <a:avLst/>
          </a:prstGeom>
          <a:noFill/>
        </p:spPr>
        <p:txBody>
          <a:bodyPr vert="vert270" wrap="square" lIns="457200" rIns="182880" rtlCol="0" anchor="b" anchorCtr="1">
            <a:spAutoFit/>
            <a:scene3d>
              <a:camera prst="orthographicFront">
                <a:rot lat="600000" lon="21299991" rev="0"/>
              </a:camera>
              <a:lightRig rig="threePt" dir="t"/>
            </a:scene3d>
          </a:bodyPr>
          <a:lstStyle/>
          <a:p>
            <a:pPr algn="r">
              <a:lnSpc>
                <a:spcPct val="100000"/>
              </a:lnSpc>
            </a:pPr>
            <a:r>
              <a:rPr lang="en-US" sz="2000" b="1" dirty="0">
                <a:solidFill>
                  <a:schemeClr val="accent1"/>
                </a:solidFill>
                <a:latin typeface="Montserrat" panose="00000500000000000000" pitchFamily="50" charset="0"/>
              </a:rPr>
              <a:t>Gina Hubbard</a:t>
            </a:r>
          </a:p>
          <a:p>
            <a:pPr algn="r">
              <a:lnSpc>
                <a:spcPct val="100000"/>
              </a:lnSpc>
            </a:pPr>
            <a:r>
              <a:rPr lang="en-US" sz="2000" b="1" dirty="0">
                <a:solidFill>
                  <a:schemeClr val="accent1"/>
                </a:solidFill>
                <a:latin typeface="Montserrat" panose="00000500000000000000" pitchFamily="50" charset="0"/>
              </a:rPr>
              <a:t>Director of Statewide Outreach</a:t>
            </a:r>
          </a:p>
        </p:txBody>
      </p:sp>
    </p:spTree>
    <p:extLst>
      <p:ext uri="{BB962C8B-B14F-4D97-AF65-F5344CB8AC3E}">
        <p14:creationId xmlns:p14="http://schemas.microsoft.com/office/powerpoint/2010/main" val="2201151626"/>
      </p:ext>
    </p:extLst>
  </p:cSld>
  <p:clrMapOvr>
    <a:masterClrMapping/>
  </p:clrMapOvr>
  <p:transition spd="slow">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6C4B-436B-8328-FC04-A465F4ACEC33}"/>
              </a:ext>
            </a:extLst>
          </p:cNvPr>
          <p:cNvSpPr>
            <a:spLocks noGrp="1"/>
          </p:cNvSpPr>
          <p:nvPr>
            <p:ph type="title"/>
          </p:nvPr>
        </p:nvSpPr>
        <p:spPr>
          <a:xfrm>
            <a:off x="645253" y="365125"/>
            <a:ext cx="10515600" cy="1325563"/>
          </a:xfrm>
        </p:spPr>
        <p:txBody>
          <a:bodyPr/>
          <a:lstStyle/>
          <a:p>
            <a:r>
              <a:rPr lang="en-US" dirty="0"/>
              <a:t>More Important Milestones</a:t>
            </a:r>
          </a:p>
        </p:txBody>
      </p:sp>
      <p:sp>
        <p:nvSpPr>
          <p:cNvPr id="3" name="Content Placeholder 2">
            <a:extLst>
              <a:ext uri="{FF2B5EF4-FFF2-40B4-BE49-F238E27FC236}">
                <a16:creationId xmlns:a16="http://schemas.microsoft.com/office/drawing/2014/main" id="{088FB1BC-34F2-676E-2E22-5E5EEF954028}"/>
              </a:ext>
            </a:extLst>
          </p:cNvPr>
          <p:cNvSpPr>
            <a:spLocks noGrp="1"/>
          </p:cNvSpPr>
          <p:nvPr>
            <p:ph idx="1"/>
          </p:nvPr>
        </p:nvSpPr>
        <p:spPr>
          <a:xfrm>
            <a:off x="645253" y="1741812"/>
            <a:ext cx="10515600" cy="4351338"/>
          </a:xfrm>
        </p:spPr>
        <p:txBody>
          <a:bodyPr>
            <a:normAutofit/>
          </a:bodyPr>
          <a:lstStyle/>
          <a:p>
            <a:r>
              <a:rPr lang="en-US" dirty="0"/>
              <a:t>2000	House Bill 2128 officially changed the name of the system 		to Career &amp; Technology Education</a:t>
            </a:r>
          </a:p>
          <a:p>
            <a:pPr>
              <a:lnSpc>
                <a:spcPct val="100000"/>
              </a:lnSpc>
              <a:spcBef>
                <a:spcPts val="600"/>
              </a:spcBef>
            </a:pPr>
            <a:r>
              <a:rPr lang="en-US" dirty="0"/>
              <a:t>2004	House Bill 1271</a:t>
            </a:r>
          </a:p>
          <a:p>
            <a:pPr marL="0" indent="0">
              <a:lnSpc>
                <a:spcPct val="100000"/>
              </a:lnSpc>
              <a:spcBef>
                <a:spcPts val="600"/>
              </a:spcBef>
              <a:buNone/>
            </a:pPr>
            <a:r>
              <a:rPr lang="en-US" dirty="0"/>
              <a:t>		*authorized CareerTech to teach math &amp; science</a:t>
            </a:r>
            <a:br>
              <a:rPr lang="en-US" dirty="0"/>
            </a:br>
            <a:r>
              <a:rPr lang="en-US" dirty="0"/>
              <a:t>		*cooperative alliances with higher education</a:t>
            </a:r>
            <a:br>
              <a:rPr lang="en-US" dirty="0"/>
            </a:br>
            <a:r>
              <a:rPr lang="en-US" dirty="0"/>
              <a:t>		*Lottery Trust Fund</a:t>
            </a:r>
          </a:p>
          <a:p>
            <a:pPr>
              <a:lnSpc>
                <a:spcPct val="100000"/>
              </a:lnSpc>
              <a:spcBef>
                <a:spcPts val="600"/>
              </a:spcBef>
            </a:pPr>
            <a:r>
              <a:rPr lang="en-US" dirty="0"/>
              <a:t>2024	Change in graduation requirements</a:t>
            </a:r>
          </a:p>
          <a:p>
            <a:pPr marL="0" indent="0">
              <a:buNone/>
            </a:pPr>
            <a:endParaRPr lang="en-US" dirty="0"/>
          </a:p>
        </p:txBody>
      </p:sp>
    </p:spTree>
    <p:extLst>
      <p:ext uri="{BB962C8B-B14F-4D97-AF65-F5344CB8AC3E}">
        <p14:creationId xmlns:p14="http://schemas.microsoft.com/office/powerpoint/2010/main" val="4150759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22A9-5C73-A83E-B3A4-64522680AA34}"/>
              </a:ext>
            </a:extLst>
          </p:cNvPr>
          <p:cNvSpPr>
            <a:spLocks noGrp="1"/>
          </p:cNvSpPr>
          <p:nvPr>
            <p:ph type="title"/>
          </p:nvPr>
        </p:nvSpPr>
        <p:spPr>
          <a:xfrm>
            <a:off x="1291282" y="266271"/>
            <a:ext cx="10515600" cy="1325563"/>
          </a:xfrm>
        </p:spPr>
        <p:txBody>
          <a:bodyPr/>
          <a:lstStyle/>
          <a:p>
            <a:r>
              <a:rPr lang="en-US" dirty="0">
                <a:solidFill>
                  <a:schemeClr val="tx1"/>
                </a:solidFill>
              </a:rPr>
              <a:t>Technology Center Districts Form</a:t>
            </a:r>
          </a:p>
        </p:txBody>
      </p:sp>
      <p:sp>
        <p:nvSpPr>
          <p:cNvPr id="3" name="Content Placeholder 2">
            <a:extLst>
              <a:ext uri="{FF2B5EF4-FFF2-40B4-BE49-F238E27FC236}">
                <a16:creationId xmlns:a16="http://schemas.microsoft.com/office/drawing/2014/main" id="{3A66630B-1616-5CC9-06AB-A8AD4F03D4FB}"/>
              </a:ext>
            </a:extLst>
          </p:cNvPr>
          <p:cNvSpPr>
            <a:spLocks noGrp="1"/>
          </p:cNvSpPr>
          <p:nvPr>
            <p:ph idx="1"/>
          </p:nvPr>
        </p:nvSpPr>
        <p:spPr/>
        <p:txBody>
          <a:bodyPr/>
          <a:lstStyle/>
          <a:p>
            <a:pPr marL="0" indent="0">
              <a:buNone/>
            </a:pPr>
            <a:r>
              <a:rPr lang="en-US" dirty="0"/>
              <a:t> 		</a:t>
            </a:r>
            <a:r>
              <a:rPr lang="en-US" sz="4000" b="1" dirty="0">
                <a:solidFill>
                  <a:schemeClr val="accent1"/>
                </a:solidFill>
              </a:rPr>
              <a:t>1968 	</a:t>
            </a:r>
          </a:p>
          <a:p>
            <a:pPr marL="0" indent="0">
              <a:buNone/>
            </a:pPr>
            <a:r>
              <a:rPr lang="en-US" sz="4000" b="1" dirty="0">
                <a:solidFill>
                  <a:schemeClr val="accent1"/>
                </a:solidFill>
              </a:rPr>
              <a:t>		Who was first?</a:t>
            </a:r>
          </a:p>
          <a:p>
            <a:pPr marL="0" indent="0">
              <a:buNone/>
            </a:pPr>
            <a:endParaRPr lang="en-US" dirty="0"/>
          </a:p>
          <a:p>
            <a:pPr marL="0" indent="0">
              <a:buNone/>
            </a:pPr>
            <a:r>
              <a:rPr lang="en-US" sz="4400" b="1" dirty="0">
                <a:solidFill>
                  <a:schemeClr val="accent6"/>
                </a:solidFill>
              </a:rPr>
              <a:t>					</a:t>
            </a:r>
          </a:p>
          <a:p>
            <a:pPr marL="0" indent="0">
              <a:buNone/>
            </a:pPr>
            <a:r>
              <a:rPr lang="en-US" sz="4400" b="1" dirty="0">
                <a:solidFill>
                  <a:schemeClr val="accent6"/>
                </a:solidFill>
              </a:rPr>
              <a:t>					</a:t>
            </a:r>
            <a:r>
              <a:rPr lang="en-US" sz="4000" b="1" dirty="0">
                <a:solidFill>
                  <a:schemeClr val="accent6">
                    <a:lumMod val="75000"/>
                  </a:schemeClr>
                </a:solidFill>
              </a:rPr>
              <a:t>1993 </a:t>
            </a:r>
          </a:p>
          <a:p>
            <a:pPr marL="0" indent="0">
              <a:buNone/>
            </a:pPr>
            <a:r>
              <a:rPr lang="en-US" sz="4000" b="1" dirty="0">
                <a:solidFill>
                  <a:schemeClr val="accent6">
                    <a:lumMod val="75000"/>
                  </a:schemeClr>
                </a:solidFill>
              </a:rPr>
              <a:t>					Who was #29?</a:t>
            </a:r>
          </a:p>
        </p:txBody>
      </p:sp>
    </p:spTree>
    <p:extLst>
      <p:ext uri="{BB962C8B-B14F-4D97-AF65-F5344CB8AC3E}">
        <p14:creationId xmlns:p14="http://schemas.microsoft.com/office/powerpoint/2010/main" val="30723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5D617-06E9-2F65-7080-B68D4443278A}"/>
              </a:ext>
            </a:extLst>
          </p:cNvPr>
          <p:cNvSpPr>
            <a:spLocks noGrp="1"/>
          </p:cNvSpPr>
          <p:nvPr>
            <p:ph type="title"/>
          </p:nvPr>
        </p:nvSpPr>
        <p:spPr/>
        <p:txBody>
          <a:bodyPr/>
          <a:lstStyle/>
          <a:p>
            <a:r>
              <a:rPr lang="en-US" dirty="0"/>
              <a:t>Technology Center Districts:</a:t>
            </a:r>
          </a:p>
        </p:txBody>
      </p:sp>
      <p:sp>
        <p:nvSpPr>
          <p:cNvPr id="3" name="Content Placeholder 2">
            <a:extLst>
              <a:ext uri="{FF2B5EF4-FFF2-40B4-BE49-F238E27FC236}">
                <a16:creationId xmlns:a16="http://schemas.microsoft.com/office/drawing/2014/main" id="{EE5A643E-3F00-5ABA-4ED1-124D0CA659A3}"/>
              </a:ext>
            </a:extLst>
          </p:cNvPr>
          <p:cNvSpPr>
            <a:spLocks noGrp="1"/>
          </p:cNvSpPr>
          <p:nvPr>
            <p:ph sz="half" idx="1"/>
          </p:nvPr>
        </p:nvSpPr>
        <p:spPr>
          <a:xfrm>
            <a:off x="960938" y="1690688"/>
            <a:ext cx="3071013" cy="4351338"/>
          </a:xfrm>
        </p:spPr>
        <p:txBody>
          <a:bodyPr>
            <a:normAutofit/>
          </a:bodyPr>
          <a:lstStyle/>
          <a:p>
            <a:pPr marL="342900" indent="-342900">
              <a:buAutoNum type="arabicPeriod"/>
            </a:pPr>
            <a:r>
              <a:rPr lang="en-US" sz="1400" dirty="0"/>
              <a:t>Tri County</a:t>
            </a:r>
          </a:p>
          <a:p>
            <a:pPr marL="342900" indent="-342900">
              <a:buAutoNum type="arabicPeriod"/>
            </a:pPr>
            <a:r>
              <a:rPr lang="en-US" sz="1400" dirty="0"/>
              <a:t>Caddo Kiowa</a:t>
            </a:r>
          </a:p>
          <a:p>
            <a:pPr marL="342900" indent="-342900">
              <a:buAutoNum type="arabicPeriod"/>
            </a:pPr>
            <a:r>
              <a:rPr lang="en-US" sz="1400" dirty="0"/>
              <a:t>Central</a:t>
            </a:r>
          </a:p>
          <a:p>
            <a:pPr marL="342900" indent="-342900">
              <a:buAutoNum type="arabicPeriod"/>
            </a:pPr>
            <a:r>
              <a:rPr lang="en-US" sz="1400" dirty="0"/>
              <a:t>Indian Capital</a:t>
            </a:r>
          </a:p>
          <a:p>
            <a:pPr marL="342900" indent="-342900">
              <a:buAutoNum type="arabicPeriod"/>
            </a:pPr>
            <a:r>
              <a:rPr lang="en-US" sz="1400" dirty="0"/>
              <a:t>Gordon Cooper</a:t>
            </a:r>
          </a:p>
          <a:p>
            <a:pPr marL="342900" indent="-342900">
              <a:buAutoNum type="arabicPeriod"/>
            </a:pPr>
            <a:r>
              <a:rPr lang="en-US" sz="1400" dirty="0"/>
              <a:t>Canadian Valley</a:t>
            </a:r>
          </a:p>
          <a:p>
            <a:pPr marL="342900" indent="-342900">
              <a:buAutoNum type="arabicPeriod"/>
            </a:pPr>
            <a:r>
              <a:rPr lang="en-US" sz="1400" dirty="0"/>
              <a:t>Kiamichi</a:t>
            </a:r>
          </a:p>
          <a:p>
            <a:pPr marL="342900" indent="-342900">
              <a:buAutoNum type="arabicPeriod"/>
            </a:pPr>
            <a:r>
              <a:rPr lang="en-US" sz="1400" dirty="0"/>
              <a:t>Mid-America</a:t>
            </a:r>
          </a:p>
          <a:p>
            <a:pPr marL="342900" indent="-342900">
              <a:buAutoNum type="arabicPeriod"/>
            </a:pPr>
            <a:r>
              <a:rPr lang="en-US" sz="1400" dirty="0"/>
              <a:t>Great Plains</a:t>
            </a:r>
          </a:p>
          <a:p>
            <a:pPr marL="342900" indent="-342900">
              <a:buAutoNum type="arabicPeriod"/>
            </a:pPr>
            <a:r>
              <a:rPr lang="en-US" sz="1400" dirty="0"/>
              <a:t>Northwest </a:t>
            </a:r>
          </a:p>
        </p:txBody>
      </p:sp>
      <p:sp>
        <p:nvSpPr>
          <p:cNvPr id="4" name="Content Placeholder 3">
            <a:extLst>
              <a:ext uri="{FF2B5EF4-FFF2-40B4-BE49-F238E27FC236}">
                <a16:creationId xmlns:a16="http://schemas.microsoft.com/office/drawing/2014/main" id="{A4A6DB45-466C-E55D-42AD-F424AAB2ED4F}"/>
              </a:ext>
            </a:extLst>
          </p:cNvPr>
          <p:cNvSpPr>
            <a:spLocks noGrp="1"/>
          </p:cNvSpPr>
          <p:nvPr>
            <p:ph sz="half" idx="2"/>
          </p:nvPr>
        </p:nvSpPr>
        <p:spPr>
          <a:xfrm>
            <a:off x="4027349" y="1688606"/>
            <a:ext cx="2259918" cy="3550235"/>
          </a:xfrm>
        </p:spPr>
        <p:txBody>
          <a:bodyPr>
            <a:normAutofit/>
          </a:bodyPr>
          <a:lstStyle/>
          <a:p>
            <a:pPr marL="342900" indent="-342900">
              <a:buAutoNum type="arabicPeriod" startAt="11"/>
            </a:pPr>
            <a:r>
              <a:rPr lang="en-US" sz="1400" dirty="0"/>
              <a:t>Northeast</a:t>
            </a:r>
          </a:p>
          <a:p>
            <a:pPr marL="342900" indent="-342900">
              <a:buAutoNum type="arabicPeriod" startAt="12"/>
            </a:pPr>
            <a:r>
              <a:rPr lang="en-US" sz="1400" dirty="0"/>
              <a:t>Western</a:t>
            </a:r>
          </a:p>
          <a:p>
            <a:pPr marL="342900" indent="-342900">
              <a:buAutoNum type="arabicPeriod" startAt="12"/>
            </a:pPr>
            <a:r>
              <a:rPr lang="en-US" sz="1400" dirty="0"/>
              <a:t>Pioneer</a:t>
            </a:r>
          </a:p>
          <a:p>
            <a:pPr marL="342900" indent="-342900">
              <a:buAutoNum type="arabicPeriod" startAt="12"/>
            </a:pPr>
            <a:r>
              <a:rPr lang="en-US" sz="1400" dirty="0"/>
              <a:t>Pontotoc</a:t>
            </a:r>
          </a:p>
          <a:p>
            <a:pPr marL="342900" indent="-342900">
              <a:buAutoNum type="arabicPeriod" startAt="12"/>
            </a:pPr>
            <a:r>
              <a:rPr lang="en-US" sz="1400" dirty="0"/>
              <a:t>Autry</a:t>
            </a:r>
          </a:p>
          <a:p>
            <a:pPr marL="342900" indent="-342900">
              <a:buAutoNum type="arabicPeriod" startAt="12"/>
            </a:pPr>
            <a:r>
              <a:rPr lang="en-US" sz="1400" dirty="0"/>
              <a:t>Meridian</a:t>
            </a:r>
          </a:p>
          <a:p>
            <a:pPr marL="342900" indent="-342900">
              <a:buAutoNum type="arabicPeriod" startAt="12"/>
            </a:pPr>
            <a:r>
              <a:rPr lang="en-US" sz="1400" dirty="0"/>
              <a:t>Moore Norman</a:t>
            </a:r>
          </a:p>
          <a:p>
            <a:pPr marL="342900" indent="-342900">
              <a:buAutoNum type="arabicPeriod" startAt="12"/>
            </a:pPr>
            <a:r>
              <a:rPr lang="en-US" sz="1400" dirty="0"/>
              <a:t>Tulsa Tech</a:t>
            </a:r>
          </a:p>
          <a:p>
            <a:pPr marL="342900" indent="-342900">
              <a:buAutoNum type="arabicPeriod" startAt="12"/>
            </a:pPr>
            <a:r>
              <a:rPr lang="en-US" sz="1400" dirty="0"/>
              <a:t>Red River</a:t>
            </a:r>
          </a:p>
          <a:p>
            <a:pPr marL="342900" indent="-342900">
              <a:buAutoNum type="arabicPeriod" startAt="12"/>
            </a:pPr>
            <a:r>
              <a:rPr lang="en-US" sz="1400" dirty="0"/>
              <a:t>Southern</a:t>
            </a:r>
          </a:p>
        </p:txBody>
      </p:sp>
      <p:sp>
        <p:nvSpPr>
          <p:cNvPr id="5" name="Content Placeholder 2">
            <a:extLst>
              <a:ext uri="{FF2B5EF4-FFF2-40B4-BE49-F238E27FC236}">
                <a16:creationId xmlns:a16="http://schemas.microsoft.com/office/drawing/2014/main" id="{7C6FA7A6-7E22-1318-3B94-052B5E7AFF09}"/>
              </a:ext>
            </a:extLst>
          </p:cNvPr>
          <p:cNvSpPr txBox="1">
            <a:spLocks/>
          </p:cNvSpPr>
          <p:nvPr/>
        </p:nvSpPr>
        <p:spPr>
          <a:xfrm>
            <a:off x="6096000" y="1488095"/>
            <a:ext cx="307101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8"/>
              </a:buClr>
              <a:buFont typeface="Arial" panose="020B0604020202020204" pitchFamily="34" charset="0"/>
              <a:buChar char="&gt;"/>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rgbClr val="0066A8"/>
              </a:buClr>
              <a:buSzPct val="12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66A8"/>
              </a:buClr>
              <a:buFont typeface="Wingdings" panose="05000000000000000000" pitchFamily="2" charset="2"/>
              <a:buChar char="ü"/>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66A8"/>
              </a:buClr>
              <a:buFont typeface="Wingdings" panose="05000000000000000000" pitchFamily="2" charset="2"/>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66A8"/>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400" dirty="0"/>
          </a:p>
        </p:txBody>
      </p:sp>
      <p:sp>
        <p:nvSpPr>
          <p:cNvPr id="10" name="Content Placeholder 2">
            <a:extLst>
              <a:ext uri="{FF2B5EF4-FFF2-40B4-BE49-F238E27FC236}">
                <a16:creationId xmlns:a16="http://schemas.microsoft.com/office/drawing/2014/main" id="{65ADF4E7-2F98-56CC-FFB1-BA632A383119}"/>
              </a:ext>
            </a:extLst>
          </p:cNvPr>
          <p:cNvSpPr txBox="1">
            <a:spLocks/>
          </p:cNvSpPr>
          <p:nvPr/>
        </p:nvSpPr>
        <p:spPr>
          <a:xfrm>
            <a:off x="6906583" y="1690688"/>
            <a:ext cx="307101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8"/>
              </a:buClr>
              <a:buFont typeface="Arial" panose="020B0604020202020204" pitchFamily="34" charset="0"/>
              <a:buChar char="&gt;"/>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rgbClr val="0066A8"/>
              </a:buClr>
              <a:buSzPct val="12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66A8"/>
              </a:buClr>
              <a:buFont typeface="Wingdings" panose="05000000000000000000" pitchFamily="2" charset="2"/>
              <a:buChar char="ü"/>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66A8"/>
              </a:buClr>
              <a:buFont typeface="Wingdings" panose="05000000000000000000" pitchFamily="2" charset="2"/>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66A8"/>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startAt="21"/>
            </a:pPr>
            <a:r>
              <a:rPr lang="en-US" sz="1400" dirty="0"/>
              <a:t>Francis Tuttle</a:t>
            </a:r>
          </a:p>
          <a:p>
            <a:pPr marL="342900" indent="-342900">
              <a:buAutoNum type="arabicPeriod" startAt="21"/>
            </a:pPr>
            <a:r>
              <a:rPr lang="en-US" sz="1400" dirty="0"/>
              <a:t>Metro</a:t>
            </a:r>
          </a:p>
          <a:p>
            <a:pPr marL="342900" indent="-342900">
              <a:buAutoNum type="arabicPeriod" startAt="21"/>
            </a:pPr>
            <a:r>
              <a:rPr lang="en-US" sz="1400" dirty="0"/>
              <a:t>Eastern OK</a:t>
            </a:r>
          </a:p>
          <a:p>
            <a:pPr marL="342900" indent="-342900">
              <a:buAutoNum type="arabicPeriod" startAt="21"/>
            </a:pPr>
            <a:r>
              <a:rPr lang="en-US" sz="1400" dirty="0"/>
              <a:t>High Plains</a:t>
            </a:r>
          </a:p>
          <a:p>
            <a:pPr marL="342900" indent="-342900">
              <a:buAutoNum type="arabicPeriod" startAt="21"/>
            </a:pPr>
            <a:r>
              <a:rPr lang="en-US" sz="1400" dirty="0"/>
              <a:t>Wes Watkins</a:t>
            </a:r>
          </a:p>
          <a:p>
            <a:pPr marL="342900" indent="-342900">
              <a:buAutoNum type="arabicPeriod" startAt="21"/>
            </a:pPr>
            <a:r>
              <a:rPr lang="en-US" sz="1400" dirty="0"/>
              <a:t>Chisholm</a:t>
            </a:r>
          </a:p>
          <a:p>
            <a:pPr marL="342900" indent="-342900">
              <a:buAutoNum type="arabicPeriod" startAt="21"/>
            </a:pPr>
            <a:r>
              <a:rPr lang="en-US" sz="1400" dirty="0"/>
              <a:t>Southwest</a:t>
            </a:r>
          </a:p>
          <a:p>
            <a:pPr marL="342900" indent="-342900">
              <a:buAutoNum type="arabicPeriod" startAt="21"/>
            </a:pPr>
            <a:r>
              <a:rPr lang="en-US" sz="1400" dirty="0"/>
              <a:t>Green Country</a:t>
            </a:r>
          </a:p>
          <a:p>
            <a:pPr marL="342900" indent="-342900">
              <a:buAutoNum type="arabicPeriod" startAt="21"/>
            </a:pPr>
            <a:r>
              <a:rPr lang="en-US" sz="1400" dirty="0"/>
              <a:t>Mid-Del (I-52)*</a:t>
            </a:r>
          </a:p>
          <a:p>
            <a:pPr marL="0" indent="0">
              <a:buNone/>
            </a:pPr>
            <a:endParaRPr lang="en-US" sz="1400" dirty="0"/>
          </a:p>
        </p:txBody>
      </p:sp>
      <p:sp>
        <p:nvSpPr>
          <p:cNvPr id="6" name="TextBox 5">
            <a:extLst>
              <a:ext uri="{FF2B5EF4-FFF2-40B4-BE49-F238E27FC236}">
                <a16:creationId xmlns:a16="http://schemas.microsoft.com/office/drawing/2014/main" id="{E0C4DC02-DEE6-EDF3-1B51-C67328DFA8FE}"/>
              </a:ext>
            </a:extLst>
          </p:cNvPr>
          <p:cNvSpPr txBox="1"/>
          <p:nvPr/>
        </p:nvSpPr>
        <p:spPr>
          <a:xfrm>
            <a:off x="3496760" y="5456808"/>
            <a:ext cx="5394347" cy="369332"/>
          </a:xfrm>
          <a:prstGeom prst="rect">
            <a:avLst/>
          </a:prstGeom>
          <a:noFill/>
        </p:spPr>
        <p:txBody>
          <a:bodyPr wrap="square" rtlCol="0">
            <a:spAutoFit/>
          </a:bodyPr>
          <a:lstStyle/>
          <a:p>
            <a:r>
              <a:rPr lang="en-US" dirty="0"/>
              <a:t>Trivia:  How many counties does OK CareerTech serve?</a:t>
            </a:r>
          </a:p>
        </p:txBody>
      </p:sp>
    </p:spTree>
    <p:extLst>
      <p:ext uri="{BB962C8B-B14F-4D97-AF65-F5344CB8AC3E}">
        <p14:creationId xmlns:p14="http://schemas.microsoft.com/office/powerpoint/2010/main" val="3828036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814E0-CA60-F708-B6F9-A6C0A0710F23}"/>
              </a:ext>
            </a:extLst>
          </p:cNvPr>
          <p:cNvSpPr>
            <a:spLocks noGrp="1"/>
          </p:cNvSpPr>
          <p:nvPr>
            <p:ph type="title"/>
          </p:nvPr>
        </p:nvSpPr>
        <p:spPr>
          <a:xfrm>
            <a:off x="839788" y="365125"/>
            <a:ext cx="10515600" cy="879475"/>
          </a:xfrm>
        </p:spPr>
        <p:txBody>
          <a:bodyPr/>
          <a:lstStyle/>
          <a:p>
            <a:r>
              <a:rPr lang="en-US" dirty="0"/>
              <a:t>Over 40 years later…</a:t>
            </a:r>
          </a:p>
        </p:txBody>
      </p:sp>
      <p:sp>
        <p:nvSpPr>
          <p:cNvPr id="4" name="Content Placeholder 3">
            <a:extLst>
              <a:ext uri="{FF2B5EF4-FFF2-40B4-BE49-F238E27FC236}">
                <a16:creationId xmlns:a16="http://schemas.microsoft.com/office/drawing/2014/main" id="{42989283-9024-EECE-D254-8CE7FA362E14}"/>
              </a:ext>
            </a:extLst>
          </p:cNvPr>
          <p:cNvSpPr>
            <a:spLocks noGrp="1"/>
          </p:cNvSpPr>
          <p:nvPr>
            <p:ph sz="half" idx="2"/>
          </p:nvPr>
        </p:nvSpPr>
        <p:spPr>
          <a:xfrm>
            <a:off x="896938" y="1371601"/>
            <a:ext cx="7548562" cy="2635250"/>
          </a:xfrm>
        </p:spPr>
        <p:txBody>
          <a:bodyPr>
            <a:normAutofit fontScale="92500" lnSpcReduction="10000"/>
          </a:bodyPr>
          <a:lstStyle/>
          <a:p>
            <a:pPr>
              <a:buFont typeface="Wingdings" panose="05000000000000000000" pitchFamily="2" charset="2"/>
              <a:buChar char="§"/>
            </a:pPr>
            <a:r>
              <a:rPr lang="en-US" dirty="0"/>
              <a:t>Still facing some of the same challenges</a:t>
            </a:r>
          </a:p>
          <a:p>
            <a:pPr>
              <a:buFont typeface="Wingdings" panose="05000000000000000000" pitchFamily="2" charset="2"/>
              <a:buChar char="§"/>
            </a:pPr>
            <a:r>
              <a:rPr lang="en-US" dirty="0"/>
              <a:t>Still refining rules, crafting legislation, and advocating for appropriations</a:t>
            </a:r>
          </a:p>
          <a:p>
            <a:pPr>
              <a:buFont typeface="Wingdings" panose="05000000000000000000" pitchFamily="2" charset="2"/>
              <a:buChar char="§"/>
            </a:pPr>
            <a:r>
              <a:rPr lang="en-US" dirty="0"/>
              <a:t>Still working to remain relevant</a:t>
            </a:r>
          </a:p>
          <a:p>
            <a:pPr>
              <a:buFont typeface="Wingdings" panose="05000000000000000000" pitchFamily="2" charset="2"/>
              <a:buChar char="§"/>
            </a:pPr>
            <a:r>
              <a:rPr lang="en-US" dirty="0"/>
              <a:t>Still creating opportunities for all Oklahomans</a:t>
            </a:r>
          </a:p>
          <a:p>
            <a:pPr>
              <a:buFont typeface="Wingdings" panose="05000000000000000000" pitchFamily="2" charset="2"/>
              <a:buChar char="§"/>
            </a:pPr>
            <a:r>
              <a:rPr lang="en-US" dirty="0"/>
              <a:t>Still having an economic </a:t>
            </a:r>
            <a:r>
              <a:rPr lang="en-US" dirty="0">
                <a:hlinkClick r:id="rId2"/>
              </a:rPr>
              <a:t>impact</a:t>
            </a:r>
            <a:endParaRPr lang="en-US" dirty="0"/>
          </a:p>
          <a:p>
            <a:pPr marL="0" indent="0">
              <a:buNone/>
            </a:pPr>
            <a:endParaRPr lang="en-US" sz="3200" dirty="0"/>
          </a:p>
        </p:txBody>
      </p:sp>
      <p:sp>
        <p:nvSpPr>
          <p:cNvPr id="7" name="TextBox 6">
            <a:extLst>
              <a:ext uri="{FF2B5EF4-FFF2-40B4-BE49-F238E27FC236}">
                <a16:creationId xmlns:a16="http://schemas.microsoft.com/office/drawing/2014/main" id="{872AEC91-7F8D-8783-1113-D697CF4089F9}"/>
              </a:ext>
            </a:extLst>
          </p:cNvPr>
          <p:cNvSpPr txBox="1"/>
          <p:nvPr/>
        </p:nvSpPr>
        <p:spPr>
          <a:xfrm>
            <a:off x="1287791" y="4330454"/>
            <a:ext cx="9409948" cy="707886"/>
          </a:xfrm>
          <a:prstGeom prst="rect">
            <a:avLst/>
          </a:prstGeom>
          <a:noFill/>
        </p:spPr>
        <p:txBody>
          <a:bodyPr wrap="none" rtlCol="0">
            <a:spAutoFit/>
          </a:bodyPr>
          <a:lstStyle/>
          <a:p>
            <a:pPr algn="r"/>
            <a:r>
              <a:rPr lang="en-US" sz="2000" b="1" dirty="0">
                <a:solidFill>
                  <a:srgbClr val="00B050"/>
                </a:solidFill>
                <a:latin typeface="Lucida Calligraphy" panose="03010101010101010101" pitchFamily="66" charset="0"/>
              </a:rPr>
              <a:t>“We empower students, support educators, and drive innovation </a:t>
            </a:r>
          </a:p>
          <a:p>
            <a:pPr algn="r"/>
            <a:r>
              <a:rPr lang="en-US" sz="2000" b="1" dirty="0">
                <a:solidFill>
                  <a:srgbClr val="00B050"/>
                </a:solidFill>
                <a:latin typeface="Lucida Calligraphy" panose="03010101010101010101" pitchFamily="66" charset="0"/>
              </a:rPr>
              <a:t>to create a world-class workforce for Oklahoma”  -Director Haken</a:t>
            </a:r>
          </a:p>
        </p:txBody>
      </p:sp>
    </p:spTree>
    <p:extLst>
      <p:ext uri="{BB962C8B-B14F-4D97-AF65-F5344CB8AC3E}">
        <p14:creationId xmlns:p14="http://schemas.microsoft.com/office/powerpoint/2010/main" val="2404471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C58CD-EE94-81D7-5B85-28E6B104FF3C}"/>
              </a:ext>
            </a:extLst>
          </p:cNvPr>
          <p:cNvSpPr>
            <a:spLocks noGrp="1"/>
          </p:cNvSpPr>
          <p:nvPr>
            <p:ph type="title"/>
          </p:nvPr>
        </p:nvSpPr>
        <p:spPr>
          <a:xfrm>
            <a:off x="865286" y="2235994"/>
            <a:ext cx="3550680" cy="2386012"/>
          </a:xfrm>
        </p:spPr>
        <p:txBody>
          <a:bodyPr/>
          <a:lstStyle/>
          <a:p>
            <a:r>
              <a:rPr lang="en-US" dirty="0"/>
              <a:t>Questions</a:t>
            </a:r>
            <a:br>
              <a:rPr lang="en-US" dirty="0"/>
            </a:br>
            <a:endParaRPr lang="en-US" dirty="0"/>
          </a:p>
        </p:txBody>
      </p:sp>
      <p:pic>
        <p:nvPicPr>
          <p:cNvPr id="4" name="Picture 4" descr="Questions to Ask During a Job Interview ...">
            <a:extLst>
              <a:ext uri="{FF2B5EF4-FFF2-40B4-BE49-F238E27FC236}">
                <a16:creationId xmlns:a16="http://schemas.microsoft.com/office/drawing/2014/main" id="{23347368-96A5-C525-3E68-DD0CA7FC94A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28978" y="1902265"/>
            <a:ext cx="5715000" cy="3200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8B542F0-19A3-BDC4-704E-C4E7908EA6CF}"/>
              </a:ext>
            </a:extLst>
          </p:cNvPr>
          <p:cNvSpPr txBox="1"/>
          <p:nvPr/>
        </p:nvSpPr>
        <p:spPr>
          <a:xfrm>
            <a:off x="5307105" y="5800183"/>
            <a:ext cx="6373907" cy="646331"/>
          </a:xfrm>
          <a:prstGeom prst="rect">
            <a:avLst/>
          </a:prstGeom>
          <a:noFill/>
        </p:spPr>
        <p:txBody>
          <a:bodyPr wrap="square">
            <a:spAutoFit/>
          </a:bodyPr>
          <a:lstStyle/>
          <a:p>
            <a:r>
              <a:rPr lang="en-US" dirty="0"/>
              <a:t>Resources:  </a:t>
            </a:r>
            <a:r>
              <a:rPr lang="en-US" dirty="0">
                <a:hlinkClick r:id="rId3"/>
              </a:rPr>
              <a:t>https://www.okhistory.org/publications/enc/entry?entry=AG003</a:t>
            </a:r>
            <a:endParaRPr lang="en-US" dirty="0"/>
          </a:p>
        </p:txBody>
      </p:sp>
    </p:spTree>
    <p:extLst>
      <p:ext uri="{BB962C8B-B14F-4D97-AF65-F5344CB8AC3E}">
        <p14:creationId xmlns:p14="http://schemas.microsoft.com/office/powerpoint/2010/main" val="393509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00E5E-9B19-ABF2-79FE-5FA768E83705}"/>
              </a:ext>
            </a:extLst>
          </p:cNvPr>
          <p:cNvSpPr>
            <a:spLocks noGrp="1"/>
          </p:cNvSpPr>
          <p:nvPr>
            <p:ph type="ctrTitle"/>
          </p:nvPr>
        </p:nvSpPr>
        <p:spPr>
          <a:xfrm>
            <a:off x="1301578" y="2020287"/>
            <a:ext cx="9144000" cy="1554934"/>
          </a:xfrm>
        </p:spPr>
        <p:txBody>
          <a:bodyPr/>
          <a:lstStyle/>
          <a:p>
            <a:r>
              <a:rPr lang="en-US" dirty="0"/>
              <a:t>System Delivery Arms </a:t>
            </a:r>
          </a:p>
        </p:txBody>
      </p:sp>
    </p:spTree>
    <p:extLst>
      <p:ext uri="{BB962C8B-B14F-4D97-AF65-F5344CB8AC3E}">
        <p14:creationId xmlns:p14="http://schemas.microsoft.com/office/powerpoint/2010/main" val="2016968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9" name="Rectangle 2079">
            <a:extLst>
              <a:ext uri="{FF2B5EF4-FFF2-40B4-BE49-F238E27FC236}">
                <a16:creationId xmlns:a16="http://schemas.microsoft.com/office/drawing/2014/main" id="{EF666E30-6F0A-449A-BEC2-DF5912735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1" name="Rectangle 2081">
            <a:extLst>
              <a:ext uri="{FF2B5EF4-FFF2-40B4-BE49-F238E27FC236}">
                <a16:creationId xmlns:a16="http://schemas.microsoft.com/office/drawing/2014/main" id="{CE3C5560-7A9C-489F-9148-18C5E1D0F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itle 4">
            <a:extLst>
              <a:ext uri="{FF2B5EF4-FFF2-40B4-BE49-F238E27FC236}">
                <a16:creationId xmlns:a16="http://schemas.microsoft.com/office/drawing/2014/main" id="{C779EB6B-0D0E-3FF6-2475-FCFCD6EECE81}"/>
              </a:ext>
            </a:extLst>
          </p:cNvPr>
          <p:cNvSpPr>
            <a:spLocks noGrp="1"/>
          </p:cNvSpPr>
          <p:nvPr>
            <p:ph type="title"/>
          </p:nvPr>
        </p:nvSpPr>
        <p:spPr>
          <a:xfrm>
            <a:off x="1431218" y="3429000"/>
            <a:ext cx="5309140" cy="2838938"/>
          </a:xfrm>
        </p:spPr>
        <p:txBody>
          <a:bodyPr vert="horz" lIns="91440" tIns="45720" rIns="91440" bIns="45720" rtlCol="0" anchor="b">
            <a:normAutofit/>
          </a:bodyPr>
          <a:lstStyle/>
          <a:p>
            <a:r>
              <a:rPr lang="en-US" sz="4800" dirty="0">
                <a:solidFill>
                  <a:schemeClr val="tx1"/>
                </a:solidFill>
                <a:latin typeface="+mj-lt"/>
              </a:rPr>
              <a:t>How many delivery arms does our system have?</a:t>
            </a:r>
            <a:br>
              <a:rPr lang="en-US" sz="4800" dirty="0">
                <a:solidFill>
                  <a:schemeClr val="tx1"/>
                </a:solidFill>
                <a:latin typeface="+mj-lt"/>
              </a:rPr>
            </a:br>
            <a:endParaRPr lang="en-US" sz="4800" dirty="0">
              <a:solidFill>
                <a:schemeClr val="tx1"/>
              </a:solidFill>
              <a:latin typeface="+mj-lt"/>
            </a:endParaRPr>
          </a:p>
        </p:txBody>
      </p:sp>
      <p:sp>
        <p:nvSpPr>
          <p:cNvPr id="4" name="Content Placeholder 3">
            <a:extLst>
              <a:ext uri="{FF2B5EF4-FFF2-40B4-BE49-F238E27FC236}">
                <a16:creationId xmlns:a16="http://schemas.microsoft.com/office/drawing/2014/main" id="{E27F04E1-DDA1-6685-709D-386E2D4B06A4}"/>
              </a:ext>
            </a:extLst>
          </p:cNvPr>
          <p:cNvSpPr>
            <a:spLocks noGrp="1"/>
          </p:cNvSpPr>
          <p:nvPr>
            <p:ph sz="half" idx="2"/>
          </p:nvPr>
        </p:nvSpPr>
        <p:spPr>
          <a:xfrm>
            <a:off x="1301262" y="925866"/>
            <a:ext cx="5975652" cy="1198120"/>
          </a:xfrm>
        </p:spPr>
        <p:txBody>
          <a:bodyPr vert="horz" lIns="91440" tIns="45720" rIns="91440" bIns="45720" rtlCol="0">
            <a:normAutofit/>
          </a:bodyPr>
          <a:lstStyle/>
          <a:p>
            <a:pPr marL="0" indent="0">
              <a:spcAft>
                <a:spcPts val="600"/>
              </a:spcAft>
              <a:buNone/>
            </a:pPr>
            <a:r>
              <a:rPr lang="en-US" sz="4000" dirty="0">
                <a:solidFill>
                  <a:srgbClr val="FFFFFF"/>
                </a:solidFill>
              </a:rPr>
              <a:t>TEST YOUR KNOWEDGE</a:t>
            </a:r>
          </a:p>
        </p:txBody>
      </p:sp>
      <p:sp>
        <p:nvSpPr>
          <p:cNvPr id="2092" name="!!plus graphic">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2093" name="!!dot graphic">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088" name="!!circle graphic">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2090" name="!!Straight Connector">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505200"/>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2050" name="Picture 2" descr="9,000+ Question Emoji Stock Photos, Pictures &amp; Royalty-Free ...">
            <a:extLst>
              <a:ext uri="{FF2B5EF4-FFF2-40B4-BE49-F238E27FC236}">
                <a16:creationId xmlns:a16="http://schemas.microsoft.com/office/drawing/2014/main" id="{685F5EA3-5275-692E-B9EA-29BABCCF72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97"/>
          <a:stretch/>
        </p:blipFill>
        <p:spPr bwMode="auto">
          <a:xfrm>
            <a:off x="6740358" y="1606411"/>
            <a:ext cx="5451642" cy="5251590"/>
          </a:xfrm>
          <a:custGeom>
            <a:avLst/>
            <a:gdLst/>
            <a:ahLst/>
            <a:cxnLst/>
            <a:rect l="l" t="t" r="r" b="b"/>
            <a:pathLst>
              <a:path w="5923214" h="5705857">
                <a:moveTo>
                  <a:pt x="3612238" y="0"/>
                </a:moveTo>
                <a:cubicBezTo>
                  <a:pt x="4485043" y="0"/>
                  <a:pt x="5285549" y="309553"/>
                  <a:pt x="5909957" y="824860"/>
                </a:cubicBezTo>
                <a:lnTo>
                  <a:pt x="5923214" y="836909"/>
                </a:lnTo>
                <a:lnTo>
                  <a:pt x="5923214" y="5705857"/>
                </a:lnTo>
                <a:lnTo>
                  <a:pt x="672237" y="5705857"/>
                </a:lnTo>
                <a:lnTo>
                  <a:pt x="616914" y="5631875"/>
                </a:lnTo>
                <a:cubicBezTo>
                  <a:pt x="227427" y="5055358"/>
                  <a:pt x="0" y="4360357"/>
                  <a:pt x="0" y="3612238"/>
                </a:cubicBezTo>
                <a:cubicBezTo>
                  <a:pt x="0" y="1617255"/>
                  <a:pt x="1617255" y="0"/>
                  <a:pt x="3612238" y="0"/>
                </a:cubicBezTo>
                <a:close/>
              </a:path>
            </a:pathLst>
          </a:custGeom>
          <a:noFill/>
          <a:extLst>
            <a:ext uri="{909E8E84-426E-40DD-AFC4-6F175D3DCCD1}">
              <a14:hiddenFill xmlns:a14="http://schemas.microsoft.com/office/drawing/2010/main">
                <a:solidFill>
                  <a:srgbClr val="FFFFFF"/>
                </a:solidFill>
              </a14:hiddenFill>
            </a:ext>
          </a:extLst>
        </p:spPr>
      </p:pic>
      <p:pic>
        <p:nvPicPr>
          <p:cNvPr id="12" name="Picture 11" descr="Shape&#10;&#10;Description automatically generated">
            <a:extLst>
              <a:ext uri="{FF2B5EF4-FFF2-40B4-BE49-F238E27FC236}">
                <a16:creationId xmlns:a16="http://schemas.microsoft.com/office/drawing/2014/main" id="{EEA28F61-0E78-A076-50EB-B27B661FB4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661" y="186404"/>
            <a:ext cx="832048" cy="798645"/>
          </a:xfrm>
          <a:prstGeom prst="rect">
            <a:avLst/>
          </a:prstGeom>
        </p:spPr>
      </p:pic>
    </p:spTree>
    <p:extLst>
      <p:ext uri="{BB962C8B-B14F-4D97-AF65-F5344CB8AC3E}">
        <p14:creationId xmlns:p14="http://schemas.microsoft.com/office/powerpoint/2010/main" val="275886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19">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21" name="Rectangle 20">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1">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3" name="Rectangle 22">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3">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8193AFBD-354A-7E3A-9A2D-FE307B027FE6}"/>
              </a:ext>
            </a:extLst>
          </p:cNvPr>
          <p:cNvSpPr txBox="1">
            <a:spLocks/>
          </p:cNvSpPr>
          <p:nvPr/>
        </p:nvSpPr>
        <p:spPr>
          <a:xfrm>
            <a:off x="755484" y="1364520"/>
            <a:ext cx="3702580" cy="914400"/>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200" kern="1200" dirty="0">
                <a:solidFill>
                  <a:srgbClr val="FFFFFF"/>
                </a:solidFill>
                <a:latin typeface="+mj-lt"/>
                <a:ea typeface="+mj-ea"/>
                <a:cs typeface="+mj-cs"/>
              </a:rPr>
              <a:t>Career</a:t>
            </a:r>
            <a:r>
              <a:rPr lang="en-US" sz="3200" kern="1200" spc="-300" dirty="0">
                <a:solidFill>
                  <a:srgbClr val="FFFFFF"/>
                </a:solidFill>
                <a:latin typeface="+mj-lt"/>
                <a:ea typeface="+mj-ea"/>
                <a:cs typeface="+mj-cs"/>
              </a:rPr>
              <a:t>T</a:t>
            </a:r>
            <a:r>
              <a:rPr lang="en-US" sz="3200" kern="1200" dirty="0">
                <a:solidFill>
                  <a:srgbClr val="FFFFFF"/>
                </a:solidFill>
                <a:latin typeface="+mj-lt"/>
                <a:ea typeface="+mj-ea"/>
                <a:cs typeface="+mj-cs"/>
              </a:rPr>
              <a:t>ech Delivers</a:t>
            </a:r>
          </a:p>
        </p:txBody>
      </p:sp>
      <p:sp>
        <p:nvSpPr>
          <p:cNvPr id="15" name="Text Placeholder 2">
            <a:extLst>
              <a:ext uri="{FF2B5EF4-FFF2-40B4-BE49-F238E27FC236}">
                <a16:creationId xmlns:a16="http://schemas.microsoft.com/office/drawing/2014/main" id="{1C9E7F7F-19FE-1FF8-836E-52795EC7B53E}"/>
              </a:ext>
            </a:extLst>
          </p:cNvPr>
          <p:cNvSpPr txBox="1">
            <a:spLocks/>
          </p:cNvSpPr>
          <p:nvPr/>
        </p:nvSpPr>
        <p:spPr>
          <a:xfrm>
            <a:off x="755484" y="2459116"/>
            <a:ext cx="3702579" cy="3524823"/>
          </a:xfrm>
          <a:prstGeom prst="rect">
            <a:avLst/>
          </a:prstGeom>
        </p:spPr>
        <p:txBody>
          <a:bodyPr vert="horz" lIns="91440" tIns="45720" rIns="91440" bIns="45720" rtlCol="0">
            <a:normAutofit/>
          </a:bodyPr>
          <a:lstStyle>
            <a:lvl1pPr marL="0" indent="0" algn="l" defTabSz="914400" rtl="0" eaLnBrk="1" latinLnBrk="0" hangingPunct="1">
              <a:lnSpc>
                <a:spcPts val="2800"/>
              </a:lnSpc>
              <a:spcBef>
                <a:spcPts val="0"/>
              </a:spcBef>
              <a:buFont typeface="Arial" panose="020B0604020202020204" pitchFamily="34" charset="0"/>
              <a:buNone/>
              <a:defRPr sz="3200" kern="1200">
                <a:solidFill>
                  <a:schemeClr val="tx1"/>
                </a:solidFill>
                <a:latin typeface="Montserrat ExtraBold" panose="00000900000000000000" pitchFamily="50" charset="0"/>
                <a:ea typeface="+mn-ea"/>
                <a:cs typeface="+mn-cs"/>
              </a:defRPr>
            </a:lvl1pPr>
            <a:lvl2pPr marL="146304" indent="-301752" algn="l" defTabSz="914400" rtl="0" eaLnBrk="1" latinLnBrk="0" hangingPunct="1">
              <a:lnSpc>
                <a:spcPts val="2800"/>
              </a:lnSpc>
              <a:spcBef>
                <a:spcPts val="0"/>
              </a:spcBef>
              <a:buSzPct val="90000"/>
              <a:buFontTx/>
              <a:buBlip>
                <a:blip r:embed="rId2"/>
              </a:buBlip>
              <a:defRPr sz="2400" b="1" kern="1200">
                <a:solidFill>
                  <a:schemeClr val="tx1"/>
                </a:solidFill>
                <a:latin typeface="Montserrat" panose="00000500000000000000" pitchFamily="50" charset="0"/>
                <a:ea typeface="+mn-ea"/>
                <a:cs typeface="+mn-cs"/>
              </a:defRPr>
            </a:lvl2pPr>
            <a:lvl3pPr marL="0" indent="0" algn="l" defTabSz="914400" rtl="0" eaLnBrk="1" latinLnBrk="0" hangingPunct="1">
              <a:lnSpc>
                <a:spcPts val="2800"/>
              </a:lnSpc>
              <a:spcBef>
                <a:spcPts val="0"/>
              </a:spcBef>
              <a:buFont typeface="Arial" panose="020B0604020202020204" pitchFamily="34" charset="0"/>
              <a:buNone/>
              <a:defRPr sz="2400" kern="1200">
                <a:solidFill>
                  <a:schemeClr val="tx1"/>
                </a:solidFill>
                <a:latin typeface="Montserrat" panose="00000500000000000000" pitchFamily="50" charset="0"/>
                <a:ea typeface="+mn-ea"/>
                <a:cs typeface="+mn-cs"/>
              </a:defRPr>
            </a:lvl3pPr>
            <a:lvl4pPr marL="301752" indent="0" algn="l" defTabSz="914400" rtl="0" eaLnBrk="1" latinLnBrk="0" hangingPunct="1">
              <a:lnSpc>
                <a:spcPts val="2100"/>
              </a:lnSpc>
              <a:spcBef>
                <a:spcPts val="0"/>
              </a:spcBef>
              <a:buFont typeface="Arial" panose="020B0604020202020204" pitchFamily="34" charset="0"/>
              <a:buNone/>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3" indent="-228600">
              <a:lnSpc>
                <a:spcPct val="90000"/>
              </a:lnSpc>
              <a:spcAft>
                <a:spcPts val="1300"/>
              </a:spcAft>
              <a:buFont typeface="Arial" panose="020B0604020202020204" pitchFamily="34" charset="0"/>
              <a:buChar char="•"/>
            </a:pPr>
            <a:r>
              <a:rPr lang="en-US" sz="1300" dirty="0">
                <a:solidFill>
                  <a:srgbClr val="FFFFFF"/>
                </a:solidFill>
                <a:latin typeface="+mn-lt"/>
              </a:rPr>
              <a:t>One of the strengths of the CareerTech System is its accessibility to almost every Oklahoman.</a:t>
            </a:r>
          </a:p>
          <a:p>
            <a:pPr marL="285750" lvl="3" indent="-228600">
              <a:lnSpc>
                <a:spcPct val="90000"/>
              </a:lnSpc>
              <a:spcAft>
                <a:spcPts val="1300"/>
              </a:spcAft>
              <a:buFont typeface="Arial" panose="020B0604020202020204" pitchFamily="34" charset="0"/>
              <a:buChar char="•"/>
            </a:pPr>
            <a:r>
              <a:rPr lang="en-US" sz="1300" dirty="0">
                <a:solidFill>
                  <a:srgbClr val="FFFFFF"/>
                </a:solidFill>
                <a:latin typeface="+mn-lt"/>
              </a:rPr>
              <a:t>CareerTech offerings in 397 PK–12 school districts and 1,515 teachers</a:t>
            </a:r>
          </a:p>
          <a:p>
            <a:pPr marL="285750" lvl="3" indent="-228600">
              <a:lnSpc>
                <a:spcPct val="90000"/>
              </a:lnSpc>
              <a:spcAft>
                <a:spcPts val="1300"/>
              </a:spcAft>
              <a:buFont typeface="Arial" panose="020B0604020202020204" pitchFamily="34" charset="0"/>
              <a:buChar char="•"/>
            </a:pPr>
            <a:r>
              <a:rPr lang="en-US" sz="1300" dirty="0">
                <a:solidFill>
                  <a:srgbClr val="FFFFFF"/>
                </a:solidFill>
                <a:latin typeface="+mn-lt"/>
              </a:rPr>
              <a:t>29 technology center districts with 62 campuses and 1,305 teachers</a:t>
            </a:r>
          </a:p>
          <a:p>
            <a:pPr marL="285750" lvl="3" indent="-228600">
              <a:lnSpc>
                <a:spcPct val="90000"/>
              </a:lnSpc>
              <a:spcAft>
                <a:spcPts val="1300"/>
              </a:spcAft>
              <a:buFont typeface="Arial" panose="020B0604020202020204" pitchFamily="34" charset="0"/>
              <a:buChar char="•"/>
            </a:pPr>
            <a:r>
              <a:rPr lang="en-US" sz="1300" dirty="0">
                <a:solidFill>
                  <a:srgbClr val="FFFFFF"/>
                </a:solidFill>
                <a:latin typeface="+mn-lt"/>
              </a:rPr>
              <a:t>Business and industry training attracts new industry and helps existing businesses expand and prosper with 9,289 companies served</a:t>
            </a:r>
          </a:p>
          <a:p>
            <a:pPr marL="285750" lvl="3" indent="-228600">
              <a:lnSpc>
                <a:spcPct val="90000"/>
              </a:lnSpc>
              <a:spcAft>
                <a:spcPts val="1300"/>
              </a:spcAft>
              <a:buFont typeface="Arial" panose="020B0604020202020204" pitchFamily="34" charset="0"/>
              <a:buChar char="•"/>
            </a:pPr>
            <a:r>
              <a:rPr lang="en-US" sz="1300" dirty="0">
                <a:solidFill>
                  <a:srgbClr val="FFFFFF"/>
                </a:solidFill>
                <a:latin typeface="+mn-lt"/>
              </a:rPr>
              <a:t>16 skills center sites for inmates and juvenile offenders with 40 teachers</a:t>
            </a:r>
          </a:p>
          <a:p>
            <a:pPr marL="285750" lvl="3" indent="-228600">
              <a:lnSpc>
                <a:spcPct val="90000"/>
              </a:lnSpc>
              <a:spcAft>
                <a:spcPts val="1300"/>
              </a:spcAft>
              <a:buFont typeface="Arial" panose="020B0604020202020204" pitchFamily="34" charset="0"/>
              <a:buChar char="•"/>
            </a:pPr>
            <a:r>
              <a:rPr lang="en-US" sz="1300" dirty="0">
                <a:solidFill>
                  <a:srgbClr val="FFFFFF"/>
                </a:solidFill>
                <a:latin typeface="+mn-lt"/>
              </a:rPr>
              <a:t>32 adult education and family literacy providers at 118 sites</a:t>
            </a:r>
          </a:p>
        </p:txBody>
      </p:sp>
      <p:pic>
        <p:nvPicPr>
          <p:cNvPr id="10" name="Picture 9" descr="A picture containing text, businesscard&#10;&#10;Description automatically generated">
            <a:extLst>
              <a:ext uri="{FF2B5EF4-FFF2-40B4-BE49-F238E27FC236}">
                <a16:creationId xmlns:a16="http://schemas.microsoft.com/office/drawing/2014/main" id="{738BB300-2A3E-EF04-AD48-D0E4CD864C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304" y="840397"/>
            <a:ext cx="5407002" cy="5177204"/>
          </a:xfrm>
          <a:prstGeom prst="rect">
            <a:avLst/>
          </a:prstGeom>
        </p:spPr>
      </p:pic>
      <p:pic>
        <p:nvPicPr>
          <p:cNvPr id="6" name="Picture 5">
            <a:extLst>
              <a:ext uri="{FF2B5EF4-FFF2-40B4-BE49-F238E27FC236}">
                <a16:creationId xmlns:a16="http://schemas.microsoft.com/office/drawing/2014/main" id="{5684FDB9-00F7-417E-081D-BBCA4AE727D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5761" y="274320"/>
            <a:ext cx="952645" cy="914400"/>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97ABEAAD-2ED9-C008-33EC-A4A282700907}"/>
              </a:ext>
            </a:extLst>
          </p:cNvPr>
          <p:cNvPicPr>
            <a:picLocks noChangeAspect="1"/>
          </p:cNvPicPr>
          <p:nvPr/>
        </p:nvPicPr>
        <p:blipFill rotWithShape="1">
          <a:blip r:embed="rId5">
            <a:alphaModFix amt="40000"/>
            <a:extLst>
              <a:ext uri="{28A0092B-C50C-407E-A947-70E740481C1C}">
                <a14:useLocalDpi xmlns:a14="http://schemas.microsoft.com/office/drawing/2010/main" val="0"/>
              </a:ext>
            </a:extLst>
          </a:blip>
          <a:srcRect l="5295" t="15899" r="5937" b="17797"/>
          <a:stretch/>
        </p:blipFill>
        <p:spPr>
          <a:xfrm>
            <a:off x="365760" y="6035040"/>
            <a:ext cx="1521880" cy="548640"/>
          </a:xfrm>
          <a:prstGeom prst="rect">
            <a:avLst/>
          </a:prstGeom>
        </p:spPr>
      </p:pic>
    </p:spTree>
    <p:extLst>
      <p:ext uri="{BB962C8B-B14F-4D97-AF65-F5344CB8AC3E}">
        <p14:creationId xmlns:p14="http://schemas.microsoft.com/office/powerpoint/2010/main" val="879503496"/>
      </p:ext>
    </p:extLst>
  </p:cSld>
  <p:clrMapOvr>
    <a:masterClrMapping/>
  </p:clrMapOvr>
  <p:transition spd="slow">
    <p:strips dir="rd"/>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7C4ED36-2AE2-8D3B-6DEB-2A3B15E8DDCF}"/>
              </a:ext>
            </a:extLst>
          </p:cNvPr>
          <p:cNvPicPr>
            <a:picLocks noChangeAspect="1"/>
          </p:cNvPicPr>
          <p:nvPr/>
        </p:nvPicPr>
        <p:blipFill>
          <a:blip r:embed="rId2"/>
          <a:stretch>
            <a:fillRect/>
          </a:stretch>
        </p:blipFill>
        <p:spPr>
          <a:xfrm>
            <a:off x="2951238" y="457200"/>
            <a:ext cx="6289523" cy="5943600"/>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832EA3A4-C1B0-E630-A648-6B98B72A1A81}"/>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l="5295" t="15899" r="5937" b="17797"/>
          <a:stretch/>
        </p:blipFill>
        <p:spPr>
          <a:xfrm>
            <a:off x="365760" y="6035040"/>
            <a:ext cx="1521880" cy="548640"/>
          </a:xfrm>
          <a:prstGeom prst="rect">
            <a:avLst/>
          </a:prstGeom>
        </p:spPr>
      </p:pic>
    </p:spTree>
    <p:extLst>
      <p:ext uri="{BB962C8B-B14F-4D97-AF65-F5344CB8AC3E}">
        <p14:creationId xmlns:p14="http://schemas.microsoft.com/office/powerpoint/2010/main" val="1880072589"/>
      </p:ext>
    </p:extLst>
  </p:cSld>
  <p:clrMapOvr>
    <a:masterClrMapping/>
  </p:clrMapOvr>
  <p:transition spd="slow">
    <p:strips dir="rd"/>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DD88881D-F288-40A3-F422-3971373A4C48}"/>
              </a:ext>
            </a:extLst>
          </p:cNvPr>
          <p:cNvSpPr txBox="1">
            <a:spLocks/>
          </p:cNvSpPr>
          <p:nvPr/>
        </p:nvSpPr>
        <p:spPr>
          <a:xfrm>
            <a:off x="1028700" y="1967266"/>
            <a:ext cx="2628900" cy="2547257"/>
          </a:xfrm>
          <a:prstGeom prst="rect">
            <a:avLst/>
          </a:prstGeom>
          <a:no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kern="1200" spc="-150" dirty="0">
                <a:solidFill>
                  <a:srgbClr val="FFFFFF"/>
                </a:solidFill>
                <a:latin typeface="+mj-lt"/>
                <a:ea typeface="+mj-ea"/>
                <a:cs typeface="+mj-cs"/>
              </a:rPr>
              <a:t>T</a:t>
            </a:r>
            <a:r>
              <a:rPr lang="en-US" sz="3600" kern="1200" spc="-80" dirty="0">
                <a:solidFill>
                  <a:srgbClr val="FFFFFF"/>
                </a:solidFill>
                <a:latin typeface="+mj-lt"/>
                <a:ea typeface="+mj-ea"/>
                <a:cs typeface="+mj-cs"/>
              </a:rPr>
              <a:t>echnology Centers and Districts </a:t>
            </a:r>
          </a:p>
        </p:txBody>
      </p:sp>
      <p:pic>
        <p:nvPicPr>
          <p:cNvPr id="10" name="Picture 9">
            <a:extLst>
              <a:ext uri="{FF2B5EF4-FFF2-40B4-BE49-F238E27FC236}">
                <a16:creationId xmlns:a16="http://schemas.microsoft.com/office/drawing/2014/main" id="{7EDBD681-CA47-955E-A333-D0CF9C0BF1F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5760" y="274320"/>
            <a:ext cx="952645" cy="914400"/>
          </a:xfrm>
          <a:prstGeom prst="rect">
            <a:avLst/>
          </a:prstGeom>
        </p:spPr>
      </p:pic>
      <p:pic>
        <p:nvPicPr>
          <p:cNvPr id="6" name="Picture 5" descr="Map&#10;&#10;Description automatically generated">
            <a:extLst>
              <a:ext uri="{FF2B5EF4-FFF2-40B4-BE49-F238E27FC236}">
                <a16:creationId xmlns:a16="http://schemas.microsoft.com/office/drawing/2014/main" id="{085D4609-56C6-C9BB-950F-9BBF90A864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020" y="437408"/>
            <a:ext cx="8024980" cy="4279989"/>
          </a:xfrm>
          <a:prstGeom prst="rect">
            <a:avLst/>
          </a:prstGeom>
        </p:spPr>
      </p:pic>
      <p:cxnSp>
        <p:nvCxnSpPr>
          <p:cNvPr id="25" name="Straight Arrow Connector 24">
            <a:extLst>
              <a:ext uri="{FF2B5EF4-FFF2-40B4-BE49-F238E27FC236}">
                <a16:creationId xmlns:a16="http://schemas.microsoft.com/office/drawing/2014/main" id="{D53E8202-47DC-C64B-9F6E-83281C93BFAB}"/>
              </a:ext>
            </a:extLst>
          </p:cNvPr>
          <p:cNvCxnSpPr>
            <a:cxnSpLocks/>
          </p:cNvCxnSpPr>
          <p:nvPr/>
        </p:nvCxnSpPr>
        <p:spPr>
          <a:xfrm flipV="1">
            <a:off x="8402595" y="3080951"/>
            <a:ext cx="1252151" cy="1521567"/>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82423CA-ED05-F0E4-01AC-800E0EC9541B}"/>
              </a:ext>
            </a:extLst>
          </p:cNvPr>
          <p:cNvSpPr txBox="1"/>
          <p:nvPr/>
        </p:nvSpPr>
        <p:spPr>
          <a:xfrm>
            <a:off x="4608812" y="4907769"/>
            <a:ext cx="8118648" cy="769441"/>
          </a:xfrm>
          <a:prstGeom prst="rect">
            <a:avLst/>
          </a:prstGeom>
          <a:noFill/>
        </p:spPr>
        <p:txBody>
          <a:bodyPr wrap="square" rtlCol="0">
            <a:spAutoFit/>
          </a:bodyPr>
          <a:lstStyle/>
          <a:p>
            <a:r>
              <a:rPr lang="en-US" sz="4400" b="1" dirty="0"/>
              <a:t>29 Districts and 62 Campuses</a:t>
            </a:r>
          </a:p>
        </p:txBody>
      </p:sp>
    </p:spTree>
    <p:extLst>
      <p:ext uri="{BB962C8B-B14F-4D97-AF65-F5344CB8AC3E}">
        <p14:creationId xmlns:p14="http://schemas.microsoft.com/office/powerpoint/2010/main" val="762360545"/>
      </p:ext>
    </p:extLst>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08EB1-ACCF-F9F1-4571-DBC5122D4444}"/>
              </a:ext>
            </a:extLst>
          </p:cNvPr>
          <p:cNvSpPr>
            <a:spLocks noGrp="1"/>
          </p:cNvSpPr>
          <p:nvPr>
            <p:ph type="title"/>
          </p:nvPr>
        </p:nvSpPr>
        <p:spPr/>
        <p:txBody>
          <a:bodyPr>
            <a:normAutofit/>
          </a:bodyPr>
          <a:lstStyle/>
          <a:p>
            <a:pPr algn="ctr"/>
            <a:r>
              <a:rPr lang="en-US" sz="4800" dirty="0"/>
              <a:t>Important Legislation</a:t>
            </a:r>
          </a:p>
        </p:txBody>
      </p:sp>
      <p:sp>
        <p:nvSpPr>
          <p:cNvPr id="3" name="Content Placeholder 2">
            <a:extLst>
              <a:ext uri="{FF2B5EF4-FFF2-40B4-BE49-F238E27FC236}">
                <a16:creationId xmlns:a16="http://schemas.microsoft.com/office/drawing/2014/main" id="{091D8A10-493D-FC4F-1B4C-1DD5AF76D434}"/>
              </a:ext>
            </a:extLst>
          </p:cNvPr>
          <p:cNvSpPr>
            <a:spLocks noGrp="1"/>
          </p:cNvSpPr>
          <p:nvPr>
            <p:ph idx="1"/>
          </p:nvPr>
        </p:nvSpPr>
        <p:spPr>
          <a:xfrm>
            <a:off x="351638" y="1690688"/>
            <a:ext cx="10515600" cy="4351338"/>
          </a:xfrm>
        </p:spPr>
        <p:txBody>
          <a:bodyPr/>
          <a:lstStyle/>
          <a:p>
            <a:pPr marL="0" indent="0">
              <a:buNone/>
            </a:pPr>
            <a:r>
              <a:rPr lang="en-US" sz="2400" dirty="0"/>
              <a:t>Smith-Hughes Act of 1917</a:t>
            </a:r>
            <a:br>
              <a:rPr lang="en-US" sz="2400" dirty="0"/>
            </a:br>
            <a:r>
              <a:rPr lang="en-US" sz="2400" dirty="0"/>
              <a:t>	*defined vocational education as employment preparation</a:t>
            </a:r>
            <a:br>
              <a:rPr lang="en-US" sz="2400" dirty="0"/>
            </a:br>
            <a:r>
              <a:rPr lang="en-US" sz="2400" dirty="0"/>
              <a:t>	*created the Federal Board of Vocational Education to approve state plans</a:t>
            </a:r>
            <a:br>
              <a:rPr lang="en-US" sz="2400" dirty="0"/>
            </a:br>
            <a:r>
              <a:rPr lang="en-US" sz="2400" dirty="0"/>
              <a:t>	*vocational education gets its own state-level division (liaison)</a:t>
            </a:r>
          </a:p>
          <a:p>
            <a:r>
              <a:rPr lang="en-US" sz="2400" dirty="0"/>
              <a:t>George Reed Act of 1929 – 900,000 enrollments = $1 million in funding</a:t>
            </a:r>
          </a:p>
          <a:p>
            <a:r>
              <a:rPr lang="en-US" sz="2400" dirty="0"/>
              <a:t>George-</a:t>
            </a:r>
            <a:r>
              <a:rPr lang="en-US" sz="2400" dirty="0" err="1"/>
              <a:t>Ellzey</a:t>
            </a:r>
            <a:r>
              <a:rPr lang="en-US" sz="2400" dirty="0"/>
              <a:t> Act of 1935 – increase for ag/home economics,  teacher training and salary supplements for distributive education</a:t>
            </a:r>
          </a:p>
          <a:p>
            <a:r>
              <a:rPr lang="en-US" sz="2400" dirty="0"/>
              <a:t>The Vocational Education Act of 1946 – doubled federal funds and provided more flexibility for states</a:t>
            </a:r>
          </a:p>
          <a:p>
            <a:pPr marL="0" indent="0">
              <a:buNone/>
            </a:pPr>
            <a:endParaRPr lang="en-US" dirty="0"/>
          </a:p>
          <a:p>
            <a:endParaRPr lang="en-US" dirty="0"/>
          </a:p>
        </p:txBody>
      </p:sp>
    </p:spTree>
    <p:extLst>
      <p:ext uri="{BB962C8B-B14F-4D97-AF65-F5344CB8AC3E}">
        <p14:creationId xmlns:p14="http://schemas.microsoft.com/office/powerpoint/2010/main" val="354588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C9BA0B38-A16F-83F6-DAE7-8FB8CD065E10}"/>
              </a:ext>
            </a:extLst>
          </p:cNvPr>
          <p:cNvPicPr>
            <a:picLocks noChangeAspect="1"/>
          </p:cNvPicPr>
          <p:nvPr/>
        </p:nvPicPr>
        <p:blipFill rotWithShape="1">
          <a:blip r:embed="rId2">
            <a:extLst>
              <a:ext uri="{28A0092B-C50C-407E-A947-70E740481C1C}">
                <a14:useLocalDpi xmlns:a14="http://schemas.microsoft.com/office/drawing/2010/main" val="0"/>
              </a:ext>
            </a:extLst>
          </a:blip>
          <a:srcRect l="738" t="565" r="2186" b="2300"/>
          <a:stretch/>
        </p:blipFill>
        <p:spPr>
          <a:xfrm>
            <a:off x="786764" y="1167003"/>
            <a:ext cx="10698673" cy="5289456"/>
          </a:xfrm>
          <a:prstGeom prst="rect">
            <a:avLst/>
          </a:prstGeom>
        </p:spPr>
      </p:pic>
      <p:sp>
        <p:nvSpPr>
          <p:cNvPr id="6" name="TextBox 5">
            <a:extLst>
              <a:ext uri="{FF2B5EF4-FFF2-40B4-BE49-F238E27FC236}">
                <a16:creationId xmlns:a16="http://schemas.microsoft.com/office/drawing/2014/main" id="{BF2AAB91-AE04-4F41-80A5-3EAAEE5B9523}"/>
              </a:ext>
            </a:extLst>
          </p:cNvPr>
          <p:cNvSpPr txBox="1"/>
          <p:nvPr/>
        </p:nvSpPr>
        <p:spPr>
          <a:xfrm>
            <a:off x="685800" y="2468880"/>
            <a:ext cx="3242310" cy="3369256"/>
          </a:xfrm>
          <a:prstGeom prst="rect">
            <a:avLst/>
          </a:prstGeom>
          <a:noFill/>
        </p:spPr>
        <p:txBody>
          <a:bodyPr wrap="square" lIns="0" tIns="0" rIns="0" bIns="0" rtlCol="0">
            <a:spAutoFit/>
          </a:bodyPr>
          <a:lstStyle/>
          <a:p>
            <a:pPr>
              <a:lnSpc>
                <a:spcPts val="2200"/>
              </a:lnSpc>
            </a:pPr>
            <a:r>
              <a:rPr lang="en-US" dirty="0">
                <a:latin typeface="Montserrat Medium" panose="00000600000000000000" pitchFamily="50" charset="0"/>
              </a:rPr>
              <a:t>Most of Oklahoma’s career and technology education students at the secondary level are enrolled in CareerTech programs in their local schools. </a:t>
            </a:r>
          </a:p>
          <a:p>
            <a:pPr>
              <a:lnSpc>
                <a:spcPts val="2200"/>
              </a:lnSpc>
            </a:pPr>
            <a:endParaRPr lang="en-US" dirty="0">
              <a:latin typeface="Montserrat Medium" panose="00000600000000000000" pitchFamily="50" charset="0"/>
            </a:endParaRPr>
          </a:p>
          <a:p>
            <a:pPr>
              <a:lnSpc>
                <a:spcPts val="2200"/>
              </a:lnSpc>
            </a:pPr>
            <a:r>
              <a:rPr lang="en-US" dirty="0">
                <a:latin typeface="Montserrat Medium" panose="00000600000000000000" pitchFamily="50" charset="0"/>
              </a:rPr>
              <a:t>In FY23, a total of </a:t>
            </a:r>
            <a:r>
              <a:rPr lang="en-US" dirty="0">
                <a:latin typeface="Montserrat ExtraBold" panose="00000900000000000000" pitchFamily="50" charset="0"/>
              </a:rPr>
              <a:t>1,474</a:t>
            </a:r>
            <a:r>
              <a:rPr lang="en-US" dirty="0">
                <a:latin typeface="Montserrat Medium" panose="00000600000000000000" pitchFamily="50" charset="0"/>
              </a:rPr>
              <a:t> </a:t>
            </a:r>
            <a:r>
              <a:rPr lang="en-US" dirty="0" err="1">
                <a:latin typeface="Montserrat Medium" panose="00000600000000000000" pitchFamily="50" charset="0"/>
              </a:rPr>
              <a:t>CareerTech</a:t>
            </a:r>
            <a:r>
              <a:rPr lang="en-US" dirty="0">
                <a:latin typeface="Montserrat Medium" panose="00000600000000000000" pitchFamily="50" charset="0"/>
              </a:rPr>
              <a:t> teachers in </a:t>
            </a:r>
            <a:r>
              <a:rPr lang="en-US" dirty="0">
                <a:latin typeface="Montserrat ExtraBold" panose="00000900000000000000" pitchFamily="50" charset="0"/>
              </a:rPr>
              <a:t>397</a:t>
            </a:r>
            <a:r>
              <a:rPr lang="en-US" dirty="0">
                <a:latin typeface="Montserrat Medium" panose="00000600000000000000" pitchFamily="50" charset="0"/>
              </a:rPr>
              <a:t> PK–12 public school districts served a total of </a:t>
            </a:r>
            <a:r>
              <a:rPr lang="en-US" dirty="0">
                <a:latin typeface="Montserrat ExtraBold" panose="00000900000000000000" pitchFamily="50" charset="0"/>
              </a:rPr>
              <a:t>139,505</a:t>
            </a:r>
            <a:r>
              <a:rPr lang="en-US" dirty="0">
                <a:latin typeface="Montserrat Medium" panose="00000600000000000000" pitchFamily="50" charset="0"/>
              </a:rPr>
              <a:t> enrollments.</a:t>
            </a:r>
          </a:p>
        </p:txBody>
      </p:sp>
      <p:pic>
        <p:nvPicPr>
          <p:cNvPr id="9" name="Picture 8">
            <a:extLst>
              <a:ext uri="{FF2B5EF4-FFF2-40B4-BE49-F238E27FC236}">
                <a16:creationId xmlns:a16="http://schemas.microsoft.com/office/drawing/2014/main" id="{16410FDA-19F7-CF25-9ABE-F23C0F4251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5760" y="274320"/>
            <a:ext cx="952645" cy="914400"/>
          </a:xfrm>
          <a:prstGeom prst="rect">
            <a:avLst/>
          </a:prstGeom>
        </p:spPr>
      </p:pic>
      <p:sp>
        <p:nvSpPr>
          <p:cNvPr id="10" name="Title 1">
            <a:extLst>
              <a:ext uri="{FF2B5EF4-FFF2-40B4-BE49-F238E27FC236}">
                <a16:creationId xmlns:a16="http://schemas.microsoft.com/office/drawing/2014/main" id="{C78244BA-2EE0-A4A3-1E1F-1883CEBFC21B}"/>
              </a:ext>
            </a:extLst>
          </p:cNvPr>
          <p:cNvSpPr txBox="1">
            <a:spLocks/>
          </p:cNvSpPr>
          <p:nvPr/>
        </p:nvSpPr>
        <p:spPr>
          <a:xfrm>
            <a:off x="1426464" y="628394"/>
            <a:ext cx="9422768" cy="54341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200"/>
              </a:lnSpc>
            </a:pPr>
            <a:r>
              <a:rPr lang="en-US" dirty="0">
                <a:latin typeface="Montserrat ExtraBold" panose="00000900000000000000" pitchFamily="50" charset="0"/>
              </a:rPr>
              <a:t>PK–12 Schools – 397 districts</a:t>
            </a:r>
          </a:p>
        </p:txBody>
      </p:sp>
      <p:pic>
        <p:nvPicPr>
          <p:cNvPr id="11" name="Picture 10" descr="Shape&#10;&#10;Description automatically generated with medium confidence">
            <a:extLst>
              <a:ext uri="{FF2B5EF4-FFF2-40B4-BE49-F238E27FC236}">
                <a16:creationId xmlns:a16="http://schemas.microsoft.com/office/drawing/2014/main" id="{EC94D01E-7151-071F-5112-2D90AA0AB42A}"/>
              </a:ext>
            </a:extLst>
          </p:cNvPr>
          <p:cNvPicPr>
            <a:picLocks noChangeAspect="1"/>
          </p:cNvPicPr>
          <p:nvPr/>
        </p:nvPicPr>
        <p:blipFill rotWithShape="1">
          <a:blip r:embed="rId4">
            <a:alphaModFix amt="40000"/>
            <a:extLst>
              <a:ext uri="{28A0092B-C50C-407E-A947-70E740481C1C}">
                <a14:useLocalDpi xmlns:a14="http://schemas.microsoft.com/office/drawing/2010/main" val="0"/>
              </a:ext>
            </a:extLst>
          </a:blip>
          <a:srcRect l="5295" t="15899" r="5937" b="17797"/>
          <a:stretch/>
        </p:blipFill>
        <p:spPr>
          <a:xfrm>
            <a:off x="365760" y="6035040"/>
            <a:ext cx="1521880" cy="548640"/>
          </a:xfrm>
          <a:prstGeom prst="rect">
            <a:avLst/>
          </a:prstGeom>
        </p:spPr>
      </p:pic>
    </p:spTree>
    <p:extLst>
      <p:ext uri="{BB962C8B-B14F-4D97-AF65-F5344CB8AC3E}">
        <p14:creationId xmlns:p14="http://schemas.microsoft.com/office/powerpoint/2010/main" val="3722440306"/>
      </p:ext>
    </p:extLst>
  </p:cSld>
  <p:clrMapOvr>
    <a:masterClrMapping/>
  </p:clrMapOvr>
  <p:transition spd="slow">
    <p:strips dir="rd"/>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Chart&#10;&#10;Description automatically generated with low confidence">
            <a:extLst>
              <a:ext uri="{FF2B5EF4-FFF2-40B4-BE49-F238E27FC236}">
                <a16:creationId xmlns:a16="http://schemas.microsoft.com/office/drawing/2014/main" id="{084DEAB6-1FE5-D22A-A46C-2A0DA0730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970" y="1207973"/>
            <a:ext cx="10642060" cy="5164479"/>
          </a:xfrm>
          <a:prstGeom prst="rect">
            <a:avLst/>
          </a:prstGeom>
        </p:spPr>
      </p:pic>
      <p:pic>
        <p:nvPicPr>
          <p:cNvPr id="6" name="Picture 5">
            <a:extLst>
              <a:ext uri="{FF2B5EF4-FFF2-40B4-BE49-F238E27FC236}">
                <a16:creationId xmlns:a16="http://schemas.microsoft.com/office/drawing/2014/main" id="{0D83B536-C312-0998-78DB-1EDEC77446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5761" y="274320"/>
            <a:ext cx="952645" cy="914400"/>
          </a:xfrm>
          <a:prstGeom prst="rect">
            <a:avLst/>
          </a:prstGeom>
        </p:spPr>
      </p:pic>
      <p:sp>
        <p:nvSpPr>
          <p:cNvPr id="7" name="Title 1">
            <a:extLst>
              <a:ext uri="{FF2B5EF4-FFF2-40B4-BE49-F238E27FC236}">
                <a16:creationId xmlns:a16="http://schemas.microsoft.com/office/drawing/2014/main" id="{3F84E341-17FA-243C-66CB-5F15F3E92474}"/>
              </a:ext>
            </a:extLst>
          </p:cNvPr>
          <p:cNvSpPr txBox="1">
            <a:spLocks/>
          </p:cNvSpPr>
          <p:nvPr/>
        </p:nvSpPr>
        <p:spPr>
          <a:xfrm>
            <a:off x="1426464" y="548640"/>
            <a:ext cx="8591383" cy="53860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200"/>
              </a:lnSpc>
            </a:pPr>
            <a:r>
              <a:rPr lang="en-US" dirty="0">
                <a:latin typeface="Montserrat ExtraBold" panose="00000900000000000000" pitchFamily="50" charset="0"/>
              </a:rPr>
              <a:t>Skills Centers – 16 sites</a:t>
            </a:r>
          </a:p>
        </p:txBody>
      </p:sp>
      <p:pic>
        <p:nvPicPr>
          <p:cNvPr id="10" name="Picture 9" descr="Shape&#10;&#10;Description automatically generated with medium confidence">
            <a:extLst>
              <a:ext uri="{FF2B5EF4-FFF2-40B4-BE49-F238E27FC236}">
                <a16:creationId xmlns:a16="http://schemas.microsoft.com/office/drawing/2014/main" id="{48826924-F06B-89CD-187A-F4A451B56E51}"/>
              </a:ext>
            </a:extLst>
          </p:cNvPr>
          <p:cNvPicPr>
            <a:picLocks noChangeAspect="1"/>
          </p:cNvPicPr>
          <p:nvPr/>
        </p:nvPicPr>
        <p:blipFill rotWithShape="1">
          <a:blip r:embed="rId4">
            <a:alphaModFix amt="40000"/>
            <a:extLst>
              <a:ext uri="{28A0092B-C50C-407E-A947-70E740481C1C}">
                <a14:useLocalDpi xmlns:a14="http://schemas.microsoft.com/office/drawing/2010/main" val="0"/>
              </a:ext>
            </a:extLst>
          </a:blip>
          <a:srcRect l="5295" t="15899" r="5937" b="17797"/>
          <a:stretch/>
        </p:blipFill>
        <p:spPr>
          <a:xfrm>
            <a:off x="365760" y="6035040"/>
            <a:ext cx="1521880" cy="548640"/>
          </a:xfrm>
          <a:prstGeom prst="rect">
            <a:avLst/>
          </a:prstGeom>
        </p:spPr>
      </p:pic>
    </p:spTree>
    <p:extLst>
      <p:ext uri="{BB962C8B-B14F-4D97-AF65-F5344CB8AC3E}">
        <p14:creationId xmlns:p14="http://schemas.microsoft.com/office/powerpoint/2010/main" val="3349208257"/>
      </p:ext>
    </p:extLst>
  </p:cSld>
  <p:clrMapOvr>
    <a:masterClrMapping/>
  </p:clrMapOvr>
  <p:transition spd="slow">
    <p:strips dir="rd"/>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52D2AD-9470-C44A-866D-519E60EC58C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74192" y="1277442"/>
            <a:ext cx="10643616" cy="5184647"/>
          </a:xfrm>
          <a:prstGeom prst="rect">
            <a:avLst/>
          </a:prstGeom>
        </p:spPr>
      </p:pic>
      <p:pic>
        <p:nvPicPr>
          <p:cNvPr id="4" name="Picture 3">
            <a:extLst>
              <a:ext uri="{FF2B5EF4-FFF2-40B4-BE49-F238E27FC236}">
                <a16:creationId xmlns:a16="http://schemas.microsoft.com/office/drawing/2014/main" id="{B3E115CF-9C6F-E082-E144-3E46038981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5760" y="274320"/>
            <a:ext cx="952645" cy="914400"/>
          </a:xfrm>
          <a:prstGeom prst="rect">
            <a:avLst/>
          </a:prstGeom>
        </p:spPr>
      </p:pic>
      <p:sp>
        <p:nvSpPr>
          <p:cNvPr id="6" name="Title 1">
            <a:extLst>
              <a:ext uri="{FF2B5EF4-FFF2-40B4-BE49-F238E27FC236}">
                <a16:creationId xmlns:a16="http://schemas.microsoft.com/office/drawing/2014/main" id="{7827A297-6449-2DF1-CC5D-73A6447C5108}"/>
              </a:ext>
            </a:extLst>
          </p:cNvPr>
          <p:cNvSpPr txBox="1">
            <a:spLocks/>
          </p:cNvSpPr>
          <p:nvPr/>
        </p:nvSpPr>
        <p:spPr>
          <a:xfrm>
            <a:off x="1426464" y="548640"/>
            <a:ext cx="10298430" cy="53860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200"/>
              </a:lnSpc>
            </a:pPr>
            <a:r>
              <a:rPr lang="en-US" sz="4000" spc="-110" dirty="0">
                <a:latin typeface="Montserrat ExtraBold" panose="00000900000000000000" pitchFamily="50" charset="0"/>
              </a:rPr>
              <a:t>Dropout Recovery Programs - 10</a:t>
            </a:r>
          </a:p>
        </p:txBody>
      </p:sp>
      <p:pic>
        <p:nvPicPr>
          <p:cNvPr id="8" name="Picture 7" descr="Shape&#10;&#10;Description automatically generated with medium confidence">
            <a:extLst>
              <a:ext uri="{FF2B5EF4-FFF2-40B4-BE49-F238E27FC236}">
                <a16:creationId xmlns:a16="http://schemas.microsoft.com/office/drawing/2014/main" id="{27A67786-46E6-8D77-D52D-68EADA9EF643}"/>
              </a:ext>
            </a:extLst>
          </p:cNvPr>
          <p:cNvPicPr>
            <a:picLocks noChangeAspect="1"/>
          </p:cNvPicPr>
          <p:nvPr/>
        </p:nvPicPr>
        <p:blipFill rotWithShape="1">
          <a:blip r:embed="rId4">
            <a:alphaModFix amt="40000"/>
            <a:extLst>
              <a:ext uri="{28A0092B-C50C-407E-A947-70E740481C1C}">
                <a14:useLocalDpi xmlns:a14="http://schemas.microsoft.com/office/drawing/2010/main" val="0"/>
              </a:ext>
            </a:extLst>
          </a:blip>
          <a:srcRect l="5295" t="15899" r="5937" b="17797"/>
          <a:stretch/>
        </p:blipFill>
        <p:spPr>
          <a:xfrm>
            <a:off x="365760" y="6035040"/>
            <a:ext cx="1521880" cy="548640"/>
          </a:xfrm>
          <a:prstGeom prst="rect">
            <a:avLst/>
          </a:prstGeom>
        </p:spPr>
      </p:pic>
    </p:spTree>
    <p:extLst>
      <p:ext uri="{BB962C8B-B14F-4D97-AF65-F5344CB8AC3E}">
        <p14:creationId xmlns:p14="http://schemas.microsoft.com/office/powerpoint/2010/main" val="350641420"/>
      </p:ext>
    </p:extLst>
  </p:cSld>
  <p:clrMapOvr>
    <a:masterClrMapping/>
  </p:clrMapOvr>
  <p:transition spd="slow">
    <p:strips dir="rd"/>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imeline&#10;&#10;Description automatically generated">
            <a:extLst>
              <a:ext uri="{FF2B5EF4-FFF2-40B4-BE49-F238E27FC236}">
                <a16:creationId xmlns:a16="http://schemas.microsoft.com/office/drawing/2014/main" id="{13AC87A4-7248-0548-39DB-6CC57FDAB349}"/>
              </a:ext>
            </a:extLst>
          </p:cNvPr>
          <p:cNvPicPr>
            <a:picLocks noChangeAspect="1"/>
          </p:cNvPicPr>
          <p:nvPr/>
        </p:nvPicPr>
        <p:blipFill rotWithShape="1">
          <a:blip r:embed="rId2">
            <a:extLst>
              <a:ext uri="{28A0092B-C50C-407E-A947-70E740481C1C}">
                <a14:useLocalDpi xmlns:a14="http://schemas.microsoft.com/office/drawing/2010/main" val="0"/>
              </a:ext>
            </a:extLst>
          </a:blip>
          <a:srcRect l="452" t="2589" r="725" b="2471"/>
          <a:stretch/>
        </p:blipFill>
        <p:spPr>
          <a:xfrm>
            <a:off x="777239" y="1252728"/>
            <a:ext cx="10643616" cy="5180347"/>
          </a:xfrm>
          <a:prstGeom prst="rect">
            <a:avLst/>
          </a:prstGeom>
        </p:spPr>
      </p:pic>
      <p:pic>
        <p:nvPicPr>
          <p:cNvPr id="5" name="Picture 4">
            <a:extLst>
              <a:ext uri="{FF2B5EF4-FFF2-40B4-BE49-F238E27FC236}">
                <a16:creationId xmlns:a16="http://schemas.microsoft.com/office/drawing/2014/main" id="{E1F4AD0D-20C0-64F7-4389-012FCC9D557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5760" y="274320"/>
            <a:ext cx="952645" cy="914400"/>
          </a:xfrm>
          <a:prstGeom prst="rect">
            <a:avLst/>
          </a:prstGeom>
        </p:spPr>
      </p:pic>
      <p:sp>
        <p:nvSpPr>
          <p:cNvPr id="7" name="Title 1">
            <a:extLst>
              <a:ext uri="{FF2B5EF4-FFF2-40B4-BE49-F238E27FC236}">
                <a16:creationId xmlns:a16="http://schemas.microsoft.com/office/drawing/2014/main" id="{27525770-6B7A-FB3D-B606-67E8DD3C5191}"/>
              </a:ext>
            </a:extLst>
          </p:cNvPr>
          <p:cNvSpPr txBox="1">
            <a:spLocks/>
          </p:cNvSpPr>
          <p:nvPr/>
        </p:nvSpPr>
        <p:spPr>
          <a:xfrm>
            <a:off x="1426464" y="548640"/>
            <a:ext cx="10643616" cy="54341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200"/>
              </a:lnSpc>
            </a:pPr>
            <a:r>
              <a:rPr lang="en-US" dirty="0">
                <a:latin typeface="Montserrat ExtraBold" panose="00000900000000000000" pitchFamily="50" charset="0"/>
              </a:rPr>
              <a:t>Program Locations – 118 sites</a:t>
            </a:r>
          </a:p>
        </p:txBody>
      </p:sp>
      <p:pic>
        <p:nvPicPr>
          <p:cNvPr id="9" name="Picture 8" descr="Shape&#10;&#10;Description automatically generated with medium confidence">
            <a:extLst>
              <a:ext uri="{FF2B5EF4-FFF2-40B4-BE49-F238E27FC236}">
                <a16:creationId xmlns:a16="http://schemas.microsoft.com/office/drawing/2014/main" id="{55B6CDB5-3231-7E31-CA8C-5730E2524F70}"/>
              </a:ext>
            </a:extLst>
          </p:cNvPr>
          <p:cNvPicPr>
            <a:picLocks noChangeAspect="1"/>
          </p:cNvPicPr>
          <p:nvPr/>
        </p:nvPicPr>
        <p:blipFill rotWithShape="1">
          <a:blip r:embed="rId4">
            <a:alphaModFix amt="40000"/>
            <a:extLst>
              <a:ext uri="{28A0092B-C50C-407E-A947-70E740481C1C}">
                <a14:useLocalDpi xmlns:a14="http://schemas.microsoft.com/office/drawing/2010/main" val="0"/>
              </a:ext>
            </a:extLst>
          </a:blip>
          <a:srcRect l="5295" t="15899" r="5937" b="17797"/>
          <a:stretch/>
        </p:blipFill>
        <p:spPr>
          <a:xfrm>
            <a:off x="365760" y="6035040"/>
            <a:ext cx="1521880" cy="548640"/>
          </a:xfrm>
          <a:prstGeom prst="rect">
            <a:avLst/>
          </a:prstGeom>
        </p:spPr>
      </p:pic>
      <p:sp>
        <p:nvSpPr>
          <p:cNvPr id="3" name="TextBox 2">
            <a:extLst>
              <a:ext uri="{FF2B5EF4-FFF2-40B4-BE49-F238E27FC236}">
                <a16:creationId xmlns:a16="http://schemas.microsoft.com/office/drawing/2014/main" id="{9114A7A3-63CB-839A-7D0A-0AEA30F4DB26}"/>
              </a:ext>
            </a:extLst>
          </p:cNvPr>
          <p:cNvSpPr txBox="1"/>
          <p:nvPr/>
        </p:nvSpPr>
        <p:spPr>
          <a:xfrm>
            <a:off x="1227438" y="2522673"/>
            <a:ext cx="2743200" cy="2554545"/>
          </a:xfrm>
          <a:prstGeom prst="rect">
            <a:avLst/>
          </a:prstGeom>
          <a:noFill/>
        </p:spPr>
        <p:txBody>
          <a:bodyPr wrap="square" rtlCol="0">
            <a:spAutoFit/>
          </a:bodyPr>
          <a:lstStyle/>
          <a:p>
            <a:r>
              <a:rPr lang="en-US" sz="3200" dirty="0">
                <a:latin typeface="Montserrat ExtraBold" panose="00000900000000000000" pitchFamily="50" charset="0"/>
              </a:rPr>
              <a:t>Adult</a:t>
            </a:r>
          </a:p>
          <a:p>
            <a:r>
              <a:rPr lang="en-US" sz="3200" dirty="0">
                <a:latin typeface="Montserrat ExtraBold" panose="00000900000000000000" pitchFamily="50" charset="0"/>
              </a:rPr>
              <a:t>Education </a:t>
            </a:r>
          </a:p>
          <a:p>
            <a:r>
              <a:rPr lang="en-US" sz="3200" dirty="0">
                <a:latin typeface="Montserrat ExtraBold" panose="00000900000000000000" pitchFamily="50" charset="0"/>
              </a:rPr>
              <a:t>and </a:t>
            </a:r>
          </a:p>
          <a:p>
            <a:r>
              <a:rPr lang="en-US" sz="3200" dirty="0">
                <a:latin typeface="Montserrat ExtraBold" panose="00000900000000000000" pitchFamily="50" charset="0"/>
              </a:rPr>
              <a:t>Family </a:t>
            </a:r>
          </a:p>
          <a:p>
            <a:r>
              <a:rPr lang="en-US" sz="3200" dirty="0">
                <a:latin typeface="Montserrat ExtraBold" panose="00000900000000000000" pitchFamily="50" charset="0"/>
              </a:rPr>
              <a:t>Literacy</a:t>
            </a:r>
            <a:endParaRPr lang="en-US" sz="3200" dirty="0"/>
          </a:p>
        </p:txBody>
      </p:sp>
    </p:spTree>
    <p:extLst>
      <p:ext uri="{BB962C8B-B14F-4D97-AF65-F5344CB8AC3E}">
        <p14:creationId xmlns:p14="http://schemas.microsoft.com/office/powerpoint/2010/main" val="4197930226"/>
      </p:ext>
    </p:extLst>
  </p:cSld>
  <p:clrMapOvr>
    <a:masterClrMapping/>
  </p:clrMapOvr>
  <p:transition spd="slow">
    <p:strips dir="rd"/>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934034-A9E5-B29A-5BDB-B1B7881A94E7}"/>
              </a:ext>
            </a:extLst>
          </p:cNvPr>
          <p:cNvSpPr txBox="1"/>
          <p:nvPr/>
        </p:nvSpPr>
        <p:spPr>
          <a:xfrm>
            <a:off x="647700" y="1859339"/>
            <a:ext cx="3765550" cy="3139321"/>
          </a:xfrm>
          <a:prstGeom prst="rect">
            <a:avLst/>
          </a:prstGeom>
          <a:noFill/>
          <a:ln w="44450">
            <a:noFill/>
          </a:ln>
        </p:spPr>
        <p:txBody>
          <a:bodyPr wrap="square" rtlCol="0">
            <a:spAutoFit/>
          </a:bodyPr>
          <a:lstStyle/>
          <a:p>
            <a:r>
              <a:rPr lang="en-US" sz="2000" dirty="0">
                <a:solidFill>
                  <a:schemeClr val="accent2"/>
                </a:solidFill>
              </a:rPr>
              <a:t>           </a:t>
            </a:r>
            <a:r>
              <a:rPr lang="en-US" sz="2000" b="1" dirty="0">
                <a:solidFill>
                  <a:schemeClr val="accent2"/>
                </a:solidFill>
              </a:rPr>
              <a:t>THE AGENCY</a:t>
            </a:r>
          </a:p>
          <a:p>
            <a:pPr marL="285750" indent="-285750">
              <a:buFont typeface="Wingdings" panose="05000000000000000000" pitchFamily="2" charset="2"/>
              <a:buChar char="§"/>
            </a:pPr>
            <a:r>
              <a:rPr lang="en-US" sz="2000" dirty="0">
                <a:solidFill>
                  <a:schemeClr val="accent2"/>
                </a:solidFill>
              </a:rPr>
              <a:t>220 FTE/231 budgeted</a:t>
            </a:r>
          </a:p>
          <a:p>
            <a:pPr marL="285750" indent="-285750">
              <a:buFont typeface="Wingdings" panose="05000000000000000000" pitchFamily="2" charset="2"/>
              <a:buChar char="§"/>
            </a:pPr>
            <a:r>
              <a:rPr lang="en-US" sz="2000" dirty="0">
                <a:solidFill>
                  <a:schemeClr val="accent2"/>
                </a:solidFill>
              </a:rPr>
              <a:t>26 Divisions</a:t>
            </a:r>
          </a:p>
          <a:p>
            <a:pPr marL="285750" indent="-285750">
              <a:buFont typeface="Wingdings" panose="05000000000000000000" pitchFamily="2" charset="2"/>
              <a:buChar char="§"/>
            </a:pPr>
            <a:r>
              <a:rPr lang="en-US" sz="2000" dirty="0">
                <a:solidFill>
                  <a:schemeClr val="accent2"/>
                </a:solidFill>
              </a:rPr>
              <a:t>49 Skills Center Staff</a:t>
            </a:r>
          </a:p>
          <a:p>
            <a:pPr marL="285750" indent="-285750">
              <a:buFont typeface="Wingdings" panose="05000000000000000000" pitchFamily="2" charset="2"/>
              <a:buChar char="§"/>
            </a:pPr>
            <a:r>
              <a:rPr lang="en-US" sz="2000" dirty="0">
                <a:solidFill>
                  <a:schemeClr val="accent2"/>
                </a:solidFill>
              </a:rPr>
              <a:t>Independent State Board</a:t>
            </a:r>
          </a:p>
          <a:p>
            <a:pPr marL="285750" indent="-285750">
              <a:buFont typeface="Wingdings" panose="05000000000000000000" pitchFamily="2" charset="2"/>
              <a:buChar char="§"/>
            </a:pPr>
            <a:r>
              <a:rPr lang="en-US" sz="2000" dirty="0">
                <a:solidFill>
                  <a:schemeClr val="accent2"/>
                </a:solidFill>
              </a:rPr>
              <a:t>Location</a:t>
            </a:r>
          </a:p>
          <a:p>
            <a:pPr marL="285750" indent="-285750">
              <a:buFont typeface="Wingdings" panose="05000000000000000000" pitchFamily="2" charset="2"/>
              <a:buChar char="§"/>
            </a:pPr>
            <a:r>
              <a:rPr lang="en-US" sz="2000" dirty="0">
                <a:solidFill>
                  <a:schemeClr val="accent2"/>
                </a:solidFill>
              </a:rPr>
              <a:t>Print Shop</a:t>
            </a:r>
            <a:br>
              <a:rPr lang="en-US" sz="2000" dirty="0">
                <a:solidFill>
                  <a:schemeClr val="accent2"/>
                </a:solidFill>
              </a:rPr>
            </a:br>
            <a:r>
              <a:rPr lang="en-US" sz="2000" dirty="0">
                <a:solidFill>
                  <a:schemeClr val="accent2"/>
                </a:solidFill>
              </a:rPr>
              <a:t>   </a:t>
            </a:r>
            <a:br>
              <a:rPr lang="en-US" sz="2000" dirty="0">
                <a:solidFill>
                  <a:schemeClr val="accent2"/>
                </a:solidFill>
              </a:rPr>
            </a:br>
            <a:r>
              <a:rPr lang="en-US" sz="2000" dirty="0">
                <a:solidFill>
                  <a:schemeClr val="accent2"/>
                </a:solidFill>
              </a:rPr>
              <a:t>   </a:t>
            </a:r>
            <a:br>
              <a:rPr lang="en-US" dirty="0">
                <a:solidFill>
                  <a:schemeClr val="accent2"/>
                </a:solidFill>
              </a:rPr>
            </a:br>
            <a:r>
              <a:rPr lang="en-US" dirty="0">
                <a:solidFill>
                  <a:schemeClr val="accent2"/>
                </a:solidFill>
              </a:rPr>
              <a:t>          </a:t>
            </a:r>
          </a:p>
        </p:txBody>
      </p:sp>
      <p:pic>
        <p:nvPicPr>
          <p:cNvPr id="4" name="Picture 3">
            <a:extLst>
              <a:ext uri="{FF2B5EF4-FFF2-40B4-BE49-F238E27FC236}">
                <a16:creationId xmlns:a16="http://schemas.microsoft.com/office/drawing/2014/main" id="{98522AF9-40B2-1E18-ADA3-B157C56AFF63}"/>
              </a:ext>
            </a:extLst>
          </p:cNvPr>
          <p:cNvPicPr>
            <a:picLocks noChangeAspect="1"/>
          </p:cNvPicPr>
          <p:nvPr/>
        </p:nvPicPr>
        <p:blipFill>
          <a:blip r:embed="rId2"/>
          <a:stretch>
            <a:fillRect/>
          </a:stretch>
        </p:blipFill>
        <p:spPr>
          <a:xfrm>
            <a:off x="3657753" y="123570"/>
            <a:ext cx="8166640" cy="6032087"/>
          </a:xfrm>
          <a:prstGeom prst="rect">
            <a:avLst/>
          </a:prstGeom>
        </p:spPr>
      </p:pic>
    </p:spTree>
    <p:extLst>
      <p:ext uri="{BB962C8B-B14F-4D97-AF65-F5344CB8AC3E}">
        <p14:creationId xmlns:p14="http://schemas.microsoft.com/office/powerpoint/2010/main" val="185969096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E83C3C-5750-786A-2440-39F78EA5179B}"/>
              </a:ext>
            </a:extLst>
          </p:cNvPr>
          <p:cNvSpPr>
            <a:spLocks noGrp="1"/>
          </p:cNvSpPr>
          <p:nvPr>
            <p:ph type="title"/>
          </p:nvPr>
        </p:nvSpPr>
        <p:spPr>
          <a:xfrm>
            <a:off x="6225229" y="2477194"/>
            <a:ext cx="5334930" cy="2366408"/>
          </a:xfrm>
        </p:spPr>
        <p:txBody>
          <a:bodyPr vert="horz" lIns="91440" tIns="45720" rIns="91440" bIns="45720" rtlCol="0" anchor="b">
            <a:normAutofit/>
          </a:bodyPr>
          <a:lstStyle/>
          <a:p>
            <a:pPr algn="ctr">
              <a:lnSpc>
                <a:spcPct val="90000"/>
              </a:lnSpc>
              <a:spcBef>
                <a:spcPts val="1000"/>
              </a:spcBef>
              <a:spcAft>
                <a:spcPts val="600"/>
              </a:spcAft>
            </a:pPr>
            <a:r>
              <a:rPr lang="en-US" sz="3600" dirty="0">
                <a:solidFill>
                  <a:srgbClr val="7030A0"/>
                </a:solidFill>
              </a:rPr>
              <a:t>How many State Directors have we had?</a:t>
            </a:r>
          </a:p>
        </p:txBody>
      </p:sp>
      <p:sp>
        <p:nvSpPr>
          <p:cNvPr id="4" name="Content Placeholder 3">
            <a:extLst>
              <a:ext uri="{FF2B5EF4-FFF2-40B4-BE49-F238E27FC236}">
                <a16:creationId xmlns:a16="http://schemas.microsoft.com/office/drawing/2014/main" id="{E27F04E1-DDA1-6685-709D-386E2D4B06A4}"/>
              </a:ext>
            </a:extLst>
          </p:cNvPr>
          <p:cNvSpPr>
            <a:spLocks noGrp="1"/>
          </p:cNvSpPr>
          <p:nvPr>
            <p:ph sz="half" idx="2"/>
          </p:nvPr>
        </p:nvSpPr>
        <p:spPr>
          <a:xfrm>
            <a:off x="6225229" y="1400131"/>
            <a:ext cx="5334931" cy="798645"/>
          </a:xfrm>
        </p:spPr>
        <p:txBody>
          <a:bodyPr vert="horz" lIns="91440" tIns="45720" rIns="91440" bIns="45720" rtlCol="0">
            <a:normAutofit/>
          </a:bodyPr>
          <a:lstStyle/>
          <a:p>
            <a:pPr algn="ctr">
              <a:lnSpc>
                <a:spcPct val="90000"/>
              </a:lnSpc>
              <a:spcBef>
                <a:spcPts val="1000"/>
              </a:spcBef>
              <a:spcAft>
                <a:spcPts val="600"/>
              </a:spcAft>
            </a:pPr>
            <a:r>
              <a:rPr lang="en-US" sz="4000" dirty="0">
                <a:latin typeface="+mn-lt"/>
              </a:rPr>
              <a:t>TEST YOUR KNOWLEDGE</a:t>
            </a:r>
          </a:p>
        </p:txBody>
      </p:sp>
      <p:sp>
        <p:nvSpPr>
          <p:cNvPr id="1044" name="Freeform: Shape 1043">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6" name="Freeform: Shape 1045">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48" name="Freeform: Shape 1047">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0" name="Freeform: Shape 1049">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52" name="Freeform: Shape 1051">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1028" name="Picture 4" descr="Question Emoji Stock Illustrations – 1,358 Question Emoji ...">
            <a:extLst>
              <a:ext uri="{FF2B5EF4-FFF2-40B4-BE49-F238E27FC236}">
                <a16:creationId xmlns:a16="http://schemas.microsoft.com/office/drawing/2014/main" id="{3C38A31F-54C8-ADBE-4055-938956AC8A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882"/>
          <a:stretch/>
        </p:blipFill>
        <p:spPr bwMode="auto">
          <a:xfrm>
            <a:off x="631840" y="598720"/>
            <a:ext cx="5157236" cy="5157216"/>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054" name="Freeform: Shape 1053">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2" name="Picture 11">
            <a:extLst>
              <a:ext uri="{FF2B5EF4-FFF2-40B4-BE49-F238E27FC236}">
                <a16:creationId xmlns:a16="http://schemas.microsoft.com/office/drawing/2014/main" id="{EEA28F61-0E78-A076-50EB-B27B661FB4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29423" y="260831"/>
            <a:ext cx="832048" cy="798645"/>
          </a:xfrm>
          <a:prstGeom prst="rect">
            <a:avLst/>
          </a:prstGeom>
        </p:spPr>
      </p:pic>
    </p:spTree>
    <p:extLst>
      <p:ext uri="{BB962C8B-B14F-4D97-AF65-F5344CB8AC3E}">
        <p14:creationId xmlns:p14="http://schemas.microsoft.com/office/powerpoint/2010/main" val="398685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332E0-83B2-41CD-866B-B510AD371EF5}"/>
              </a:ext>
            </a:extLst>
          </p:cNvPr>
          <p:cNvSpPr>
            <a:spLocks noGrp="1"/>
          </p:cNvSpPr>
          <p:nvPr>
            <p:ph type="title"/>
          </p:nvPr>
        </p:nvSpPr>
        <p:spPr>
          <a:xfrm>
            <a:off x="838200" y="334440"/>
            <a:ext cx="10515600" cy="843847"/>
          </a:xfrm>
        </p:spPr>
        <p:txBody>
          <a:bodyPr>
            <a:normAutofit/>
          </a:bodyPr>
          <a:lstStyle/>
          <a:p>
            <a:r>
              <a:rPr lang="en-US" sz="4000" dirty="0"/>
              <a:t>State Directors:</a:t>
            </a:r>
          </a:p>
        </p:txBody>
      </p:sp>
      <p:sp>
        <p:nvSpPr>
          <p:cNvPr id="3" name="Content Placeholder 2">
            <a:extLst>
              <a:ext uri="{FF2B5EF4-FFF2-40B4-BE49-F238E27FC236}">
                <a16:creationId xmlns:a16="http://schemas.microsoft.com/office/drawing/2014/main" id="{D40DB768-DE68-F0C0-9897-6C59070C71DF}"/>
              </a:ext>
            </a:extLst>
          </p:cNvPr>
          <p:cNvSpPr>
            <a:spLocks noGrp="1"/>
          </p:cNvSpPr>
          <p:nvPr>
            <p:ph idx="1"/>
          </p:nvPr>
        </p:nvSpPr>
        <p:spPr>
          <a:xfrm>
            <a:off x="838200" y="1130593"/>
            <a:ext cx="10515600" cy="4351338"/>
          </a:xfrm>
        </p:spPr>
        <p:txBody>
          <a:bodyPr>
            <a:normAutofit lnSpcReduction="10000"/>
          </a:bodyPr>
          <a:lstStyle/>
          <a:p>
            <a:r>
              <a:rPr lang="en-US" sz="1800" dirty="0"/>
              <a:t>1941-1967	J.B. Perky			First State Director, System Architect</a:t>
            </a:r>
          </a:p>
          <a:p>
            <a:r>
              <a:rPr lang="en-US" sz="1800" dirty="0"/>
              <a:t>1967-1985	Dr. Francis Tuttle		System Architect, Skills Centers, MAVCC Curriculum 						Consortium, Independent </a:t>
            </a:r>
            <a:r>
              <a:rPr lang="en-US" sz="1800" dirty="0" err="1"/>
              <a:t>VoTech</a:t>
            </a:r>
            <a:r>
              <a:rPr lang="en-US" sz="1800" dirty="0"/>
              <a:t> Board Formed</a:t>
            </a:r>
          </a:p>
          <a:p>
            <a:r>
              <a:rPr lang="en-US" sz="1800" dirty="0"/>
              <a:t>1985-1999	Dr. Roy Peters		</a:t>
            </a:r>
            <a:r>
              <a:rPr lang="en-US" sz="1800" dirty="0" err="1"/>
              <a:t>VoTech</a:t>
            </a:r>
            <a:r>
              <a:rPr lang="en-US" sz="1800" dirty="0"/>
              <a:t> Testing Division, Carl Perkins Funding, White Glove</a:t>
            </a:r>
          </a:p>
          <a:p>
            <a:r>
              <a:rPr lang="en-US" sz="1800" dirty="0"/>
              <a:t>1999-2002	Dr. Ann Benson		Name Change to CareerTech, School-To-Work, Keating</a:t>
            </a:r>
          </a:p>
          <a:p>
            <a:r>
              <a:rPr lang="en-US" sz="1800" dirty="0"/>
              <a:t>2002-2003	Pete </a:t>
            </a:r>
            <a:r>
              <a:rPr lang="en-US" sz="1800" dirty="0" err="1"/>
              <a:t>Buswell</a:t>
            </a:r>
            <a:r>
              <a:rPr lang="en-US" sz="1800" dirty="0"/>
              <a:t>		Six Months	</a:t>
            </a:r>
            <a:r>
              <a:rPr lang="en-US" sz="1000" dirty="0"/>
              <a:t>	</a:t>
            </a:r>
          </a:p>
          <a:p>
            <a:r>
              <a:rPr lang="en-US" sz="1800" dirty="0"/>
              <a:t>2004-2013	Dr. Phil Berkenbile		Enrollments hit 500,000, Academics, RIFS/Budget Cuts</a:t>
            </a:r>
          </a:p>
          <a:p>
            <a:r>
              <a:rPr lang="en-US" sz="1800" dirty="0"/>
              <a:t>Interim		Dr. Kay Martin</a:t>
            </a:r>
          </a:p>
          <a:p>
            <a:r>
              <a:rPr lang="en-US" sz="1800" dirty="0"/>
              <a:t>2013-2015	Dr. Bob Sommers		Reorganization, Baldridge, Ag Programs in Tech Centers</a:t>
            </a:r>
          </a:p>
          <a:p>
            <a:r>
              <a:rPr lang="en-US" sz="1800" dirty="0"/>
              <a:t>2015-2022	Dr. Marcie Mack		Budget Shortfalls, Pandemic</a:t>
            </a:r>
          </a:p>
          <a:p>
            <a:r>
              <a:rPr lang="en-US" sz="1800" dirty="0"/>
              <a:t>Interim		Lee Denney</a:t>
            </a:r>
            <a:endParaRPr lang="en-US" sz="1400" dirty="0"/>
          </a:p>
          <a:p>
            <a:r>
              <a:rPr lang="en-US" sz="1800" dirty="0"/>
              <a:t>2023-present	Brent Haken		New Vision for Growth, Legislation, Funding, Agency Support</a:t>
            </a:r>
          </a:p>
          <a:p>
            <a:pPr marL="0" indent="0" algn="ctr">
              <a:buNone/>
            </a:pPr>
            <a:r>
              <a:rPr lang="en-US" sz="1800" dirty="0"/>
              <a:t> </a:t>
            </a:r>
          </a:p>
        </p:txBody>
      </p:sp>
    </p:spTree>
    <p:extLst>
      <p:ext uri="{BB962C8B-B14F-4D97-AF65-F5344CB8AC3E}">
        <p14:creationId xmlns:p14="http://schemas.microsoft.com/office/powerpoint/2010/main" val="1602984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FEE1FFB-B49C-EB1D-1673-931947ABB7A1}"/>
              </a:ext>
            </a:extLst>
          </p:cNvPr>
          <p:cNvSpPr txBox="1">
            <a:spLocks/>
          </p:cNvSpPr>
          <p:nvPr/>
        </p:nvSpPr>
        <p:spPr>
          <a:xfrm>
            <a:off x="3275446" y="4969972"/>
            <a:ext cx="8422284" cy="117820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10800"/>
              </a:lnSpc>
            </a:pPr>
            <a:r>
              <a:rPr lang="en-US" b="1" spc="-150" dirty="0">
                <a:latin typeface="Montserrat" panose="00000500000000000000" pitchFamily="50" charset="0"/>
              </a:rPr>
              <a:t>Thank you!</a:t>
            </a:r>
          </a:p>
        </p:txBody>
      </p:sp>
      <p:pic>
        <p:nvPicPr>
          <p:cNvPr id="7" name="Picture 6" descr="A picture containing logo&#10;&#10;Description automatically generated">
            <a:extLst>
              <a:ext uri="{FF2B5EF4-FFF2-40B4-BE49-F238E27FC236}">
                <a16:creationId xmlns:a16="http://schemas.microsoft.com/office/drawing/2014/main" id="{0B95E9E1-9C3B-EC8C-51DC-608698D7A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970" y="4342606"/>
            <a:ext cx="2188591" cy="2220412"/>
          </a:xfrm>
          <a:prstGeom prst="rect">
            <a:avLst/>
          </a:prstGeom>
        </p:spPr>
      </p:pic>
      <p:sp>
        <p:nvSpPr>
          <p:cNvPr id="3" name="TextBox 2">
            <a:extLst>
              <a:ext uri="{FF2B5EF4-FFF2-40B4-BE49-F238E27FC236}">
                <a16:creationId xmlns:a16="http://schemas.microsoft.com/office/drawing/2014/main" id="{4E8B40EE-A576-6E2F-F99F-55B37155D712}"/>
              </a:ext>
            </a:extLst>
          </p:cNvPr>
          <p:cNvSpPr txBox="1"/>
          <p:nvPr/>
        </p:nvSpPr>
        <p:spPr>
          <a:xfrm>
            <a:off x="617839" y="1386689"/>
            <a:ext cx="11137556" cy="2431435"/>
          </a:xfrm>
          <a:prstGeom prst="rect">
            <a:avLst/>
          </a:prstGeom>
          <a:noFill/>
        </p:spPr>
        <p:txBody>
          <a:bodyPr wrap="square">
            <a:spAutoFit/>
          </a:bodyPr>
          <a:lstStyle/>
          <a:p>
            <a:pPr marL="0" indent="0">
              <a:buNone/>
            </a:pPr>
            <a:r>
              <a:rPr lang="en-US" sz="4000" dirty="0">
                <a:solidFill>
                  <a:schemeClr val="accent1"/>
                </a:solidFill>
              </a:rPr>
              <a:t>“The most important thing is to make sure the most important thing remains the most important thing.”</a:t>
            </a:r>
          </a:p>
          <a:p>
            <a:pPr marL="0" indent="0">
              <a:buNone/>
            </a:pPr>
            <a:endParaRPr lang="en-US" sz="3600" dirty="0">
              <a:solidFill>
                <a:schemeClr val="accent1"/>
              </a:solidFill>
            </a:endParaRPr>
          </a:p>
          <a:p>
            <a:pPr marL="0" indent="0">
              <a:buNone/>
            </a:pPr>
            <a:r>
              <a:rPr lang="en-US" sz="3600" dirty="0">
                <a:solidFill>
                  <a:schemeClr val="accent1"/>
                </a:solidFill>
              </a:rPr>
              <a:t>							-Dr. Tom Friedemann</a:t>
            </a:r>
          </a:p>
        </p:txBody>
      </p:sp>
    </p:spTree>
    <p:extLst>
      <p:ext uri="{BB962C8B-B14F-4D97-AF65-F5344CB8AC3E}">
        <p14:creationId xmlns:p14="http://schemas.microsoft.com/office/powerpoint/2010/main" val="3321745577"/>
      </p:ext>
    </p:extLst>
  </p:cSld>
  <p:clrMapOvr>
    <a:masterClrMapping/>
  </p:clrMapOvr>
  <p:transition spd="slow">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0DFFC-D97A-4511-950B-866E440541AB}"/>
              </a:ext>
            </a:extLst>
          </p:cNvPr>
          <p:cNvSpPr>
            <a:spLocks noGrp="1"/>
          </p:cNvSpPr>
          <p:nvPr>
            <p:ph type="title"/>
          </p:nvPr>
        </p:nvSpPr>
        <p:spPr>
          <a:xfrm>
            <a:off x="481013" y="3752849"/>
            <a:ext cx="3290887" cy="1581151"/>
          </a:xfrm>
        </p:spPr>
        <p:txBody>
          <a:bodyPr vert="horz" lIns="91440" tIns="45720" rIns="91440" bIns="45720" rtlCol="0" anchor="ctr">
            <a:normAutofit fontScale="90000"/>
          </a:bodyPr>
          <a:lstStyle/>
          <a:p>
            <a:r>
              <a:rPr lang="en-US" sz="3600" dirty="0">
                <a:solidFill>
                  <a:srgbClr val="004E99"/>
                </a:solidFill>
              </a:rPr>
              <a:t>Relocation of the State Vocational Agency (1932)</a:t>
            </a:r>
          </a:p>
        </p:txBody>
      </p:sp>
      <p:pic>
        <p:nvPicPr>
          <p:cNvPr id="5" name="Content Placeholder 12">
            <a:extLst>
              <a:ext uri="{FF2B5EF4-FFF2-40B4-BE49-F238E27FC236}">
                <a16:creationId xmlns:a16="http://schemas.microsoft.com/office/drawing/2014/main" id="{0DF36919-E3EB-4334-B564-A31E4579A69B}"/>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32912" b="3128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3F2EA60D-9BE4-402A-A4CE-A70E345AB5F8}"/>
              </a:ext>
            </a:extLst>
          </p:cNvPr>
          <p:cNvSpPr>
            <a:spLocks noGrp="1"/>
          </p:cNvSpPr>
          <p:nvPr>
            <p:ph sz="half" idx="1"/>
          </p:nvPr>
        </p:nvSpPr>
        <p:spPr>
          <a:xfrm>
            <a:off x="4223982" y="3752850"/>
            <a:ext cx="7485413" cy="2452687"/>
          </a:xfrm>
        </p:spPr>
        <p:txBody>
          <a:bodyPr vert="horz" lIns="91440" tIns="45720" rIns="91440" bIns="45720" rtlCol="0" anchor="ctr">
            <a:normAutofit/>
          </a:bodyPr>
          <a:lstStyle/>
          <a:p>
            <a:pPr>
              <a:buFont typeface="Arial" panose="020B0604020202020204" pitchFamily="34" charset="0"/>
              <a:buChar char="•"/>
            </a:pPr>
            <a:r>
              <a:rPr lang="en-US" sz="2400" dirty="0">
                <a:solidFill>
                  <a:schemeClr val="tx1"/>
                </a:solidFill>
              </a:rPr>
              <a:t>Vocational education department operated from Oklahoma City since 1917</a:t>
            </a:r>
          </a:p>
          <a:p>
            <a:pPr>
              <a:buFont typeface="Arial" panose="020B0604020202020204" pitchFamily="34" charset="0"/>
              <a:buChar char="•"/>
            </a:pPr>
            <a:r>
              <a:rPr lang="en-US" sz="2400" dirty="0">
                <a:solidFill>
                  <a:schemeClr val="tx1"/>
                </a:solidFill>
              </a:rPr>
              <a:t>J.B. Perky moved the department to Stillwater and the OAMC campus</a:t>
            </a:r>
          </a:p>
          <a:p>
            <a:pPr>
              <a:buFont typeface="Arial" panose="020B0604020202020204" pitchFamily="34" charset="0"/>
              <a:buChar char="•"/>
            </a:pPr>
            <a:r>
              <a:rPr lang="en-US" sz="2400" dirty="0">
                <a:solidFill>
                  <a:schemeClr val="tx1"/>
                </a:solidFill>
              </a:rPr>
              <a:t>Current agency location was made available in 1958 by the renamed Oklahoma State University</a:t>
            </a:r>
          </a:p>
        </p:txBody>
      </p:sp>
    </p:spTree>
    <p:extLst>
      <p:ext uri="{BB962C8B-B14F-4D97-AF65-F5344CB8AC3E}">
        <p14:creationId xmlns:p14="http://schemas.microsoft.com/office/powerpoint/2010/main" val="2998079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iewer">
            <a:extLst>
              <a:ext uri="{FF2B5EF4-FFF2-40B4-BE49-F238E27FC236}">
                <a16:creationId xmlns:a16="http://schemas.microsoft.com/office/drawing/2014/main" id="{1712E274-33AC-823C-0E79-8BA7AF762E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755" y="1463483"/>
            <a:ext cx="5715000"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5A091C5F-D3A6-C2D7-DBDD-8A46BCD63F8F}"/>
              </a:ext>
            </a:extLst>
          </p:cNvPr>
          <p:cNvSpPr>
            <a:spLocks noGrp="1"/>
          </p:cNvSpPr>
          <p:nvPr>
            <p:ph sz="half" idx="1"/>
          </p:nvPr>
        </p:nvSpPr>
        <p:spPr>
          <a:xfrm>
            <a:off x="6864292" y="1055794"/>
            <a:ext cx="5181600" cy="4351338"/>
          </a:xfrm>
        </p:spPr>
        <p:txBody>
          <a:bodyPr/>
          <a:lstStyle/>
          <a:p>
            <a:r>
              <a:rPr lang="en-US" dirty="0"/>
              <a:t>J.B Perky becomes the executive officer for the state board to represent vocational education</a:t>
            </a:r>
            <a:br>
              <a:rPr lang="en-US" dirty="0"/>
            </a:br>
            <a:endParaRPr lang="en-US" dirty="0"/>
          </a:p>
          <a:p>
            <a:r>
              <a:rPr lang="en-US" dirty="0"/>
              <a:t>He was the first state director for vocational education</a:t>
            </a:r>
            <a:br>
              <a:rPr lang="en-US" dirty="0"/>
            </a:br>
            <a:endParaRPr lang="en-US" dirty="0"/>
          </a:p>
          <a:p>
            <a:r>
              <a:rPr lang="en-US" dirty="0"/>
              <a:t>Remained the state supervisor for vocational agriculture education</a:t>
            </a:r>
          </a:p>
        </p:txBody>
      </p:sp>
      <p:sp>
        <p:nvSpPr>
          <p:cNvPr id="9" name="TextBox 8">
            <a:extLst>
              <a:ext uri="{FF2B5EF4-FFF2-40B4-BE49-F238E27FC236}">
                <a16:creationId xmlns:a16="http://schemas.microsoft.com/office/drawing/2014/main" id="{BF236134-B4B7-3BB3-4F60-815FC5A19C64}"/>
              </a:ext>
            </a:extLst>
          </p:cNvPr>
          <p:cNvSpPr txBox="1"/>
          <p:nvPr/>
        </p:nvSpPr>
        <p:spPr>
          <a:xfrm rot="5400000">
            <a:off x="-689164" y="2617537"/>
            <a:ext cx="2646878" cy="707886"/>
          </a:xfrm>
          <a:prstGeom prst="rect">
            <a:avLst/>
          </a:prstGeom>
          <a:noFill/>
        </p:spPr>
        <p:txBody>
          <a:bodyPr vert="vert270" wrap="square" rtlCol="0">
            <a:spAutoFit/>
          </a:bodyPr>
          <a:lstStyle/>
          <a:p>
            <a:r>
              <a:rPr lang="en-US" sz="4000" b="1" dirty="0">
                <a:solidFill>
                  <a:schemeClr val="accent1"/>
                </a:solidFill>
              </a:rPr>
              <a:t>1</a:t>
            </a:r>
          </a:p>
          <a:p>
            <a:r>
              <a:rPr lang="en-US" sz="4000" b="1" dirty="0">
                <a:solidFill>
                  <a:schemeClr val="accent1"/>
                </a:solidFill>
              </a:rPr>
              <a:t>9</a:t>
            </a:r>
          </a:p>
          <a:p>
            <a:r>
              <a:rPr lang="en-US" sz="4000" b="1" dirty="0">
                <a:solidFill>
                  <a:schemeClr val="accent1"/>
                </a:solidFill>
              </a:rPr>
              <a:t>4</a:t>
            </a:r>
          </a:p>
          <a:p>
            <a:r>
              <a:rPr lang="en-US" sz="4000" b="1" dirty="0">
                <a:solidFill>
                  <a:schemeClr val="accent1"/>
                </a:solidFill>
              </a:rPr>
              <a:t>1</a:t>
            </a:r>
          </a:p>
        </p:txBody>
      </p:sp>
    </p:spTree>
    <p:extLst>
      <p:ext uri="{BB962C8B-B14F-4D97-AF65-F5344CB8AC3E}">
        <p14:creationId xmlns:p14="http://schemas.microsoft.com/office/powerpoint/2010/main" val="4152692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578C122-C40E-4E4D-8AD8-04A9409CE522}"/>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sz="2400" kern="1200" dirty="0">
                <a:solidFill>
                  <a:srgbClr val="004E99"/>
                </a:solidFill>
                <a:ea typeface="+mj-ea"/>
                <a:cs typeface="+mj-cs"/>
              </a:rPr>
              <a:t>Hiring of Francis Tuttle as State Coordinator of the New Area Schools Division (1964)</a:t>
            </a:r>
          </a:p>
        </p:txBody>
      </p:sp>
      <p:sp>
        <p:nvSpPr>
          <p:cNvPr id="9" name="Content Placeholder 8">
            <a:extLst>
              <a:ext uri="{FF2B5EF4-FFF2-40B4-BE49-F238E27FC236}">
                <a16:creationId xmlns:a16="http://schemas.microsoft.com/office/drawing/2014/main" id="{A5DA1973-A7E0-49C8-B904-8ABC931926BF}"/>
              </a:ext>
            </a:extLst>
          </p:cNvPr>
          <p:cNvSpPr>
            <a:spLocks noGrp="1"/>
          </p:cNvSpPr>
          <p:nvPr>
            <p:ph sz="half" idx="2"/>
          </p:nvPr>
        </p:nvSpPr>
        <p:spPr>
          <a:xfrm>
            <a:off x="648931" y="2438401"/>
            <a:ext cx="3505494" cy="2895600"/>
          </a:xfrm>
        </p:spPr>
        <p:txBody>
          <a:bodyPr vert="horz" lIns="91440" tIns="45720" rIns="91440" bIns="45720" rtlCol="0">
            <a:normAutofit fontScale="92500"/>
          </a:bodyPr>
          <a:lstStyle/>
          <a:p>
            <a:pPr marL="0" indent="0">
              <a:buNone/>
            </a:pPr>
            <a:r>
              <a:rPr lang="en-US" sz="2400" dirty="0">
                <a:solidFill>
                  <a:schemeClr val="tx1"/>
                </a:solidFill>
              </a:rPr>
              <a:t>Francis Tuttle—then superintendent of Muskogee Public Schools—accepted an offer from Oliver Hodge—state superintendent of public instruction—and from J.B. Perky to head the new Area Schools Division.</a:t>
            </a:r>
          </a:p>
          <a:p>
            <a:pPr>
              <a:buFont typeface="Arial" panose="020B0604020202020204" pitchFamily="34" charset="0"/>
              <a:buChar char="•"/>
            </a:pPr>
            <a:endParaRPr lang="en-US" sz="2000" dirty="0">
              <a:solidFill>
                <a:schemeClr val="tx1"/>
              </a:solidFill>
            </a:endParaRPr>
          </a:p>
        </p:txBody>
      </p:sp>
      <p:pic>
        <p:nvPicPr>
          <p:cNvPr id="10" name="Content Placeholder 7">
            <a:extLst>
              <a:ext uri="{FF2B5EF4-FFF2-40B4-BE49-F238E27FC236}">
                <a16:creationId xmlns:a16="http://schemas.microsoft.com/office/drawing/2014/main" id="{E0176E9C-E21F-4F37-BE3D-1229BED99FB1}"/>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391744" y="807593"/>
            <a:ext cx="4047566" cy="5239568"/>
          </a:xfrm>
          <a:prstGeom prst="rect">
            <a:avLst/>
          </a:prstGeom>
          <a:effectLst/>
        </p:spPr>
      </p:pic>
    </p:spTree>
    <p:extLst>
      <p:ext uri="{BB962C8B-B14F-4D97-AF65-F5344CB8AC3E}">
        <p14:creationId xmlns:p14="http://schemas.microsoft.com/office/powerpoint/2010/main" val="3827740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3133344" y="0"/>
            <a:ext cx="4983480" cy="3401567"/>
          </a:xfrm>
          <a:prstGeom prst="rect">
            <a:avLst/>
          </a:prstGeom>
        </p:spPr>
      </p:pic>
      <p:grpSp>
        <p:nvGrpSpPr>
          <p:cNvPr id="3" name="object 3"/>
          <p:cNvGrpSpPr/>
          <p:nvPr/>
        </p:nvGrpSpPr>
        <p:grpSpPr>
          <a:xfrm>
            <a:off x="0" y="0"/>
            <a:ext cx="12191902" cy="6858000"/>
            <a:chOff x="0" y="0"/>
            <a:chExt cx="12191902" cy="6858000"/>
          </a:xfrm>
        </p:grpSpPr>
        <p:pic>
          <p:nvPicPr>
            <p:cNvPr id="4" name="object 4"/>
            <p:cNvPicPr/>
            <p:nvPr/>
          </p:nvPicPr>
          <p:blipFill>
            <a:blip r:embed="rId4" cstate="print"/>
            <a:stretch>
              <a:fillRect/>
            </a:stretch>
          </p:blipFill>
          <p:spPr>
            <a:xfrm>
              <a:off x="7381689" y="3456433"/>
              <a:ext cx="4810213" cy="3401567"/>
            </a:xfrm>
            <a:prstGeom prst="rect">
              <a:avLst/>
            </a:prstGeom>
          </p:spPr>
        </p:pic>
        <p:pic>
          <p:nvPicPr>
            <p:cNvPr id="5" name="object 5"/>
            <p:cNvPicPr/>
            <p:nvPr/>
          </p:nvPicPr>
          <p:blipFill>
            <a:blip r:embed="rId5" cstate="print"/>
            <a:stretch>
              <a:fillRect/>
            </a:stretch>
          </p:blipFill>
          <p:spPr>
            <a:xfrm>
              <a:off x="3189428" y="3456432"/>
              <a:ext cx="4925477" cy="3401567"/>
            </a:xfrm>
            <a:prstGeom prst="rect">
              <a:avLst/>
            </a:prstGeom>
          </p:spPr>
        </p:pic>
        <p:pic>
          <p:nvPicPr>
            <p:cNvPr id="6" name="object 6"/>
            <p:cNvPicPr/>
            <p:nvPr/>
          </p:nvPicPr>
          <p:blipFill>
            <a:blip r:embed="rId6" cstate="print"/>
            <a:stretch>
              <a:fillRect/>
            </a:stretch>
          </p:blipFill>
          <p:spPr>
            <a:xfrm>
              <a:off x="3138661" y="0"/>
              <a:ext cx="902986" cy="6857999"/>
            </a:xfrm>
            <a:prstGeom prst="rect">
              <a:avLst/>
            </a:prstGeom>
          </p:spPr>
        </p:pic>
        <p:sp>
          <p:nvSpPr>
            <p:cNvPr id="7" name="object 7"/>
            <p:cNvSpPr/>
            <p:nvPr/>
          </p:nvSpPr>
          <p:spPr>
            <a:xfrm>
              <a:off x="0" y="0"/>
              <a:ext cx="3945890" cy="6858000"/>
            </a:xfrm>
            <a:custGeom>
              <a:avLst/>
              <a:gdLst/>
              <a:ahLst/>
              <a:cxnLst/>
              <a:rect l="l" t="t" r="r" b="b"/>
              <a:pathLst>
                <a:path w="3945890" h="6858000">
                  <a:moveTo>
                    <a:pt x="3138661" y="0"/>
                  </a:moveTo>
                  <a:lnTo>
                    <a:pt x="0" y="0"/>
                  </a:lnTo>
                  <a:lnTo>
                    <a:pt x="0" y="6857999"/>
                  </a:lnTo>
                  <a:lnTo>
                    <a:pt x="3192176" y="6857999"/>
                  </a:lnTo>
                  <a:lnTo>
                    <a:pt x="3275260" y="6695337"/>
                  </a:lnTo>
                  <a:lnTo>
                    <a:pt x="3294381" y="6653506"/>
                  </a:lnTo>
                  <a:lnTo>
                    <a:pt x="3313259" y="6611417"/>
                  </a:lnTo>
                  <a:lnTo>
                    <a:pt x="3331891" y="6569073"/>
                  </a:lnTo>
                  <a:lnTo>
                    <a:pt x="3350276" y="6526475"/>
                  </a:lnTo>
                  <a:lnTo>
                    <a:pt x="3368412" y="6483627"/>
                  </a:lnTo>
                  <a:lnTo>
                    <a:pt x="3386299" y="6440530"/>
                  </a:lnTo>
                  <a:lnTo>
                    <a:pt x="3403934" y="6397186"/>
                  </a:lnTo>
                  <a:lnTo>
                    <a:pt x="3421315" y="6353597"/>
                  </a:lnTo>
                  <a:lnTo>
                    <a:pt x="3438443" y="6309766"/>
                  </a:lnTo>
                  <a:lnTo>
                    <a:pt x="3455314" y="6265695"/>
                  </a:lnTo>
                  <a:lnTo>
                    <a:pt x="3471928" y="6221386"/>
                  </a:lnTo>
                  <a:lnTo>
                    <a:pt x="3488283" y="6176842"/>
                  </a:lnTo>
                  <a:lnTo>
                    <a:pt x="3504377" y="6132063"/>
                  </a:lnTo>
                  <a:lnTo>
                    <a:pt x="3520210" y="6087053"/>
                  </a:lnTo>
                  <a:lnTo>
                    <a:pt x="3535779" y="6041814"/>
                  </a:lnTo>
                  <a:lnTo>
                    <a:pt x="3551084" y="5996347"/>
                  </a:lnTo>
                  <a:lnTo>
                    <a:pt x="3566122" y="5950656"/>
                  </a:lnTo>
                  <a:lnTo>
                    <a:pt x="3580892" y="5904742"/>
                  </a:lnTo>
                  <a:lnTo>
                    <a:pt x="3595393" y="5858607"/>
                  </a:lnTo>
                  <a:lnTo>
                    <a:pt x="3609623" y="5812253"/>
                  </a:lnTo>
                  <a:lnTo>
                    <a:pt x="3623580" y="5765684"/>
                  </a:lnTo>
                  <a:lnTo>
                    <a:pt x="3637264" y="5718900"/>
                  </a:lnTo>
                  <a:lnTo>
                    <a:pt x="3650673" y="5671904"/>
                  </a:lnTo>
                  <a:lnTo>
                    <a:pt x="3663805" y="5624699"/>
                  </a:lnTo>
                  <a:lnTo>
                    <a:pt x="3676659" y="5577286"/>
                  </a:lnTo>
                  <a:lnTo>
                    <a:pt x="3689233" y="5529667"/>
                  </a:lnTo>
                  <a:lnTo>
                    <a:pt x="3701525" y="5481845"/>
                  </a:lnTo>
                  <a:lnTo>
                    <a:pt x="3713536" y="5433822"/>
                  </a:lnTo>
                  <a:lnTo>
                    <a:pt x="3725262" y="5385601"/>
                  </a:lnTo>
                  <a:lnTo>
                    <a:pt x="3736702" y="5337182"/>
                  </a:lnTo>
                  <a:lnTo>
                    <a:pt x="3747855" y="5288569"/>
                  </a:lnTo>
                  <a:lnTo>
                    <a:pt x="3758720" y="5239763"/>
                  </a:lnTo>
                  <a:lnTo>
                    <a:pt x="3769295" y="5190768"/>
                  </a:lnTo>
                  <a:lnTo>
                    <a:pt x="3779578" y="5141584"/>
                  </a:lnTo>
                  <a:lnTo>
                    <a:pt x="3789568" y="5092214"/>
                  </a:lnTo>
                  <a:lnTo>
                    <a:pt x="3799263" y="5042660"/>
                  </a:lnTo>
                  <a:lnTo>
                    <a:pt x="3808662" y="4992925"/>
                  </a:lnTo>
                  <a:lnTo>
                    <a:pt x="3817764" y="4943011"/>
                  </a:lnTo>
                  <a:lnTo>
                    <a:pt x="3826567" y="4892919"/>
                  </a:lnTo>
                  <a:lnTo>
                    <a:pt x="3835070" y="4842652"/>
                  </a:lnTo>
                  <a:lnTo>
                    <a:pt x="3843270" y="4792213"/>
                  </a:lnTo>
                  <a:lnTo>
                    <a:pt x="3851167" y="4741602"/>
                  </a:lnTo>
                  <a:lnTo>
                    <a:pt x="3858760" y="4690823"/>
                  </a:lnTo>
                  <a:lnTo>
                    <a:pt x="3866045" y="4639878"/>
                  </a:lnTo>
                  <a:lnTo>
                    <a:pt x="3873023" y="4588769"/>
                  </a:lnTo>
                  <a:lnTo>
                    <a:pt x="3879692" y="4537497"/>
                  </a:lnTo>
                  <a:lnTo>
                    <a:pt x="3886050" y="4486066"/>
                  </a:lnTo>
                  <a:lnTo>
                    <a:pt x="3892095" y="4434477"/>
                  </a:lnTo>
                  <a:lnTo>
                    <a:pt x="3897827" y="4382733"/>
                  </a:lnTo>
                  <a:lnTo>
                    <a:pt x="3903243" y="4330835"/>
                  </a:lnTo>
                  <a:lnTo>
                    <a:pt x="3908343" y="4278786"/>
                  </a:lnTo>
                  <a:lnTo>
                    <a:pt x="3913124" y="4226588"/>
                  </a:lnTo>
                  <a:lnTo>
                    <a:pt x="3917585" y="4174243"/>
                  </a:lnTo>
                  <a:lnTo>
                    <a:pt x="3921726" y="4121754"/>
                  </a:lnTo>
                  <a:lnTo>
                    <a:pt x="3925543" y="4069122"/>
                  </a:lnTo>
                  <a:lnTo>
                    <a:pt x="3929037" y="4016349"/>
                  </a:lnTo>
                  <a:lnTo>
                    <a:pt x="3932205" y="3963439"/>
                  </a:lnTo>
                  <a:lnTo>
                    <a:pt x="3935045" y="3910393"/>
                  </a:lnTo>
                  <a:lnTo>
                    <a:pt x="3937557" y="3857212"/>
                  </a:lnTo>
                  <a:lnTo>
                    <a:pt x="3939739" y="3803901"/>
                  </a:lnTo>
                  <a:lnTo>
                    <a:pt x="3941589" y="3750459"/>
                  </a:lnTo>
                  <a:lnTo>
                    <a:pt x="3943106" y="3696891"/>
                  </a:lnTo>
                  <a:lnTo>
                    <a:pt x="3944289" y="3643197"/>
                  </a:lnTo>
                  <a:lnTo>
                    <a:pt x="3945136" y="3589380"/>
                  </a:lnTo>
                  <a:lnTo>
                    <a:pt x="3945645" y="3535443"/>
                  </a:lnTo>
                  <a:lnTo>
                    <a:pt x="3945815" y="3481387"/>
                  </a:lnTo>
                  <a:lnTo>
                    <a:pt x="3945645" y="3427331"/>
                  </a:lnTo>
                  <a:lnTo>
                    <a:pt x="3945136" y="3373394"/>
                  </a:lnTo>
                  <a:lnTo>
                    <a:pt x="3944289" y="3319577"/>
                  </a:lnTo>
                  <a:lnTo>
                    <a:pt x="3943106" y="3265884"/>
                  </a:lnTo>
                  <a:lnTo>
                    <a:pt x="3941589" y="3212315"/>
                  </a:lnTo>
                  <a:lnTo>
                    <a:pt x="3939739" y="3158874"/>
                  </a:lnTo>
                  <a:lnTo>
                    <a:pt x="3937557" y="3105562"/>
                  </a:lnTo>
                  <a:lnTo>
                    <a:pt x="3935045" y="3052382"/>
                  </a:lnTo>
                  <a:lnTo>
                    <a:pt x="3932205" y="2999336"/>
                  </a:lnTo>
                  <a:lnTo>
                    <a:pt x="3929037" y="2946426"/>
                  </a:lnTo>
                  <a:lnTo>
                    <a:pt x="3925543" y="2893653"/>
                  </a:lnTo>
                  <a:lnTo>
                    <a:pt x="3921726" y="2841022"/>
                  </a:lnTo>
                  <a:lnTo>
                    <a:pt x="3917585" y="2788532"/>
                  </a:lnTo>
                  <a:lnTo>
                    <a:pt x="3913124" y="2736187"/>
                  </a:lnTo>
                  <a:lnTo>
                    <a:pt x="3908343" y="2683990"/>
                  </a:lnTo>
                  <a:lnTo>
                    <a:pt x="3903243" y="2631941"/>
                  </a:lnTo>
                  <a:lnTo>
                    <a:pt x="3897827" y="2580043"/>
                  </a:lnTo>
                  <a:lnTo>
                    <a:pt x="3892095" y="2528298"/>
                  </a:lnTo>
                  <a:lnTo>
                    <a:pt x="3886050" y="2476709"/>
                  </a:lnTo>
                  <a:lnTo>
                    <a:pt x="3879692" y="2425278"/>
                  </a:lnTo>
                  <a:lnTo>
                    <a:pt x="3873023" y="2374007"/>
                  </a:lnTo>
                  <a:lnTo>
                    <a:pt x="3866045" y="2322897"/>
                  </a:lnTo>
                  <a:lnTo>
                    <a:pt x="3858760" y="2271952"/>
                  </a:lnTo>
                  <a:lnTo>
                    <a:pt x="3851167" y="2221173"/>
                  </a:lnTo>
                  <a:lnTo>
                    <a:pt x="3843270" y="2170563"/>
                  </a:lnTo>
                  <a:lnTo>
                    <a:pt x="3835070" y="2120124"/>
                  </a:lnTo>
                  <a:lnTo>
                    <a:pt x="3826567" y="2069857"/>
                  </a:lnTo>
                  <a:lnTo>
                    <a:pt x="3817764" y="2019765"/>
                  </a:lnTo>
                  <a:lnTo>
                    <a:pt x="3808662" y="1969851"/>
                  </a:lnTo>
                  <a:lnTo>
                    <a:pt x="3799263" y="1920116"/>
                  </a:lnTo>
                  <a:lnTo>
                    <a:pt x="3789568" y="1870562"/>
                  </a:lnTo>
                  <a:lnTo>
                    <a:pt x="3779578" y="1821192"/>
                  </a:lnTo>
                  <a:lnTo>
                    <a:pt x="3769295" y="1772008"/>
                  </a:lnTo>
                  <a:lnTo>
                    <a:pt x="3758720" y="1723013"/>
                  </a:lnTo>
                  <a:lnTo>
                    <a:pt x="3747855" y="1674207"/>
                  </a:lnTo>
                  <a:lnTo>
                    <a:pt x="3736702" y="1625594"/>
                  </a:lnTo>
                  <a:lnTo>
                    <a:pt x="3725262" y="1577175"/>
                  </a:lnTo>
                  <a:lnTo>
                    <a:pt x="3713536" y="1528953"/>
                  </a:lnTo>
                  <a:lnTo>
                    <a:pt x="3701525" y="1480931"/>
                  </a:lnTo>
                  <a:lnTo>
                    <a:pt x="3689233" y="1433109"/>
                  </a:lnTo>
                  <a:lnTo>
                    <a:pt x="3676659" y="1385490"/>
                  </a:lnTo>
                  <a:lnTo>
                    <a:pt x="3663805" y="1338077"/>
                  </a:lnTo>
                  <a:lnTo>
                    <a:pt x="3650673" y="1290872"/>
                  </a:lnTo>
                  <a:lnTo>
                    <a:pt x="3637264" y="1243876"/>
                  </a:lnTo>
                  <a:lnTo>
                    <a:pt x="3623580" y="1197092"/>
                  </a:lnTo>
                  <a:lnTo>
                    <a:pt x="3609623" y="1150522"/>
                  </a:lnTo>
                  <a:lnTo>
                    <a:pt x="3595393" y="1104169"/>
                  </a:lnTo>
                  <a:lnTo>
                    <a:pt x="3580892" y="1058034"/>
                  </a:lnTo>
                  <a:lnTo>
                    <a:pt x="3566122" y="1012120"/>
                  </a:lnTo>
                  <a:lnTo>
                    <a:pt x="3551084" y="966428"/>
                  </a:lnTo>
                  <a:lnTo>
                    <a:pt x="3535779" y="920962"/>
                  </a:lnTo>
                  <a:lnTo>
                    <a:pt x="3520210" y="875722"/>
                  </a:lnTo>
                  <a:lnTo>
                    <a:pt x="3504377" y="830712"/>
                  </a:lnTo>
                  <a:lnTo>
                    <a:pt x="3488283" y="785934"/>
                  </a:lnTo>
                  <a:lnTo>
                    <a:pt x="3471928" y="741389"/>
                  </a:lnTo>
                  <a:lnTo>
                    <a:pt x="3455314" y="697080"/>
                  </a:lnTo>
                  <a:lnTo>
                    <a:pt x="3438443" y="653009"/>
                  </a:lnTo>
                  <a:lnTo>
                    <a:pt x="3421315" y="609178"/>
                  </a:lnTo>
                  <a:lnTo>
                    <a:pt x="3403934" y="565589"/>
                  </a:lnTo>
                  <a:lnTo>
                    <a:pt x="3386299" y="522245"/>
                  </a:lnTo>
                  <a:lnTo>
                    <a:pt x="3368412" y="479148"/>
                  </a:lnTo>
                  <a:lnTo>
                    <a:pt x="3350276" y="436299"/>
                  </a:lnTo>
                  <a:lnTo>
                    <a:pt x="3331891" y="393702"/>
                  </a:lnTo>
                  <a:lnTo>
                    <a:pt x="3313259" y="351358"/>
                  </a:lnTo>
                  <a:lnTo>
                    <a:pt x="3294381" y="309269"/>
                  </a:lnTo>
                  <a:lnTo>
                    <a:pt x="3275260" y="267437"/>
                  </a:lnTo>
                  <a:lnTo>
                    <a:pt x="3138661" y="0"/>
                  </a:lnTo>
                  <a:close/>
                </a:path>
              </a:pathLst>
            </a:custGeom>
            <a:solidFill>
              <a:srgbClr val="FFFFFF"/>
            </a:solidFill>
          </p:spPr>
          <p:txBody>
            <a:bodyPr wrap="square" lIns="0" tIns="0" rIns="0" bIns="0" rtlCol="0"/>
            <a:lstStyle/>
            <a:p>
              <a:endParaRPr/>
            </a:p>
          </p:txBody>
        </p:sp>
        <p:sp>
          <p:nvSpPr>
            <p:cNvPr id="8" name="object 8"/>
            <p:cNvSpPr/>
            <p:nvPr/>
          </p:nvSpPr>
          <p:spPr>
            <a:xfrm>
              <a:off x="0" y="0"/>
              <a:ext cx="3945890" cy="6858000"/>
            </a:xfrm>
            <a:custGeom>
              <a:avLst/>
              <a:gdLst/>
              <a:ahLst/>
              <a:cxnLst/>
              <a:rect l="l" t="t" r="r" b="b"/>
              <a:pathLst>
                <a:path w="3945890" h="6858000">
                  <a:moveTo>
                    <a:pt x="0" y="0"/>
                  </a:moveTo>
                  <a:lnTo>
                    <a:pt x="3138662" y="0"/>
                  </a:lnTo>
                  <a:lnTo>
                    <a:pt x="3275260" y="267438"/>
                  </a:lnTo>
                  <a:lnTo>
                    <a:pt x="3294381" y="309269"/>
                  </a:lnTo>
                  <a:lnTo>
                    <a:pt x="3313259" y="351358"/>
                  </a:lnTo>
                  <a:lnTo>
                    <a:pt x="3331891" y="393702"/>
                  </a:lnTo>
                  <a:lnTo>
                    <a:pt x="3350276" y="436299"/>
                  </a:lnTo>
                  <a:lnTo>
                    <a:pt x="3368413" y="479148"/>
                  </a:lnTo>
                  <a:lnTo>
                    <a:pt x="3386299" y="522245"/>
                  </a:lnTo>
                  <a:lnTo>
                    <a:pt x="3403934" y="565589"/>
                  </a:lnTo>
                  <a:lnTo>
                    <a:pt x="3421316" y="609178"/>
                  </a:lnTo>
                  <a:lnTo>
                    <a:pt x="3438443" y="653009"/>
                  </a:lnTo>
                  <a:lnTo>
                    <a:pt x="3455314" y="697080"/>
                  </a:lnTo>
                  <a:lnTo>
                    <a:pt x="3471928" y="741389"/>
                  </a:lnTo>
                  <a:lnTo>
                    <a:pt x="3488283" y="785934"/>
                  </a:lnTo>
                  <a:lnTo>
                    <a:pt x="3504378" y="830712"/>
                  </a:lnTo>
                  <a:lnTo>
                    <a:pt x="3520210" y="875722"/>
                  </a:lnTo>
                  <a:lnTo>
                    <a:pt x="3535780" y="920962"/>
                  </a:lnTo>
                  <a:lnTo>
                    <a:pt x="3551084" y="966428"/>
                  </a:lnTo>
                  <a:lnTo>
                    <a:pt x="3566122" y="1012120"/>
                  </a:lnTo>
                  <a:lnTo>
                    <a:pt x="3580892" y="1058034"/>
                  </a:lnTo>
                  <a:lnTo>
                    <a:pt x="3595393" y="1104169"/>
                  </a:lnTo>
                  <a:lnTo>
                    <a:pt x="3609623" y="1150522"/>
                  </a:lnTo>
                  <a:lnTo>
                    <a:pt x="3623581" y="1197092"/>
                  </a:lnTo>
                  <a:lnTo>
                    <a:pt x="3637264" y="1243876"/>
                  </a:lnTo>
                  <a:lnTo>
                    <a:pt x="3650673" y="1290871"/>
                  </a:lnTo>
                  <a:lnTo>
                    <a:pt x="3663805" y="1338077"/>
                  </a:lnTo>
                  <a:lnTo>
                    <a:pt x="3676659" y="1385490"/>
                  </a:lnTo>
                  <a:lnTo>
                    <a:pt x="3689233" y="1433109"/>
                  </a:lnTo>
                  <a:lnTo>
                    <a:pt x="3701526" y="1480930"/>
                  </a:lnTo>
                  <a:lnTo>
                    <a:pt x="3713536" y="1528953"/>
                  </a:lnTo>
                  <a:lnTo>
                    <a:pt x="3725262" y="1577175"/>
                  </a:lnTo>
                  <a:lnTo>
                    <a:pt x="3736702" y="1625594"/>
                  </a:lnTo>
                  <a:lnTo>
                    <a:pt x="3747856" y="1674207"/>
                  </a:lnTo>
                  <a:lnTo>
                    <a:pt x="3758720" y="1723012"/>
                  </a:lnTo>
                  <a:lnTo>
                    <a:pt x="3769295" y="1772008"/>
                  </a:lnTo>
                  <a:lnTo>
                    <a:pt x="3779578" y="1821192"/>
                  </a:lnTo>
                  <a:lnTo>
                    <a:pt x="3789568" y="1870562"/>
                  </a:lnTo>
                  <a:lnTo>
                    <a:pt x="3799263" y="1920116"/>
                  </a:lnTo>
                  <a:lnTo>
                    <a:pt x="3808663" y="1969851"/>
                  </a:lnTo>
                  <a:lnTo>
                    <a:pt x="3817765" y="2019765"/>
                  </a:lnTo>
                  <a:lnTo>
                    <a:pt x="3826568" y="2069857"/>
                  </a:lnTo>
                  <a:lnTo>
                    <a:pt x="3835070" y="2120123"/>
                  </a:lnTo>
                  <a:lnTo>
                    <a:pt x="3843271" y="2170563"/>
                  </a:lnTo>
                  <a:lnTo>
                    <a:pt x="3851168" y="2221173"/>
                  </a:lnTo>
                  <a:lnTo>
                    <a:pt x="3858760" y="2271952"/>
                  </a:lnTo>
                  <a:lnTo>
                    <a:pt x="3866046" y="2322897"/>
                  </a:lnTo>
                  <a:lnTo>
                    <a:pt x="3873024" y="2374007"/>
                  </a:lnTo>
                  <a:lnTo>
                    <a:pt x="3879692" y="2425278"/>
                  </a:lnTo>
                  <a:lnTo>
                    <a:pt x="3886050" y="2476710"/>
                  </a:lnTo>
                  <a:lnTo>
                    <a:pt x="3892095" y="2528298"/>
                  </a:lnTo>
                  <a:lnTo>
                    <a:pt x="3897827" y="2580043"/>
                  </a:lnTo>
                  <a:lnTo>
                    <a:pt x="3903243" y="2631941"/>
                  </a:lnTo>
                  <a:lnTo>
                    <a:pt x="3908343" y="2683990"/>
                  </a:lnTo>
                  <a:lnTo>
                    <a:pt x="3913124" y="2736188"/>
                  </a:lnTo>
                  <a:lnTo>
                    <a:pt x="3917585" y="2788532"/>
                  </a:lnTo>
                  <a:lnTo>
                    <a:pt x="3921726" y="2841022"/>
                  </a:lnTo>
                  <a:lnTo>
                    <a:pt x="3925543" y="2893654"/>
                  </a:lnTo>
                  <a:lnTo>
                    <a:pt x="3929037" y="2946426"/>
                  </a:lnTo>
                  <a:lnTo>
                    <a:pt x="3932205" y="2999336"/>
                  </a:lnTo>
                  <a:lnTo>
                    <a:pt x="3935045" y="3052383"/>
                  </a:lnTo>
                  <a:lnTo>
                    <a:pt x="3937557" y="3105563"/>
                  </a:lnTo>
                  <a:lnTo>
                    <a:pt x="3939739" y="3158874"/>
                  </a:lnTo>
                  <a:lnTo>
                    <a:pt x="3941589" y="3212316"/>
                  </a:lnTo>
                  <a:lnTo>
                    <a:pt x="3943106" y="3265884"/>
                  </a:lnTo>
                  <a:lnTo>
                    <a:pt x="3944289" y="3319578"/>
                  </a:lnTo>
                  <a:lnTo>
                    <a:pt x="3945136" y="3373394"/>
                  </a:lnTo>
                  <a:lnTo>
                    <a:pt x="3945645" y="3427332"/>
                  </a:lnTo>
                  <a:lnTo>
                    <a:pt x="3945815" y="3481388"/>
                  </a:lnTo>
                  <a:lnTo>
                    <a:pt x="3945645" y="3535444"/>
                  </a:lnTo>
                  <a:lnTo>
                    <a:pt x="3945136" y="3589381"/>
                  </a:lnTo>
                  <a:lnTo>
                    <a:pt x="3944289" y="3643197"/>
                  </a:lnTo>
                  <a:lnTo>
                    <a:pt x="3943106" y="3696891"/>
                  </a:lnTo>
                  <a:lnTo>
                    <a:pt x="3941589" y="3750460"/>
                  </a:lnTo>
                  <a:lnTo>
                    <a:pt x="3939739" y="3803901"/>
                  </a:lnTo>
                  <a:lnTo>
                    <a:pt x="3937557" y="3857213"/>
                  </a:lnTo>
                  <a:lnTo>
                    <a:pt x="3935045" y="3910393"/>
                  </a:lnTo>
                  <a:lnTo>
                    <a:pt x="3932205" y="3963439"/>
                  </a:lnTo>
                  <a:lnTo>
                    <a:pt x="3929037" y="4016350"/>
                  </a:lnTo>
                  <a:lnTo>
                    <a:pt x="3925543" y="4069122"/>
                  </a:lnTo>
                  <a:lnTo>
                    <a:pt x="3921726" y="4121754"/>
                  </a:lnTo>
                  <a:lnTo>
                    <a:pt x="3917585" y="4174243"/>
                  </a:lnTo>
                  <a:lnTo>
                    <a:pt x="3913124" y="4226588"/>
                  </a:lnTo>
                  <a:lnTo>
                    <a:pt x="3908343" y="4278786"/>
                  </a:lnTo>
                  <a:lnTo>
                    <a:pt x="3903243" y="4330835"/>
                  </a:lnTo>
                  <a:lnTo>
                    <a:pt x="3897827" y="4382733"/>
                  </a:lnTo>
                  <a:lnTo>
                    <a:pt x="3892095" y="4434477"/>
                  </a:lnTo>
                  <a:lnTo>
                    <a:pt x="3886050" y="4486066"/>
                  </a:lnTo>
                  <a:lnTo>
                    <a:pt x="3879692" y="4537497"/>
                  </a:lnTo>
                  <a:lnTo>
                    <a:pt x="3873024" y="4588769"/>
                  </a:lnTo>
                  <a:lnTo>
                    <a:pt x="3866046" y="4639878"/>
                  </a:lnTo>
                  <a:lnTo>
                    <a:pt x="3858760" y="4690824"/>
                  </a:lnTo>
                  <a:lnTo>
                    <a:pt x="3851168" y="4741602"/>
                  </a:lnTo>
                  <a:lnTo>
                    <a:pt x="3843271" y="4792213"/>
                  </a:lnTo>
                  <a:lnTo>
                    <a:pt x="3835070" y="4842652"/>
                  </a:lnTo>
                  <a:lnTo>
                    <a:pt x="3826568" y="4892919"/>
                  </a:lnTo>
                  <a:lnTo>
                    <a:pt x="3817765" y="4943011"/>
                  </a:lnTo>
                  <a:lnTo>
                    <a:pt x="3808663" y="4992925"/>
                  </a:lnTo>
                  <a:lnTo>
                    <a:pt x="3799263" y="5042660"/>
                  </a:lnTo>
                  <a:lnTo>
                    <a:pt x="3789568" y="5092214"/>
                  </a:lnTo>
                  <a:lnTo>
                    <a:pt x="3779578" y="5141584"/>
                  </a:lnTo>
                  <a:lnTo>
                    <a:pt x="3769295" y="5190768"/>
                  </a:lnTo>
                  <a:lnTo>
                    <a:pt x="3758720" y="5239763"/>
                  </a:lnTo>
                  <a:lnTo>
                    <a:pt x="3747856" y="5288569"/>
                  </a:lnTo>
                  <a:lnTo>
                    <a:pt x="3736702" y="5337182"/>
                  </a:lnTo>
                  <a:lnTo>
                    <a:pt x="3725262" y="5385601"/>
                  </a:lnTo>
                  <a:lnTo>
                    <a:pt x="3713536" y="5433823"/>
                  </a:lnTo>
                  <a:lnTo>
                    <a:pt x="3701526" y="5481846"/>
                  </a:lnTo>
                  <a:lnTo>
                    <a:pt x="3689233" y="5529667"/>
                  </a:lnTo>
                  <a:lnTo>
                    <a:pt x="3676659" y="5577286"/>
                  </a:lnTo>
                  <a:lnTo>
                    <a:pt x="3663805" y="5624699"/>
                  </a:lnTo>
                  <a:lnTo>
                    <a:pt x="3650673" y="5671904"/>
                  </a:lnTo>
                  <a:lnTo>
                    <a:pt x="3637264" y="5718900"/>
                  </a:lnTo>
                  <a:lnTo>
                    <a:pt x="3623581" y="5765684"/>
                  </a:lnTo>
                  <a:lnTo>
                    <a:pt x="3609623" y="5812254"/>
                  </a:lnTo>
                  <a:lnTo>
                    <a:pt x="3595393" y="5858607"/>
                  </a:lnTo>
                  <a:lnTo>
                    <a:pt x="3580892" y="5904742"/>
                  </a:lnTo>
                  <a:lnTo>
                    <a:pt x="3566122" y="5950656"/>
                  </a:lnTo>
                  <a:lnTo>
                    <a:pt x="3551084" y="5996348"/>
                  </a:lnTo>
                  <a:lnTo>
                    <a:pt x="3535780" y="6041814"/>
                  </a:lnTo>
                  <a:lnTo>
                    <a:pt x="3520210" y="6087053"/>
                  </a:lnTo>
                  <a:lnTo>
                    <a:pt x="3504378" y="6132063"/>
                  </a:lnTo>
                  <a:lnTo>
                    <a:pt x="3488283" y="6176842"/>
                  </a:lnTo>
                  <a:lnTo>
                    <a:pt x="3471928" y="6221387"/>
                  </a:lnTo>
                  <a:lnTo>
                    <a:pt x="3455314" y="6265696"/>
                  </a:lnTo>
                  <a:lnTo>
                    <a:pt x="3438443" y="6309767"/>
                  </a:lnTo>
                  <a:lnTo>
                    <a:pt x="3421316" y="6353598"/>
                  </a:lnTo>
                  <a:lnTo>
                    <a:pt x="3403934" y="6397186"/>
                  </a:lnTo>
                  <a:lnTo>
                    <a:pt x="3386299" y="6440530"/>
                  </a:lnTo>
                  <a:lnTo>
                    <a:pt x="3368413" y="6483627"/>
                  </a:lnTo>
                  <a:lnTo>
                    <a:pt x="3350276" y="6526476"/>
                  </a:lnTo>
                  <a:lnTo>
                    <a:pt x="3331891" y="6569073"/>
                  </a:lnTo>
                  <a:lnTo>
                    <a:pt x="3313259" y="6611417"/>
                  </a:lnTo>
                  <a:lnTo>
                    <a:pt x="3294381" y="6653506"/>
                  </a:lnTo>
                  <a:lnTo>
                    <a:pt x="3275260" y="6695338"/>
                  </a:lnTo>
                  <a:lnTo>
                    <a:pt x="3192177" y="6858000"/>
                  </a:lnTo>
                  <a:lnTo>
                    <a:pt x="0" y="6858000"/>
                  </a:lnTo>
                  <a:lnTo>
                    <a:pt x="0" y="0"/>
                  </a:lnTo>
                  <a:close/>
                </a:path>
              </a:pathLst>
            </a:custGeom>
            <a:ln w="9525">
              <a:solidFill>
                <a:srgbClr val="E9E9E9"/>
              </a:solidFill>
            </a:ln>
          </p:spPr>
          <p:txBody>
            <a:bodyPr wrap="square" lIns="0" tIns="0" rIns="0" bIns="0" rtlCol="0"/>
            <a:lstStyle/>
            <a:p>
              <a:endParaRPr/>
            </a:p>
          </p:txBody>
        </p:sp>
        <p:sp>
          <p:nvSpPr>
            <p:cNvPr id="9" name="object 9"/>
            <p:cNvSpPr/>
            <p:nvPr/>
          </p:nvSpPr>
          <p:spPr>
            <a:xfrm>
              <a:off x="0" y="0"/>
              <a:ext cx="3937000" cy="6858000"/>
            </a:xfrm>
            <a:custGeom>
              <a:avLst/>
              <a:gdLst/>
              <a:ahLst/>
              <a:cxnLst/>
              <a:rect l="l" t="t" r="r" b="b"/>
              <a:pathLst>
                <a:path w="3937000" h="6858000">
                  <a:moveTo>
                    <a:pt x="3129517" y="0"/>
                  </a:moveTo>
                  <a:lnTo>
                    <a:pt x="0" y="0"/>
                  </a:lnTo>
                  <a:lnTo>
                    <a:pt x="0" y="6857999"/>
                  </a:lnTo>
                  <a:lnTo>
                    <a:pt x="3183031" y="6857999"/>
                  </a:lnTo>
                  <a:lnTo>
                    <a:pt x="3266114" y="6695337"/>
                  </a:lnTo>
                  <a:lnTo>
                    <a:pt x="3285236" y="6653506"/>
                  </a:lnTo>
                  <a:lnTo>
                    <a:pt x="3304114" y="6611417"/>
                  </a:lnTo>
                  <a:lnTo>
                    <a:pt x="3322746" y="6569073"/>
                  </a:lnTo>
                  <a:lnTo>
                    <a:pt x="3341131" y="6526475"/>
                  </a:lnTo>
                  <a:lnTo>
                    <a:pt x="3359267" y="6483627"/>
                  </a:lnTo>
                  <a:lnTo>
                    <a:pt x="3377154" y="6440530"/>
                  </a:lnTo>
                  <a:lnTo>
                    <a:pt x="3394789" y="6397186"/>
                  </a:lnTo>
                  <a:lnTo>
                    <a:pt x="3412171" y="6353597"/>
                  </a:lnTo>
                  <a:lnTo>
                    <a:pt x="3429298" y="6309766"/>
                  </a:lnTo>
                  <a:lnTo>
                    <a:pt x="3446169" y="6265695"/>
                  </a:lnTo>
                  <a:lnTo>
                    <a:pt x="3462783" y="6221386"/>
                  </a:lnTo>
                  <a:lnTo>
                    <a:pt x="3479138" y="6176842"/>
                  </a:lnTo>
                  <a:lnTo>
                    <a:pt x="3495233" y="6132063"/>
                  </a:lnTo>
                  <a:lnTo>
                    <a:pt x="3511065" y="6087053"/>
                  </a:lnTo>
                  <a:lnTo>
                    <a:pt x="3526635" y="6041814"/>
                  </a:lnTo>
                  <a:lnTo>
                    <a:pt x="3541939" y="5996347"/>
                  </a:lnTo>
                  <a:lnTo>
                    <a:pt x="3556977" y="5950656"/>
                  </a:lnTo>
                  <a:lnTo>
                    <a:pt x="3571747" y="5904742"/>
                  </a:lnTo>
                  <a:lnTo>
                    <a:pt x="3586248" y="5858607"/>
                  </a:lnTo>
                  <a:lnTo>
                    <a:pt x="3600478" y="5812253"/>
                  </a:lnTo>
                  <a:lnTo>
                    <a:pt x="3614436" y="5765684"/>
                  </a:lnTo>
                  <a:lnTo>
                    <a:pt x="3628120" y="5718900"/>
                  </a:lnTo>
                  <a:lnTo>
                    <a:pt x="3641528" y="5671904"/>
                  </a:lnTo>
                  <a:lnTo>
                    <a:pt x="3654660" y="5624699"/>
                  </a:lnTo>
                  <a:lnTo>
                    <a:pt x="3667514" y="5577286"/>
                  </a:lnTo>
                  <a:lnTo>
                    <a:pt x="3680088" y="5529667"/>
                  </a:lnTo>
                  <a:lnTo>
                    <a:pt x="3692381" y="5481845"/>
                  </a:lnTo>
                  <a:lnTo>
                    <a:pt x="3704391" y="5433822"/>
                  </a:lnTo>
                  <a:lnTo>
                    <a:pt x="3716117" y="5385601"/>
                  </a:lnTo>
                  <a:lnTo>
                    <a:pt x="3727557" y="5337182"/>
                  </a:lnTo>
                  <a:lnTo>
                    <a:pt x="3738711" y="5288569"/>
                  </a:lnTo>
                  <a:lnTo>
                    <a:pt x="3749575" y="5239763"/>
                  </a:lnTo>
                  <a:lnTo>
                    <a:pt x="3760150" y="5190768"/>
                  </a:lnTo>
                  <a:lnTo>
                    <a:pt x="3770433" y="5141584"/>
                  </a:lnTo>
                  <a:lnTo>
                    <a:pt x="3780423" y="5092214"/>
                  </a:lnTo>
                  <a:lnTo>
                    <a:pt x="3790118" y="5042660"/>
                  </a:lnTo>
                  <a:lnTo>
                    <a:pt x="3799518" y="4992925"/>
                  </a:lnTo>
                  <a:lnTo>
                    <a:pt x="3808619" y="4943011"/>
                  </a:lnTo>
                  <a:lnTo>
                    <a:pt x="3817422" y="4892919"/>
                  </a:lnTo>
                  <a:lnTo>
                    <a:pt x="3825925" y="4842652"/>
                  </a:lnTo>
                  <a:lnTo>
                    <a:pt x="3834125" y="4792213"/>
                  </a:lnTo>
                  <a:lnTo>
                    <a:pt x="3842023" y="4741602"/>
                  </a:lnTo>
                  <a:lnTo>
                    <a:pt x="3849615" y="4690823"/>
                  </a:lnTo>
                  <a:lnTo>
                    <a:pt x="3856901" y="4639878"/>
                  </a:lnTo>
                  <a:lnTo>
                    <a:pt x="3863878" y="4588769"/>
                  </a:lnTo>
                  <a:lnTo>
                    <a:pt x="3870547" y="4537497"/>
                  </a:lnTo>
                  <a:lnTo>
                    <a:pt x="3876905" y="4486066"/>
                  </a:lnTo>
                  <a:lnTo>
                    <a:pt x="3882950" y="4434477"/>
                  </a:lnTo>
                  <a:lnTo>
                    <a:pt x="3888682" y="4382733"/>
                  </a:lnTo>
                  <a:lnTo>
                    <a:pt x="3894098" y="4330835"/>
                  </a:lnTo>
                  <a:lnTo>
                    <a:pt x="3899197" y="4278786"/>
                  </a:lnTo>
                  <a:lnTo>
                    <a:pt x="3903979" y="4226588"/>
                  </a:lnTo>
                  <a:lnTo>
                    <a:pt x="3908440" y="4174243"/>
                  </a:lnTo>
                  <a:lnTo>
                    <a:pt x="3912581" y="4121754"/>
                  </a:lnTo>
                  <a:lnTo>
                    <a:pt x="3916398" y="4069122"/>
                  </a:lnTo>
                  <a:lnTo>
                    <a:pt x="3919892" y="4016349"/>
                  </a:lnTo>
                  <a:lnTo>
                    <a:pt x="3923059" y="3963439"/>
                  </a:lnTo>
                  <a:lnTo>
                    <a:pt x="3925900" y="3910393"/>
                  </a:lnTo>
                  <a:lnTo>
                    <a:pt x="3928412" y="3857212"/>
                  </a:lnTo>
                  <a:lnTo>
                    <a:pt x="3930594" y="3803901"/>
                  </a:lnTo>
                  <a:lnTo>
                    <a:pt x="3932444" y="3750459"/>
                  </a:lnTo>
                  <a:lnTo>
                    <a:pt x="3933961" y="3696891"/>
                  </a:lnTo>
                  <a:lnTo>
                    <a:pt x="3935144" y="3643197"/>
                  </a:lnTo>
                  <a:lnTo>
                    <a:pt x="3935990" y="3589380"/>
                  </a:lnTo>
                  <a:lnTo>
                    <a:pt x="3936499" y="3535443"/>
                  </a:lnTo>
                  <a:lnTo>
                    <a:pt x="3936669" y="3481387"/>
                  </a:lnTo>
                  <a:lnTo>
                    <a:pt x="3936499" y="3427331"/>
                  </a:lnTo>
                  <a:lnTo>
                    <a:pt x="3935990" y="3373394"/>
                  </a:lnTo>
                  <a:lnTo>
                    <a:pt x="3935144" y="3319577"/>
                  </a:lnTo>
                  <a:lnTo>
                    <a:pt x="3933961" y="3265884"/>
                  </a:lnTo>
                  <a:lnTo>
                    <a:pt x="3932444" y="3212315"/>
                  </a:lnTo>
                  <a:lnTo>
                    <a:pt x="3930594" y="3158874"/>
                  </a:lnTo>
                  <a:lnTo>
                    <a:pt x="3928412" y="3105562"/>
                  </a:lnTo>
                  <a:lnTo>
                    <a:pt x="3925900" y="3052382"/>
                  </a:lnTo>
                  <a:lnTo>
                    <a:pt x="3923059" y="2999336"/>
                  </a:lnTo>
                  <a:lnTo>
                    <a:pt x="3919892" y="2946426"/>
                  </a:lnTo>
                  <a:lnTo>
                    <a:pt x="3916398" y="2893653"/>
                  </a:lnTo>
                  <a:lnTo>
                    <a:pt x="3912581" y="2841022"/>
                  </a:lnTo>
                  <a:lnTo>
                    <a:pt x="3908440" y="2788532"/>
                  </a:lnTo>
                  <a:lnTo>
                    <a:pt x="3903979" y="2736187"/>
                  </a:lnTo>
                  <a:lnTo>
                    <a:pt x="3899197" y="2683990"/>
                  </a:lnTo>
                  <a:lnTo>
                    <a:pt x="3894098" y="2631941"/>
                  </a:lnTo>
                  <a:lnTo>
                    <a:pt x="3888682" y="2580043"/>
                  </a:lnTo>
                  <a:lnTo>
                    <a:pt x="3882950" y="2528298"/>
                  </a:lnTo>
                  <a:lnTo>
                    <a:pt x="3876905" y="2476709"/>
                  </a:lnTo>
                  <a:lnTo>
                    <a:pt x="3870547" y="2425278"/>
                  </a:lnTo>
                  <a:lnTo>
                    <a:pt x="3863878" y="2374007"/>
                  </a:lnTo>
                  <a:lnTo>
                    <a:pt x="3856901" y="2322897"/>
                  </a:lnTo>
                  <a:lnTo>
                    <a:pt x="3849615" y="2271952"/>
                  </a:lnTo>
                  <a:lnTo>
                    <a:pt x="3842023" y="2221173"/>
                  </a:lnTo>
                  <a:lnTo>
                    <a:pt x="3834125" y="2170563"/>
                  </a:lnTo>
                  <a:lnTo>
                    <a:pt x="3825925" y="2120124"/>
                  </a:lnTo>
                  <a:lnTo>
                    <a:pt x="3817422" y="2069857"/>
                  </a:lnTo>
                  <a:lnTo>
                    <a:pt x="3808619" y="2019765"/>
                  </a:lnTo>
                  <a:lnTo>
                    <a:pt x="3799518" y="1969851"/>
                  </a:lnTo>
                  <a:lnTo>
                    <a:pt x="3790118" y="1920116"/>
                  </a:lnTo>
                  <a:lnTo>
                    <a:pt x="3780423" y="1870562"/>
                  </a:lnTo>
                  <a:lnTo>
                    <a:pt x="3770433" y="1821192"/>
                  </a:lnTo>
                  <a:lnTo>
                    <a:pt x="3760150" y="1772008"/>
                  </a:lnTo>
                  <a:lnTo>
                    <a:pt x="3749575" y="1723013"/>
                  </a:lnTo>
                  <a:lnTo>
                    <a:pt x="3738711" y="1674207"/>
                  </a:lnTo>
                  <a:lnTo>
                    <a:pt x="3727557" y="1625594"/>
                  </a:lnTo>
                  <a:lnTo>
                    <a:pt x="3716117" y="1577175"/>
                  </a:lnTo>
                  <a:lnTo>
                    <a:pt x="3704391" y="1528953"/>
                  </a:lnTo>
                  <a:lnTo>
                    <a:pt x="3692381" y="1480931"/>
                  </a:lnTo>
                  <a:lnTo>
                    <a:pt x="3680088" y="1433109"/>
                  </a:lnTo>
                  <a:lnTo>
                    <a:pt x="3667514" y="1385490"/>
                  </a:lnTo>
                  <a:lnTo>
                    <a:pt x="3654660" y="1338077"/>
                  </a:lnTo>
                  <a:lnTo>
                    <a:pt x="3641528" y="1290872"/>
                  </a:lnTo>
                  <a:lnTo>
                    <a:pt x="3628120" y="1243876"/>
                  </a:lnTo>
                  <a:lnTo>
                    <a:pt x="3614436" y="1197092"/>
                  </a:lnTo>
                  <a:lnTo>
                    <a:pt x="3600478" y="1150522"/>
                  </a:lnTo>
                  <a:lnTo>
                    <a:pt x="3586248" y="1104169"/>
                  </a:lnTo>
                  <a:lnTo>
                    <a:pt x="3571747" y="1058034"/>
                  </a:lnTo>
                  <a:lnTo>
                    <a:pt x="3556977" y="1012120"/>
                  </a:lnTo>
                  <a:lnTo>
                    <a:pt x="3541939" y="966428"/>
                  </a:lnTo>
                  <a:lnTo>
                    <a:pt x="3526635" y="920962"/>
                  </a:lnTo>
                  <a:lnTo>
                    <a:pt x="3511065" y="875722"/>
                  </a:lnTo>
                  <a:lnTo>
                    <a:pt x="3495233" y="830712"/>
                  </a:lnTo>
                  <a:lnTo>
                    <a:pt x="3479138" y="785934"/>
                  </a:lnTo>
                  <a:lnTo>
                    <a:pt x="3462783" y="741389"/>
                  </a:lnTo>
                  <a:lnTo>
                    <a:pt x="3446169" y="697080"/>
                  </a:lnTo>
                  <a:lnTo>
                    <a:pt x="3429298" y="653009"/>
                  </a:lnTo>
                  <a:lnTo>
                    <a:pt x="3412171" y="609178"/>
                  </a:lnTo>
                  <a:lnTo>
                    <a:pt x="3394789" y="565589"/>
                  </a:lnTo>
                  <a:lnTo>
                    <a:pt x="3377154" y="522245"/>
                  </a:lnTo>
                  <a:lnTo>
                    <a:pt x="3359267" y="479148"/>
                  </a:lnTo>
                  <a:lnTo>
                    <a:pt x="3341131" y="436299"/>
                  </a:lnTo>
                  <a:lnTo>
                    <a:pt x="3322746" y="393702"/>
                  </a:lnTo>
                  <a:lnTo>
                    <a:pt x="3304114" y="351358"/>
                  </a:lnTo>
                  <a:lnTo>
                    <a:pt x="3285236" y="309269"/>
                  </a:lnTo>
                  <a:lnTo>
                    <a:pt x="3266114" y="267437"/>
                  </a:lnTo>
                  <a:lnTo>
                    <a:pt x="3129517" y="0"/>
                  </a:lnTo>
                  <a:close/>
                </a:path>
              </a:pathLst>
            </a:custGeom>
            <a:solidFill>
              <a:srgbClr val="FFFFFF"/>
            </a:solidFill>
          </p:spPr>
          <p:txBody>
            <a:bodyPr wrap="square" lIns="0" tIns="0" rIns="0" bIns="0" rtlCol="0"/>
            <a:lstStyle/>
            <a:p>
              <a:endParaRPr/>
            </a:p>
          </p:txBody>
        </p:sp>
      </p:grpSp>
      <p:sp>
        <p:nvSpPr>
          <p:cNvPr id="12" name="object 12"/>
          <p:cNvSpPr txBox="1"/>
          <p:nvPr/>
        </p:nvSpPr>
        <p:spPr>
          <a:xfrm>
            <a:off x="289425" y="1349760"/>
            <a:ext cx="3300729" cy="3978012"/>
          </a:xfrm>
          <a:prstGeom prst="rect">
            <a:avLst/>
          </a:prstGeom>
        </p:spPr>
        <p:txBody>
          <a:bodyPr vert="horz" wrap="square" lIns="0" tIns="12700" rIns="0" bIns="0" rtlCol="0" anchor="t">
            <a:spAutoFit/>
          </a:bodyPr>
          <a:lstStyle/>
          <a:p>
            <a:pPr marL="12700" marR="5080">
              <a:spcBef>
                <a:spcPts val="100"/>
              </a:spcBef>
            </a:pPr>
            <a:r>
              <a:rPr sz="3200" b="1" spc="250" dirty="0">
                <a:latin typeface="Calibri"/>
                <a:cs typeface="Calibri"/>
              </a:rPr>
              <a:t>The</a:t>
            </a:r>
            <a:r>
              <a:rPr sz="3200" b="1" spc="110" dirty="0">
                <a:latin typeface="Calibri"/>
                <a:cs typeface="Calibri"/>
              </a:rPr>
              <a:t> </a:t>
            </a:r>
            <a:r>
              <a:rPr sz="3200" b="1" spc="165" dirty="0">
                <a:latin typeface="Calibri"/>
                <a:cs typeface="Calibri"/>
              </a:rPr>
              <a:t>Career-</a:t>
            </a:r>
            <a:r>
              <a:rPr sz="3200" b="1" spc="170" dirty="0">
                <a:latin typeface="Calibri"/>
                <a:cs typeface="Calibri"/>
              </a:rPr>
              <a:t>Tech </a:t>
            </a:r>
            <a:r>
              <a:rPr lang="en-US" sz="3200" b="1" spc="225" dirty="0">
                <a:latin typeface="Calibri"/>
                <a:cs typeface="Calibri"/>
              </a:rPr>
              <a:t>s</a:t>
            </a:r>
            <a:r>
              <a:rPr sz="3200" b="1" spc="225" dirty="0">
                <a:latin typeface="Calibri"/>
                <a:cs typeface="Calibri"/>
              </a:rPr>
              <a:t>tory</a:t>
            </a:r>
            <a:r>
              <a:rPr sz="3200" b="1" spc="80" dirty="0">
                <a:latin typeface="Calibri"/>
                <a:cs typeface="Calibri"/>
              </a:rPr>
              <a:t> </a:t>
            </a:r>
            <a:r>
              <a:rPr sz="3200" b="1" spc="190" dirty="0">
                <a:latin typeface="Calibri"/>
                <a:cs typeface="Calibri"/>
              </a:rPr>
              <a:t>is</a:t>
            </a:r>
            <a:r>
              <a:rPr sz="3200" b="1" spc="25" dirty="0">
                <a:latin typeface="Calibri"/>
                <a:cs typeface="Calibri"/>
              </a:rPr>
              <a:t> </a:t>
            </a:r>
            <a:r>
              <a:rPr lang="en-US" sz="3200" b="1" spc="275" dirty="0">
                <a:latin typeface="Calibri"/>
                <a:cs typeface="Calibri"/>
              </a:rPr>
              <a:t>a</a:t>
            </a:r>
            <a:r>
              <a:rPr sz="3200" b="1" spc="275" dirty="0">
                <a:latin typeface="Calibri"/>
                <a:cs typeface="Calibri"/>
              </a:rPr>
              <a:t>bout</a:t>
            </a:r>
            <a:r>
              <a:rPr sz="3200" b="1" spc="25" dirty="0">
                <a:latin typeface="Calibri"/>
                <a:cs typeface="Calibri"/>
              </a:rPr>
              <a:t> </a:t>
            </a:r>
            <a:r>
              <a:rPr lang="en-US" sz="3200" b="1" spc="335" dirty="0">
                <a:latin typeface="Calibri"/>
                <a:cs typeface="Calibri"/>
              </a:rPr>
              <a:t>a</a:t>
            </a:r>
            <a:r>
              <a:rPr sz="3200" b="1" spc="335" dirty="0">
                <a:latin typeface="Calibri"/>
                <a:cs typeface="Calibri"/>
              </a:rPr>
              <a:t> </a:t>
            </a:r>
            <a:r>
              <a:rPr lang="en-US" sz="3200" b="1" spc="155" dirty="0">
                <a:latin typeface="Calibri"/>
                <a:cs typeface="Calibri"/>
              </a:rPr>
              <a:t>t</a:t>
            </a:r>
            <a:r>
              <a:rPr sz="3200" b="1" spc="155" dirty="0">
                <a:latin typeface="Calibri"/>
                <a:cs typeface="Calibri"/>
              </a:rPr>
              <a:t>ale</a:t>
            </a:r>
            <a:r>
              <a:rPr sz="3200" b="1" spc="90" dirty="0">
                <a:latin typeface="Calibri"/>
                <a:cs typeface="Calibri"/>
              </a:rPr>
              <a:t> </a:t>
            </a:r>
            <a:r>
              <a:rPr sz="3200" b="1" spc="215" dirty="0">
                <a:latin typeface="Calibri"/>
                <a:cs typeface="Calibri"/>
              </a:rPr>
              <a:t>of</a:t>
            </a:r>
            <a:r>
              <a:rPr sz="3200" b="1" spc="160" dirty="0">
                <a:latin typeface="Calibri"/>
                <a:cs typeface="Calibri"/>
              </a:rPr>
              <a:t> </a:t>
            </a:r>
            <a:r>
              <a:rPr lang="en-US" sz="3200" b="1" spc="215" dirty="0">
                <a:latin typeface="Calibri"/>
                <a:cs typeface="Calibri"/>
              </a:rPr>
              <a:t>f</a:t>
            </a:r>
            <a:r>
              <a:rPr sz="3200" b="1" spc="215" dirty="0">
                <a:latin typeface="Calibri"/>
                <a:cs typeface="Calibri"/>
              </a:rPr>
              <a:t>our</a:t>
            </a:r>
            <a:r>
              <a:rPr sz="3200" b="1" spc="80" dirty="0">
                <a:latin typeface="Calibri"/>
                <a:cs typeface="Calibri"/>
              </a:rPr>
              <a:t> </a:t>
            </a:r>
            <a:r>
              <a:rPr lang="en-US" sz="3200" b="1" spc="240" dirty="0">
                <a:latin typeface="Calibri"/>
                <a:cs typeface="Calibri"/>
              </a:rPr>
              <a:t>m</a:t>
            </a:r>
            <a:r>
              <a:rPr sz="3200" b="1" spc="240" dirty="0">
                <a:latin typeface="Calibri"/>
                <a:cs typeface="Calibri"/>
              </a:rPr>
              <a:t>en </a:t>
            </a:r>
            <a:r>
              <a:rPr lang="en-US" sz="3200" b="1" spc="305" dirty="0">
                <a:latin typeface="Calibri"/>
                <a:cs typeface="Calibri"/>
              </a:rPr>
              <a:t>w</a:t>
            </a:r>
            <a:r>
              <a:rPr sz="3200" b="1" spc="305" dirty="0">
                <a:latin typeface="Calibri"/>
                <a:cs typeface="Calibri"/>
              </a:rPr>
              <a:t>ho</a:t>
            </a:r>
            <a:r>
              <a:rPr sz="3200" b="1" spc="80" dirty="0">
                <a:latin typeface="Calibri"/>
                <a:cs typeface="Calibri"/>
              </a:rPr>
              <a:t> </a:t>
            </a:r>
            <a:r>
              <a:rPr lang="en-US" sz="3200" b="1" spc="265" dirty="0">
                <a:latin typeface="Calibri"/>
                <a:cs typeface="Calibri"/>
              </a:rPr>
              <a:t>m</a:t>
            </a:r>
            <a:r>
              <a:rPr sz="3200" b="1" spc="265" dirty="0">
                <a:latin typeface="Calibri"/>
                <a:cs typeface="Calibri"/>
              </a:rPr>
              <a:t>ade </a:t>
            </a:r>
            <a:r>
              <a:rPr sz="3200" b="1" spc="245" dirty="0">
                <a:latin typeface="Calibri"/>
                <a:cs typeface="Calibri"/>
              </a:rPr>
              <a:t>Oklahoma’s </a:t>
            </a:r>
            <a:r>
              <a:rPr lang="en-US" sz="3200" b="1" spc="204" dirty="0">
                <a:latin typeface="Calibri"/>
                <a:cs typeface="Calibri"/>
              </a:rPr>
              <a:t>w</a:t>
            </a:r>
            <a:r>
              <a:rPr sz="3200" b="1" spc="204" dirty="0">
                <a:latin typeface="Calibri"/>
                <a:cs typeface="Calibri"/>
              </a:rPr>
              <a:t>orld-</a:t>
            </a:r>
            <a:r>
              <a:rPr lang="en-US" sz="3200" b="1" spc="254" dirty="0">
                <a:latin typeface="Calibri"/>
                <a:cs typeface="Calibri"/>
              </a:rPr>
              <a:t>c</a:t>
            </a:r>
            <a:r>
              <a:rPr sz="3200" b="1" spc="254" dirty="0">
                <a:latin typeface="Calibri"/>
                <a:cs typeface="Calibri"/>
              </a:rPr>
              <a:t>lass</a:t>
            </a:r>
            <a:endParaRPr sz="3200" dirty="0">
              <a:latin typeface="Calibri"/>
              <a:cs typeface="Calibri"/>
            </a:endParaRPr>
          </a:p>
          <a:p>
            <a:pPr marL="12700" marR="117475">
              <a:spcBef>
                <a:spcPts val="220"/>
              </a:spcBef>
            </a:pPr>
            <a:r>
              <a:rPr lang="en-US" sz="3200" b="1" spc="250" dirty="0">
                <a:latin typeface="Calibri"/>
                <a:cs typeface="Calibri"/>
              </a:rPr>
              <a:t>vocational </a:t>
            </a:r>
            <a:r>
              <a:rPr lang="en-US" sz="3200" b="1" spc="254" dirty="0">
                <a:latin typeface="Calibri"/>
                <a:cs typeface="Calibri"/>
              </a:rPr>
              <a:t>s</a:t>
            </a:r>
            <a:r>
              <a:rPr sz="3200" b="1" spc="254" dirty="0">
                <a:latin typeface="Calibri"/>
                <a:cs typeface="Calibri"/>
              </a:rPr>
              <a:t>ystem</a:t>
            </a:r>
            <a:r>
              <a:rPr sz="3200" b="1" spc="95" dirty="0">
                <a:latin typeface="Calibri"/>
                <a:cs typeface="Calibri"/>
              </a:rPr>
              <a:t> </a:t>
            </a:r>
            <a:r>
              <a:rPr lang="en-US" sz="3200" b="1" spc="229" dirty="0">
                <a:latin typeface="Calibri"/>
                <a:cs typeface="Calibri"/>
              </a:rPr>
              <a:t>p</a:t>
            </a:r>
            <a:r>
              <a:rPr sz="3200" b="1" spc="229" dirty="0">
                <a:latin typeface="Calibri"/>
                <a:cs typeface="Calibri"/>
              </a:rPr>
              <a:t>ossible</a:t>
            </a:r>
            <a:endParaRPr lang="en-US" sz="3200" dirty="0">
              <a:latin typeface="Calibri"/>
              <a:cs typeface="Calibri"/>
            </a:endParaRPr>
          </a:p>
        </p:txBody>
      </p:sp>
      <p:pic>
        <p:nvPicPr>
          <p:cNvPr id="13" name="object 13"/>
          <p:cNvPicPr/>
          <p:nvPr/>
        </p:nvPicPr>
        <p:blipFill>
          <a:blip r:embed="rId7" cstate="print"/>
          <a:stretch>
            <a:fillRect/>
          </a:stretch>
        </p:blipFill>
        <p:spPr>
          <a:xfrm>
            <a:off x="7404372" y="10"/>
            <a:ext cx="4787628" cy="3401557"/>
          </a:xfrm>
          <a:prstGeom prst="rect">
            <a:avLst/>
          </a:prstGeom>
        </p:spPr>
      </p:pic>
      <p:sp>
        <p:nvSpPr>
          <p:cNvPr id="14" name="object 14"/>
          <p:cNvSpPr txBox="1">
            <a:spLocks noGrp="1"/>
          </p:cNvSpPr>
          <p:nvPr>
            <p:ph type="title"/>
          </p:nvPr>
        </p:nvSpPr>
        <p:spPr>
          <a:xfrm>
            <a:off x="5394332" y="2749804"/>
            <a:ext cx="5440680" cy="1177925"/>
          </a:xfrm>
          <a:prstGeom prst="rect">
            <a:avLst/>
          </a:prstGeom>
        </p:spPr>
        <p:txBody>
          <a:bodyPr vert="horz" wrap="square" lIns="0" tIns="12700" rIns="0" bIns="0" rtlCol="0">
            <a:spAutoFit/>
          </a:bodyPr>
          <a:lstStyle/>
          <a:p>
            <a:pPr marL="1165225" marR="5080" indent="-1153160">
              <a:lnSpc>
                <a:spcPct val="135000"/>
              </a:lnSpc>
              <a:spcBef>
                <a:spcPts val="100"/>
              </a:spcBef>
              <a:tabLst>
                <a:tab pos="2856865" algn="l"/>
                <a:tab pos="2900045" algn="l"/>
              </a:tabLst>
            </a:pPr>
            <a:r>
              <a:rPr sz="2800" spc="295" dirty="0">
                <a:solidFill>
                  <a:srgbClr val="FFFFFF"/>
                </a:solidFill>
              </a:rPr>
              <a:t>Dewey</a:t>
            </a:r>
            <a:r>
              <a:rPr sz="2800" spc="70" dirty="0">
                <a:solidFill>
                  <a:srgbClr val="FFFFFF"/>
                </a:solidFill>
              </a:rPr>
              <a:t> </a:t>
            </a:r>
            <a:r>
              <a:rPr sz="2800" spc="120" dirty="0">
                <a:solidFill>
                  <a:srgbClr val="FFFFFF"/>
                </a:solidFill>
              </a:rPr>
              <a:t>Bartlett</a:t>
            </a:r>
            <a:r>
              <a:rPr sz="2800" dirty="0">
                <a:solidFill>
                  <a:srgbClr val="FFFFFF"/>
                </a:solidFill>
              </a:rPr>
              <a:t>		</a:t>
            </a:r>
            <a:r>
              <a:rPr sz="2800" spc="170" dirty="0">
                <a:solidFill>
                  <a:srgbClr val="FFFFFF"/>
                </a:solidFill>
              </a:rPr>
              <a:t>Francis</a:t>
            </a:r>
            <a:r>
              <a:rPr sz="2800" spc="30" dirty="0">
                <a:solidFill>
                  <a:srgbClr val="FFFFFF"/>
                </a:solidFill>
              </a:rPr>
              <a:t> </a:t>
            </a:r>
            <a:r>
              <a:rPr sz="2800" spc="90" dirty="0">
                <a:solidFill>
                  <a:srgbClr val="FFFFFF"/>
                </a:solidFill>
              </a:rPr>
              <a:t>Tuttle </a:t>
            </a:r>
            <a:r>
              <a:rPr sz="4200" spc="615" baseline="3968" dirty="0">
                <a:solidFill>
                  <a:srgbClr val="FFFFFF"/>
                </a:solidFill>
              </a:rPr>
              <a:t>JB</a:t>
            </a:r>
            <a:r>
              <a:rPr sz="4200" spc="104" baseline="3968" dirty="0">
                <a:solidFill>
                  <a:srgbClr val="FFFFFF"/>
                </a:solidFill>
              </a:rPr>
              <a:t> </a:t>
            </a:r>
            <a:r>
              <a:rPr sz="4200" spc="292" baseline="3968" dirty="0">
                <a:solidFill>
                  <a:srgbClr val="FFFFFF"/>
                </a:solidFill>
              </a:rPr>
              <a:t>Perky</a:t>
            </a:r>
            <a:r>
              <a:rPr sz="4200" baseline="3968" dirty="0">
                <a:solidFill>
                  <a:srgbClr val="FFFFFF"/>
                </a:solidFill>
              </a:rPr>
              <a:t>	</a:t>
            </a:r>
            <a:r>
              <a:rPr sz="2800" spc="235" dirty="0">
                <a:solidFill>
                  <a:srgbClr val="FFFFFF"/>
                </a:solidFill>
              </a:rPr>
              <a:t>Henry</a:t>
            </a:r>
            <a:r>
              <a:rPr sz="2800" spc="85" dirty="0">
                <a:solidFill>
                  <a:srgbClr val="FFFFFF"/>
                </a:solidFill>
              </a:rPr>
              <a:t> </a:t>
            </a:r>
            <a:r>
              <a:rPr sz="2800" spc="220" dirty="0">
                <a:solidFill>
                  <a:srgbClr val="FFFFFF"/>
                </a:solidFill>
              </a:rPr>
              <a:t>Bellmon</a:t>
            </a:r>
            <a:endParaRPr sz="2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15FA-5AA6-4701-BFE4-5E2BD5D2B05B}"/>
              </a:ext>
            </a:extLst>
          </p:cNvPr>
          <p:cNvSpPr>
            <a:spLocks noGrp="1"/>
          </p:cNvSpPr>
          <p:nvPr>
            <p:ph type="title"/>
          </p:nvPr>
        </p:nvSpPr>
        <p:spPr>
          <a:xfrm>
            <a:off x="521970" y="419194"/>
            <a:ext cx="5120114" cy="1692794"/>
          </a:xfrm>
        </p:spPr>
        <p:txBody>
          <a:bodyPr vert="horz" lIns="91440" tIns="45720" rIns="91440" bIns="45720" rtlCol="0" anchor="ctr">
            <a:normAutofit/>
          </a:bodyPr>
          <a:lstStyle/>
          <a:p>
            <a:r>
              <a:rPr lang="en-US" dirty="0">
                <a:solidFill>
                  <a:srgbClr val="004E99"/>
                </a:solidFill>
              </a:rPr>
              <a:t>Approval of State Question 434 (1966)</a:t>
            </a:r>
          </a:p>
        </p:txBody>
      </p:sp>
      <p:sp>
        <p:nvSpPr>
          <p:cNvPr id="3" name="Content Placeholder 2">
            <a:extLst>
              <a:ext uri="{FF2B5EF4-FFF2-40B4-BE49-F238E27FC236}">
                <a16:creationId xmlns:a16="http://schemas.microsoft.com/office/drawing/2014/main" id="{9C3B2EEE-5447-4DEE-AA90-2039B76A67C3}"/>
              </a:ext>
            </a:extLst>
          </p:cNvPr>
          <p:cNvSpPr>
            <a:spLocks noGrp="1"/>
          </p:cNvSpPr>
          <p:nvPr>
            <p:ph sz="half" idx="1"/>
          </p:nvPr>
        </p:nvSpPr>
        <p:spPr>
          <a:xfrm>
            <a:off x="426613" y="2238484"/>
            <a:ext cx="5577528" cy="2762076"/>
          </a:xfrm>
        </p:spPr>
        <p:txBody>
          <a:bodyPr vert="horz" lIns="91440" tIns="45720" rIns="91440" bIns="45720" rtlCol="0">
            <a:normAutofit lnSpcReduction="10000"/>
          </a:bodyPr>
          <a:lstStyle/>
          <a:p>
            <a:pPr>
              <a:buFont typeface="Arial" panose="020B0604020202020204" pitchFamily="34" charset="0"/>
              <a:buChar char="•"/>
            </a:pPr>
            <a:r>
              <a:rPr lang="en-US" sz="2000" dirty="0">
                <a:solidFill>
                  <a:schemeClr val="tx1"/>
                </a:solidFill>
              </a:rPr>
              <a:t>Allowed one or more school districts to form a single vocational district with its own elected vocational board and expected to build and maintain area vocational-technical schools</a:t>
            </a:r>
          </a:p>
          <a:p>
            <a:pPr>
              <a:buFont typeface="Arial" panose="020B0604020202020204" pitchFamily="34" charset="0"/>
              <a:buChar char="•"/>
            </a:pPr>
            <a:r>
              <a:rPr lang="en-US" sz="2000" dirty="0">
                <a:solidFill>
                  <a:schemeClr val="tx1"/>
                </a:solidFill>
              </a:rPr>
              <a:t>Combined property rolls from the districts</a:t>
            </a:r>
          </a:p>
          <a:p>
            <a:pPr>
              <a:buFont typeface="Arial" panose="020B0604020202020204" pitchFamily="34" charset="0"/>
              <a:buChar char="•"/>
            </a:pPr>
            <a:r>
              <a:rPr lang="en-US" sz="2000" dirty="0">
                <a:solidFill>
                  <a:schemeClr val="tx1"/>
                </a:solidFill>
              </a:rPr>
              <a:t>State Constitutional Amendment that allowed districts to levy up to 5 mills for capital construction and ten mills more for operating expenses, subject to district voter approval</a:t>
            </a:r>
          </a:p>
        </p:txBody>
      </p:sp>
      <p:pic>
        <p:nvPicPr>
          <p:cNvPr id="5" name="Content Placeholder 10">
            <a:extLst>
              <a:ext uri="{FF2B5EF4-FFF2-40B4-BE49-F238E27FC236}">
                <a16:creationId xmlns:a16="http://schemas.microsoft.com/office/drawing/2014/main" id="{85C2B983-170A-46FF-92E9-85E33A6FA8FD}"/>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r="9325"/>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3087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CF313-882A-AEC8-14DE-A821E68AACFE}"/>
              </a:ext>
            </a:extLst>
          </p:cNvPr>
          <p:cNvSpPr>
            <a:spLocks noGrp="1"/>
          </p:cNvSpPr>
          <p:nvPr>
            <p:ph type="title"/>
          </p:nvPr>
        </p:nvSpPr>
        <p:spPr/>
        <p:txBody>
          <a:bodyPr>
            <a:normAutofit fontScale="90000"/>
          </a:bodyPr>
          <a:lstStyle/>
          <a:p>
            <a:pPr algn="ctr"/>
            <a:br>
              <a:rPr lang="en-US" dirty="0"/>
            </a:br>
            <a:br>
              <a:rPr lang="en-US" dirty="0"/>
            </a:br>
            <a:br>
              <a:rPr lang="en-US" dirty="0"/>
            </a:br>
            <a:br>
              <a:rPr lang="en-US" dirty="0"/>
            </a:br>
            <a:br>
              <a:rPr lang="en-US" dirty="0"/>
            </a:br>
            <a:br>
              <a:rPr lang="en-US" dirty="0"/>
            </a:br>
            <a:r>
              <a:rPr lang="en-US" dirty="0">
                <a:hlinkClick r:id="rId2"/>
              </a:rPr>
              <a:t>Challenges &amp; Accomplishments</a:t>
            </a:r>
            <a:br>
              <a:rPr lang="en-US" dirty="0"/>
            </a:br>
            <a:br>
              <a:rPr lang="en-US" dirty="0"/>
            </a:br>
            <a:br>
              <a:rPr lang="en-US" dirty="0"/>
            </a:br>
            <a:br>
              <a:rPr lang="en-US" dirty="0"/>
            </a:br>
            <a:br>
              <a:rPr lang="en-US" dirty="0"/>
            </a:br>
            <a:br>
              <a:rPr lang="en-US" dirty="0"/>
            </a:br>
            <a:endParaRPr lang="en-US" dirty="0"/>
          </a:p>
        </p:txBody>
      </p:sp>
      <p:pic>
        <p:nvPicPr>
          <p:cNvPr id="1026" name="Picture 2" descr="Viewer">
            <a:extLst>
              <a:ext uri="{FF2B5EF4-FFF2-40B4-BE49-F238E27FC236}">
                <a16:creationId xmlns:a16="http://schemas.microsoft.com/office/drawing/2014/main" id="{DC0A5431-4D6C-B69A-90FA-800854AA8A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007" y="2117528"/>
            <a:ext cx="3743325" cy="22678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entral Tech Staff Win Awards">
            <a:extLst>
              <a:ext uri="{FF2B5EF4-FFF2-40B4-BE49-F238E27FC236}">
                <a16:creationId xmlns:a16="http://schemas.microsoft.com/office/drawing/2014/main" id="{B70F9F4E-9AB4-3A0C-8E6B-6DDF6764A5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2467" y="2117527"/>
            <a:ext cx="3743325" cy="22678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DF19570-B46C-9111-896F-D0D587DDF752}"/>
              </a:ext>
            </a:extLst>
          </p:cNvPr>
          <p:cNvSpPr txBox="1"/>
          <p:nvPr/>
        </p:nvSpPr>
        <p:spPr>
          <a:xfrm>
            <a:off x="9808746" y="5016844"/>
            <a:ext cx="1727781" cy="923330"/>
          </a:xfrm>
          <a:prstGeom prst="rect">
            <a:avLst/>
          </a:prstGeom>
          <a:noFill/>
        </p:spPr>
        <p:txBody>
          <a:bodyPr wrap="none" rtlCol="0">
            <a:spAutoFit/>
          </a:bodyPr>
          <a:lstStyle/>
          <a:p>
            <a:r>
              <a:rPr lang="en-US" dirty="0"/>
              <a:t>YouTube Links: </a:t>
            </a:r>
          </a:p>
          <a:p>
            <a:r>
              <a:rPr lang="en-US" dirty="0">
                <a:hlinkClick r:id="rId5"/>
              </a:rPr>
              <a:t>Interview Part 1</a:t>
            </a:r>
            <a:endParaRPr lang="en-US" dirty="0"/>
          </a:p>
          <a:p>
            <a:r>
              <a:rPr lang="en-US" dirty="0">
                <a:hlinkClick r:id="rId6"/>
              </a:rPr>
              <a:t>Interview Part 2</a:t>
            </a:r>
            <a:r>
              <a:rPr lang="en-US" dirty="0"/>
              <a:t> </a:t>
            </a:r>
          </a:p>
        </p:txBody>
      </p:sp>
    </p:spTree>
    <p:extLst>
      <p:ext uri="{BB962C8B-B14F-4D97-AF65-F5344CB8AC3E}">
        <p14:creationId xmlns:p14="http://schemas.microsoft.com/office/powerpoint/2010/main" val="687890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6C4B-436B-8328-FC04-A465F4ACEC33}"/>
              </a:ext>
            </a:extLst>
          </p:cNvPr>
          <p:cNvSpPr>
            <a:spLocks noGrp="1"/>
          </p:cNvSpPr>
          <p:nvPr>
            <p:ph type="title"/>
          </p:nvPr>
        </p:nvSpPr>
        <p:spPr/>
        <p:txBody>
          <a:bodyPr/>
          <a:lstStyle/>
          <a:p>
            <a:r>
              <a:rPr lang="en-US" dirty="0"/>
              <a:t>Important Milestones</a:t>
            </a:r>
          </a:p>
        </p:txBody>
      </p:sp>
      <p:sp>
        <p:nvSpPr>
          <p:cNvPr id="3" name="Content Placeholder 2">
            <a:extLst>
              <a:ext uri="{FF2B5EF4-FFF2-40B4-BE49-F238E27FC236}">
                <a16:creationId xmlns:a16="http://schemas.microsoft.com/office/drawing/2014/main" id="{088FB1BC-34F2-676E-2E22-5E5EEF954028}"/>
              </a:ext>
            </a:extLst>
          </p:cNvPr>
          <p:cNvSpPr>
            <a:spLocks noGrp="1"/>
          </p:cNvSpPr>
          <p:nvPr>
            <p:ph idx="1"/>
          </p:nvPr>
        </p:nvSpPr>
        <p:spPr/>
        <p:txBody>
          <a:bodyPr/>
          <a:lstStyle/>
          <a:p>
            <a:r>
              <a:rPr lang="en-US" dirty="0"/>
              <a:t>1968	Established a separate State Board of Career &amp; </a:t>
            </a:r>
            <a:br>
              <a:rPr lang="en-US" dirty="0"/>
            </a:br>
            <a:r>
              <a:rPr lang="en-US" dirty="0"/>
              <a:t>			Career &amp; Technology Education</a:t>
            </a:r>
            <a:br>
              <a:rPr lang="en-US" dirty="0"/>
            </a:br>
            <a:r>
              <a:rPr lang="en-US" dirty="0"/>
              <a:t>		</a:t>
            </a:r>
            <a:r>
              <a:rPr lang="en-US" dirty="0" err="1"/>
              <a:t>Bellmon</a:t>
            </a:r>
            <a:r>
              <a:rPr lang="en-US" dirty="0"/>
              <a:t> commissioned a trip to South Carolina</a:t>
            </a:r>
          </a:p>
          <a:p>
            <a:r>
              <a:rPr lang="en-US" dirty="0"/>
              <a:t>1971	First delivery of vocational training to inmates</a:t>
            </a:r>
          </a:p>
          <a:p>
            <a:r>
              <a:rPr lang="en-US" dirty="0"/>
              <a:t>1976	Focus on economic development with Training for </a:t>
            </a:r>
            <a:br>
              <a:rPr lang="en-US" dirty="0"/>
            </a:br>
            <a:r>
              <a:rPr lang="en-US" dirty="0"/>
              <a:t>		Industry</a:t>
            </a:r>
          </a:p>
          <a:p>
            <a:r>
              <a:rPr lang="en-US" dirty="0"/>
              <a:t>1984-98	Carl Perkins, Youth Apprenticeships, Dropout Recovery	</a:t>
            </a:r>
          </a:p>
          <a:p>
            <a:pPr marL="457200" lvl="1" indent="0">
              <a:buNone/>
            </a:pPr>
            <a:endParaRPr lang="en-US" dirty="0"/>
          </a:p>
        </p:txBody>
      </p:sp>
    </p:spTree>
    <p:extLst>
      <p:ext uri="{BB962C8B-B14F-4D97-AF65-F5344CB8AC3E}">
        <p14:creationId xmlns:p14="http://schemas.microsoft.com/office/powerpoint/2010/main" val="4126314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A26D03B30F5143A34407DFAFBACAF4" ma:contentTypeVersion="22" ma:contentTypeDescription="Create a new document." ma:contentTypeScope="" ma:versionID="1557f2ab267f98e2c87d4b3b07388897">
  <xsd:schema xmlns:xsd="http://www.w3.org/2001/XMLSchema" xmlns:xs="http://www.w3.org/2001/XMLSchema" xmlns:p="http://schemas.microsoft.com/office/2006/metadata/properties" xmlns:ns1="http://schemas.microsoft.com/sharepoint/v3" xmlns:ns2="5d7f0ad2-e627-4555-a956-efa81d806a21" xmlns:ns3="070ef74f-fe64-4aab-853e-8d6041358f56" targetNamespace="http://schemas.microsoft.com/office/2006/metadata/properties" ma:root="true" ma:fieldsID="d3be6bedebe6a5d48b0c603dcae19745" ns1:_="" ns2:_="" ns3:_="">
    <xsd:import namespace="http://schemas.microsoft.com/sharepoint/v3"/>
    <xsd:import namespace="5d7f0ad2-e627-4555-a956-efa81d806a21"/>
    <xsd:import namespace="070ef74f-fe64-4aab-853e-8d6041358f5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1:_ip_UnifiedCompliancePolicyProperties" minOccurs="0"/>
                <xsd:element ref="ns1:_ip_UnifiedCompliancePolicyUIAction" minOccurs="0"/>
                <xsd:element ref="ns3:MediaServiceAutoKeyPoints" minOccurs="0"/>
                <xsd:element ref="ns3:MediaServiceKeyPoints" minOccurs="0"/>
                <xsd:element ref="ns3:ProjectAssoci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7f0ad2-e627-4555-a956-efa81d806a2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b0b2df29-a95d-47e3-8094-bcf6ff1e8cdd}" ma:internalName="TaxCatchAll" ma:showField="CatchAllData" ma:web="5d7f0ad2-e627-4555-a956-efa81d806a2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70ef74f-fe64-4aab-853e-8d6041358f5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ProjectAssociation" ma:index="22" nillable="true" ma:displayName="Project Association" ma:description="Tells what this document relates to most closely" ma:format="Dropdown" ma:internalName="ProjectAssociation">
      <xsd:simpleType>
        <xsd:restriction base="dms:Text">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309bf2f-0431-460d-a93a-990d633b9c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ProjectAssociation xmlns="070ef74f-fe64-4aab-853e-8d6041358f56" xsi:nil="true"/>
    <TaxCatchAll xmlns="5d7f0ad2-e627-4555-a956-efa81d806a21" xsi:nil="true"/>
    <_ip_UnifiedCompliancePolicyProperties xmlns="http://schemas.microsoft.com/sharepoint/v3" xsi:nil="true"/>
    <lcf76f155ced4ddcb4097134ff3c332f xmlns="070ef74f-fe64-4aab-853e-8d6041358f5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6C5F226-463A-4015-9104-47E95E3A4419}"/>
</file>

<file path=customXml/itemProps2.xml><?xml version="1.0" encoding="utf-8"?>
<ds:datastoreItem xmlns:ds="http://schemas.openxmlformats.org/officeDocument/2006/customXml" ds:itemID="{36DD8956-9E51-4CF1-8752-CDA1208C6DAE}"/>
</file>

<file path=customXml/itemProps3.xml><?xml version="1.0" encoding="utf-8"?>
<ds:datastoreItem xmlns:ds="http://schemas.openxmlformats.org/officeDocument/2006/customXml" ds:itemID="{97191709-C285-4AFB-B07C-ADC131B69DAA}"/>
</file>

<file path=docProps/app.xml><?xml version="1.0" encoding="utf-8"?>
<Properties xmlns="http://schemas.openxmlformats.org/officeDocument/2006/extended-properties" xmlns:vt="http://schemas.openxmlformats.org/officeDocument/2006/docPropsVTypes">
  <Template/>
  <TotalTime>55058</TotalTime>
  <Words>1369</Words>
  <Application>Microsoft Office PowerPoint</Application>
  <PresentationFormat>Widescreen</PresentationFormat>
  <Paragraphs>172</Paragraphs>
  <Slides>27</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Calibri</vt:lpstr>
      <vt:lpstr>Lucida Calligraphy</vt:lpstr>
      <vt:lpstr>Montserrat</vt:lpstr>
      <vt:lpstr>Montserrat ExtraBold</vt:lpstr>
      <vt:lpstr>Montserrat Medium</vt:lpstr>
      <vt:lpstr>Wingdings</vt:lpstr>
      <vt:lpstr>Office Theme</vt:lpstr>
      <vt:lpstr>1_Office Theme</vt:lpstr>
      <vt:lpstr>PowerPoint Presentation</vt:lpstr>
      <vt:lpstr>Important Legislation</vt:lpstr>
      <vt:lpstr>Relocation of the State Vocational Agency (1932)</vt:lpstr>
      <vt:lpstr>PowerPoint Presentation</vt:lpstr>
      <vt:lpstr>Hiring of Francis Tuttle as State Coordinator of the New Area Schools Division (1964)</vt:lpstr>
      <vt:lpstr>Dewey Bartlett  Francis Tuttle JB Perky Henry Bellmon</vt:lpstr>
      <vt:lpstr>Approval of State Question 434 (1966)</vt:lpstr>
      <vt:lpstr>      Challenges &amp; Accomplishments      </vt:lpstr>
      <vt:lpstr>Important Milestones</vt:lpstr>
      <vt:lpstr>More Important Milestones</vt:lpstr>
      <vt:lpstr>Technology Center Districts Form</vt:lpstr>
      <vt:lpstr>Technology Center Districts:</vt:lpstr>
      <vt:lpstr>Over 40 years later…</vt:lpstr>
      <vt:lpstr>Questions </vt:lpstr>
      <vt:lpstr>System Delivery Arms </vt:lpstr>
      <vt:lpstr>How many delivery arms does our system have?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many State Directors have we had?</vt:lpstr>
      <vt:lpstr>State Directors: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FY20 SYSTEM INFORMATION</dc:title>
  <dc:creator>Gunner Fullbright</dc:creator>
  <cp:lastModifiedBy>Gina Hubbard</cp:lastModifiedBy>
  <cp:revision>78</cp:revision>
  <cp:lastPrinted>2024-07-23T12:48:49Z</cp:lastPrinted>
  <dcterms:created xsi:type="dcterms:W3CDTF">2020-10-01T19:13:32Z</dcterms:created>
  <dcterms:modified xsi:type="dcterms:W3CDTF">2025-07-18T20:49:25Z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0x010100A5A26D03B30F5143A34407DFAFBACAF4</vt:lpwstr>
  </property>
</Properties>
</file>