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28"/>
  </p:notesMasterIdLst>
  <p:handoutMasterIdLst>
    <p:handoutMasterId r:id="rId29"/>
  </p:handoutMasterIdLst>
  <p:sldIdLst>
    <p:sldId id="257" r:id="rId2"/>
    <p:sldId id="258" r:id="rId3"/>
    <p:sldId id="259" r:id="rId4"/>
    <p:sldId id="262" r:id="rId5"/>
    <p:sldId id="264" r:id="rId6"/>
    <p:sldId id="267" r:id="rId7"/>
    <p:sldId id="276" r:id="rId8"/>
    <p:sldId id="277" r:id="rId9"/>
    <p:sldId id="283" r:id="rId10"/>
    <p:sldId id="285" r:id="rId11"/>
    <p:sldId id="337" r:id="rId12"/>
    <p:sldId id="338" r:id="rId13"/>
    <p:sldId id="286" r:id="rId14"/>
    <p:sldId id="287" r:id="rId15"/>
    <p:sldId id="300" r:id="rId16"/>
    <p:sldId id="301" r:id="rId17"/>
    <p:sldId id="302" r:id="rId18"/>
    <p:sldId id="303" r:id="rId19"/>
    <p:sldId id="304" r:id="rId20"/>
    <p:sldId id="305" r:id="rId21"/>
    <p:sldId id="325" r:id="rId22"/>
    <p:sldId id="331" r:id="rId23"/>
    <p:sldId id="332" r:id="rId24"/>
    <p:sldId id="333" r:id="rId25"/>
    <p:sldId id="334" r:id="rId26"/>
    <p:sldId id="336" r:id="rId27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36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openxmlformats.org/officeDocument/2006/relationships/customXml" Target="../customXml/item2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F4F641A8-B069-44A9-BE9F-4A7488715505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5F6C6F7F-5D09-42EA-B186-EEF25A88E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602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ABE26892-2E2E-4850-ADF4-8934299FBA3F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D831CDAE-1317-4613-982B-C0DFEA71EC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175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our conference, read some of the titles of sessions and topics:</a:t>
            </a:r>
            <a:r>
              <a:rPr lang="en-US" baseline="0" dirty="0"/>
              <a:t>  stackable credentials, student success, global competence, educational pathways, service learning.</a:t>
            </a:r>
          </a:p>
          <a:p>
            <a:r>
              <a:rPr lang="en-US" baseline="0" dirty="0"/>
              <a:t>What do all of these efforts depend upon?  A High Quality CTE teachers</a:t>
            </a:r>
          </a:p>
          <a:p>
            <a:r>
              <a:rPr lang="en-US" baseline="0" dirty="0"/>
              <a:t>Those who went on the tour at Central New Mexico College also heard this discussion; need for teachers.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A61CC-ADA2-4153-8F6A-800B3A9C1DF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735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Our focus</a:t>
            </a:r>
            <a:r>
              <a:rPr lang="en-US" baseline="0" dirty="0"/>
              <a:t> will not be on those times and situations when true disciplinary actions must take place; assumption is that the new teacher wants to do a good job and that you have made a good hire; the right teacher, with the right students in the right programs.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A61CC-ADA2-4153-8F6A-800B3A9C1DF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915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A61CC-ADA2-4153-8F6A-800B3A9C1DF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8932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would be critical with a team of administrators and mentors </a:t>
            </a:r>
            <a:r>
              <a:rPr lang="en-US" dirty="0" err="1"/>
              <a:t>workign</a:t>
            </a:r>
            <a:r>
              <a:rPr lang="en-US" dirty="0"/>
              <a:t> with a group of teachers; do you have all approaches??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A61CC-ADA2-4153-8F6A-800B3A9C1DFD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250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24E-5355-4056-8CB5-61CF8A6B0D69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47372-9578-4EF2-82E0-7CC198363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32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24E-5355-4056-8CB5-61CF8A6B0D69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47372-9578-4EF2-82E0-7CC198363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587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24E-5355-4056-8CB5-61CF8A6B0D69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47372-9578-4EF2-82E0-7CC198363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74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24E-5355-4056-8CB5-61CF8A6B0D69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47372-9578-4EF2-82E0-7CC198363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589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24E-5355-4056-8CB5-61CF8A6B0D69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47372-9578-4EF2-82E0-7CC198363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7678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24E-5355-4056-8CB5-61CF8A6B0D69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47372-9578-4EF2-82E0-7CC198363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599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24E-5355-4056-8CB5-61CF8A6B0D69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47372-9578-4EF2-82E0-7CC198363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0898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24E-5355-4056-8CB5-61CF8A6B0D69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47372-9578-4EF2-82E0-7CC198363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072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24E-5355-4056-8CB5-61CF8A6B0D69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47372-9578-4EF2-82E0-7CC198363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570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24E-5355-4056-8CB5-61CF8A6B0D69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60E47372-9578-4EF2-82E0-7CC198363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265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24E-5355-4056-8CB5-61CF8A6B0D69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47372-9578-4EF2-82E0-7CC198363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970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24E-5355-4056-8CB5-61CF8A6B0D69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47372-9578-4EF2-82E0-7CC198363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796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24E-5355-4056-8CB5-61CF8A6B0D69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47372-9578-4EF2-82E0-7CC198363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426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24E-5355-4056-8CB5-61CF8A6B0D69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47372-9578-4EF2-82E0-7CC198363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560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24E-5355-4056-8CB5-61CF8A6B0D69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47372-9578-4EF2-82E0-7CC198363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530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24E-5355-4056-8CB5-61CF8A6B0D69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47372-9578-4EF2-82E0-7CC198363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665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A224E-5355-4056-8CB5-61CF8A6B0D69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47372-9578-4EF2-82E0-7CC198363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128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71A224E-5355-4056-8CB5-61CF8A6B0D69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0E47372-9578-4EF2-82E0-7CC198363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848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mailto:maryjo.self@okstate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52817" y="1266621"/>
            <a:ext cx="8574622" cy="2616199"/>
          </a:xfrm>
        </p:spPr>
        <p:txBody>
          <a:bodyPr>
            <a:normAutofit/>
          </a:bodyPr>
          <a:lstStyle/>
          <a:p>
            <a:r>
              <a:rPr lang="en-US" dirty="0"/>
              <a:t>The Role of Mentoring for CTE Teachers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Dr. Mary Jo Self</a:t>
            </a:r>
          </a:p>
          <a:p>
            <a:r>
              <a:rPr lang="en-US" dirty="0"/>
              <a:t>CT Teacher Educator , Associate Professor, Emeritus</a:t>
            </a:r>
          </a:p>
          <a:p>
            <a:r>
              <a:rPr lang="en-US" dirty="0"/>
              <a:t>maryjo.self@okstate.edu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A4C34-5AD9-4B06-BA16-C508181BE72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76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Mentor Teacher Beliefs Inventory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828800"/>
            <a:ext cx="7239000" cy="3702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A4C34-5AD9-4B06-BA16-C508181BE72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202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071FF-8A7E-3137-5447-AD63C5DC0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Different Models to Describe the Mentoring Relationship over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76D8E-6D36-977A-BED8-42C665B42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3788122"/>
          </a:xfrm>
        </p:spPr>
        <p:txBody>
          <a:bodyPr>
            <a:normAutofit/>
          </a:bodyPr>
          <a:lstStyle/>
          <a:p>
            <a:r>
              <a:rPr lang="en-US" sz="3600" b="1" i="1" dirty="0">
                <a:solidFill>
                  <a:schemeClr val="bg1">
                    <a:lumMod val="65000"/>
                  </a:schemeClr>
                </a:solidFill>
              </a:rPr>
              <a:t>Commitment, Dialogue, and Influence in the Mentoring Relationship</a:t>
            </a:r>
          </a:p>
          <a:p>
            <a:r>
              <a:rPr lang="en-US" sz="3600" b="1" i="1" dirty="0">
                <a:solidFill>
                  <a:schemeClr val="bg1">
                    <a:lumMod val="65000"/>
                  </a:schemeClr>
                </a:solidFill>
              </a:rPr>
              <a:t>Cycles of Mentoring</a:t>
            </a:r>
          </a:p>
          <a:p>
            <a:r>
              <a:rPr lang="en-US" sz="3600" b="1" i="1" dirty="0">
                <a:solidFill>
                  <a:schemeClr val="bg1">
                    <a:lumMod val="65000"/>
                  </a:schemeClr>
                </a:solidFill>
              </a:rPr>
              <a:t>The Four Phases of Mentoring Relationship</a:t>
            </a:r>
          </a:p>
        </p:txBody>
      </p:sp>
    </p:spTree>
    <p:extLst>
      <p:ext uri="{BB962C8B-B14F-4D97-AF65-F5344CB8AC3E}">
        <p14:creationId xmlns:p14="http://schemas.microsoft.com/office/powerpoint/2010/main" val="1220117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AC589-BDA9-2CAC-17A1-AFDC8FF06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4387" y="751438"/>
            <a:ext cx="10018713" cy="1752599"/>
          </a:xfrm>
        </p:spPr>
        <p:txBody>
          <a:bodyPr>
            <a:normAutofit fontScale="90000"/>
          </a:bodyPr>
          <a:lstStyle/>
          <a:p>
            <a:r>
              <a:rPr lang="en-US" sz="4000" b="1" i="1" dirty="0">
                <a:solidFill>
                  <a:schemeClr val="bg1">
                    <a:lumMod val="65000"/>
                  </a:schemeClr>
                </a:solidFill>
              </a:rPr>
              <a:t>Commitment, Dialogue, and Influence in the Mentoring Relationship</a:t>
            </a:r>
            <a:br>
              <a:rPr lang="en-US" sz="4000" b="1" i="1" dirty="0">
                <a:solidFill>
                  <a:schemeClr val="bg1">
                    <a:lumMod val="65000"/>
                  </a:schemeClr>
                </a:solidFill>
              </a:rPr>
            </a:br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75119CA6-119F-A8BF-2524-F840326A6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4387" y="1535317"/>
            <a:ext cx="10018713" cy="3124201"/>
          </a:xfrm>
        </p:spPr>
        <p:txBody>
          <a:bodyPr/>
          <a:lstStyle/>
          <a:p>
            <a:r>
              <a:rPr lang="en-US" dirty="0"/>
              <a:t>Levels of Commitment, Dialogue and Influence in the Mentoring Relationship </a:t>
            </a:r>
          </a:p>
          <a:p>
            <a:pPr lvl="1"/>
            <a:r>
              <a:rPr lang="en-US" dirty="0"/>
              <a:t>See separate handout</a:t>
            </a:r>
          </a:p>
        </p:txBody>
      </p:sp>
    </p:spTree>
    <p:extLst>
      <p:ext uri="{BB962C8B-B14F-4D97-AF65-F5344CB8AC3E}">
        <p14:creationId xmlns:p14="http://schemas.microsoft.com/office/powerpoint/2010/main" val="662556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Cycles of Mentoring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Honeymoon</a:t>
            </a:r>
          </a:p>
          <a:p>
            <a:r>
              <a:rPr lang="en-US" dirty="0"/>
              <a:t>Developmental</a:t>
            </a:r>
          </a:p>
          <a:p>
            <a:r>
              <a:rPr lang="en-US" dirty="0"/>
              <a:t>Disillusionment or realistic appraisal</a:t>
            </a:r>
          </a:p>
          <a:p>
            <a:r>
              <a:rPr lang="en-US" dirty="0"/>
              <a:t>Parting phase</a:t>
            </a:r>
          </a:p>
          <a:p>
            <a:r>
              <a:rPr lang="en-US" dirty="0"/>
              <a:t>Transformation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A4C34-5AD9-4B06-BA16-C508181BE72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9321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Four Phases of Mentoring Relationship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981200" y="1935163"/>
          <a:ext cx="8229600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Product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Initiation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Orienting</a:t>
                      </a:r>
                    </a:p>
                    <a:p>
                      <a:r>
                        <a:rPr lang="en-US" dirty="0"/>
                        <a:t>Introducing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Technical and</a:t>
                      </a:r>
                      <a:r>
                        <a:rPr lang="en-US" baseline="0" dirty="0"/>
                        <a:t> Logistical issues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Exploration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Accepting</a:t>
                      </a:r>
                    </a:p>
                    <a:p>
                      <a:r>
                        <a:rPr lang="en-US" dirty="0"/>
                        <a:t>Self-disclosing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Needs, interests and</a:t>
                      </a:r>
                      <a:r>
                        <a:rPr lang="en-US" baseline="0" dirty="0"/>
                        <a:t> goals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Collaboration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Sharing</a:t>
                      </a:r>
                    </a:p>
                    <a:p>
                      <a:r>
                        <a:rPr lang="en-US" dirty="0"/>
                        <a:t>Trusting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Increasingly transparent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Consolidation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Respecting</a:t>
                      </a:r>
                    </a:p>
                    <a:p>
                      <a:r>
                        <a:rPr lang="en-US" dirty="0"/>
                        <a:t>Appreciating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Positive regard</a:t>
                      </a:r>
                    </a:p>
                    <a:p>
                      <a:r>
                        <a:rPr lang="en-US" dirty="0"/>
                        <a:t>Mutual</a:t>
                      </a:r>
                      <a:r>
                        <a:rPr lang="en-US" baseline="0" dirty="0"/>
                        <a:t> respect</a:t>
                      </a:r>
                    </a:p>
                    <a:p>
                      <a:r>
                        <a:rPr lang="en-US" baseline="0" dirty="0"/>
                        <a:t>Genuine collegiality</a:t>
                      </a:r>
                    </a:p>
                    <a:p>
                      <a:r>
                        <a:rPr lang="en-US" baseline="0" dirty="0"/>
                        <a:t>Consolidated purpose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A4C34-5AD9-4B06-BA16-C508181BE726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819400" y="5638801"/>
            <a:ext cx="678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 Rowley, J. B. (2006).  </a:t>
            </a:r>
            <a:r>
              <a:rPr lang="en-US" i="1" dirty="0"/>
              <a:t>Becoming a high performance mentor,</a:t>
            </a:r>
          </a:p>
          <a:p>
            <a:r>
              <a:rPr lang="en-US" i="1" dirty="0"/>
              <a:t>           </a:t>
            </a:r>
            <a:r>
              <a:rPr lang="en-US" dirty="0"/>
              <a:t>Thousand Oaks, CA:  Corwin Press.</a:t>
            </a:r>
          </a:p>
        </p:txBody>
      </p:sp>
    </p:spTree>
    <p:extLst>
      <p:ext uri="{BB962C8B-B14F-4D97-AF65-F5344CB8AC3E}">
        <p14:creationId xmlns:p14="http://schemas.microsoft.com/office/powerpoint/2010/main" val="40492598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Have mentee complete a questionnaire to gain more information about them</a:t>
            </a:r>
          </a:p>
          <a:p>
            <a:r>
              <a:rPr lang="en-US" dirty="0"/>
              <a:t>Have them identify their strengths and challenges</a:t>
            </a:r>
          </a:p>
          <a:p>
            <a:r>
              <a:rPr lang="en-US" dirty="0"/>
              <a:t>Set priority goals</a:t>
            </a:r>
          </a:p>
          <a:p>
            <a:r>
              <a:rPr lang="en-US" dirty="0"/>
              <a:t>Write an action plan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A4C34-5AD9-4B06-BA16-C508181BE72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1668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ideas for questionnaire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 you consider your strengths?</a:t>
            </a:r>
          </a:p>
          <a:p>
            <a:r>
              <a:rPr lang="en-US" dirty="0"/>
              <a:t>How do you think mentoring will benefit your professional career?</a:t>
            </a:r>
          </a:p>
          <a:p>
            <a:r>
              <a:rPr lang="en-US" dirty="0"/>
              <a:t>How can I be of the most help to you?</a:t>
            </a:r>
          </a:p>
          <a:p>
            <a:r>
              <a:rPr lang="en-US" dirty="0"/>
              <a:t>In what areas do you want to be mentored?</a:t>
            </a:r>
          </a:p>
          <a:p>
            <a:r>
              <a:rPr lang="en-US" dirty="0"/>
              <a:t>How would we summarize those thoughts in the form of goals&gt;</a:t>
            </a:r>
          </a:p>
          <a:p>
            <a:r>
              <a:rPr lang="en-US" dirty="0"/>
              <a:t>What is your preferred beginning focus?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A4C34-5AD9-4B06-BA16-C508181BE72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5408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ideas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many times do we need to meet to achieve these goals?</a:t>
            </a:r>
          </a:p>
          <a:p>
            <a:r>
              <a:rPr lang="en-US" dirty="0"/>
              <a:t>What form of communication is best for you?</a:t>
            </a:r>
          </a:p>
          <a:p>
            <a:r>
              <a:rPr lang="en-US" dirty="0"/>
              <a:t>List two or three simple, short-term objectives based upon this conversation.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A4C34-5AD9-4B06-BA16-C508181BE72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1247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of the Action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Clarifies the role and responsibilities of the mentor and the mentee</a:t>
            </a:r>
          </a:p>
          <a:p>
            <a:r>
              <a:rPr lang="en-US" dirty="0"/>
              <a:t>Provides a focus and framework for mentor and mentee teamwork</a:t>
            </a:r>
          </a:p>
          <a:p>
            <a:r>
              <a:rPr lang="en-US" dirty="0"/>
              <a:t>Becomes an informative resource when shared with other mentor-mentee teams.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A4C34-5AD9-4B06-BA16-C508181BE72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1553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Mentoring Action Plan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981200" y="1935163"/>
          <a:ext cx="82296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Objectives</a:t>
                      </a:r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Strategies/To-Do</a:t>
                      </a:r>
                      <a:r>
                        <a:rPr lang="en-US" baseline="0" dirty="0"/>
                        <a:t> List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Responsible</a:t>
                      </a:r>
                      <a:r>
                        <a:rPr lang="en-US" baseline="0" dirty="0"/>
                        <a:t> Party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Target 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A4C34-5AD9-4B06-BA16-C508181BE726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337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Focus of this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Consider you are now a mentor; 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en-US" dirty="0"/>
              <a:t>You are not sure what you might do to help them be successful;</a:t>
            </a:r>
          </a:p>
          <a:p>
            <a:r>
              <a:rPr lang="en-US" dirty="0"/>
              <a:t>This session will give you the practical tools to begin a formal or perhaps even more informal process of mentoring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9469744" cy="6426469"/>
          </a:xfrm>
        </p:spPr>
        <p:txBody>
          <a:bodyPr/>
          <a:lstStyle/>
          <a:p>
            <a:fld id="{1D8A4C34-5AD9-4B06-BA16-C508181BE72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4719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 a supporter, not an evaluator</a:t>
            </a:r>
          </a:p>
          <a:p>
            <a:r>
              <a:rPr lang="en-US" dirty="0"/>
              <a:t>Have a scheduled time to meet or method of communication</a:t>
            </a:r>
          </a:p>
          <a:p>
            <a:r>
              <a:rPr lang="en-US" dirty="0"/>
              <a:t>Regular communications is a necessity</a:t>
            </a:r>
          </a:p>
          <a:p>
            <a:r>
              <a:rPr lang="en-US" dirty="0"/>
              <a:t>Practice listening, questioning, and encouraging reflective thinking.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A4C34-5AD9-4B06-BA16-C508181BE726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7246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Seven Types of Mentoring Assistance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Helping a person shift her or his mental context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Listening when the mentee has a problem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Identifying mentee feelings and verifying them (feedback)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Effectively confronting negative intentions or behaviors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Providing appropriate information when needed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Delegating authority or giving permission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Encouraging exploration of options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A4C34-5AD9-4B06-BA16-C508181BE726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6269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685800"/>
            <a:ext cx="8610600" cy="13716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dirty="0"/>
              <a:t>Overall Techniques to Make the Process More Effective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/>
              <a:t>Establish the relationship as early as possible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Allow the mentee to choose their mentor if feasible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Model continuous learning by ALL involved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Build in feedback loops to improve the process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Regular contact, both formal and informal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Clarify goals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Identify strengths and needs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Listening is critical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/>
              <a:t>Build rapport</a:t>
            </a:r>
          </a:p>
          <a:p>
            <a:pPr eaLnBrk="1" hangingPunct="1">
              <a:lnSpc>
                <a:spcPct val="80000"/>
              </a:lnSpc>
            </a:pP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A4C34-5AD9-4B06-BA16-C508181BE726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306880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685800"/>
            <a:ext cx="8382000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Techniques to Provide Supportive Skills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2819400" y="2057400"/>
            <a:ext cx="7315200" cy="4191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/>
              <a:t>Compelling why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Positive phrasing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Needs/benefit statement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Clear and specific statements and goals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Approval statements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Understand and accept as much as possible about each other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Don’t discuss the relationship with others; talking about the new teacher behind their back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Nonjudgmental </a:t>
            </a:r>
          </a:p>
          <a:p>
            <a:pPr eaLnBrk="1" hangingPunct="1">
              <a:lnSpc>
                <a:spcPct val="90000"/>
              </a:lnSpc>
            </a:pP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A4C34-5AD9-4B06-BA16-C508181BE726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262443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0"/>
            <a:ext cx="7086600" cy="1371600"/>
          </a:xfrm>
        </p:spPr>
        <p:txBody>
          <a:bodyPr/>
          <a:lstStyle/>
          <a:p>
            <a:pPr eaLnBrk="1" hangingPunct="1"/>
            <a:r>
              <a:rPr lang="en-US" dirty="0"/>
              <a:t>Overall Tips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3048000" y="1219200"/>
            <a:ext cx="7086600" cy="52578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Speaking the native tongue</a:t>
            </a:r>
          </a:p>
          <a:p>
            <a:pPr eaLnBrk="1" hangingPunct="1"/>
            <a:r>
              <a:rPr lang="en-US" dirty="0"/>
              <a:t>Emotional needs - Laughing and crying </a:t>
            </a:r>
          </a:p>
          <a:p>
            <a:pPr eaLnBrk="1" hangingPunct="1"/>
            <a:r>
              <a:rPr lang="en-US" dirty="0"/>
              <a:t>Coach for development</a:t>
            </a:r>
          </a:p>
          <a:p>
            <a:pPr eaLnBrk="1" hangingPunct="1"/>
            <a:r>
              <a:rPr lang="en-US" dirty="0"/>
              <a:t>Work toward excellence and achievement</a:t>
            </a:r>
          </a:p>
          <a:p>
            <a:pPr eaLnBrk="1" hangingPunct="1"/>
            <a:r>
              <a:rPr lang="en-US" dirty="0"/>
              <a:t>Share information and resources</a:t>
            </a:r>
          </a:p>
          <a:p>
            <a:pPr eaLnBrk="1" hangingPunct="1"/>
            <a:r>
              <a:rPr lang="en-US" dirty="0"/>
              <a:t>Recognize accomplishments</a:t>
            </a:r>
          </a:p>
          <a:p>
            <a:pPr eaLnBrk="1" hangingPunct="1"/>
            <a:r>
              <a:rPr lang="en-US" dirty="0"/>
              <a:t>Develop the mentoring abilities of others</a:t>
            </a:r>
          </a:p>
          <a:p>
            <a:pPr eaLnBrk="1" hangingPunct="1"/>
            <a:r>
              <a:rPr lang="en-US" dirty="0"/>
              <a:t>Behave in ethical ways</a:t>
            </a:r>
          </a:p>
          <a:p>
            <a:pPr eaLnBrk="1" hangingPunct="1"/>
            <a:r>
              <a:rPr lang="en-US" dirty="0"/>
              <a:t>Embrace diversity</a:t>
            </a:r>
          </a:p>
          <a:p>
            <a:pPr eaLnBrk="1" hangingPunct="1"/>
            <a:r>
              <a:rPr lang="en-US" dirty="0"/>
              <a:t>Internalize skills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A4C34-5AD9-4B06-BA16-C508181BE726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260267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Consider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/>
              <a:t>“The mentor-mentee relationship is, indeed, a transformative one that can forever change the course of one’s life.”</a:t>
            </a:r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  <a:p>
            <a:pPr eaLnBrk="1" hangingPunct="1">
              <a:buFont typeface="Wingdings" pitchFamily="2" charset="2"/>
              <a:buNone/>
            </a:pPr>
            <a:r>
              <a:rPr lang="en-US" sz="1400" dirty="0"/>
              <a:t>Cienkus, R., Grant Haworth, J. &amp; Kavanagh, J. (1996).  Editors’ introduction.  </a:t>
            </a:r>
            <a:r>
              <a:rPr lang="en-US" sz="1400" i="1" dirty="0"/>
              <a:t>Peabody</a:t>
            </a:r>
            <a:r>
              <a:rPr lang="en-US" sz="1400" dirty="0"/>
              <a:t> </a:t>
            </a:r>
            <a:r>
              <a:rPr lang="en-US" sz="1400" i="1" dirty="0"/>
              <a:t>Journal of Education, 71</a:t>
            </a:r>
            <a:r>
              <a:rPr lang="en-US" sz="1400" dirty="0"/>
              <a:t> (1), 1-2.</a:t>
            </a:r>
          </a:p>
          <a:p>
            <a:pPr eaLnBrk="1" hangingPunct="1">
              <a:buFont typeface="Wingdings" pitchFamily="2" charset="2"/>
              <a:buNone/>
            </a:pPr>
            <a:endParaRPr lang="en-US" sz="1400" i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A4C34-5AD9-4B06-BA16-C508181BE726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2320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For more information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1600" dirty="0"/>
              <a:t>Mary Jo Self, Ed.D.</a:t>
            </a:r>
          </a:p>
          <a:p>
            <a:pPr lvl="1" eaLnBrk="1" hangingPunct="1"/>
            <a:r>
              <a:rPr lang="en-US" sz="1600" dirty="0"/>
              <a:t>Associate Professor, Emeritus</a:t>
            </a:r>
          </a:p>
          <a:p>
            <a:pPr lvl="1" eaLnBrk="1" hangingPunct="1"/>
            <a:r>
              <a:rPr lang="en-US" sz="1600" dirty="0">
                <a:hlinkClick r:id="rId2"/>
              </a:rPr>
              <a:t>maryjo.self@okstate.edu</a:t>
            </a:r>
            <a:endParaRPr lang="en-US" sz="1600" dirty="0"/>
          </a:p>
          <a:p>
            <a:pPr lvl="1" eaLnBrk="1" hangingPunct="1"/>
            <a:r>
              <a:rPr lang="en-US" sz="1600"/>
              <a:t>(405) 612-8385</a:t>
            </a:r>
            <a:endParaRPr lang="en-US" sz="1600" dirty="0"/>
          </a:p>
          <a:p>
            <a:pPr marL="457200" lvl="1" indent="0" eaLnBrk="1" hangingPunct="1">
              <a:buNone/>
            </a:pPr>
            <a:endParaRPr lang="en-US" sz="1800" dirty="0"/>
          </a:p>
          <a:p>
            <a:pPr lvl="2" eaLnBrk="1" hangingPunct="1">
              <a:buFont typeface="Wingdings" pitchFamily="2" charset="2"/>
              <a:buNone/>
            </a:pPr>
            <a:endParaRPr lang="en-US" sz="1600" dirty="0"/>
          </a:p>
          <a:p>
            <a:pPr lvl="2" eaLnBrk="1" hangingPunct="1">
              <a:buFont typeface="Wingdings" pitchFamily="2" charset="2"/>
              <a:buNone/>
            </a:pPr>
            <a:endParaRPr lang="en-US" sz="1400" dirty="0"/>
          </a:p>
          <a:p>
            <a:pPr eaLnBrk="1" hangingPunct="1">
              <a:buFont typeface="Wingdings" pitchFamily="2" charset="2"/>
              <a:buNone/>
            </a:pP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A4C34-5AD9-4B06-BA16-C508181BE726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74616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40633"/>
            <a:ext cx="10515600" cy="1325563"/>
          </a:xfrm>
        </p:spPr>
        <p:txBody>
          <a:bodyPr>
            <a:noAutofit/>
          </a:bodyPr>
          <a:lstStyle/>
          <a:p>
            <a:r>
              <a:rPr lang="en-US" sz="3200" dirty="0"/>
              <a:t>Mentoring Background Quiz</a:t>
            </a:r>
            <a:br>
              <a:rPr lang="en-US" sz="3200" dirty="0"/>
            </a:br>
            <a:r>
              <a:rPr lang="en-US" sz="3200" dirty="0"/>
              <a:t>Reflections</a:t>
            </a:r>
            <a:br>
              <a:rPr lang="en-US" sz="3200" dirty="0"/>
            </a:br>
            <a:r>
              <a:rPr lang="en-US" sz="3200" dirty="0"/>
              <a:t>The Mentor Teacher Beliefs Inventory by James Rowley</a:t>
            </a:r>
            <a:br>
              <a:rPr lang="en-US" sz="3200" dirty="0"/>
            </a:br>
            <a:br>
              <a:rPr lang="en-US" sz="3200" dirty="0"/>
            </a:br>
            <a:endParaRPr lang="en-US" sz="3200" dirty="0"/>
          </a:p>
        </p:txBody>
      </p:sp>
      <p:pic>
        <p:nvPicPr>
          <p:cNvPr id="8194" name="Picture 2" descr="C:\Documents and Settings\marself\Local Settings\Temporary Internet Files\Content.IE5\Z427F9PB\MP900400047[1]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36021" y="2924002"/>
            <a:ext cx="3915295" cy="2610196"/>
          </a:xfrm>
          <a:prstGeom prst="rect">
            <a:avLst/>
          </a:prstGeom>
          <a:noFill/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A4C34-5AD9-4B06-BA16-C508181BE726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8196" name="Picture 4" descr="C:\Documents and Settings\marself\Local Settings\Temporary Internet Files\Content.IE5\8G6ZBLVM\MP90043939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2584704"/>
            <a:ext cx="6400800" cy="42732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52807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Points: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Origin of Mentoring</a:t>
            </a:r>
          </a:p>
          <a:p>
            <a:r>
              <a:rPr lang="en-US" dirty="0"/>
              <a:t>Terminology</a:t>
            </a:r>
          </a:p>
          <a:p>
            <a:r>
              <a:rPr lang="en-US" dirty="0"/>
              <a:t>Roles in the mentoring relationship</a:t>
            </a:r>
          </a:p>
          <a:p>
            <a:r>
              <a:rPr lang="en-US" dirty="0"/>
              <a:t>Basic Principles of Mentoring </a:t>
            </a:r>
          </a:p>
          <a:p>
            <a:r>
              <a:rPr lang="en-US" dirty="0"/>
              <a:t>Assessment of Aptitude for mentoring</a:t>
            </a:r>
          </a:p>
          <a:p>
            <a:r>
              <a:rPr lang="en-US" dirty="0"/>
              <a:t>Cycle of Mentoring</a:t>
            </a:r>
          </a:p>
          <a:p>
            <a:r>
              <a:rPr lang="en-US" dirty="0"/>
              <a:t>Strategies</a:t>
            </a:r>
          </a:p>
          <a:p>
            <a:r>
              <a:rPr lang="en-US" dirty="0"/>
              <a:t>Resources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A4C34-5AD9-4B06-BA16-C508181BE72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456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-110905"/>
            <a:ext cx="10018713" cy="1752599"/>
          </a:xfrm>
        </p:spPr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928389"/>
            <a:ext cx="10018713" cy="386281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Coaching v.s. Mentoring</a:t>
            </a:r>
          </a:p>
          <a:p>
            <a:r>
              <a:rPr lang="en-US" dirty="0"/>
              <a:t>Mentor/Mentee</a:t>
            </a:r>
          </a:p>
          <a:p>
            <a:r>
              <a:rPr lang="en-US" dirty="0"/>
              <a:t>Protégé`/Protégée`</a:t>
            </a:r>
          </a:p>
          <a:p>
            <a:r>
              <a:rPr lang="en-US" dirty="0"/>
              <a:t>Most current term:  Coaching</a:t>
            </a:r>
          </a:p>
          <a:p>
            <a:pPr lvl="1"/>
            <a:r>
              <a:rPr lang="en-US" dirty="0"/>
              <a:t>Instructional coach</a:t>
            </a:r>
          </a:p>
          <a:p>
            <a:pPr lvl="1"/>
            <a:r>
              <a:rPr lang="en-US" dirty="0"/>
              <a:t>Academic coach</a:t>
            </a:r>
          </a:p>
          <a:p>
            <a:pPr lvl="1"/>
            <a:r>
              <a:rPr lang="en-US" dirty="0"/>
              <a:t>Success coach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Quote by Correia and McHenry:</a:t>
            </a:r>
          </a:p>
          <a:p>
            <a:pPr lvl="2"/>
            <a:r>
              <a:rPr lang="en-US" dirty="0"/>
              <a:t>“A mentor is an experienced, successful, and knowledgeable professional who willingly accepts the responsibility of facilitating professional growth and support of a colleague through a mutually beneficial relationship.” ( p.  2)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A4C34-5AD9-4B06-BA16-C508181BE72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356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Line 5"/>
          <p:cNvSpPr>
            <a:spLocks noChangeShapeType="1"/>
          </p:cNvSpPr>
          <p:nvPr/>
        </p:nvSpPr>
        <p:spPr bwMode="auto">
          <a:xfrm>
            <a:off x="2514600" y="381000"/>
            <a:ext cx="0" cy="548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2514600" y="5791200"/>
            <a:ext cx="762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362200" y="5867401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August/Sept.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886200" y="5867401"/>
            <a:ext cx="6477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Oct/Nov        Dec/Jan        Feb/March        April/May   late May</a:t>
            </a:r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>
            <a:off x="2667000" y="914400"/>
            <a:ext cx="1600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4114800" y="1676400"/>
            <a:ext cx="1143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>
            <a:off x="5181600" y="2514600"/>
            <a:ext cx="68580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V="1">
            <a:off x="5867400" y="4191000"/>
            <a:ext cx="40386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V="1">
            <a:off x="9829800" y="1905000"/>
            <a:ext cx="3048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4953000" y="990600"/>
            <a:ext cx="457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Stages of  the First Year of  a New Job</a:t>
            </a: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2743200" y="685801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2312" name="Text Box 24"/>
          <p:cNvSpPr txBox="1">
            <a:spLocks noChangeArrowheads="1"/>
          </p:cNvSpPr>
          <p:nvPr/>
        </p:nvSpPr>
        <p:spPr bwMode="auto">
          <a:xfrm>
            <a:off x="4267200" y="1447801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3333CC"/>
                </a:solidFill>
              </a:rPr>
              <a:t>2</a:t>
            </a:r>
          </a:p>
        </p:txBody>
      </p:sp>
      <p:sp>
        <p:nvSpPr>
          <p:cNvPr id="12313" name="Text Box 25"/>
          <p:cNvSpPr txBox="1">
            <a:spLocks noChangeArrowheads="1"/>
          </p:cNvSpPr>
          <p:nvPr/>
        </p:nvSpPr>
        <p:spPr bwMode="auto">
          <a:xfrm>
            <a:off x="5867400" y="4419601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7086600" y="4191001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660066"/>
                </a:solidFill>
              </a:rPr>
              <a:t>4</a:t>
            </a:r>
          </a:p>
        </p:txBody>
      </p:sp>
      <p:sp>
        <p:nvSpPr>
          <p:cNvPr id="12315" name="Text Box 27"/>
          <p:cNvSpPr txBox="1">
            <a:spLocks noChangeArrowheads="1"/>
          </p:cNvSpPr>
          <p:nvPr/>
        </p:nvSpPr>
        <p:spPr bwMode="auto">
          <a:xfrm>
            <a:off x="8458200" y="3886201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66FFCC"/>
                </a:solidFill>
              </a:rPr>
              <a:t>5</a:t>
            </a:r>
          </a:p>
        </p:txBody>
      </p:sp>
      <p:sp>
        <p:nvSpPr>
          <p:cNvPr id="12316" name="Text Box 28"/>
          <p:cNvSpPr txBox="1">
            <a:spLocks noChangeArrowheads="1"/>
          </p:cNvSpPr>
          <p:nvPr/>
        </p:nvSpPr>
        <p:spPr bwMode="auto">
          <a:xfrm>
            <a:off x="9525000" y="1905001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6600"/>
                </a:solidFill>
              </a:rPr>
              <a:t>6</a:t>
            </a:r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2971800" y="1981201"/>
            <a:ext cx="1447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2667000" y="2971800"/>
            <a:ext cx="2514600" cy="353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1 = Anticipation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3333CC"/>
                </a:solidFill>
              </a:rPr>
              <a:t>2 = Survival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chemeClr val="tx2"/>
                </a:solidFill>
              </a:rPr>
              <a:t>3 = Disillusionment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660066"/>
                </a:solidFill>
              </a:rPr>
              <a:t>4 = Rejuvenation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66FFCC"/>
                </a:solidFill>
              </a:rPr>
              <a:t>5 = Reflection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FF6600"/>
                </a:solidFill>
              </a:rPr>
              <a:t>6 = Anticipation</a:t>
            </a:r>
          </a:p>
          <a:p>
            <a:pPr>
              <a:spcBef>
                <a:spcPct val="50000"/>
              </a:spcBef>
            </a:pPr>
            <a:br>
              <a:rPr lang="en-US" b="1"/>
            </a:br>
            <a:endParaRPr lang="en-US" b="1"/>
          </a:p>
          <a:p>
            <a:pPr>
              <a:spcBef>
                <a:spcPct val="5000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673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Principles of Mentoring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Good teachers do not necessarily make good mentors.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 climate and culture is crucial.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All involved can benefit from specific, focused training.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 clear understanding must exist of the purpose, process and evaluation of the mentoring process.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Thought should be given to the pairing of the mentor and mentee.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Support for the mentoring relationship needs to exist.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A4C34-5AD9-4B06-BA16-C508181BE72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5183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Principles of Mentoring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+mj-lt"/>
              <a:buAutoNum type="arabicPeriod" startAt="7"/>
            </a:pPr>
            <a:r>
              <a:rPr lang="en-US" dirty="0"/>
              <a:t>A mentor is not a referee, the judge or law enforcement.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dirty="0"/>
              <a:t>One mentoring relationship may be very different (but equally effective) as another.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dirty="0"/>
              <a:t>Focus on the situation, issue or behavior; not on the person.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dirty="0"/>
              <a:t>Maintain the self confidence and self-esteem of others.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dirty="0"/>
              <a:t>Maintain constructive relationships.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dirty="0"/>
              <a:t>Take initiative to make things better.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dirty="0"/>
              <a:t>Lead by example</a:t>
            </a:r>
          </a:p>
          <a:p>
            <a:pPr marL="457200" indent="-457200">
              <a:buFont typeface="+mj-lt"/>
              <a:buAutoNum type="arabicPeriod" startAt="7"/>
            </a:pPr>
            <a:endParaRPr lang="en-US" dirty="0"/>
          </a:p>
          <a:p>
            <a:pPr marL="457200" indent="-457200">
              <a:buFont typeface="+mj-lt"/>
              <a:buAutoNum type="arabicPeriod" startAt="7"/>
            </a:pPr>
            <a:endParaRPr lang="en-US" dirty="0"/>
          </a:p>
          <a:p>
            <a:pPr marL="457200" indent="-457200">
              <a:buFont typeface="+mj-lt"/>
              <a:buAutoNum type="arabicPeriod" startAt="7"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A4C34-5AD9-4B06-BA16-C508181BE72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549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Mentor Role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“The mentor role is one of the most developmentally important relationships a person can have in early adulthood.”</a:t>
            </a:r>
          </a:p>
          <a:p>
            <a:pPr lvl="1"/>
            <a:r>
              <a:rPr lang="en-US" dirty="0"/>
              <a:t>Daniel Levinson, </a:t>
            </a:r>
            <a:r>
              <a:rPr lang="en-US" i="1" dirty="0"/>
              <a:t>Seasons of a Man’s Life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A4C34-5AD9-4B06-BA16-C508181BE72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7400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5A26D03B30F5143A34407DFAFBACAF4" ma:contentTypeVersion="22" ma:contentTypeDescription="Create a new document." ma:contentTypeScope="" ma:versionID="1557f2ab267f98e2c87d4b3b07388897">
  <xsd:schema xmlns:xsd="http://www.w3.org/2001/XMLSchema" xmlns:xs="http://www.w3.org/2001/XMLSchema" xmlns:p="http://schemas.microsoft.com/office/2006/metadata/properties" xmlns:ns1="http://schemas.microsoft.com/sharepoint/v3" xmlns:ns2="5d7f0ad2-e627-4555-a956-efa81d806a21" xmlns:ns3="070ef74f-fe64-4aab-853e-8d6041358f56" targetNamespace="http://schemas.microsoft.com/office/2006/metadata/properties" ma:root="true" ma:fieldsID="d3be6bedebe6a5d48b0c603dcae19745" ns1:_="" ns2:_="" ns3:_="">
    <xsd:import namespace="http://schemas.microsoft.com/sharepoint/v3"/>
    <xsd:import namespace="5d7f0ad2-e627-4555-a956-efa81d806a21"/>
    <xsd:import namespace="070ef74f-fe64-4aab-853e-8d6041358f5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ProjectAssoci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7f0ad2-e627-4555-a956-efa81d806a2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b0b2df29-a95d-47e3-8094-bcf6ff1e8cdd}" ma:internalName="TaxCatchAll" ma:showField="CatchAllData" ma:web="5d7f0ad2-e627-4555-a956-efa81d806a2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0ef74f-fe64-4aab-853e-8d6041358f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ProjectAssociation" ma:index="22" nillable="true" ma:displayName="Project Association" ma:description="Tells what this document relates to most closely" ma:format="Dropdown" ma:internalName="ProjectAssociation">
      <xsd:simpleType>
        <xsd:restriction base="dms:Text">
          <xsd:maxLength value="255"/>
        </xsd:restriction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d309bf2f-0431-460d-a93a-990d633b9c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ProjectAssociation xmlns="070ef74f-fe64-4aab-853e-8d6041358f56" xsi:nil="true"/>
    <TaxCatchAll xmlns="5d7f0ad2-e627-4555-a956-efa81d806a21" xsi:nil="true"/>
    <_ip_UnifiedCompliancePolicyProperties xmlns="http://schemas.microsoft.com/sharepoint/v3" xsi:nil="true"/>
    <lcf76f155ced4ddcb4097134ff3c332f xmlns="070ef74f-fe64-4aab-853e-8d6041358f5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7355F30-7496-408E-9D00-CA7C7C187390}"/>
</file>

<file path=customXml/itemProps2.xml><?xml version="1.0" encoding="utf-8"?>
<ds:datastoreItem xmlns:ds="http://schemas.openxmlformats.org/officeDocument/2006/customXml" ds:itemID="{56706E5B-3DB2-47BB-8552-21E661F8320F}"/>
</file>

<file path=customXml/itemProps3.xml><?xml version="1.0" encoding="utf-8"?>
<ds:datastoreItem xmlns:ds="http://schemas.openxmlformats.org/officeDocument/2006/customXml" ds:itemID="{09985090-112C-429C-B0C6-144B1C17A70F}"/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390</TotalTime>
  <Words>1187</Words>
  <Application>Microsoft Office PowerPoint</Application>
  <PresentationFormat>Widescreen</PresentationFormat>
  <Paragraphs>230</Paragraphs>
  <Slides>26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Corbel</vt:lpstr>
      <vt:lpstr>Wingdings</vt:lpstr>
      <vt:lpstr>Parallax</vt:lpstr>
      <vt:lpstr>The Role of Mentoring for CTE Teachers</vt:lpstr>
      <vt:lpstr>Focus of this session</vt:lpstr>
      <vt:lpstr>Mentoring Background Quiz Reflections The Mentor Teacher Beliefs Inventory by James Rowley  </vt:lpstr>
      <vt:lpstr>Key Points:</vt:lpstr>
      <vt:lpstr>Terminology</vt:lpstr>
      <vt:lpstr>PowerPoint Presentation</vt:lpstr>
      <vt:lpstr>Basic Principles of Mentoring</vt:lpstr>
      <vt:lpstr>Principles of Mentoring</vt:lpstr>
      <vt:lpstr>The Mentor Role</vt:lpstr>
      <vt:lpstr>Mentor Teacher Beliefs Inventory</vt:lpstr>
      <vt:lpstr>Three Different Models to Describe the Mentoring Relationship over Time</vt:lpstr>
      <vt:lpstr>Commitment, Dialogue, and Influence in the Mentoring Relationship </vt:lpstr>
      <vt:lpstr>Cycles of Mentoring</vt:lpstr>
      <vt:lpstr>Four Phases of Mentoring Relationship</vt:lpstr>
      <vt:lpstr>Ideas:</vt:lpstr>
      <vt:lpstr>Possible ideas for questionnaire</vt:lpstr>
      <vt:lpstr>Possible ideas cont.</vt:lpstr>
      <vt:lpstr>Functions of the Action Plan</vt:lpstr>
      <vt:lpstr>Mentoring Action Plan</vt:lpstr>
      <vt:lpstr>Success Tips</vt:lpstr>
      <vt:lpstr>Seven Types of Mentoring Assistance</vt:lpstr>
      <vt:lpstr>Overall Techniques to Make the Process More Effective</vt:lpstr>
      <vt:lpstr>Techniques to Provide Supportive Skills</vt:lpstr>
      <vt:lpstr>Overall Tips</vt:lpstr>
      <vt:lpstr>Consider</vt:lpstr>
      <vt:lpstr>For more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Retaining Teachers by Providing an Individualized Approach to Mentoring</dc:title>
  <dc:creator>Mary Jo Self</dc:creator>
  <cp:lastModifiedBy>Ashley Dobbs</cp:lastModifiedBy>
  <cp:revision>9</cp:revision>
  <cp:lastPrinted>2024-07-17T00:56:11Z</cp:lastPrinted>
  <dcterms:created xsi:type="dcterms:W3CDTF">2017-11-14T04:31:35Z</dcterms:created>
  <dcterms:modified xsi:type="dcterms:W3CDTF">2024-07-17T22:40:10Z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0x010100A5A26D03B30F5143A34407DFAFBACAF4</vt:lpwstr>
  </property>
</Properties>
</file>