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63" r:id="rId4"/>
    <p:sldId id="320" r:id="rId5"/>
    <p:sldId id="322" r:id="rId6"/>
    <p:sldId id="321" r:id="rId7"/>
    <p:sldId id="261" r:id="rId8"/>
    <p:sldId id="296" r:id="rId9"/>
    <p:sldId id="264" r:id="rId10"/>
    <p:sldId id="265" r:id="rId11"/>
    <p:sldId id="267" r:id="rId12"/>
    <p:sldId id="268" r:id="rId13"/>
    <p:sldId id="269" r:id="rId14"/>
    <p:sldId id="275" r:id="rId15"/>
    <p:sldId id="272" r:id="rId16"/>
    <p:sldId id="271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A6DF"/>
    <a:srgbClr val="0066A8"/>
    <a:srgbClr val="AA6728"/>
    <a:srgbClr val="924115"/>
    <a:srgbClr val="D15520"/>
    <a:srgbClr val="DE9028"/>
    <a:srgbClr val="679B41"/>
    <a:srgbClr val="316821"/>
    <a:srgbClr val="679BA5"/>
    <a:srgbClr val="004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7ED4C8-E485-4E32-A955-B846DF26CDEF}" v="1" dt="2025-07-22T18:14:14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hyperlink" Target="https://oklahoma.gov/careertech/testing-center/ok-competency-testing/study-guides.html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hyperlink" Target="https://oklahoma.gov/careertech/testing-center/ok-competency-testing/resources.htm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homa.gov/careertech/testing-center/ok-competency-testing/study-guides.html" TargetMode="External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oklahoma.gov/careertech/testing-center/ok-competency-testing/resources.html" TargetMode="External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D19F5-DE08-4BB4-8647-1ED477DAD1D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15363D-CD74-41D6-9A9F-D152874F212C}">
      <dgm:prSet/>
      <dgm:spPr/>
      <dgm:t>
        <a:bodyPr/>
        <a:lstStyle/>
        <a:p>
          <a:r>
            <a:rPr lang="en-US" dirty="0"/>
            <a:t>Since 1985, CTTC has been providing assessments based on industry standards for career and technology education programs. </a:t>
          </a:r>
        </a:p>
      </dgm:t>
    </dgm:pt>
    <dgm:pt modelId="{1B897ED2-7CC3-408E-BE16-BC24DE366CC5}" type="parTrans" cxnId="{7DDFD853-83A2-4227-B7D1-39F38F7E635E}">
      <dgm:prSet/>
      <dgm:spPr/>
      <dgm:t>
        <a:bodyPr/>
        <a:lstStyle/>
        <a:p>
          <a:endParaRPr lang="en-US"/>
        </a:p>
      </dgm:t>
    </dgm:pt>
    <dgm:pt modelId="{AB1113C1-9F8E-4C74-B2F6-70C11A694870}" type="sibTrans" cxnId="{7DDFD853-83A2-4227-B7D1-39F38F7E635E}">
      <dgm:prSet/>
      <dgm:spPr/>
      <dgm:t>
        <a:bodyPr/>
        <a:lstStyle/>
        <a:p>
          <a:endParaRPr lang="en-US"/>
        </a:p>
      </dgm:t>
    </dgm:pt>
    <dgm:pt modelId="{039D973F-1B56-48F2-A61A-F0802C1B90EE}">
      <dgm:prSet/>
      <dgm:spPr/>
      <dgm:t>
        <a:bodyPr/>
        <a:lstStyle/>
        <a:p>
          <a:r>
            <a:rPr lang="en-US" dirty="0"/>
            <a:t>CTTC also partners with numerous state agencies to develop and deliver examinations required for certifications and licensures.</a:t>
          </a:r>
        </a:p>
      </dgm:t>
    </dgm:pt>
    <dgm:pt modelId="{29223DD5-E92E-43B3-B54E-825DBAFD7826}" type="parTrans" cxnId="{31F4A54B-F6E7-4A14-A84B-6772726D3B16}">
      <dgm:prSet/>
      <dgm:spPr/>
      <dgm:t>
        <a:bodyPr/>
        <a:lstStyle/>
        <a:p>
          <a:endParaRPr lang="en-US"/>
        </a:p>
      </dgm:t>
    </dgm:pt>
    <dgm:pt modelId="{B2C515FD-C3E3-40A8-821C-113049A5021D}" type="sibTrans" cxnId="{31F4A54B-F6E7-4A14-A84B-6772726D3B16}">
      <dgm:prSet/>
      <dgm:spPr/>
      <dgm:t>
        <a:bodyPr/>
        <a:lstStyle/>
        <a:p>
          <a:endParaRPr lang="en-US"/>
        </a:p>
      </dgm:t>
    </dgm:pt>
    <dgm:pt modelId="{46AFEB59-68BF-47F4-8933-0F492DBBCA7F}" type="pres">
      <dgm:prSet presAssocID="{987D19F5-DE08-4BB4-8647-1ED477DAD1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2483A9-8A8F-42F5-AA0B-7F02297B6782}" type="pres">
      <dgm:prSet presAssocID="{6F15363D-CD74-41D6-9A9F-D152874F212C}" presName="hierRoot1" presStyleCnt="0"/>
      <dgm:spPr/>
    </dgm:pt>
    <dgm:pt modelId="{E9FF509F-B5B3-4101-81E8-1268E0D8A1AC}" type="pres">
      <dgm:prSet presAssocID="{6F15363D-CD74-41D6-9A9F-D152874F212C}" presName="composite" presStyleCnt="0"/>
      <dgm:spPr/>
    </dgm:pt>
    <dgm:pt modelId="{9286F30E-A35E-40F6-9AE4-377EA87F03EE}" type="pres">
      <dgm:prSet presAssocID="{6F15363D-CD74-41D6-9A9F-D152874F212C}" presName="background" presStyleLbl="node0" presStyleIdx="0" presStyleCnt="2"/>
      <dgm:spPr/>
    </dgm:pt>
    <dgm:pt modelId="{E8030F5E-90DC-4F8D-95D6-8EBC5BEAB1A8}" type="pres">
      <dgm:prSet presAssocID="{6F15363D-CD74-41D6-9A9F-D152874F212C}" presName="text" presStyleLbl="fgAcc0" presStyleIdx="0" presStyleCnt="2">
        <dgm:presLayoutVars>
          <dgm:chPref val="3"/>
        </dgm:presLayoutVars>
      </dgm:prSet>
      <dgm:spPr/>
    </dgm:pt>
    <dgm:pt modelId="{9C7AC8A9-1496-4F04-A52E-286DA456BA63}" type="pres">
      <dgm:prSet presAssocID="{6F15363D-CD74-41D6-9A9F-D152874F212C}" presName="hierChild2" presStyleCnt="0"/>
      <dgm:spPr/>
    </dgm:pt>
    <dgm:pt modelId="{A5F13ED6-4BE0-4E55-87B1-DA306EBB3B30}" type="pres">
      <dgm:prSet presAssocID="{039D973F-1B56-48F2-A61A-F0802C1B90EE}" presName="hierRoot1" presStyleCnt="0"/>
      <dgm:spPr/>
    </dgm:pt>
    <dgm:pt modelId="{25436A7B-D5DA-4F7A-8764-4B04505646B5}" type="pres">
      <dgm:prSet presAssocID="{039D973F-1B56-48F2-A61A-F0802C1B90EE}" presName="composite" presStyleCnt="0"/>
      <dgm:spPr/>
    </dgm:pt>
    <dgm:pt modelId="{20CE06FC-AB33-4327-9D38-70A11A61FCF0}" type="pres">
      <dgm:prSet presAssocID="{039D973F-1B56-48F2-A61A-F0802C1B90EE}" presName="background" presStyleLbl="node0" presStyleIdx="1" presStyleCnt="2"/>
      <dgm:spPr/>
    </dgm:pt>
    <dgm:pt modelId="{1258A42E-2F33-4397-B336-386E1C316F34}" type="pres">
      <dgm:prSet presAssocID="{039D973F-1B56-48F2-A61A-F0802C1B90EE}" presName="text" presStyleLbl="fgAcc0" presStyleIdx="1" presStyleCnt="2">
        <dgm:presLayoutVars>
          <dgm:chPref val="3"/>
        </dgm:presLayoutVars>
      </dgm:prSet>
      <dgm:spPr/>
    </dgm:pt>
    <dgm:pt modelId="{337DC0DF-579B-4E40-ADE9-4973C6E8329E}" type="pres">
      <dgm:prSet presAssocID="{039D973F-1B56-48F2-A61A-F0802C1B90EE}" presName="hierChild2" presStyleCnt="0"/>
      <dgm:spPr/>
    </dgm:pt>
  </dgm:ptLst>
  <dgm:cxnLst>
    <dgm:cxn modelId="{5FD8401C-8973-4F6E-A927-986B82ADC6A5}" type="presOf" srcId="{6F15363D-CD74-41D6-9A9F-D152874F212C}" destId="{E8030F5E-90DC-4F8D-95D6-8EBC5BEAB1A8}" srcOrd="0" destOrd="0" presId="urn:microsoft.com/office/officeart/2005/8/layout/hierarchy1"/>
    <dgm:cxn modelId="{31F4A54B-F6E7-4A14-A84B-6772726D3B16}" srcId="{987D19F5-DE08-4BB4-8647-1ED477DAD1D5}" destId="{039D973F-1B56-48F2-A61A-F0802C1B90EE}" srcOrd="1" destOrd="0" parTransId="{29223DD5-E92E-43B3-B54E-825DBAFD7826}" sibTransId="{B2C515FD-C3E3-40A8-821C-113049A5021D}"/>
    <dgm:cxn modelId="{7DDFD853-83A2-4227-B7D1-39F38F7E635E}" srcId="{987D19F5-DE08-4BB4-8647-1ED477DAD1D5}" destId="{6F15363D-CD74-41D6-9A9F-D152874F212C}" srcOrd="0" destOrd="0" parTransId="{1B897ED2-7CC3-408E-BE16-BC24DE366CC5}" sibTransId="{AB1113C1-9F8E-4C74-B2F6-70C11A694870}"/>
    <dgm:cxn modelId="{50280DCE-727C-4DE5-B496-72448CBFFA96}" type="presOf" srcId="{039D973F-1B56-48F2-A61A-F0802C1B90EE}" destId="{1258A42E-2F33-4397-B336-386E1C316F34}" srcOrd="0" destOrd="0" presId="urn:microsoft.com/office/officeart/2005/8/layout/hierarchy1"/>
    <dgm:cxn modelId="{917287D6-0683-4D55-9AA0-8BF59A5D672A}" type="presOf" srcId="{987D19F5-DE08-4BB4-8647-1ED477DAD1D5}" destId="{46AFEB59-68BF-47F4-8933-0F492DBBCA7F}" srcOrd="0" destOrd="0" presId="urn:microsoft.com/office/officeart/2005/8/layout/hierarchy1"/>
    <dgm:cxn modelId="{C8F863C9-41C6-4EDF-8D5D-3189D01961FC}" type="presParOf" srcId="{46AFEB59-68BF-47F4-8933-0F492DBBCA7F}" destId="{B72483A9-8A8F-42F5-AA0B-7F02297B6782}" srcOrd="0" destOrd="0" presId="urn:microsoft.com/office/officeart/2005/8/layout/hierarchy1"/>
    <dgm:cxn modelId="{B1A5AC69-80D8-4FA3-A1ED-BCBCC9695E7E}" type="presParOf" srcId="{B72483A9-8A8F-42F5-AA0B-7F02297B6782}" destId="{E9FF509F-B5B3-4101-81E8-1268E0D8A1AC}" srcOrd="0" destOrd="0" presId="urn:microsoft.com/office/officeart/2005/8/layout/hierarchy1"/>
    <dgm:cxn modelId="{8F080061-7424-4795-83C8-8F841A809911}" type="presParOf" srcId="{E9FF509F-B5B3-4101-81E8-1268E0D8A1AC}" destId="{9286F30E-A35E-40F6-9AE4-377EA87F03EE}" srcOrd="0" destOrd="0" presId="urn:microsoft.com/office/officeart/2005/8/layout/hierarchy1"/>
    <dgm:cxn modelId="{B2679AF7-DB32-4FE6-80B7-D7C3902AC58D}" type="presParOf" srcId="{E9FF509F-B5B3-4101-81E8-1268E0D8A1AC}" destId="{E8030F5E-90DC-4F8D-95D6-8EBC5BEAB1A8}" srcOrd="1" destOrd="0" presId="urn:microsoft.com/office/officeart/2005/8/layout/hierarchy1"/>
    <dgm:cxn modelId="{EF6D0A5F-D653-4E01-8614-D56519C0F09A}" type="presParOf" srcId="{B72483A9-8A8F-42F5-AA0B-7F02297B6782}" destId="{9C7AC8A9-1496-4F04-A52E-286DA456BA63}" srcOrd="1" destOrd="0" presId="urn:microsoft.com/office/officeart/2005/8/layout/hierarchy1"/>
    <dgm:cxn modelId="{E8718DAE-11FC-4C9F-807F-C85F61E74D7F}" type="presParOf" srcId="{46AFEB59-68BF-47F4-8933-0F492DBBCA7F}" destId="{A5F13ED6-4BE0-4E55-87B1-DA306EBB3B30}" srcOrd="1" destOrd="0" presId="urn:microsoft.com/office/officeart/2005/8/layout/hierarchy1"/>
    <dgm:cxn modelId="{D18C78B9-1100-4FBB-B0BC-0770E583CE57}" type="presParOf" srcId="{A5F13ED6-4BE0-4E55-87B1-DA306EBB3B30}" destId="{25436A7B-D5DA-4F7A-8764-4B04505646B5}" srcOrd="0" destOrd="0" presId="urn:microsoft.com/office/officeart/2005/8/layout/hierarchy1"/>
    <dgm:cxn modelId="{75C1714B-D5F9-4FE8-B4C3-CDF1187FF675}" type="presParOf" srcId="{25436A7B-D5DA-4F7A-8764-4B04505646B5}" destId="{20CE06FC-AB33-4327-9D38-70A11A61FCF0}" srcOrd="0" destOrd="0" presId="urn:microsoft.com/office/officeart/2005/8/layout/hierarchy1"/>
    <dgm:cxn modelId="{52881DD1-63F2-4AB5-AB7E-41087B66823F}" type="presParOf" srcId="{25436A7B-D5DA-4F7A-8764-4B04505646B5}" destId="{1258A42E-2F33-4397-B336-386E1C316F34}" srcOrd="1" destOrd="0" presId="urn:microsoft.com/office/officeart/2005/8/layout/hierarchy1"/>
    <dgm:cxn modelId="{3988E235-25E2-4915-BB24-6B0961075496}" type="presParOf" srcId="{A5F13ED6-4BE0-4E55-87B1-DA306EBB3B30}" destId="{337DC0DF-579B-4E40-ADE9-4973C6E832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5BC438-1F12-4D0F-A6A1-3DAFB45187C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50485D-9207-47E3-8852-EF447865B1AD}">
      <dgm:prSet/>
      <dgm:spPr/>
      <dgm:t>
        <a:bodyPr/>
        <a:lstStyle/>
        <a:p>
          <a:r>
            <a:rPr lang="en-US" b="0" i="0" dirty="0"/>
            <a:t>CTTC works directly with instructors, industry representatives, and credentialing entities to identify and develop over 150 certification assessments and assessment preparation materials that align with recognized industry standards. </a:t>
          </a:r>
          <a:endParaRPr lang="en-US" dirty="0"/>
        </a:p>
      </dgm:t>
    </dgm:pt>
    <dgm:pt modelId="{0915C022-526D-4D51-A621-0728C6E5B10E}" type="parTrans" cxnId="{1836B9C6-1907-4495-AD18-F0992772E318}">
      <dgm:prSet/>
      <dgm:spPr/>
      <dgm:t>
        <a:bodyPr/>
        <a:lstStyle/>
        <a:p>
          <a:endParaRPr lang="en-US"/>
        </a:p>
      </dgm:t>
    </dgm:pt>
    <dgm:pt modelId="{5480FAC6-5A31-419A-BFC5-0A218B204F39}" type="sibTrans" cxnId="{1836B9C6-1907-4495-AD18-F0992772E318}">
      <dgm:prSet/>
      <dgm:spPr/>
      <dgm:t>
        <a:bodyPr/>
        <a:lstStyle/>
        <a:p>
          <a:endParaRPr lang="en-US"/>
        </a:p>
      </dgm:t>
    </dgm:pt>
    <dgm:pt modelId="{D81558A5-650E-4B59-AF25-03ED06992084}">
      <dgm:prSet/>
      <dgm:spPr/>
      <dgm:t>
        <a:bodyPr/>
        <a:lstStyle/>
        <a:p>
          <a:r>
            <a:rPr lang="en-US" b="0" i="0" dirty="0"/>
            <a:t>Our assessments align to credentials that are required and/or valued by industry.  They are given in Oklahoma through our technology centers, comprehensive high schools, and in our Skills Center Programs within the prison system.</a:t>
          </a:r>
          <a:endParaRPr lang="en-US" dirty="0"/>
        </a:p>
      </dgm:t>
    </dgm:pt>
    <dgm:pt modelId="{E9A83573-6A11-4426-891C-E2607A99AC51}" type="parTrans" cxnId="{C2097E67-6AE4-4378-8794-3E04E882446B}">
      <dgm:prSet/>
      <dgm:spPr/>
      <dgm:t>
        <a:bodyPr/>
        <a:lstStyle/>
        <a:p>
          <a:endParaRPr lang="en-US"/>
        </a:p>
      </dgm:t>
    </dgm:pt>
    <dgm:pt modelId="{2A078C58-20B7-4EE4-906D-E21D4140F0B5}" type="sibTrans" cxnId="{C2097E67-6AE4-4378-8794-3E04E882446B}">
      <dgm:prSet/>
      <dgm:spPr/>
      <dgm:t>
        <a:bodyPr/>
        <a:lstStyle/>
        <a:p>
          <a:endParaRPr lang="en-US"/>
        </a:p>
      </dgm:t>
    </dgm:pt>
    <dgm:pt modelId="{55ACB4E9-B9C1-42FE-B874-E8787D588E01}" type="pres">
      <dgm:prSet presAssocID="{2F5BC438-1F12-4D0F-A6A1-3DAFB45187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E2C57C-17FE-4F06-BBCA-81A0074179A5}" type="pres">
      <dgm:prSet presAssocID="{CD50485D-9207-47E3-8852-EF447865B1AD}" presName="hierRoot1" presStyleCnt="0"/>
      <dgm:spPr/>
    </dgm:pt>
    <dgm:pt modelId="{9B827414-A9E9-4715-B29D-15A251E016D2}" type="pres">
      <dgm:prSet presAssocID="{CD50485D-9207-47E3-8852-EF447865B1AD}" presName="composite" presStyleCnt="0"/>
      <dgm:spPr/>
    </dgm:pt>
    <dgm:pt modelId="{ACF11BEF-1F66-489C-9794-C2C6B0D65E9E}" type="pres">
      <dgm:prSet presAssocID="{CD50485D-9207-47E3-8852-EF447865B1AD}" presName="background" presStyleLbl="node0" presStyleIdx="0" presStyleCnt="2"/>
      <dgm:spPr/>
    </dgm:pt>
    <dgm:pt modelId="{3AB0F091-A0C3-4014-82A2-C19E13F452A3}" type="pres">
      <dgm:prSet presAssocID="{CD50485D-9207-47E3-8852-EF447865B1AD}" presName="text" presStyleLbl="fgAcc0" presStyleIdx="0" presStyleCnt="2">
        <dgm:presLayoutVars>
          <dgm:chPref val="3"/>
        </dgm:presLayoutVars>
      </dgm:prSet>
      <dgm:spPr/>
    </dgm:pt>
    <dgm:pt modelId="{8CE389B2-756E-4C34-9D7A-97F73373F577}" type="pres">
      <dgm:prSet presAssocID="{CD50485D-9207-47E3-8852-EF447865B1AD}" presName="hierChild2" presStyleCnt="0"/>
      <dgm:spPr/>
    </dgm:pt>
    <dgm:pt modelId="{29314D5E-09DE-4450-AD54-3114482711B8}" type="pres">
      <dgm:prSet presAssocID="{D81558A5-650E-4B59-AF25-03ED06992084}" presName="hierRoot1" presStyleCnt="0"/>
      <dgm:spPr/>
    </dgm:pt>
    <dgm:pt modelId="{7C4DBFCF-CE4C-4296-B7CD-3E94F79F5105}" type="pres">
      <dgm:prSet presAssocID="{D81558A5-650E-4B59-AF25-03ED06992084}" presName="composite" presStyleCnt="0"/>
      <dgm:spPr/>
    </dgm:pt>
    <dgm:pt modelId="{047F2F96-5F6F-4E5D-BEAB-74ED81D271C7}" type="pres">
      <dgm:prSet presAssocID="{D81558A5-650E-4B59-AF25-03ED06992084}" presName="background" presStyleLbl="node0" presStyleIdx="1" presStyleCnt="2"/>
      <dgm:spPr/>
    </dgm:pt>
    <dgm:pt modelId="{2C9FE431-4F8B-4BC8-99BA-8624EED2B167}" type="pres">
      <dgm:prSet presAssocID="{D81558A5-650E-4B59-AF25-03ED06992084}" presName="text" presStyleLbl="fgAcc0" presStyleIdx="1" presStyleCnt="2">
        <dgm:presLayoutVars>
          <dgm:chPref val="3"/>
        </dgm:presLayoutVars>
      </dgm:prSet>
      <dgm:spPr/>
    </dgm:pt>
    <dgm:pt modelId="{B24D7D38-86F1-415B-851E-366A70289498}" type="pres">
      <dgm:prSet presAssocID="{D81558A5-650E-4B59-AF25-03ED06992084}" presName="hierChild2" presStyleCnt="0"/>
      <dgm:spPr/>
    </dgm:pt>
  </dgm:ptLst>
  <dgm:cxnLst>
    <dgm:cxn modelId="{C2097E67-6AE4-4378-8794-3E04E882446B}" srcId="{2F5BC438-1F12-4D0F-A6A1-3DAFB45187C4}" destId="{D81558A5-650E-4B59-AF25-03ED06992084}" srcOrd="1" destOrd="0" parTransId="{E9A83573-6A11-4426-891C-E2607A99AC51}" sibTransId="{2A078C58-20B7-4EE4-906D-E21D4140F0B5}"/>
    <dgm:cxn modelId="{7617586C-17AC-493F-84C1-D72E0F70D6CE}" type="presOf" srcId="{2F5BC438-1F12-4D0F-A6A1-3DAFB45187C4}" destId="{55ACB4E9-B9C1-42FE-B874-E8787D588E01}" srcOrd="0" destOrd="0" presId="urn:microsoft.com/office/officeart/2005/8/layout/hierarchy1"/>
    <dgm:cxn modelId="{48CA4D59-8871-4614-A22E-0303C8EFB500}" type="presOf" srcId="{CD50485D-9207-47E3-8852-EF447865B1AD}" destId="{3AB0F091-A0C3-4014-82A2-C19E13F452A3}" srcOrd="0" destOrd="0" presId="urn:microsoft.com/office/officeart/2005/8/layout/hierarchy1"/>
    <dgm:cxn modelId="{700549B4-E2AB-4ACF-AF42-4B19AFE269AE}" type="presOf" srcId="{D81558A5-650E-4B59-AF25-03ED06992084}" destId="{2C9FE431-4F8B-4BC8-99BA-8624EED2B167}" srcOrd="0" destOrd="0" presId="urn:microsoft.com/office/officeart/2005/8/layout/hierarchy1"/>
    <dgm:cxn modelId="{1836B9C6-1907-4495-AD18-F0992772E318}" srcId="{2F5BC438-1F12-4D0F-A6A1-3DAFB45187C4}" destId="{CD50485D-9207-47E3-8852-EF447865B1AD}" srcOrd="0" destOrd="0" parTransId="{0915C022-526D-4D51-A621-0728C6E5B10E}" sibTransId="{5480FAC6-5A31-419A-BFC5-0A218B204F39}"/>
    <dgm:cxn modelId="{DDDDDA13-8BE1-491D-BCE1-26541DBBA70F}" type="presParOf" srcId="{55ACB4E9-B9C1-42FE-B874-E8787D588E01}" destId="{8BE2C57C-17FE-4F06-BBCA-81A0074179A5}" srcOrd="0" destOrd="0" presId="urn:microsoft.com/office/officeart/2005/8/layout/hierarchy1"/>
    <dgm:cxn modelId="{35FB76EC-545F-4AC3-973B-AA074A0C885F}" type="presParOf" srcId="{8BE2C57C-17FE-4F06-BBCA-81A0074179A5}" destId="{9B827414-A9E9-4715-B29D-15A251E016D2}" srcOrd="0" destOrd="0" presId="urn:microsoft.com/office/officeart/2005/8/layout/hierarchy1"/>
    <dgm:cxn modelId="{1384BD05-78F2-46E4-9BFF-1C10F31665AF}" type="presParOf" srcId="{9B827414-A9E9-4715-B29D-15A251E016D2}" destId="{ACF11BEF-1F66-489C-9794-C2C6B0D65E9E}" srcOrd="0" destOrd="0" presId="urn:microsoft.com/office/officeart/2005/8/layout/hierarchy1"/>
    <dgm:cxn modelId="{6A4A08A4-CD54-415A-8CCC-3E83F15C8FB4}" type="presParOf" srcId="{9B827414-A9E9-4715-B29D-15A251E016D2}" destId="{3AB0F091-A0C3-4014-82A2-C19E13F452A3}" srcOrd="1" destOrd="0" presId="urn:microsoft.com/office/officeart/2005/8/layout/hierarchy1"/>
    <dgm:cxn modelId="{67C42226-8895-455B-AEE9-4683A163863A}" type="presParOf" srcId="{8BE2C57C-17FE-4F06-BBCA-81A0074179A5}" destId="{8CE389B2-756E-4C34-9D7A-97F73373F577}" srcOrd="1" destOrd="0" presId="urn:microsoft.com/office/officeart/2005/8/layout/hierarchy1"/>
    <dgm:cxn modelId="{21929B8A-A6DB-4EA1-81FE-967D7D7B97DE}" type="presParOf" srcId="{55ACB4E9-B9C1-42FE-B874-E8787D588E01}" destId="{29314D5E-09DE-4450-AD54-3114482711B8}" srcOrd="1" destOrd="0" presId="urn:microsoft.com/office/officeart/2005/8/layout/hierarchy1"/>
    <dgm:cxn modelId="{A18F1889-91F8-4C1D-998D-3D4D12E718EC}" type="presParOf" srcId="{29314D5E-09DE-4450-AD54-3114482711B8}" destId="{7C4DBFCF-CE4C-4296-B7CD-3E94F79F5105}" srcOrd="0" destOrd="0" presId="urn:microsoft.com/office/officeart/2005/8/layout/hierarchy1"/>
    <dgm:cxn modelId="{E11AD889-2C41-46C9-859C-501EC26F6C3D}" type="presParOf" srcId="{7C4DBFCF-CE4C-4296-B7CD-3E94F79F5105}" destId="{047F2F96-5F6F-4E5D-BEAB-74ED81D271C7}" srcOrd="0" destOrd="0" presId="urn:microsoft.com/office/officeart/2005/8/layout/hierarchy1"/>
    <dgm:cxn modelId="{51F0A5CD-E70F-4254-9B6F-0E35684A926A}" type="presParOf" srcId="{7C4DBFCF-CE4C-4296-B7CD-3E94F79F5105}" destId="{2C9FE431-4F8B-4BC8-99BA-8624EED2B167}" srcOrd="1" destOrd="0" presId="urn:microsoft.com/office/officeart/2005/8/layout/hierarchy1"/>
    <dgm:cxn modelId="{FF2F09BC-7993-498A-A583-3B11AD610D5E}" type="presParOf" srcId="{29314D5E-09DE-4450-AD54-3114482711B8}" destId="{B24D7D38-86F1-415B-851E-366A702894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0E83E2-4F06-4530-84FD-12A14AA999E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F728DB-7367-4E2E-A27B-425C4DC2E2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Free study guides for all CTTC competency assessments – which include test plans, sample questions and test taking strategies</a:t>
          </a:r>
        </a:p>
      </dgm:t>
    </dgm:pt>
    <dgm:pt modelId="{3BFD9841-4F77-49EA-9FF9-B610C42ACFED}" type="parTrans" cxnId="{355AB7F3-C9B2-4F24-9010-333913CAF86B}">
      <dgm:prSet/>
      <dgm:spPr/>
      <dgm:t>
        <a:bodyPr/>
        <a:lstStyle/>
        <a:p>
          <a:endParaRPr lang="en-US"/>
        </a:p>
      </dgm:t>
    </dgm:pt>
    <dgm:pt modelId="{36E23FA7-28F3-4992-9692-DCAC925C384D}" type="sibTrans" cxnId="{355AB7F3-C9B2-4F24-9010-333913CAF86B}">
      <dgm:prSet/>
      <dgm:spPr/>
      <dgm:t>
        <a:bodyPr/>
        <a:lstStyle/>
        <a:p>
          <a:endParaRPr lang="en-US"/>
        </a:p>
      </dgm:t>
    </dgm:pt>
    <dgm:pt modelId="{A31B7D54-BA30-4B71-B77E-4A2A2A068D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Free Digital Badges for all CTTC competency assessments and many other credentialing assessments made by other vendors</a:t>
          </a:r>
        </a:p>
      </dgm:t>
    </dgm:pt>
    <dgm:pt modelId="{950C86A9-39C4-4713-976A-D6324D7E0116}" type="parTrans" cxnId="{81BFEECD-4C40-41FB-B684-6DA2497BE26F}">
      <dgm:prSet/>
      <dgm:spPr/>
      <dgm:t>
        <a:bodyPr/>
        <a:lstStyle/>
        <a:p>
          <a:endParaRPr lang="en-US"/>
        </a:p>
      </dgm:t>
    </dgm:pt>
    <dgm:pt modelId="{8C336467-EB80-4D10-9852-3A68A36F0755}" type="sibTrans" cxnId="{81BFEECD-4C40-41FB-B684-6DA2497BE26F}">
      <dgm:prSet/>
      <dgm:spPr/>
      <dgm:t>
        <a:bodyPr/>
        <a:lstStyle/>
        <a:p>
          <a:endParaRPr lang="en-US"/>
        </a:p>
      </dgm:t>
    </dgm:pt>
    <dgm:pt modelId="{FBBC8C96-DF58-429C-B418-84448A93C2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Program and student remediation through coaching reports that can be printed after assessments.</a:t>
          </a:r>
        </a:p>
      </dgm:t>
    </dgm:pt>
    <dgm:pt modelId="{6CAC16E9-A55D-4EC5-97C3-B53DF00D5859}" type="parTrans" cxnId="{8797952E-B22B-4BFA-A162-41C22D07E22B}">
      <dgm:prSet/>
      <dgm:spPr/>
      <dgm:t>
        <a:bodyPr/>
        <a:lstStyle/>
        <a:p>
          <a:endParaRPr lang="en-US"/>
        </a:p>
      </dgm:t>
    </dgm:pt>
    <dgm:pt modelId="{F5A3C0D7-E847-4891-A938-90F9766F34F3}" type="sibTrans" cxnId="{8797952E-B22B-4BFA-A162-41C22D07E22B}">
      <dgm:prSet/>
      <dgm:spPr/>
      <dgm:t>
        <a:bodyPr/>
        <a:lstStyle/>
        <a:p>
          <a:endParaRPr lang="en-US"/>
        </a:p>
      </dgm:t>
    </dgm:pt>
    <dgm:pt modelId="{45CEA00E-EB2E-4539-B547-6128CB366726}" type="pres">
      <dgm:prSet presAssocID="{500E83E2-4F06-4530-84FD-12A14AA999E1}" presName="root" presStyleCnt="0">
        <dgm:presLayoutVars>
          <dgm:dir/>
          <dgm:resizeHandles val="exact"/>
        </dgm:presLayoutVars>
      </dgm:prSet>
      <dgm:spPr/>
    </dgm:pt>
    <dgm:pt modelId="{7B1261B2-464A-4B7F-A7F3-ADA6CD944057}" type="pres">
      <dgm:prSet presAssocID="{D1F728DB-7367-4E2E-A27B-425C4DC2E246}" presName="compNode" presStyleCnt="0"/>
      <dgm:spPr/>
    </dgm:pt>
    <dgm:pt modelId="{606387A3-2912-47AA-A94F-FE741E483F63}" type="pres">
      <dgm:prSet presAssocID="{D1F728DB-7367-4E2E-A27B-425C4DC2E246}" presName="bgRect" presStyleLbl="bgShp" presStyleIdx="0" presStyleCnt="3"/>
      <dgm:spPr/>
    </dgm:pt>
    <dgm:pt modelId="{9ED9F9C0-AFAA-49F9-87CD-54C4F9492BF3}" type="pres">
      <dgm:prSet presAssocID="{D1F728DB-7367-4E2E-A27B-425C4DC2E2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54544C9-8D16-4E17-8D82-1171AD8DC128}" type="pres">
      <dgm:prSet presAssocID="{D1F728DB-7367-4E2E-A27B-425C4DC2E246}" presName="spaceRect" presStyleCnt="0"/>
      <dgm:spPr/>
    </dgm:pt>
    <dgm:pt modelId="{615F4114-6CDC-4686-8434-21876D64C601}" type="pres">
      <dgm:prSet presAssocID="{D1F728DB-7367-4E2E-A27B-425C4DC2E246}" presName="parTx" presStyleLbl="revTx" presStyleIdx="0" presStyleCnt="3">
        <dgm:presLayoutVars>
          <dgm:chMax val="0"/>
          <dgm:chPref val="0"/>
        </dgm:presLayoutVars>
      </dgm:prSet>
      <dgm:spPr/>
    </dgm:pt>
    <dgm:pt modelId="{0D0962F0-D71B-4D07-B7FB-5E28AF8FEE62}" type="pres">
      <dgm:prSet presAssocID="{36E23FA7-28F3-4992-9692-DCAC925C384D}" presName="sibTrans" presStyleCnt="0"/>
      <dgm:spPr/>
    </dgm:pt>
    <dgm:pt modelId="{75272DB5-9F32-4F86-AC14-849AADCC74E0}" type="pres">
      <dgm:prSet presAssocID="{A31B7D54-BA30-4B71-B77E-4A2A2A068DE1}" presName="compNode" presStyleCnt="0"/>
      <dgm:spPr/>
    </dgm:pt>
    <dgm:pt modelId="{85C93501-6BCF-433E-B965-64177C2B986B}" type="pres">
      <dgm:prSet presAssocID="{A31B7D54-BA30-4B71-B77E-4A2A2A068DE1}" presName="bgRect" presStyleLbl="bgShp" presStyleIdx="1" presStyleCnt="3"/>
      <dgm:spPr/>
    </dgm:pt>
    <dgm:pt modelId="{FC283322-CAFA-4F8E-95D2-A7D5B2CD16BF}" type="pres">
      <dgm:prSet presAssocID="{A31B7D54-BA30-4B71-B77E-4A2A2A068D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F0543BBD-BB14-4CC9-A185-3CEF488E360A}" type="pres">
      <dgm:prSet presAssocID="{A31B7D54-BA30-4B71-B77E-4A2A2A068DE1}" presName="spaceRect" presStyleCnt="0"/>
      <dgm:spPr/>
    </dgm:pt>
    <dgm:pt modelId="{D30C6018-73F1-4C5E-815D-B8D3E733AB89}" type="pres">
      <dgm:prSet presAssocID="{A31B7D54-BA30-4B71-B77E-4A2A2A068DE1}" presName="parTx" presStyleLbl="revTx" presStyleIdx="1" presStyleCnt="3">
        <dgm:presLayoutVars>
          <dgm:chMax val="0"/>
          <dgm:chPref val="0"/>
        </dgm:presLayoutVars>
      </dgm:prSet>
      <dgm:spPr/>
    </dgm:pt>
    <dgm:pt modelId="{12807FA6-78E5-4508-BFAE-F480E0DC8F30}" type="pres">
      <dgm:prSet presAssocID="{8C336467-EB80-4D10-9852-3A68A36F0755}" presName="sibTrans" presStyleCnt="0"/>
      <dgm:spPr/>
    </dgm:pt>
    <dgm:pt modelId="{DBE9112F-E6F3-46AC-9503-0B9F2C4DAA9C}" type="pres">
      <dgm:prSet presAssocID="{FBBC8C96-DF58-429C-B418-84448A93C23C}" presName="compNode" presStyleCnt="0"/>
      <dgm:spPr/>
    </dgm:pt>
    <dgm:pt modelId="{C338847B-F8ED-4F76-AEF3-5AF635C8D4D3}" type="pres">
      <dgm:prSet presAssocID="{FBBC8C96-DF58-429C-B418-84448A93C23C}" presName="bgRect" presStyleLbl="bgShp" presStyleIdx="2" presStyleCnt="3"/>
      <dgm:spPr/>
    </dgm:pt>
    <dgm:pt modelId="{3876FC24-F2F8-4DAB-A287-B8B92758DB50}" type="pres">
      <dgm:prSet presAssocID="{FBBC8C96-DF58-429C-B418-84448A93C23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D321FCC-CF57-492C-A1F1-49603CE3AC66}" type="pres">
      <dgm:prSet presAssocID="{FBBC8C96-DF58-429C-B418-84448A93C23C}" presName="spaceRect" presStyleCnt="0"/>
      <dgm:spPr/>
    </dgm:pt>
    <dgm:pt modelId="{344E345E-61E7-4D79-81FC-6D2C8903530B}" type="pres">
      <dgm:prSet presAssocID="{FBBC8C96-DF58-429C-B418-84448A93C23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797952E-B22B-4BFA-A162-41C22D07E22B}" srcId="{500E83E2-4F06-4530-84FD-12A14AA999E1}" destId="{FBBC8C96-DF58-429C-B418-84448A93C23C}" srcOrd="2" destOrd="0" parTransId="{6CAC16E9-A55D-4EC5-97C3-B53DF00D5859}" sibTransId="{F5A3C0D7-E847-4891-A938-90F9766F34F3}"/>
    <dgm:cxn modelId="{F68E173A-4F6C-4EEB-8DBB-E537D5A3E8C4}" type="presOf" srcId="{A31B7D54-BA30-4B71-B77E-4A2A2A068DE1}" destId="{D30C6018-73F1-4C5E-815D-B8D3E733AB89}" srcOrd="0" destOrd="0" presId="urn:microsoft.com/office/officeart/2018/2/layout/IconVerticalSolidList"/>
    <dgm:cxn modelId="{AFBD7CAF-C9C0-49AB-B0E3-90D98F11A31B}" type="presOf" srcId="{FBBC8C96-DF58-429C-B418-84448A93C23C}" destId="{344E345E-61E7-4D79-81FC-6D2C8903530B}" srcOrd="0" destOrd="0" presId="urn:microsoft.com/office/officeart/2018/2/layout/IconVerticalSolidList"/>
    <dgm:cxn modelId="{E869BBC7-1B31-4302-90BB-FBAD9F384839}" type="presOf" srcId="{500E83E2-4F06-4530-84FD-12A14AA999E1}" destId="{45CEA00E-EB2E-4539-B547-6128CB366726}" srcOrd="0" destOrd="0" presId="urn:microsoft.com/office/officeart/2018/2/layout/IconVerticalSolidList"/>
    <dgm:cxn modelId="{E35AC6C8-D555-46E5-98A4-2AF3F2F7992C}" type="presOf" srcId="{D1F728DB-7367-4E2E-A27B-425C4DC2E246}" destId="{615F4114-6CDC-4686-8434-21876D64C601}" srcOrd="0" destOrd="0" presId="urn:microsoft.com/office/officeart/2018/2/layout/IconVerticalSolidList"/>
    <dgm:cxn modelId="{81BFEECD-4C40-41FB-B684-6DA2497BE26F}" srcId="{500E83E2-4F06-4530-84FD-12A14AA999E1}" destId="{A31B7D54-BA30-4B71-B77E-4A2A2A068DE1}" srcOrd="1" destOrd="0" parTransId="{950C86A9-39C4-4713-976A-D6324D7E0116}" sibTransId="{8C336467-EB80-4D10-9852-3A68A36F0755}"/>
    <dgm:cxn modelId="{355AB7F3-C9B2-4F24-9010-333913CAF86B}" srcId="{500E83E2-4F06-4530-84FD-12A14AA999E1}" destId="{D1F728DB-7367-4E2E-A27B-425C4DC2E246}" srcOrd="0" destOrd="0" parTransId="{3BFD9841-4F77-49EA-9FF9-B610C42ACFED}" sibTransId="{36E23FA7-28F3-4992-9692-DCAC925C384D}"/>
    <dgm:cxn modelId="{9C0ECC9F-E712-461D-A674-9BCD04266E78}" type="presParOf" srcId="{45CEA00E-EB2E-4539-B547-6128CB366726}" destId="{7B1261B2-464A-4B7F-A7F3-ADA6CD944057}" srcOrd="0" destOrd="0" presId="urn:microsoft.com/office/officeart/2018/2/layout/IconVerticalSolidList"/>
    <dgm:cxn modelId="{BBCD0BBC-6B78-4CA1-BF70-BA323D92B859}" type="presParOf" srcId="{7B1261B2-464A-4B7F-A7F3-ADA6CD944057}" destId="{606387A3-2912-47AA-A94F-FE741E483F63}" srcOrd="0" destOrd="0" presId="urn:microsoft.com/office/officeart/2018/2/layout/IconVerticalSolidList"/>
    <dgm:cxn modelId="{9EEED8F1-7E3D-4E8F-BD33-675AFFD62C71}" type="presParOf" srcId="{7B1261B2-464A-4B7F-A7F3-ADA6CD944057}" destId="{9ED9F9C0-AFAA-49F9-87CD-54C4F9492BF3}" srcOrd="1" destOrd="0" presId="urn:microsoft.com/office/officeart/2018/2/layout/IconVerticalSolidList"/>
    <dgm:cxn modelId="{F064C231-E3E2-4EE4-99D8-E095597FC6BD}" type="presParOf" srcId="{7B1261B2-464A-4B7F-A7F3-ADA6CD944057}" destId="{A54544C9-8D16-4E17-8D82-1171AD8DC128}" srcOrd="2" destOrd="0" presId="urn:microsoft.com/office/officeart/2018/2/layout/IconVerticalSolidList"/>
    <dgm:cxn modelId="{F791E7A6-5CB0-466F-83BF-DD9062C6D11C}" type="presParOf" srcId="{7B1261B2-464A-4B7F-A7F3-ADA6CD944057}" destId="{615F4114-6CDC-4686-8434-21876D64C601}" srcOrd="3" destOrd="0" presId="urn:microsoft.com/office/officeart/2018/2/layout/IconVerticalSolidList"/>
    <dgm:cxn modelId="{39D00380-FEC0-4323-8C32-9F3F5D0F0E53}" type="presParOf" srcId="{45CEA00E-EB2E-4539-B547-6128CB366726}" destId="{0D0962F0-D71B-4D07-B7FB-5E28AF8FEE62}" srcOrd="1" destOrd="0" presId="urn:microsoft.com/office/officeart/2018/2/layout/IconVerticalSolidList"/>
    <dgm:cxn modelId="{CFCED19C-EBF3-4EBF-8F64-2332F7044096}" type="presParOf" srcId="{45CEA00E-EB2E-4539-B547-6128CB366726}" destId="{75272DB5-9F32-4F86-AC14-849AADCC74E0}" srcOrd="2" destOrd="0" presId="urn:microsoft.com/office/officeart/2018/2/layout/IconVerticalSolidList"/>
    <dgm:cxn modelId="{707C7A54-E0A1-4C02-96A0-FE7521A56487}" type="presParOf" srcId="{75272DB5-9F32-4F86-AC14-849AADCC74E0}" destId="{85C93501-6BCF-433E-B965-64177C2B986B}" srcOrd="0" destOrd="0" presId="urn:microsoft.com/office/officeart/2018/2/layout/IconVerticalSolidList"/>
    <dgm:cxn modelId="{43641283-08D5-473F-8C2A-A5FE65B3FF16}" type="presParOf" srcId="{75272DB5-9F32-4F86-AC14-849AADCC74E0}" destId="{FC283322-CAFA-4F8E-95D2-A7D5B2CD16BF}" srcOrd="1" destOrd="0" presId="urn:microsoft.com/office/officeart/2018/2/layout/IconVerticalSolidList"/>
    <dgm:cxn modelId="{3FD27C90-8CB8-4B3C-81FB-DA1612F5F6BC}" type="presParOf" srcId="{75272DB5-9F32-4F86-AC14-849AADCC74E0}" destId="{F0543BBD-BB14-4CC9-A185-3CEF488E360A}" srcOrd="2" destOrd="0" presId="urn:microsoft.com/office/officeart/2018/2/layout/IconVerticalSolidList"/>
    <dgm:cxn modelId="{3C888AC1-6710-488A-A72E-9B34D84F80FD}" type="presParOf" srcId="{75272DB5-9F32-4F86-AC14-849AADCC74E0}" destId="{D30C6018-73F1-4C5E-815D-B8D3E733AB89}" srcOrd="3" destOrd="0" presId="urn:microsoft.com/office/officeart/2018/2/layout/IconVerticalSolidList"/>
    <dgm:cxn modelId="{1644C127-4DAE-4BD5-9931-F271E401E1F9}" type="presParOf" srcId="{45CEA00E-EB2E-4539-B547-6128CB366726}" destId="{12807FA6-78E5-4508-BFAE-F480E0DC8F30}" srcOrd="3" destOrd="0" presId="urn:microsoft.com/office/officeart/2018/2/layout/IconVerticalSolidList"/>
    <dgm:cxn modelId="{ECF4119E-7D0C-49D8-A06D-33F9712F774F}" type="presParOf" srcId="{45CEA00E-EB2E-4539-B547-6128CB366726}" destId="{DBE9112F-E6F3-46AC-9503-0B9F2C4DAA9C}" srcOrd="4" destOrd="0" presId="urn:microsoft.com/office/officeart/2018/2/layout/IconVerticalSolidList"/>
    <dgm:cxn modelId="{F06B2728-5889-44C5-A67B-AF1FC5781C61}" type="presParOf" srcId="{DBE9112F-E6F3-46AC-9503-0B9F2C4DAA9C}" destId="{C338847B-F8ED-4F76-AEF3-5AF635C8D4D3}" srcOrd="0" destOrd="0" presId="urn:microsoft.com/office/officeart/2018/2/layout/IconVerticalSolidList"/>
    <dgm:cxn modelId="{0A328688-2A79-4A6F-A964-EFD410C1629F}" type="presParOf" srcId="{DBE9112F-E6F3-46AC-9503-0B9F2C4DAA9C}" destId="{3876FC24-F2F8-4DAB-A287-B8B92758DB50}" srcOrd="1" destOrd="0" presId="urn:microsoft.com/office/officeart/2018/2/layout/IconVerticalSolidList"/>
    <dgm:cxn modelId="{735A1087-8790-46C2-9C17-F22F5999A44B}" type="presParOf" srcId="{DBE9112F-E6F3-46AC-9503-0B9F2C4DAA9C}" destId="{1D321FCC-CF57-492C-A1F1-49603CE3AC66}" srcOrd="2" destOrd="0" presId="urn:microsoft.com/office/officeart/2018/2/layout/IconVerticalSolidList"/>
    <dgm:cxn modelId="{8190732B-EC64-4BDC-AA2A-EBA90E7045B1}" type="presParOf" srcId="{DBE9112F-E6F3-46AC-9503-0B9F2C4DAA9C}" destId="{344E345E-61E7-4D79-81FC-6D2C890353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01B98-0875-4828-930E-077BD27CB8E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B036EC-0C53-43EB-AACB-3644CEFD7B4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Located at:  </a:t>
          </a:r>
          <a:r>
            <a:rPr lang="en-US" dirty="0">
              <a:hlinkClick xmlns:r="http://schemas.openxmlformats.org/officeDocument/2006/relationships" r:id="rId1"/>
            </a:rPr>
            <a:t>https://oklahoma.gov/careertech/testing-center/ok-competency-testing/study-guides.html</a:t>
          </a:r>
          <a:endParaRPr lang="en-US" dirty="0"/>
        </a:p>
      </dgm:t>
    </dgm:pt>
    <dgm:pt modelId="{2CA05605-8D41-4BDA-A5CF-305A9C6A1A65}" type="parTrans" cxnId="{7F2B8AA3-B68A-4A16-AA02-EAD9AEAFC9AD}">
      <dgm:prSet/>
      <dgm:spPr/>
      <dgm:t>
        <a:bodyPr/>
        <a:lstStyle/>
        <a:p>
          <a:endParaRPr lang="en-US"/>
        </a:p>
      </dgm:t>
    </dgm:pt>
    <dgm:pt modelId="{66FD3608-AE46-4B27-A51E-270BD86B1EEE}" type="sibTrans" cxnId="{7F2B8AA3-B68A-4A16-AA02-EAD9AEAFC9AD}">
      <dgm:prSet/>
      <dgm:spPr/>
      <dgm:t>
        <a:bodyPr/>
        <a:lstStyle/>
        <a:p>
          <a:endParaRPr lang="en-US"/>
        </a:p>
      </dgm:t>
    </dgm:pt>
    <dgm:pt modelId="{CF261038-81DA-46A1-A0E3-CED2EAC8F61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Each study guides includes:</a:t>
          </a:r>
        </a:p>
      </dgm:t>
    </dgm:pt>
    <dgm:pt modelId="{AE11B721-F02A-40FF-B3F2-93100A1118E6}" type="parTrans" cxnId="{4A2FFFF8-AE12-4B45-A403-0BF3B2D7837F}">
      <dgm:prSet/>
      <dgm:spPr/>
      <dgm:t>
        <a:bodyPr/>
        <a:lstStyle/>
        <a:p>
          <a:endParaRPr lang="en-US"/>
        </a:p>
      </dgm:t>
    </dgm:pt>
    <dgm:pt modelId="{5235D75C-A8D3-4A46-9ED0-0E8D7D0306CA}" type="sibTrans" cxnId="{4A2FFFF8-AE12-4B45-A403-0BF3B2D7837F}">
      <dgm:prSet/>
      <dgm:spPr/>
      <dgm:t>
        <a:bodyPr/>
        <a:lstStyle/>
        <a:p>
          <a:endParaRPr lang="en-US"/>
        </a:p>
      </dgm:t>
    </dgm:pt>
    <dgm:pt modelId="{132118D3-7A5E-4DE9-919D-EE3412321470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80C76D6C-B8F9-4193-88A7-2709A8806ABF}" type="parTrans" cxnId="{0485943C-692A-4F2D-861D-EE3F54E5F164}">
      <dgm:prSet/>
      <dgm:spPr/>
      <dgm:t>
        <a:bodyPr/>
        <a:lstStyle/>
        <a:p>
          <a:endParaRPr lang="en-US"/>
        </a:p>
      </dgm:t>
    </dgm:pt>
    <dgm:pt modelId="{40D73719-8A5D-4AC5-A494-474202B72542}" type="sibTrans" cxnId="{0485943C-692A-4F2D-861D-EE3F54E5F164}">
      <dgm:prSet/>
      <dgm:spPr/>
      <dgm:t>
        <a:bodyPr/>
        <a:lstStyle/>
        <a:p>
          <a:endParaRPr lang="en-US"/>
        </a:p>
      </dgm:t>
    </dgm:pt>
    <dgm:pt modelId="{336FD2CD-ABC6-4E92-83F5-FEF0C90BEC17}" type="pres">
      <dgm:prSet presAssocID="{E2801B98-0875-4828-930E-077BD27CB8E6}" presName="root" presStyleCnt="0">
        <dgm:presLayoutVars>
          <dgm:dir/>
          <dgm:resizeHandles val="exact"/>
        </dgm:presLayoutVars>
      </dgm:prSet>
      <dgm:spPr/>
    </dgm:pt>
    <dgm:pt modelId="{DA55D543-2A50-4E46-AAA4-991D868F833D}" type="pres">
      <dgm:prSet presAssocID="{AFB036EC-0C53-43EB-AACB-3644CEFD7B43}" presName="compNode" presStyleCnt="0"/>
      <dgm:spPr/>
    </dgm:pt>
    <dgm:pt modelId="{E1F4553E-9C0B-4E95-8864-AF695FDE223A}" type="pres">
      <dgm:prSet presAssocID="{AFB036EC-0C53-43EB-AACB-3644CEFD7B43}" presName="iconRect" presStyleLbl="node1" presStyleIdx="0" presStyleCnt="2" custScaleX="138589" custScaleY="130160" custLinFactNeighborX="-4569" custLinFactNeighborY="-435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C68AD9A1-2EEB-43D1-9789-06098BE09A43}" type="pres">
      <dgm:prSet presAssocID="{AFB036EC-0C53-43EB-AACB-3644CEFD7B43}" presName="iconSpace" presStyleCnt="0"/>
      <dgm:spPr/>
    </dgm:pt>
    <dgm:pt modelId="{6749BD8D-AE6A-48FB-9E9A-4EEB7E30C8D7}" type="pres">
      <dgm:prSet presAssocID="{AFB036EC-0C53-43EB-AACB-3644CEFD7B43}" presName="parTx" presStyleLbl="revTx" presStyleIdx="0" presStyleCnt="4" custScaleX="104519" custScaleY="340752" custLinFactNeighborX="-800" custLinFactNeighborY="67960">
        <dgm:presLayoutVars>
          <dgm:chMax val="0"/>
          <dgm:chPref val="0"/>
        </dgm:presLayoutVars>
      </dgm:prSet>
      <dgm:spPr/>
    </dgm:pt>
    <dgm:pt modelId="{0CDB4BD5-4DCA-47A9-8B5E-82E227E4B868}" type="pres">
      <dgm:prSet presAssocID="{AFB036EC-0C53-43EB-AACB-3644CEFD7B43}" presName="txSpace" presStyleCnt="0"/>
      <dgm:spPr/>
    </dgm:pt>
    <dgm:pt modelId="{376BF9A1-4E83-4DF8-A958-F6FF270C5664}" type="pres">
      <dgm:prSet presAssocID="{AFB036EC-0C53-43EB-AACB-3644CEFD7B43}" presName="desTx" presStyleLbl="revTx" presStyleIdx="1" presStyleCnt="4">
        <dgm:presLayoutVars/>
      </dgm:prSet>
      <dgm:spPr/>
    </dgm:pt>
    <dgm:pt modelId="{698FBCFD-88FE-42CC-849F-D334429418DC}" type="pres">
      <dgm:prSet presAssocID="{66FD3608-AE46-4B27-A51E-270BD86B1EEE}" presName="sibTrans" presStyleCnt="0"/>
      <dgm:spPr/>
    </dgm:pt>
    <dgm:pt modelId="{1F810EF7-BDF6-4CEC-BFE4-3B7A5F0CB966}" type="pres">
      <dgm:prSet presAssocID="{CF261038-81DA-46A1-A0E3-CED2EAC8F61B}" presName="compNode" presStyleCnt="0"/>
      <dgm:spPr/>
    </dgm:pt>
    <dgm:pt modelId="{0E7316C3-A8AA-4139-BFDF-0C40A04EE6CF}" type="pres">
      <dgm:prSet presAssocID="{CF261038-81DA-46A1-A0E3-CED2EAC8F61B}" presName="iconRect" presStyleLbl="node1" presStyleIdx="1" presStyleCnt="2" custScaleX="150648" custScaleY="119870" custLinFactNeighborX="-30236" custLinFactNeighborY="-6691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DDA08DB-0D1D-4B06-9F59-6A43A33FEFB1}" type="pres">
      <dgm:prSet presAssocID="{CF261038-81DA-46A1-A0E3-CED2EAC8F61B}" presName="iconSpace" presStyleCnt="0"/>
      <dgm:spPr/>
    </dgm:pt>
    <dgm:pt modelId="{391E1C7A-6359-41BB-9B94-6A4A4F04CD53}" type="pres">
      <dgm:prSet presAssocID="{CF261038-81DA-46A1-A0E3-CED2EAC8F61B}" presName="parTx" presStyleLbl="revTx" presStyleIdx="2" presStyleCnt="4" custScaleX="103915" custScaleY="120555" custLinFactY="-37986" custLinFactNeighborX="-9052" custLinFactNeighborY="-100000">
        <dgm:presLayoutVars>
          <dgm:chMax val="0"/>
          <dgm:chPref val="0"/>
        </dgm:presLayoutVars>
      </dgm:prSet>
      <dgm:spPr/>
    </dgm:pt>
    <dgm:pt modelId="{C99AA4C5-2294-4E73-A3DE-06FDB17E2020}" type="pres">
      <dgm:prSet presAssocID="{CF261038-81DA-46A1-A0E3-CED2EAC8F61B}" presName="txSpace" presStyleCnt="0"/>
      <dgm:spPr/>
    </dgm:pt>
    <dgm:pt modelId="{0BEB12CB-7270-4A3B-81C0-383545D832E4}" type="pres">
      <dgm:prSet presAssocID="{CF261038-81DA-46A1-A0E3-CED2EAC8F61B}" presName="desTx" presStyleLbl="revTx" presStyleIdx="3" presStyleCnt="4" custScaleX="117621" custLinFactY="-68400000" custLinFactNeighborX="-2199" custLinFactNeighborY="-68483432">
        <dgm:presLayoutVars/>
      </dgm:prSet>
      <dgm:spPr/>
    </dgm:pt>
  </dgm:ptLst>
  <dgm:cxnLst>
    <dgm:cxn modelId="{0485943C-692A-4F2D-861D-EE3F54E5F164}" srcId="{CF261038-81DA-46A1-A0E3-CED2EAC8F61B}" destId="{132118D3-7A5E-4DE9-919D-EE3412321470}" srcOrd="0" destOrd="0" parTransId="{80C76D6C-B8F9-4193-88A7-2709A8806ABF}" sibTransId="{40D73719-8A5D-4AC5-A494-474202B72542}"/>
    <dgm:cxn modelId="{805AE342-1CBE-4A47-BA38-8EF45E7DED85}" type="presOf" srcId="{CF261038-81DA-46A1-A0E3-CED2EAC8F61B}" destId="{391E1C7A-6359-41BB-9B94-6A4A4F04CD53}" srcOrd="0" destOrd="0" presId="urn:microsoft.com/office/officeart/2018/5/layout/CenteredIconLabelDescriptionList"/>
    <dgm:cxn modelId="{F079E072-AC9F-4503-8112-37B8F6CDAE30}" type="presOf" srcId="{132118D3-7A5E-4DE9-919D-EE3412321470}" destId="{0BEB12CB-7270-4A3B-81C0-383545D832E4}" srcOrd="0" destOrd="0" presId="urn:microsoft.com/office/officeart/2018/5/layout/CenteredIconLabelDescriptionList"/>
    <dgm:cxn modelId="{955D967F-1C8F-4AD6-BC6C-CEEC51EF384A}" type="presOf" srcId="{AFB036EC-0C53-43EB-AACB-3644CEFD7B43}" destId="{6749BD8D-AE6A-48FB-9E9A-4EEB7E30C8D7}" srcOrd="0" destOrd="0" presId="urn:microsoft.com/office/officeart/2018/5/layout/CenteredIconLabelDescriptionList"/>
    <dgm:cxn modelId="{7F2B8AA3-B68A-4A16-AA02-EAD9AEAFC9AD}" srcId="{E2801B98-0875-4828-930E-077BD27CB8E6}" destId="{AFB036EC-0C53-43EB-AACB-3644CEFD7B43}" srcOrd="0" destOrd="0" parTransId="{2CA05605-8D41-4BDA-A5CF-305A9C6A1A65}" sibTransId="{66FD3608-AE46-4B27-A51E-270BD86B1EEE}"/>
    <dgm:cxn modelId="{AE124FA8-6E1A-4648-9CDC-204A48BBA03D}" type="presOf" srcId="{E2801B98-0875-4828-930E-077BD27CB8E6}" destId="{336FD2CD-ABC6-4E92-83F5-FEF0C90BEC17}" srcOrd="0" destOrd="0" presId="urn:microsoft.com/office/officeart/2018/5/layout/CenteredIconLabelDescriptionList"/>
    <dgm:cxn modelId="{4A2FFFF8-AE12-4B45-A403-0BF3B2D7837F}" srcId="{E2801B98-0875-4828-930E-077BD27CB8E6}" destId="{CF261038-81DA-46A1-A0E3-CED2EAC8F61B}" srcOrd="1" destOrd="0" parTransId="{AE11B721-F02A-40FF-B3F2-93100A1118E6}" sibTransId="{5235D75C-A8D3-4A46-9ED0-0E8D7D0306CA}"/>
    <dgm:cxn modelId="{E6FAEC7F-7E7F-4098-BB0B-5CAED0D0CAD6}" type="presParOf" srcId="{336FD2CD-ABC6-4E92-83F5-FEF0C90BEC17}" destId="{DA55D543-2A50-4E46-AAA4-991D868F833D}" srcOrd="0" destOrd="0" presId="urn:microsoft.com/office/officeart/2018/5/layout/CenteredIconLabelDescriptionList"/>
    <dgm:cxn modelId="{2994CB83-5EF3-4448-A809-EDC2A2F81CFD}" type="presParOf" srcId="{DA55D543-2A50-4E46-AAA4-991D868F833D}" destId="{E1F4553E-9C0B-4E95-8864-AF695FDE223A}" srcOrd="0" destOrd="0" presId="urn:microsoft.com/office/officeart/2018/5/layout/CenteredIconLabelDescriptionList"/>
    <dgm:cxn modelId="{12A650E3-6312-49A0-BCBF-5B10AC1F90E5}" type="presParOf" srcId="{DA55D543-2A50-4E46-AAA4-991D868F833D}" destId="{C68AD9A1-2EEB-43D1-9789-06098BE09A43}" srcOrd="1" destOrd="0" presId="urn:microsoft.com/office/officeart/2018/5/layout/CenteredIconLabelDescriptionList"/>
    <dgm:cxn modelId="{DD53F0A4-7A2D-4A83-8C65-541159C813DD}" type="presParOf" srcId="{DA55D543-2A50-4E46-AAA4-991D868F833D}" destId="{6749BD8D-AE6A-48FB-9E9A-4EEB7E30C8D7}" srcOrd="2" destOrd="0" presId="urn:microsoft.com/office/officeart/2018/5/layout/CenteredIconLabelDescriptionList"/>
    <dgm:cxn modelId="{BC14BDFE-7250-4258-B283-1C96798568DE}" type="presParOf" srcId="{DA55D543-2A50-4E46-AAA4-991D868F833D}" destId="{0CDB4BD5-4DCA-47A9-8B5E-82E227E4B868}" srcOrd="3" destOrd="0" presId="urn:microsoft.com/office/officeart/2018/5/layout/CenteredIconLabelDescriptionList"/>
    <dgm:cxn modelId="{F7572D1E-E3AB-4542-B7F9-9A418B7638C0}" type="presParOf" srcId="{DA55D543-2A50-4E46-AAA4-991D868F833D}" destId="{376BF9A1-4E83-4DF8-A958-F6FF270C5664}" srcOrd="4" destOrd="0" presId="urn:microsoft.com/office/officeart/2018/5/layout/CenteredIconLabelDescriptionList"/>
    <dgm:cxn modelId="{D813A08E-C277-47F0-8BD7-ADD853357760}" type="presParOf" srcId="{336FD2CD-ABC6-4E92-83F5-FEF0C90BEC17}" destId="{698FBCFD-88FE-42CC-849F-D334429418DC}" srcOrd="1" destOrd="0" presId="urn:microsoft.com/office/officeart/2018/5/layout/CenteredIconLabelDescriptionList"/>
    <dgm:cxn modelId="{4344E91E-E432-4A20-9835-205E1903354B}" type="presParOf" srcId="{336FD2CD-ABC6-4E92-83F5-FEF0C90BEC17}" destId="{1F810EF7-BDF6-4CEC-BFE4-3B7A5F0CB966}" srcOrd="2" destOrd="0" presId="urn:microsoft.com/office/officeart/2018/5/layout/CenteredIconLabelDescriptionList"/>
    <dgm:cxn modelId="{07928D4A-F55D-447B-99C6-49FF2C225F54}" type="presParOf" srcId="{1F810EF7-BDF6-4CEC-BFE4-3B7A5F0CB966}" destId="{0E7316C3-A8AA-4139-BFDF-0C40A04EE6CF}" srcOrd="0" destOrd="0" presId="urn:microsoft.com/office/officeart/2018/5/layout/CenteredIconLabelDescriptionList"/>
    <dgm:cxn modelId="{88FCF4D5-717B-4DFA-AA61-78111B45DD38}" type="presParOf" srcId="{1F810EF7-BDF6-4CEC-BFE4-3B7A5F0CB966}" destId="{7DDA08DB-0D1D-4B06-9F59-6A43A33FEFB1}" srcOrd="1" destOrd="0" presId="urn:microsoft.com/office/officeart/2018/5/layout/CenteredIconLabelDescriptionList"/>
    <dgm:cxn modelId="{5B6FFCD7-BC6C-41E2-B416-2159B1E2CE24}" type="presParOf" srcId="{1F810EF7-BDF6-4CEC-BFE4-3B7A5F0CB966}" destId="{391E1C7A-6359-41BB-9B94-6A4A4F04CD53}" srcOrd="2" destOrd="0" presId="urn:microsoft.com/office/officeart/2018/5/layout/CenteredIconLabelDescriptionList"/>
    <dgm:cxn modelId="{4D7FAE02-7FCB-4ABF-BDBE-9D8BD20BB22D}" type="presParOf" srcId="{1F810EF7-BDF6-4CEC-BFE4-3B7A5F0CB966}" destId="{C99AA4C5-2294-4E73-A3DE-06FDB17E2020}" srcOrd="3" destOrd="0" presId="urn:microsoft.com/office/officeart/2018/5/layout/CenteredIconLabelDescriptionList"/>
    <dgm:cxn modelId="{D8A69908-5C65-48B4-870A-8D4FCD97BCA9}" type="presParOf" srcId="{1F810EF7-BDF6-4CEC-BFE4-3B7A5F0CB966}" destId="{0BEB12CB-7270-4A3B-81C0-383545D832E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65975E-517C-4E2C-89CF-268F857164A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AD296C-2EDA-4AD1-800C-73DED6A50F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Our CTTC website has “Resources” tab that will provide all the necessary information on setting up your site for testing.</a:t>
          </a:r>
        </a:p>
      </dgm:t>
    </dgm:pt>
    <dgm:pt modelId="{A9B9A59E-6C7A-4969-9F47-F33A4A287770}" type="parTrans" cxnId="{D4FF69B8-359C-4960-9240-530D143E4701}">
      <dgm:prSet/>
      <dgm:spPr/>
      <dgm:t>
        <a:bodyPr/>
        <a:lstStyle/>
        <a:p>
          <a:endParaRPr lang="en-US"/>
        </a:p>
      </dgm:t>
    </dgm:pt>
    <dgm:pt modelId="{E5237A2E-A04D-4B9C-AFD6-56EEFF46C13C}" type="sibTrans" cxnId="{D4FF69B8-359C-4960-9240-530D143E4701}">
      <dgm:prSet/>
      <dgm:spPr/>
      <dgm:t>
        <a:bodyPr/>
        <a:lstStyle/>
        <a:p>
          <a:endParaRPr lang="en-US"/>
        </a:p>
      </dgm:t>
    </dgm:pt>
    <dgm:pt modelId="{BBF58737-6080-40AB-AE7C-67315FE9F3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have instructional forms and videos as well as multiple links that help make test setup and proctoring a simple process.</a:t>
          </a:r>
        </a:p>
      </dgm:t>
    </dgm:pt>
    <dgm:pt modelId="{69B779D6-F8A7-478A-9273-529F7F2E0E55}" type="parTrans" cxnId="{888CABD3-0B5D-462C-9F69-F6809553CD43}">
      <dgm:prSet/>
      <dgm:spPr/>
      <dgm:t>
        <a:bodyPr/>
        <a:lstStyle/>
        <a:p>
          <a:endParaRPr lang="en-US"/>
        </a:p>
      </dgm:t>
    </dgm:pt>
    <dgm:pt modelId="{9405015B-5EF3-4763-8C8D-FD165C6343BD}" type="sibTrans" cxnId="{888CABD3-0B5D-462C-9F69-F6809553CD43}">
      <dgm:prSet/>
      <dgm:spPr/>
      <dgm:t>
        <a:bodyPr/>
        <a:lstStyle/>
        <a:p>
          <a:endParaRPr lang="en-US"/>
        </a:p>
      </dgm:t>
    </dgm:pt>
    <dgm:pt modelId="{9BA14C08-8150-45B0-B1AD-1BFCADD2C3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Link:	  </a:t>
          </a:r>
          <a:r>
            <a:rPr lang="en-US" dirty="0">
              <a:hlinkClick xmlns:r="http://schemas.openxmlformats.org/officeDocument/2006/relationships" r:id="rId1"/>
            </a:rPr>
            <a:t>https://oklahoma.gov/careertech/testing-center/ok-competency-testing/resources.html</a:t>
          </a:r>
          <a:endParaRPr lang="en-US" dirty="0"/>
        </a:p>
      </dgm:t>
    </dgm:pt>
    <dgm:pt modelId="{BB34991C-2DE9-4093-A8CC-0C457EB6AD30}" type="parTrans" cxnId="{408F796B-EE72-426B-9AE1-D3B8988CB420}">
      <dgm:prSet/>
      <dgm:spPr/>
      <dgm:t>
        <a:bodyPr/>
        <a:lstStyle/>
        <a:p>
          <a:endParaRPr lang="en-US"/>
        </a:p>
      </dgm:t>
    </dgm:pt>
    <dgm:pt modelId="{3B7BF40D-72C8-4D3A-A846-F90516292271}" type="sibTrans" cxnId="{408F796B-EE72-426B-9AE1-D3B8988CB420}">
      <dgm:prSet/>
      <dgm:spPr/>
      <dgm:t>
        <a:bodyPr/>
        <a:lstStyle/>
        <a:p>
          <a:endParaRPr lang="en-US"/>
        </a:p>
      </dgm:t>
    </dgm:pt>
    <dgm:pt modelId="{8D95E0F2-6D65-41B1-A0C5-3D20460B6777}" type="pres">
      <dgm:prSet presAssocID="{6065975E-517C-4E2C-89CF-268F857164AC}" presName="root" presStyleCnt="0">
        <dgm:presLayoutVars>
          <dgm:dir/>
          <dgm:resizeHandles val="exact"/>
        </dgm:presLayoutVars>
      </dgm:prSet>
      <dgm:spPr/>
    </dgm:pt>
    <dgm:pt modelId="{A2154DD3-A7FE-482F-ADD2-8BF4EE47CCC1}" type="pres">
      <dgm:prSet presAssocID="{C9AD296C-2EDA-4AD1-800C-73DED6A50F19}" presName="compNode" presStyleCnt="0"/>
      <dgm:spPr/>
    </dgm:pt>
    <dgm:pt modelId="{6F2B29F4-A777-45E9-BA65-572687E8191D}" type="pres">
      <dgm:prSet presAssocID="{C9AD296C-2EDA-4AD1-800C-73DED6A50F19}" presName="bgRect" presStyleLbl="bgShp" presStyleIdx="0" presStyleCnt="3"/>
      <dgm:spPr/>
    </dgm:pt>
    <dgm:pt modelId="{E3CB373D-2919-4AEF-AEDF-84746BFF6562}" type="pres">
      <dgm:prSet presAssocID="{C9AD296C-2EDA-4AD1-800C-73DED6A50F1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38E472FD-5003-4160-9674-852007DC76A4}" type="pres">
      <dgm:prSet presAssocID="{C9AD296C-2EDA-4AD1-800C-73DED6A50F19}" presName="spaceRect" presStyleCnt="0"/>
      <dgm:spPr/>
    </dgm:pt>
    <dgm:pt modelId="{0CDC1160-72E4-49C2-A10B-4FFDB44BE598}" type="pres">
      <dgm:prSet presAssocID="{C9AD296C-2EDA-4AD1-800C-73DED6A50F19}" presName="parTx" presStyleLbl="revTx" presStyleIdx="0" presStyleCnt="3">
        <dgm:presLayoutVars>
          <dgm:chMax val="0"/>
          <dgm:chPref val="0"/>
        </dgm:presLayoutVars>
      </dgm:prSet>
      <dgm:spPr/>
    </dgm:pt>
    <dgm:pt modelId="{36FCD436-5132-42BD-A658-298F284D9739}" type="pres">
      <dgm:prSet presAssocID="{E5237A2E-A04D-4B9C-AFD6-56EEFF46C13C}" presName="sibTrans" presStyleCnt="0"/>
      <dgm:spPr/>
    </dgm:pt>
    <dgm:pt modelId="{594FA16F-F476-4069-BE74-5C9D9ED9C520}" type="pres">
      <dgm:prSet presAssocID="{BBF58737-6080-40AB-AE7C-67315FE9F379}" presName="compNode" presStyleCnt="0"/>
      <dgm:spPr/>
    </dgm:pt>
    <dgm:pt modelId="{8F5511B3-F94A-4178-993E-C57BF0C52A81}" type="pres">
      <dgm:prSet presAssocID="{BBF58737-6080-40AB-AE7C-67315FE9F379}" presName="bgRect" presStyleLbl="bgShp" presStyleIdx="1" presStyleCnt="3"/>
      <dgm:spPr/>
    </dgm:pt>
    <dgm:pt modelId="{5F7F60E9-3FA1-441E-A0EE-EA90A2CCA8E1}" type="pres">
      <dgm:prSet presAssocID="{BBF58737-6080-40AB-AE7C-67315FE9F379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83AE882-2B70-409F-8B50-DFFA60591321}" type="pres">
      <dgm:prSet presAssocID="{BBF58737-6080-40AB-AE7C-67315FE9F379}" presName="spaceRect" presStyleCnt="0"/>
      <dgm:spPr/>
    </dgm:pt>
    <dgm:pt modelId="{3E97DC06-5B18-4007-8D5D-B6CAFD39A655}" type="pres">
      <dgm:prSet presAssocID="{BBF58737-6080-40AB-AE7C-67315FE9F379}" presName="parTx" presStyleLbl="revTx" presStyleIdx="1" presStyleCnt="3">
        <dgm:presLayoutVars>
          <dgm:chMax val="0"/>
          <dgm:chPref val="0"/>
        </dgm:presLayoutVars>
      </dgm:prSet>
      <dgm:spPr/>
    </dgm:pt>
    <dgm:pt modelId="{D7F50E1F-07CF-4981-9160-F88BF057C397}" type="pres">
      <dgm:prSet presAssocID="{9405015B-5EF3-4763-8C8D-FD165C6343BD}" presName="sibTrans" presStyleCnt="0"/>
      <dgm:spPr/>
    </dgm:pt>
    <dgm:pt modelId="{FBF7D34D-0F3F-47F0-A9A4-E8B1D4DD9822}" type="pres">
      <dgm:prSet presAssocID="{9BA14C08-8150-45B0-B1AD-1BFCADD2C399}" presName="compNode" presStyleCnt="0"/>
      <dgm:spPr/>
    </dgm:pt>
    <dgm:pt modelId="{808A5D12-E31F-471A-A25D-16A3DF561487}" type="pres">
      <dgm:prSet presAssocID="{9BA14C08-8150-45B0-B1AD-1BFCADD2C399}" presName="bgRect" presStyleLbl="bgShp" presStyleIdx="2" presStyleCnt="3"/>
      <dgm:spPr/>
    </dgm:pt>
    <dgm:pt modelId="{7FBAF299-43CF-41DA-9DCE-4D4168EA1FE5}" type="pres">
      <dgm:prSet presAssocID="{9BA14C08-8150-45B0-B1AD-1BFCADD2C399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25D8EED1-F6C3-48B5-A7F1-4F4F124B50C1}" type="pres">
      <dgm:prSet presAssocID="{9BA14C08-8150-45B0-B1AD-1BFCADD2C399}" presName="spaceRect" presStyleCnt="0"/>
      <dgm:spPr/>
    </dgm:pt>
    <dgm:pt modelId="{4EAAADA4-C67C-4D90-B0E2-AD38CF2F7B98}" type="pres">
      <dgm:prSet presAssocID="{9BA14C08-8150-45B0-B1AD-1BFCADD2C39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1165F31-FE97-4005-B3E9-3097D1A65A52}" type="presOf" srcId="{6065975E-517C-4E2C-89CF-268F857164AC}" destId="{8D95E0F2-6D65-41B1-A0C5-3D20460B6777}" srcOrd="0" destOrd="0" presId="urn:microsoft.com/office/officeart/2018/2/layout/IconVerticalSolidList"/>
    <dgm:cxn modelId="{5FEFB631-817C-4B42-A0D7-C9C60F7DDB8C}" type="presOf" srcId="{BBF58737-6080-40AB-AE7C-67315FE9F379}" destId="{3E97DC06-5B18-4007-8D5D-B6CAFD39A655}" srcOrd="0" destOrd="0" presId="urn:microsoft.com/office/officeart/2018/2/layout/IconVerticalSolidList"/>
    <dgm:cxn modelId="{90793165-B605-4648-AB9A-CF4C056E8AE2}" type="presOf" srcId="{C9AD296C-2EDA-4AD1-800C-73DED6A50F19}" destId="{0CDC1160-72E4-49C2-A10B-4FFDB44BE598}" srcOrd="0" destOrd="0" presId="urn:microsoft.com/office/officeart/2018/2/layout/IconVerticalSolidList"/>
    <dgm:cxn modelId="{408F796B-EE72-426B-9AE1-D3B8988CB420}" srcId="{6065975E-517C-4E2C-89CF-268F857164AC}" destId="{9BA14C08-8150-45B0-B1AD-1BFCADD2C399}" srcOrd="2" destOrd="0" parTransId="{BB34991C-2DE9-4093-A8CC-0C457EB6AD30}" sibTransId="{3B7BF40D-72C8-4D3A-A846-F90516292271}"/>
    <dgm:cxn modelId="{D4FF69B8-359C-4960-9240-530D143E4701}" srcId="{6065975E-517C-4E2C-89CF-268F857164AC}" destId="{C9AD296C-2EDA-4AD1-800C-73DED6A50F19}" srcOrd="0" destOrd="0" parTransId="{A9B9A59E-6C7A-4969-9F47-F33A4A287770}" sibTransId="{E5237A2E-A04D-4B9C-AFD6-56EEFF46C13C}"/>
    <dgm:cxn modelId="{888CABD3-0B5D-462C-9F69-F6809553CD43}" srcId="{6065975E-517C-4E2C-89CF-268F857164AC}" destId="{BBF58737-6080-40AB-AE7C-67315FE9F379}" srcOrd="1" destOrd="0" parTransId="{69B779D6-F8A7-478A-9273-529F7F2E0E55}" sibTransId="{9405015B-5EF3-4763-8C8D-FD165C6343BD}"/>
    <dgm:cxn modelId="{3F50A8D7-6E53-441E-96F9-6CC5AFA242D3}" type="presOf" srcId="{9BA14C08-8150-45B0-B1AD-1BFCADD2C399}" destId="{4EAAADA4-C67C-4D90-B0E2-AD38CF2F7B98}" srcOrd="0" destOrd="0" presId="urn:microsoft.com/office/officeart/2018/2/layout/IconVerticalSolidList"/>
    <dgm:cxn modelId="{8CEBBAB4-215D-411C-9F83-7DE12278B876}" type="presParOf" srcId="{8D95E0F2-6D65-41B1-A0C5-3D20460B6777}" destId="{A2154DD3-A7FE-482F-ADD2-8BF4EE47CCC1}" srcOrd="0" destOrd="0" presId="urn:microsoft.com/office/officeart/2018/2/layout/IconVerticalSolidList"/>
    <dgm:cxn modelId="{2414D0B8-D561-48F9-ACE8-6F03DE4E1FE4}" type="presParOf" srcId="{A2154DD3-A7FE-482F-ADD2-8BF4EE47CCC1}" destId="{6F2B29F4-A777-45E9-BA65-572687E8191D}" srcOrd="0" destOrd="0" presId="urn:microsoft.com/office/officeart/2018/2/layout/IconVerticalSolidList"/>
    <dgm:cxn modelId="{04A22DA8-4344-456A-AB58-D581CD32BE70}" type="presParOf" srcId="{A2154DD3-A7FE-482F-ADD2-8BF4EE47CCC1}" destId="{E3CB373D-2919-4AEF-AEDF-84746BFF6562}" srcOrd="1" destOrd="0" presId="urn:microsoft.com/office/officeart/2018/2/layout/IconVerticalSolidList"/>
    <dgm:cxn modelId="{DB5BA88B-0926-4333-90CF-D300F2BCBE2B}" type="presParOf" srcId="{A2154DD3-A7FE-482F-ADD2-8BF4EE47CCC1}" destId="{38E472FD-5003-4160-9674-852007DC76A4}" srcOrd="2" destOrd="0" presId="urn:microsoft.com/office/officeart/2018/2/layout/IconVerticalSolidList"/>
    <dgm:cxn modelId="{5766FE8C-C4F9-40A2-BB23-B20D846D80E5}" type="presParOf" srcId="{A2154DD3-A7FE-482F-ADD2-8BF4EE47CCC1}" destId="{0CDC1160-72E4-49C2-A10B-4FFDB44BE598}" srcOrd="3" destOrd="0" presId="urn:microsoft.com/office/officeart/2018/2/layout/IconVerticalSolidList"/>
    <dgm:cxn modelId="{991619FA-6C02-47C0-BE7D-4F8EBEE9C5CB}" type="presParOf" srcId="{8D95E0F2-6D65-41B1-A0C5-3D20460B6777}" destId="{36FCD436-5132-42BD-A658-298F284D9739}" srcOrd="1" destOrd="0" presId="urn:microsoft.com/office/officeart/2018/2/layout/IconVerticalSolidList"/>
    <dgm:cxn modelId="{890AC861-EB66-4AC9-AE41-BB2DC84E4579}" type="presParOf" srcId="{8D95E0F2-6D65-41B1-A0C5-3D20460B6777}" destId="{594FA16F-F476-4069-BE74-5C9D9ED9C520}" srcOrd="2" destOrd="0" presId="urn:microsoft.com/office/officeart/2018/2/layout/IconVerticalSolidList"/>
    <dgm:cxn modelId="{B8E3621F-9D63-42A1-AE49-30BD446C6BD7}" type="presParOf" srcId="{594FA16F-F476-4069-BE74-5C9D9ED9C520}" destId="{8F5511B3-F94A-4178-993E-C57BF0C52A81}" srcOrd="0" destOrd="0" presId="urn:microsoft.com/office/officeart/2018/2/layout/IconVerticalSolidList"/>
    <dgm:cxn modelId="{9BE4A670-5F8E-41A1-83B3-05092BABC24E}" type="presParOf" srcId="{594FA16F-F476-4069-BE74-5C9D9ED9C520}" destId="{5F7F60E9-3FA1-441E-A0EE-EA90A2CCA8E1}" srcOrd="1" destOrd="0" presId="urn:microsoft.com/office/officeart/2018/2/layout/IconVerticalSolidList"/>
    <dgm:cxn modelId="{53FC8DD4-BAF9-4DC9-B49B-824F2870B956}" type="presParOf" srcId="{594FA16F-F476-4069-BE74-5C9D9ED9C520}" destId="{983AE882-2B70-409F-8B50-DFFA60591321}" srcOrd="2" destOrd="0" presId="urn:microsoft.com/office/officeart/2018/2/layout/IconVerticalSolidList"/>
    <dgm:cxn modelId="{7F43FCBF-63B0-494E-B690-F26E296254B3}" type="presParOf" srcId="{594FA16F-F476-4069-BE74-5C9D9ED9C520}" destId="{3E97DC06-5B18-4007-8D5D-B6CAFD39A655}" srcOrd="3" destOrd="0" presId="urn:microsoft.com/office/officeart/2018/2/layout/IconVerticalSolidList"/>
    <dgm:cxn modelId="{11785B6C-418A-4365-AD0B-56CA383C994F}" type="presParOf" srcId="{8D95E0F2-6D65-41B1-A0C5-3D20460B6777}" destId="{D7F50E1F-07CF-4981-9160-F88BF057C397}" srcOrd="3" destOrd="0" presId="urn:microsoft.com/office/officeart/2018/2/layout/IconVerticalSolidList"/>
    <dgm:cxn modelId="{34CFE865-35B0-4F0E-8313-A6DB8CCAC197}" type="presParOf" srcId="{8D95E0F2-6D65-41B1-A0C5-3D20460B6777}" destId="{FBF7D34D-0F3F-47F0-A9A4-E8B1D4DD9822}" srcOrd="4" destOrd="0" presId="urn:microsoft.com/office/officeart/2018/2/layout/IconVerticalSolidList"/>
    <dgm:cxn modelId="{E9B9218C-6B11-4C47-9D77-9B2C85E4C757}" type="presParOf" srcId="{FBF7D34D-0F3F-47F0-A9A4-E8B1D4DD9822}" destId="{808A5D12-E31F-471A-A25D-16A3DF561487}" srcOrd="0" destOrd="0" presId="urn:microsoft.com/office/officeart/2018/2/layout/IconVerticalSolidList"/>
    <dgm:cxn modelId="{4E330634-B6ED-4BB0-B9D0-7863583FE5B3}" type="presParOf" srcId="{FBF7D34D-0F3F-47F0-A9A4-E8B1D4DD9822}" destId="{7FBAF299-43CF-41DA-9DCE-4D4168EA1FE5}" srcOrd="1" destOrd="0" presId="urn:microsoft.com/office/officeart/2018/2/layout/IconVerticalSolidList"/>
    <dgm:cxn modelId="{2B59D905-B997-4738-8676-362D6B9241C7}" type="presParOf" srcId="{FBF7D34D-0F3F-47F0-A9A4-E8B1D4DD9822}" destId="{25D8EED1-F6C3-48B5-A7F1-4F4F124B50C1}" srcOrd="2" destOrd="0" presId="urn:microsoft.com/office/officeart/2018/2/layout/IconVerticalSolidList"/>
    <dgm:cxn modelId="{9BBA0C29-A4DF-44C0-A9E4-9DC9718A64BD}" type="presParOf" srcId="{FBF7D34D-0F3F-47F0-A9A4-E8B1D4DD9822}" destId="{4EAAADA4-C67C-4D90-B0E2-AD38CF2F7B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62F844-279F-410E-AABD-D7897607687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3D0E24-E633-47E2-8F78-72D3F1E2B00E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600" dirty="0"/>
        </a:p>
        <a:p>
          <a:pPr>
            <a:lnSpc>
              <a:spcPct val="100000"/>
            </a:lnSpc>
          </a:pPr>
          <a:r>
            <a:rPr lang="en-US" sz="1600" dirty="0"/>
            <a:t>All of our assessments are FREE to full-time program students.  All exams are proctored and secure. </a:t>
          </a:r>
        </a:p>
      </dgm:t>
    </dgm:pt>
    <dgm:pt modelId="{72B261FD-B53B-44D3-8DA5-AC0D82E6DA04}" type="parTrans" cxnId="{49F8C8EF-9A11-4FB4-852F-C47B41C87D2D}">
      <dgm:prSet/>
      <dgm:spPr/>
      <dgm:t>
        <a:bodyPr/>
        <a:lstStyle/>
        <a:p>
          <a:endParaRPr lang="en-US"/>
        </a:p>
      </dgm:t>
    </dgm:pt>
    <dgm:pt modelId="{3ECA0C96-A89E-42FF-81D6-AE380EBB2504}" type="sibTrans" cxnId="{49F8C8EF-9A11-4FB4-852F-C47B41C87D2D}">
      <dgm:prSet/>
      <dgm:spPr/>
      <dgm:t>
        <a:bodyPr/>
        <a:lstStyle/>
        <a:p>
          <a:endParaRPr lang="en-US"/>
        </a:p>
      </dgm:t>
    </dgm:pt>
    <dgm:pt modelId="{5F8850DF-B0E2-4A70-963C-506A7B080C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All assessments have been produced by industry experts that teach in the CareerTech programs.  All exams are aligned to industry-aligned occupational standards and tasks.</a:t>
          </a:r>
        </a:p>
      </dgm:t>
    </dgm:pt>
    <dgm:pt modelId="{E0FE93BE-6EC7-47D9-B195-3EBDC2DCBAD1}" type="parTrans" cxnId="{1E2F61A7-22E1-4892-BB7C-A8AC2F98F586}">
      <dgm:prSet/>
      <dgm:spPr/>
      <dgm:t>
        <a:bodyPr/>
        <a:lstStyle/>
        <a:p>
          <a:endParaRPr lang="en-US"/>
        </a:p>
      </dgm:t>
    </dgm:pt>
    <dgm:pt modelId="{889ED075-59E2-4B15-BC2D-FCFA85FBA11D}" type="sibTrans" cxnId="{1E2F61A7-22E1-4892-BB7C-A8AC2F98F586}">
      <dgm:prSet/>
      <dgm:spPr/>
      <dgm:t>
        <a:bodyPr/>
        <a:lstStyle/>
        <a:p>
          <a:endParaRPr lang="en-US"/>
        </a:p>
      </dgm:t>
    </dgm:pt>
    <dgm:pt modelId="{DD5244FA-A40B-4019-9BBD-10466FD348C2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400" dirty="0"/>
        </a:p>
        <a:p>
          <a:pPr>
            <a:lnSpc>
              <a:spcPct val="100000"/>
            </a:lnSpc>
          </a:pPr>
          <a:r>
            <a:rPr lang="en-US" sz="1600" dirty="0"/>
            <a:t>Each student gets 3 FREE attempts per each fiscal year (July 1 – June 30).</a:t>
          </a:r>
        </a:p>
      </dgm:t>
    </dgm:pt>
    <dgm:pt modelId="{2660DAC4-E129-4F03-BBC0-C95F0DF025A4}" type="parTrans" cxnId="{DC5350E9-3091-49C9-BD04-95D83B8EBE41}">
      <dgm:prSet/>
      <dgm:spPr/>
      <dgm:t>
        <a:bodyPr/>
        <a:lstStyle/>
        <a:p>
          <a:endParaRPr lang="en-US"/>
        </a:p>
      </dgm:t>
    </dgm:pt>
    <dgm:pt modelId="{66E599E5-75BD-4751-8A64-4C00DB1B5734}" type="sibTrans" cxnId="{DC5350E9-3091-49C9-BD04-95D83B8EBE41}">
      <dgm:prSet/>
      <dgm:spPr/>
      <dgm:t>
        <a:bodyPr/>
        <a:lstStyle/>
        <a:p>
          <a:endParaRPr lang="en-US"/>
        </a:p>
      </dgm:t>
    </dgm:pt>
    <dgm:pt modelId="{49B4FB5F-F832-4B1C-92C7-64AE8DD84858}" type="pres">
      <dgm:prSet presAssocID="{6862F844-279F-410E-AABD-D78976076875}" presName="root" presStyleCnt="0">
        <dgm:presLayoutVars>
          <dgm:dir/>
          <dgm:resizeHandles val="exact"/>
        </dgm:presLayoutVars>
      </dgm:prSet>
      <dgm:spPr/>
    </dgm:pt>
    <dgm:pt modelId="{65C6F600-3D82-40C9-B635-FF344EB35A6D}" type="pres">
      <dgm:prSet presAssocID="{403D0E24-E633-47E2-8F78-72D3F1E2B00E}" presName="compNode" presStyleCnt="0"/>
      <dgm:spPr/>
    </dgm:pt>
    <dgm:pt modelId="{C8D5DF95-56A9-4C29-A904-12BDC9C09742}" type="pres">
      <dgm:prSet presAssocID="{403D0E24-E633-47E2-8F78-72D3F1E2B00E}" presName="iconRect" presStyleLbl="node1" presStyleIdx="0" presStyleCnt="3" custLinFactNeighborX="-17026" custLinFactNeighborY="-386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E3BF354-EBB5-4D29-85D3-5C222D1E73E5}" type="pres">
      <dgm:prSet presAssocID="{403D0E24-E633-47E2-8F78-72D3F1E2B00E}" presName="spaceRect" presStyleCnt="0"/>
      <dgm:spPr/>
    </dgm:pt>
    <dgm:pt modelId="{A40231A9-3F39-4A38-8621-5406402F98B7}" type="pres">
      <dgm:prSet presAssocID="{403D0E24-E633-47E2-8F78-72D3F1E2B00E}" presName="textRect" presStyleLbl="revTx" presStyleIdx="0" presStyleCnt="3" custScaleX="115778" custScaleY="219173" custLinFactNeighborX="896" custLinFactNeighborY="-13266">
        <dgm:presLayoutVars>
          <dgm:chMax val="1"/>
          <dgm:chPref val="1"/>
        </dgm:presLayoutVars>
      </dgm:prSet>
      <dgm:spPr/>
    </dgm:pt>
    <dgm:pt modelId="{2C0ED8A7-B350-408F-883A-375C860292A8}" type="pres">
      <dgm:prSet presAssocID="{3ECA0C96-A89E-42FF-81D6-AE380EBB2504}" presName="sibTrans" presStyleCnt="0"/>
      <dgm:spPr/>
    </dgm:pt>
    <dgm:pt modelId="{737C2F3A-830E-4F3D-A9B1-44376CFF6AF5}" type="pres">
      <dgm:prSet presAssocID="{5F8850DF-B0E2-4A70-963C-506A7B080CF0}" presName="compNode" presStyleCnt="0"/>
      <dgm:spPr/>
    </dgm:pt>
    <dgm:pt modelId="{413ABCC5-8642-4659-860C-82CF877AB10E}" type="pres">
      <dgm:prSet presAssocID="{5F8850DF-B0E2-4A70-963C-506A7B080CF0}" presName="iconRect" presStyleLbl="node1" presStyleIdx="1" presStyleCnt="3" custLinFactNeighborX="-10615" custLinFactNeighborY="-4025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36D99FE-0ED6-4AC0-B7C7-19E3FD90A7DA}" type="pres">
      <dgm:prSet presAssocID="{5F8850DF-B0E2-4A70-963C-506A7B080CF0}" presName="spaceRect" presStyleCnt="0"/>
      <dgm:spPr/>
    </dgm:pt>
    <dgm:pt modelId="{37BDD216-4A77-4561-A922-15C9F6AF3A2A}" type="pres">
      <dgm:prSet presAssocID="{5F8850DF-B0E2-4A70-963C-506A7B080CF0}" presName="textRect" presStyleLbl="revTx" presStyleIdx="1" presStyleCnt="3" custScaleX="104663" custScaleY="208974">
        <dgm:presLayoutVars>
          <dgm:chMax val="1"/>
          <dgm:chPref val="1"/>
        </dgm:presLayoutVars>
      </dgm:prSet>
      <dgm:spPr/>
    </dgm:pt>
    <dgm:pt modelId="{0831130E-4B99-44B0-A6AA-5AB37258886D}" type="pres">
      <dgm:prSet presAssocID="{889ED075-59E2-4B15-BC2D-FCFA85FBA11D}" presName="sibTrans" presStyleCnt="0"/>
      <dgm:spPr/>
    </dgm:pt>
    <dgm:pt modelId="{40E916B3-9A38-4FB6-9859-8B8B5364FF31}" type="pres">
      <dgm:prSet presAssocID="{DD5244FA-A40B-4019-9BBD-10466FD348C2}" presName="compNode" presStyleCnt="0"/>
      <dgm:spPr/>
    </dgm:pt>
    <dgm:pt modelId="{7DBD23DF-1211-41F3-9778-42836C20F958}" type="pres">
      <dgm:prSet presAssocID="{DD5244FA-A40B-4019-9BBD-10466FD348C2}" presName="iconRect" presStyleLbl="node1" presStyleIdx="2" presStyleCnt="3" custLinFactNeighborX="-3317" custLinFactNeighborY="-3184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10A374E1-2639-4F8F-9FC5-0A0556F642EA}" type="pres">
      <dgm:prSet presAssocID="{DD5244FA-A40B-4019-9BBD-10466FD348C2}" presName="spaceRect" presStyleCnt="0"/>
      <dgm:spPr/>
    </dgm:pt>
    <dgm:pt modelId="{F0AB7F06-BD5F-404D-94E5-02E9E99D0CC5}" type="pres">
      <dgm:prSet presAssocID="{DD5244FA-A40B-4019-9BBD-10466FD348C2}" presName="textRect" presStyleLbl="revTx" presStyleIdx="2" presStyleCnt="3" custScaleX="122270" custScaleY="203739">
        <dgm:presLayoutVars>
          <dgm:chMax val="1"/>
          <dgm:chPref val="1"/>
        </dgm:presLayoutVars>
      </dgm:prSet>
      <dgm:spPr/>
    </dgm:pt>
  </dgm:ptLst>
  <dgm:cxnLst>
    <dgm:cxn modelId="{375B4E12-ABA8-448F-B5CE-640EFB8B3D15}" type="presOf" srcId="{DD5244FA-A40B-4019-9BBD-10466FD348C2}" destId="{F0AB7F06-BD5F-404D-94E5-02E9E99D0CC5}" srcOrd="0" destOrd="0" presId="urn:microsoft.com/office/officeart/2018/2/layout/IconLabelList"/>
    <dgm:cxn modelId="{2AA03333-177F-4BC7-B686-9E17F28FF875}" type="presOf" srcId="{403D0E24-E633-47E2-8F78-72D3F1E2B00E}" destId="{A40231A9-3F39-4A38-8621-5406402F98B7}" srcOrd="0" destOrd="0" presId="urn:microsoft.com/office/officeart/2018/2/layout/IconLabelList"/>
    <dgm:cxn modelId="{C4AD233E-8028-428D-9575-302B671AF324}" type="presOf" srcId="{6862F844-279F-410E-AABD-D78976076875}" destId="{49B4FB5F-F832-4B1C-92C7-64AE8DD84858}" srcOrd="0" destOrd="0" presId="urn:microsoft.com/office/officeart/2018/2/layout/IconLabelList"/>
    <dgm:cxn modelId="{7207239D-7333-4FC0-9CA3-9125098225D0}" type="presOf" srcId="{5F8850DF-B0E2-4A70-963C-506A7B080CF0}" destId="{37BDD216-4A77-4561-A922-15C9F6AF3A2A}" srcOrd="0" destOrd="0" presId="urn:microsoft.com/office/officeart/2018/2/layout/IconLabelList"/>
    <dgm:cxn modelId="{1E2F61A7-22E1-4892-BB7C-A8AC2F98F586}" srcId="{6862F844-279F-410E-AABD-D78976076875}" destId="{5F8850DF-B0E2-4A70-963C-506A7B080CF0}" srcOrd="1" destOrd="0" parTransId="{E0FE93BE-6EC7-47D9-B195-3EBDC2DCBAD1}" sibTransId="{889ED075-59E2-4B15-BC2D-FCFA85FBA11D}"/>
    <dgm:cxn modelId="{DC5350E9-3091-49C9-BD04-95D83B8EBE41}" srcId="{6862F844-279F-410E-AABD-D78976076875}" destId="{DD5244FA-A40B-4019-9BBD-10466FD348C2}" srcOrd="2" destOrd="0" parTransId="{2660DAC4-E129-4F03-BBC0-C95F0DF025A4}" sibTransId="{66E599E5-75BD-4751-8A64-4C00DB1B5734}"/>
    <dgm:cxn modelId="{49F8C8EF-9A11-4FB4-852F-C47B41C87D2D}" srcId="{6862F844-279F-410E-AABD-D78976076875}" destId="{403D0E24-E633-47E2-8F78-72D3F1E2B00E}" srcOrd="0" destOrd="0" parTransId="{72B261FD-B53B-44D3-8DA5-AC0D82E6DA04}" sibTransId="{3ECA0C96-A89E-42FF-81D6-AE380EBB2504}"/>
    <dgm:cxn modelId="{D6F7336E-5441-4C2B-8057-67932AA834BD}" type="presParOf" srcId="{49B4FB5F-F832-4B1C-92C7-64AE8DD84858}" destId="{65C6F600-3D82-40C9-B635-FF344EB35A6D}" srcOrd="0" destOrd="0" presId="urn:microsoft.com/office/officeart/2018/2/layout/IconLabelList"/>
    <dgm:cxn modelId="{64C72CED-9B20-49A0-8910-BC4A1B020727}" type="presParOf" srcId="{65C6F600-3D82-40C9-B635-FF344EB35A6D}" destId="{C8D5DF95-56A9-4C29-A904-12BDC9C09742}" srcOrd="0" destOrd="0" presId="urn:microsoft.com/office/officeart/2018/2/layout/IconLabelList"/>
    <dgm:cxn modelId="{BD14A22A-AE12-47FA-A8CF-FAC768A5510E}" type="presParOf" srcId="{65C6F600-3D82-40C9-B635-FF344EB35A6D}" destId="{FE3BF354-EBB5-4D29-85D3-5C222D1E73E5}" srcOrd="1" destOrd="0" presId="urn:microsoft.com/office/officeart/2018/2/layout/IconLabelList"/>
    <dgm:cxn modelId="{6A3A8A52-6E61-4F50-BDCD-271383DB1915}" type="presParOf" srcId="{65C6F600-3D82-40C9-B635-FF344EB35A6D}" destId="{A40231A9-3F39-4A38-8621-5406402F98B7}" srcOrd="2" destOrd="0" presId="urn:microsoft.com/office/officeart/2018/2/layout/IconLabelList"/>
    <dgm:cxn modelId="{ACAB2912-84C7-46B7-A8AB-69C24C3FC059}" type="presParOf" srcId="{49B4FB5F-F832-4B1C-92C7-64AE8DD84858}" destId="{2C0ED8A7-B350-408F-883A-375C860292A8}" srcOrd="1" destOrd="0" presId="urn:microsoft.com/office/officeart/2018/2/layout/IconLabelList"/>
    <dgm:cxn modelId="{1446740B-CF56-45F5-91FD-729C466FB26B}" type="presParOf" srcId="{49B4FB5F-F832-4B1C-92C7-64AE8DD84858}" destId="{737C2F3A-830E-4F3D-A9B1-44376CFF6AF5}" srcOrd="2" destOrd="0" presId="urn:microsoft.com/office/officeart/2018/2/layout/IconLabelList"/>
    <dgm:cxn modelId="{AB025C17-0D36-46BD-A0D6-F83127CF933D}" type="presParOf" srcId="{737C2F3A-830E-4F3D-A9B1-44376CFF6AF5}" destId="{413ABCC5-8642-4659-860C-82CF877AB10E}" srcOrd="0" destOrd="0" presId="urn:microsoft.com/office/officeart/2018/2/layout/IconLabelList"/>
    <dgm:cxn modelId="{E820BC07-72CE-4CEE-A3F4-DE15444B87C7}" type="presParOf" srcId="{737C2F3A-830E-4F3D-A9B1-44376CFF6AF5}" destId="{B36D99FE-0ED6-4AC0-B7C7-19E3FD90A7DA}" srcOrd="1" destOrd="0" presId="urn:microsoft.com/office/officeart/2018/2/layout/IconLabelList"/>
    <dgm:cxn modelId="{FBEB23C5-0DC3-4592-B282-F93A60121A1D}" type="presParOf" srcId="{737C2F3A-830E-4F3D-A9B1-44376CFF6AF5}" destId="{37BDD216-4A77-4561-A922-15C9F6AF3A2A}" srcOrd="2" destOrd="0" presId="urn:microsoft.com/office/officeart/2018/2/layout/IconLabelList"/>
    <dgm:cxn modelId="{DAAD5C2A-7A2C-43F5-BBAF-6028538C9A48}" type="presParOf" srcId="{49B4FB5F-F832-4B1C-92C7-64AE8DD84858}" destId="{0831130E-4B99-44B0-A6AA-5AB37258886D}" srcOrd="3" destOrd="0" presId="urn:microsoft.com/office/officeart/2018/2/layout/IconLabelList"/>
    <dgm:cxn modelId="{5543B04E-ECF6-4B80-BE85-6E214272500B}" type="presParOf" srcId="{49B4FB5F-F832-4B1C-92C7-64AE8DD84858}" destId="{40E916B3-9A38-4FB6-9859-8B8B5364FF31}" srcOrd="4" destOrd="0" presId="urn:microsoft.com/office/officeart/2018/2/layout/IconLabelList"/>
    <dgm:cxn modelId="{52630888-C971-48F0-A25E-6D460650797A}" type="presParOf" srcId="{40E916B3-9A38-4FB6-9859-8B8B5364FF31}" destId="{7DBD23DF-1211-41F3-9778-42836C20F958}" srcOrd="0" destOrd="0" presId="urn:microsoft.com/office/officeart/2018/2/layout/IconLabelList"/>
    <dgm:cxn modelId="{42F5E449-A9A7-46DA-BC88-52EE2B9E9CAC}" type="presParOf" srcId="{40E916B3-9A38-4FB6-9859-8B8B5364FF31}" destId="{10A374E1-2639-4F8F-9FC5-0A0556F642EA}" srcOrd="1" destOrd="0" presId="urn:microsoft.com/office/officeart/2018/2/layout/IconLabelList"/>
    <dgm:cxn modelId="{CABED945-DC4B-4286-BED5-F4D12FBACEA1}" type="presParOf" srcId="{40E916B3-9A38-4FB6-9859-8B8B5364FF31}" destId="{F0AB7F06-BD5F-404D-94E5-02E9E99D0CC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6F30E-A35E-40F6-9AE4-377EA87F03EE}">
      <dsp:nvSpPr>
        <dsp:cNvPr id="0" name=""/>
        <dsp:cNvSpPr/>
      </dsp:nvSpPr>
      <dsp:spPr>
        <a:xfrm>
          <a:off x="1283" y="314546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30F5E-90DC-4F8D-95D6-8EBC5BEAB1A8}">
      <dsp:nvSpPr>
        <dsp:cNvPr id="0" name=""/>
        <dsp:cNvSpPr/>
      </dsp:nvSpPr>
      <dsp:spPr>
        <a:xfrm>
          <a:off x="501904" y="790136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Since 1985, CTTC has been providing assessments based on industry standards for career and technology education programs. </a:t>
          </a:r>
        </a:p>
      </dsp:txBody>
      <dsp:txXfrm>
        <a:off x="585701" y="873933"/>
        <a:ext cx="4337991" cy="2693452"/>
      </dsp:txXfrm>
    </dsp:sp>
    <dsp:sp modelId="{20CE06FC-AB33-4327-9D38-70A11A61FCF0}">
      <dsp:nvSpPr>
        <dsp:cNvPr id="0" name=""/>
        <dsp:cNvSpPr/>
      </dsp:nvSpPr>
      <dsp:spPr>
        <a:xfrm>
          <a:off x="5508110" y="314546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8A42E-2F33-4397-B336-386E1C316F34}">
      <dsp:nvSpPr>
        <dsp:cNvPr id="0" name=""/>
        <dsp:cNvSpPr/>
      </dsp:nvSpPr>
      <dsp:spPr>
        <a:xfrm>
          <a:off x="6008730" y="790136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CTTC also partners with numerous state agencies to develop and deliver examinations required for certifications and licensures.</a:t>
          </a:r>
        </a:p>
      </dsp:txBody>
      <dsp:txXfrm>
        <a:off x="6092527" y="873933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11BEF-1F66-489C-9794-C2C6B0D65E9E}">
      <dsp:nvSpPr>
        <dsp:cNvPr id="0" name=""/>
        <dsp:cNvSpPr/>
      </dsp:nvSpPr>
      <dsp:spPr>
        <a:xfrm>
          <a:off x="1283" y="314546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0F091-A0C3-4014-82A2-C19E13F452A3}">
      <dsp:nvSpPr>
        <dsp:cNvPr id="0" name=""/>
        <dsp:cNvSpPr/>
      </dsp:nvSpPr>
      <dsp:spPr>
        <a:xfrm>
          <a:off x="501904" y="790136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CTTC works directly with instructors, industry representatives, and credentialing entities to identify and develop over 150 certification assessments and assessment preparation materials that align with recognized industry standards. </a:t>
          </a:r>
          <a:endParaRPr lang="en-US" sz="2200" kern="1200" dirty="0"/>
        </a:p>
      </dsp:txBody>
      <dsp:txXfrm>
        <a:off x="585701" y="873933"/>
        <a:ext cx="4337991" cy="2693452"/>
      </dsp:txXfrm>
    </dsp:sp>
    <dsp:sp modelId="{047F2F96-5F6F-4E5D-BEAB-74ED81D271C7}">
      <dsp:nvSpPr>
        <dsp:cNvPr id="0" name=""/>
        <dsp:cNvSpPr/>
      </dsp:nvSpPr>
      <dsp:spPr>
        <a:xfrm>
          <a:off x="5508110" y="314546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FE431-4F8B-4BC8-99BA-8624EED2B167}">
      <dsp:nvSpPr>
        <dsp:cNvPr id="0" name=""/>
        <dsp:cNvSpPr/>
      </dsp:nvSpPr>
      <dsp:spPr>
        <a:xfrm>
          <a:off x="6008730" y="790136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Our assessments align to credentials that are required and/or valued by industry.  They are given in Oklahoma through our technology centers, comprehensive high schools, and in our Skills Center Programs within the prison system.</a:t>
          </a:r>
          <a:endParaRPr lang="en-US" sz="2200" kern="1200" dirty="0"/>
        </a:p>
      </dsp:txBody>
      <dsp:txXfrm>
        <a:off x="6092527" y="873933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387A3-2912-47AA-A94F-FE741E483F63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9F9C0-AFAA-49F9-87CD-54C4F9492BF3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F4114-6CDC-4686-8434-21876D64C601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Free study guides for all CTTC competency assessments – which include test plans, sample questions and test taking strategies</a:t>
          </a:r>
        </a:p>
      </dsp:txBody>
      <dsp:txXfrm>
        <a:off x="1435590" y="531"/>
        <a:ext cx="9080009" cy="1242935"/>
      </dsp:txXfrm>
    </dsp:sp>
    <dsp:sp modelId="{85C93501-6BCF-433E-B965-64177C2B986B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83322-CAFA-4F8E-95D2-A7D5B2CD16BF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C6018-73F1-4C5E-815D-B8D3E733AB89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Free Digital Badges for all CTTC competency assessments and many other credentialing assessments made by other vendors</a:t>
          </a:r>
        </a:p>
      </dsp:txBody>
      <dsp:txXfrm>
        <a:off x="1435590" y="1554201"/>
        <a:ext cx="9080009" cy="1242935"/>
      </dsp:txXfrm>
    </dsp:sp>
    <dsp:sp modelId="{C338847B-F8ED-4F76-AEF3-5AF635C8D4D3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6FC24-F2F8-4DAB-A287-B8B92758DB5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E345E-61E7-4D79-81FC-6D2C8903530B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Program and student remediation through coaching reports that can be printed after assessments.</a:t>
          </a:r>
        </a:p>
      </dsp:txBody>
      <dsp:txXfrm>
        <a:off x="1435590" y="3107870"/>
        <a:ext cx="9080009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4553E-9C0B-4E95-8864-AF695FDE223A}">
      <dsp:nvSpPr>
        <dsp:cNvPr id="0" name=""/>
        <dsp:cNvSpPr/>
      </dsp:nvSpPr>
      <dsp:spPr>
        <a:xfrm>
          <a:off x="1222370" y="0"/>
          <a:ext cx="2095465" cy="1968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9BD8D-AE6A-48FB-9E9A-4EEB7E30C8D7}">
      <dsp:nvSpPr>
        <dsp:cNvPr id="0" name=""/>
        <dsp:cNvSpPr/>
      </dsp:nvSpPr>
      <dsp:spPr>
        <a:xfrm>
          <a:off x="47016" y="2041581"/>
          <a:ext cx="4515220" cy="2208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Located at:  </a:t>
          </a:r>
          <a:r>
            <a:rPr lang="en-US" sz="1800" kern="1200" dirty="0">
              <a:hlinkClick xmlns:r="http://schemas.openxmlformats.org/officeDocument/2006/relationships" r:id="rId3"/>
            </a:rPr>
            <a:t>https://oklahoma.gov/careertech/testing-center/ok-competency-testing/study-guides.html</a:t>
          </a:r>
          <a:endParaRPr lang="en-US" sz="1800" kern="1200" dirty="0"/>
        </a:p>
      </dsp:txBody>
      <dsp:txXfrm>
        <a:off x="47016" y="2041581"/>
        <a:ext cx="4515220" cy="2208072"/>
      </dsp:txXfrm>
    </dsp:sp>
    <dsp:sp modelId="{376BF9A1-4E83-4DF8-A958-F6FF270C5664}">
      <dsp:nvSpPr>
        <dsp:cNvPr id="0" name=""/>
        <dsp:cNvSpPr/>
      </dsp:nvSpPr>
      <dsp:spPr>
        <a:xfrm>
          <a:off x="179186" y="3075359"/>
          <a:ext cx="4320000" cy="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316C3-A8AA-4139-BFDF-0C40A04EE6CF}">
      <dsp:nvSpPr>
        <dsp:cNvPr id="0" name=""/>
        <dsp:cNvSpPr/>
      </dsp:nvSpPr>
      <dsp:spPr>
        <a:xfrm>
          <a:off x="6297343" y="0"/>
          <a:ext cx="2277797" cy="181243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E1C7A-6359-41BB-9B94-6A4A4F04CD53}">
      <dsp:nvSpPr>
        <dsp:cNvPr id="0" name=""/>
        <dsp:cNvSpPr/>
      </dsp:nvSpPr>
      <dsp:spPr>
        <a:xfrm>
          <a:off x="5257800" y="1738312"/>
          <a:ext cx="4489128" cy="78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Each study guides includes:</a:t>
          </a:r>
        </a:p>
      </dsp:txBody>
      <dsp:txXfrm>
        <a:off x="5257800" y="1738312"/>
        <a:ext cx="4489128" cy="781196"/>
      </dsp:txXfrm>
    </dsp:sp>
    <dsp:sp modelId="{0BEB12CB-7270-4A3B-81C0-383545D832E4}">
      <dsp:nvSpPr>
        <dsp:cNvPr id="0" name=""/>
        <dsp:cNvSpPr/>
      </dsp:nvSpPr>
      <dsp:spPr>
        <a:xfrm>
          <a:off x="5257800" y="2245646"/>
          <a:ext cx="5081227" cy="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5257800" y="2245646"/>
        <a:ext cx="5081227" cy="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B29F4-A777-45E9-BA65-572687E8191D}">
      <dsp:nvSpPr>
        <dsp:cNvPr id="0" name=""/>
        <dsp:cNvSpPr/>
      </dsp:nvSpPr>
      <dsp:spPr>
        <a:xfrm>
          <a:off x="0" y="465"/>
          <a:ext cx="10295051" cy="108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B373D-2919-4AEF-AEDF-84746BFF6562}">
      <dsp:nvSpPr>
        <dsp:cNvPr id="0" name=""/>
        <dsp:cNvSpPr/>
      </dsp:nvSpPr>
      <dsp:spPr>
        <a:xfrm>
          <a:off x="329351" y="245437"/>
          <a:ext cx="598820" cy="5988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C1160-72E4-49C2-A10B-4FFDB44BE598}">
      <dsp:nvSpPr>
        <dsp:cNvPr id="0" name=""/>
        <dsp:cNvSpPr/>
      </dsp:nvSpPr>
      <dsp:spPr>
        <a:xfrm>
          <a:off x="1257522" y="465"/>
          <a:ext cx="9037529" cy="108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228" tIns="115228" rIns="115228" bIns="1152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Our CTTC website has “Resources” tab that will provide all the necessary information on setting up your site for testing.</a:t>
          </a:r>
        </a:p>
      </dsp:txBody>
      <dsp:txXfrm>
        <a:off x="1257522" y="465"/>
        <a:ext cx="9037529" cy="1088763"/>
      </dsp:txXfrm>
    </dsp:sp>
    <dsp:sp modelId="{8F5511B3-F94A-4178-993E-C57BF0C52A81}">
      <dsp:nvSpPr>
        <dsp:cNvPr id="0" name=""/>
        <dsp:cNvSpPr/>
      </dsp:nvSpPr>
      <dsp:spPr>
        <a:xfrm>
          <a:off x="0" y="1361420"/>
          <a:ext cx="10295051" cy="108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F60E9-3FA1-441E-A0EE-EA90A2CCA8E1}">
      <dsp:nvSpPr>
        <dsp:cNvPr id="0" name=""/>
        <dsp:cNvSpPr/>
      </dsp:nvSpPr>
      <dsp:spPr>
        <a:xfrm>
          <a:off x="329351" y="1606391"/>
          <a:ext cx="598820" cy="5988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7DC06-5B18-4007-8D5D-B6CAFD39A655}">
      <dsp:nvSpPr>
        <dsp:cNvPr id="0" name=""/>
        <dsp:cNvSpPr/>
      </dsp:nvSpPr>
      <dsp:spPr>
        <a:xfrm>
          <a:off x="1257522" y="1361420"/>
          <a:ext cx="9037529" cy="108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228" tIns="115228" rIns="115228" bIns="1152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have instructional forms and videos as well as multiple links that help make test setup and proctoring a simple process.</a:t>
          </a:r>
        </a:p>
      </dsp:txBody>
      <dsp:txXfrm>
        <a:off x="1257522" y="1361420"/>
        <a:ext cx="9037529" cy="1088763"/>
      </dsp:txXfrm>
    </dsp:sp>
    <dsp:sp modelId="{808A5D12-E31F-471A-A25D-16A3DF561487}">
      <dsp:nvSpPr>
        <dsp:cNvPr id="0" name=""/>
        <dsp:cNvSpPr/>
      </dsp:nvSpPr>
      <dsp:spPr>
        <a:xfrm>
          <a:off x="0" y="2722374"/>
          <a:ext cx="10295051" cy="108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AF299-43CF-41DA-9DCE-4D4168EA1FE5}">
      <dsp:nvSpPr>
        <dsp:cNvPr id="0" name=""/>
        <dsp:cNvSpPr/>
      </dsp:nvSpPr>
      <dsp:spPr>
        <a:xfrm>
          <a:off x="329351" y="2967346"/>
          <a:ext cx="598820" cy="5988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AADA4-C67C-4D90-B0E2-AD38CF2F7B98}">
      <dsp:nvSpPr>
        <dsp:cNvPr id="0" name=""/>
        <dsp:cNvSpPr/>
      </dsp:nvSpPr>
      <dsp:spPr>
        <a:xfrm>
          <a:off x="1257522" y="2722374"/>
          <a:ext cx="9037529" cy="108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228" tIns="115228" rIns="115228" bIns="1152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Link:	  </a:t>
          </a:r>
          <a:r>
            <a:rPr lang="en-US" sz="2500" kern="1200" dirty="0">
              <a:hlinkClick xmlns:r="http://schemas.openxmlformats.org/officeDocument/2006/relationships" r:id="rId7"/>
            </a:rPr>
            <a:t>https://oklahoma.gov/careertech/testing-center/ok-competency-testing/resources.html</a:t>
          </a:r>
          <a:endParaRPr lang="en-US" sz="2500" kern="1200" dirty="0"/>
        </a:p>
      </dsp:txBody>
      <dsp:txXfrm>
        <a:off x="1257522" y="2722374"/>
        <a:ext cx="9037529" cy="1088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5DF95-56A9-4C29-A904-12BDC9C09742}">
      <dsp:nvSpPr>
        <dsp:cNvPr id="0" name=""/>
        <dsp:cNvSpPr/>
      </dsp:nvSpPr>
      <dsp:spPr>
        <a:xfrm>
          <a:off x="1040934" y="70157"/>
          <a:ext cx="1177689" cy="1177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231A9-3F39-4A38-8621-5406402F98B7}">
      <dsp:nvSpPr>
        <dsp:cNvPr id="0" name=""/>
        <dsp:cNvSpPr/>
      </dsp:nvSpPr>
      <dsp:spPr>
        <a:xfrm>
          <a:off x="338735" y="1315191"/>
          <a:ext cx="3030011" cy="2367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 of our assessments are FREE to full-time program students.  All exams are proctored and secure. </a:t>
          </a:r>
        </a:p>
      </dsp:txBody>
      <dsp:txXfrm>
        <a:off x="338735" y="1315191"/>
        <a:ext cx="3030011" cy="2367068"/>
      </dsp:txXfrm>
    </dsp:sp>
    <dsp:sp modelId="{413ABCC5-8642-4659-860C-82CF877AB10E}">
      <dsp:nvSpPr>
        <dsp:cNvPr id="0" name=""/>
        <dsp:cNvSpPr/>
      </dsp:nvSpPr>
      <dsp:spPr>
        <a:xfrm>
          <a:off x="4458992" y="79298"/>
          <a:ext cx="1177689" cy="1177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DD216-4A77-4561-A922-15C9F6AF3A2A}">
      <dsp:nvSpPr>
        <dsp:cNvPr id="0" name=""/>
        <dsp:cNvSpPr/>
      </dsp:nvSpPr>
      <dsp:spPr>
        <a:xfrm>
          <a:off x="3803288" y="1541076"/>
          <a:ext cx="2739122" cy="2256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assessments have been produced by industry experts that teach in the CareerTech programs.  All exams are aligned to industry-aligned occupational standards and tasks.</a:t>
          </a:r>
        </a:p>
      </dsp:txBody>
      <dsp:txXfrm>
        <a:off x="3803288" y="1541076"/>
        <a:ext cx="2739122" cy="2256919"/>
      </dsp:txXfrm>
    </dsp:sp>
    <dsp:sp modelId="{7DBD23DF-1211-41F3-9778-42836C20F958}">
      <dsp:nvSpPr>
        <dsp:cNvPr id="0" name=""/>
        <dsp:cNvSpPr/>
      </dsp:nvSpPr>
      <dsp:spPr>
        <a:xfrm>
          <a:off x="7972448" y="192441"/>
          <a:ext cx="1177689" cy="11776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B7F06-BD5F-404D-94E5-02E9E99D0CC5}">
      <dsp:nvSpPr>
        <dsp:cNvPr id="0" name=""/>
        <dsp:cNvSpPr/>
      </dsp:nvSpPr>
      <dsp:spPr>
        <a:xfrm>
          <a:off x="7000400" y="1583479"/>
          <a:ext cx="3199912" cy="2200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Each student gets 3 FREE attempts per each fiscal year (July 1 – June 30).</a:t>
          </a:r>
        </a:p>
      </dsp:txBody>
      <dsp:txXfrm>
        <a:off x="7000400" y="1583479"/>
        <a:ext cx="3199912" cy="220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240C3-4A34-4640-B6F6-00E8B4744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259A8-74EB-440B-8DD8-76C996661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6472-7FC8-4193-82A0-C65DC4EA1699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532CF-3B20-4A6D-91BE-AC7470A4D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5DEA9-B4BB-460F-B81F-34804A14C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3F80E-613E-4926-9675-E763F36FA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1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60930-241F-4B36-97A4-C35BDCCA3078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DBE46-80DE-4A19-BBC0-DD4DBE3B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9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9F8A9-E0DE-3539-5F85-382B7BA4A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11185E-5D9D-078B-9428-7627F0751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B0144-21CF-ECCA-5701-EC8C935A9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FF26C-6240-AFBD-A021-0F0EEAADBD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4CC3-A01C-436E-B229-C830299FD2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0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E20A82-3756-4DBE-969B-2BAFCB84C32E}"/>
              </a:ext>
            </a:extLst>
          </p:cNvPr>
          <p:cNvSpPr/>
          <p:nvPr userDrawn="1"/>
        </p:nvSpPr>
        <p:spPr>
          <a:xfrm>
            <a:off x="0" y="0"/>
            <a:ext cx="12192000" cy="881064"/>
          </a:xfrm>
          <a:prstGeom prst="rect">
            <a:avLst/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9053A-30A4-439C-83FB-897660F8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11BA9-0CDB-4FCB-8749-CAB20B09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995D-35D3-412E-A0EB-229F6F3D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2E6D-2EDE-4638-B5F3-EAE7A8E6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B45E-31B2-498D-A38C-941A2533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A3A30BE-D9CE-4652-8176-E064AE10B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41057"/>
            <a:ext cx="3531010" cy="1211334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09F019-1EF3-41D2-9798-EC95EA3F7F8B}"/>
              </a:ext>
            </a:extLst>
          </p:cNvPr>
          <p:cNvSpPr/>
          <p:nvPr userDrawn="1"/>
        </p:nvSpPr>
        <p:spPr>
          <a:xfrm rot="10800000">
            <a:off x="9525" y="0"/>
            <a:ext cx="1143000" cy="881064"/>
          </a:xfrm>
          <a:prstGeom prst="triangle">
            <a:avLst>
              <a:gd name="adj" fmla="val 51399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8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0EB1B1-0323-498C-B113-BBEB11D8AEEF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1F40BAB-710E-472B-AAE5-3512347DF4B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5B4C6-ADD2-420C-B166-25CBF223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BCFD-6323-4244-9481-889D1722C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007D6-FA56-442D-AAAE-E794C8D69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5043F-31C9-4DD9-9AC9-79C43869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E4BE9-DE9B-47EC-90DB-D8B8BCB2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F56D-BA5A-454B-8E46-FE1FD593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CDD844-4BDB-4BB4-94FC-46F11F57E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F83565-AC13-4689-87CD-5359AF5396B8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05CF96-0131-4FE3-842F-1382CD4EE40E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A614A-F2DE-4C29-B2EA-759C095C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63314-E9A2-4123-872D-9A870F79A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094FA-4650-4D2A-A572-EB7B644E3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9DEAA-849E-4F36-9213-80063747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6D784-90F8-44E6-BA08-3AD085DB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2FC4-41B0-4AFD-9CF7-7471FF39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B8D95B-DFBC-4F18-972B-DCB01FF37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C62D-8ED6-4D1A-A863-4F92915A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6371-8C9F-4C89-B781-79BC7135D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07D8-8370-4A52-B0C7-7C816564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50E87-CDFF-460F-B317-4D0A1B6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431C-85A5-4B9F-B314-B79C045E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0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0D2DF-4D7B-46EB-BA00-3B430FB4E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2E2C1-B9EB-479B-AACF-DF9B31AB0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917B-7D9E-49AA-A4A2-74BF61C8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4D3D-1B39-4B00-8592-76A2AA73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54B4-AB1A-4184-BFA6-7348BEBE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66A8"/>
              </a:buClr>
              <a:buFont typeface="Arial" panose="020B0604020202020204" pitchFamily="34" charset="0"/>
              <a:buChar char="&gt;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66A8"/>
              </a:buClr>
              <a:buSzPct val="12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0066A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57350" indent="-285750">
              <a:buClr>
                <a:srgbClr val="0066A8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66A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22C6E59-57E0-4A54-B601-54BCABB13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A3DEC58-DD0D-489E-89D7-48B520FAF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5502"/>
            <a:ext cx="1790700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A77D3D-EB6C-470B-88D7-E88D973FCE77}"/>
              </a:ext>
            </a:extLst>
          </p:cNvPr>
          <p:cNvSpPr/>
          <p:nvPr userDrawn="1"/>
        </p:nvSpPr>
        <p:spPr>
          <a:xfrm>
            <a:off x="-3" y="6176964"/>
            <a:ext cx="12192003" cy="681036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0E5B01-C69C-4201-9620-A4CEFAA25C48}"/>
              </a:ext>
            </a:extLst>
          </p:cNvPr>
          <p:cNvSpPr/>
          <p:nvPr userDrawn="1"/>
        </p:nvSpPr>
        <p:spPr>
          <a:xfrm rot="5400000">
            <a:off x="-75805" y="6262289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64E26A8A-3861-44FA-9F25-5209F3A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8BE7-7E0D-4FE6-9A09-A01974DE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60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87E38-21AB-44A5-933E-BBDB2953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90048"/>
            <a:ext cx="10515600" cy="105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98DB-E2E2-4621-86F0-491A910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FFA3-C11C-4784-B241-ED40C584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D06F7-64FC-4E16-A6F2-A838E8CF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76BB167-5223-4787-9D40-C427FEF4A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9" y="0"/>
            <a:ext cx="3338561" cy="136856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8853A46-355B-43D4-AC0B-EC581D0547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0AE6B6-E4D9-430F-A1A6-2FD90BB2AEA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FE54030-734F-4867-A425-FD781025C88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D910D-BE99-49D0-8285-41FF41AE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C7A0-022A-4F99-A0C2-33276644F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EB2EE-35C0-4F6A-9A88-19585A48B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C444E-BC3C-48DD-B0EE-5AD82E9E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1A159-06B3-45AE-B20D-1B94E9EA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C28A2-40C2-45AC-8284-24CC7B83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7921164-5862-485A-98FF-85D0E3155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3FAD79-29E3-4606-991C-B67D06E2C72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1A0194A-5D0E-40C4-AB4F-F7E74CABE9F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554EA-2EC4-4F72-973B-F9628F6B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874CF-1970-4A3C-8FE6-7A04D221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78CE7-604B-4F86-9B5D-3FAA07816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7FC8D-397D-4F30-A188-8C060553C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399E2-8ED9-413C-8F81-E15355195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79164-105F-4A8D-9C1C-9C575EFE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85673-20F2-4420-9492-E849EF41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BC90F-0DC6-446A-A477-E6BFD973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2359358-A04A-41A6-BB3E-72D0DCDBD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9351E6-0B77-487D-AF4C-37DD96BAC2D9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7CFE111-BCB3-481A-85D0-0F57E88EBC2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BE492-D277-4B57-B7FD-702527F0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0850-9FFE-4966-BD90-DB06F785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9B77C-9C12-494F-A87E-7517CBD7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AC97F-B8D0-4433-B69C-3E0C1622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A5EAC9B-387B-4DD3-9C4A-E3BF2B9AA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B933FC99-1097-4018-8B3C-56B4DCF03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06" y="0"/>
            <a:ext cx="19447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560B2B0-E84F-48DB-B6CA-EE6B1DD34A63}"/>
              </a:ext>
            </a:extLst>
          </p:cNvPr>
          <p:cNvSpPr/>
          <p:nvPr userDrawn="1"/>
        </p:nvSpPr>
        <p:spPr>
          <a:xfrm rot="16200000">
            <a:off x="7790603" y="2456602"/>
            <a:ext cx="6857999" cy="1944792"/>
          </a:xfrm>
          <a:prstGeom prst="triangle">
            <a:avLst>
              <a:gd name="adj" fmla="val 49722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8E82A-DEDB-4F57-9C56-785DF1FE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110C-DA35-4E5E-AB88-5914338FC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F4E9-9671-423F-B6BB-F2C0642CF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334D-C731-4501-A5C8-C610FB6C1AE8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415B-A953-4A00-BD68-FCEAD64E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757A3-55CA-430A-9473-9543328A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7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A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8"/>
        </a:buClr>
        <a:buFont typeface="Arial" panose="020B0604020202020204" pitchFamily="34" charset="0"/>
        <a:buChar char="&gt;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ü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redly.com/organizations/oklahoma-department-of-career-technology-education/badg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homa.gov/careertech/educators/certifications-and-badging/badging.html" TargetMode="External"/><Relationship Id="rId2" Type="http://schemas.openxmlformats.org/officeDocument/2006/relationships/hyperlink" Target="https://oklahoma.gov/content/dam/ok/en/careertech/educators/certifications-and-badging/badging-page/process-for-issuing-accepting-digital-badg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homa.gov/content/dam/ok/en/careertech/products-and-services/imd/ctims/tc/certification-collection-guidebook.pdf" TargetMode="External"/><Relationship Id="rId2" Type="http://schemas.openxmlformats.org/officeDocument/2006/relationships/hyperlink" Target="https://oklahoma.gov/content/dam/ok/en/careertech/products-and-services/imd/ctims/k12/k12-certification-collection-guidebook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careertech-testing-center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hyperlink" Target="http://www.okcttc.com/" TargetMode="External"/><Relationship Id="rId12" Type="http://schemas.openxmlformats.org/officeDocument/2006/relationships/hyperlink" Target="https://x.com/CareerTechTes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yan.hall@careertech.ok.gov" TargetMode="External"/><Relationship Id="rId11" Type="http://schemas.openxmlformats.org/officeDocument/2006/relationships/image" Target="../media/image26.png"/><Relationship Id="rId5" Type="http://schemas.openxmlformats.org/officeDocument/2006/relationships/hyperlink" Target="mailto:cttc@careertech.ok.gov" TargetMode="External"/><Relationship Id="rId10" Type="http://schemas.openxmlformats.org/officeDocument/2006/relationships/hyperlink" Target="https://www.facebook.com/profile.php?id=100068736130237" TargetMode="External"/><Relationship Id="rId4" Type="http://schemas.openxmlformats.org/officeDocument/2006/relationships/image" Target="../media/image24.sv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cttc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officemgmtentserv-my.sharepoint.com/:b:/r/personal/bryan_hall_careertech_ok_gov/Documents/Desktop/19320%20CTTC%20Assessment%20flyer%20FCS%2020250214.pdf?csf=1&amp;web=1&amp;e=adebi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homa.gov/content/dam/ok/en/careertech/educators/certifications-and-badging/certifications-page/credentials-book.pdf" TargetMode="External"/><Relationship Id="rId2" Type="http://schemas.openxmlformats.org/officeDocument/2006/relationships/hyperlink" Target="http://www.okcttc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E070-3ADA-4CF0-BC7C-2375B1221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u="sng"/>
              <a:t>CareerTech Testing </a:t>
            </a:r>
            <a:endParaRPr lang="en-US" sz="7200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1F35A-387C-49C4-A820-1FBA72A74A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rgbClr val="C00000"/>
                </a:solidFill>
                <a:latin typeface="Aptos" panose="020B0004020202020204" pitchFamily="34" charset="0"/>
              </a:rPr>
              <a:t>Assessments:  From Creation to Credentialing</a:t>
            </a:r>
            <a:endParaRPr lang="en-US" sz="40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6765-8145-E602-878E-1A2C94DD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Details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E0A03C-B84F-8489-61C7-239630A37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538898"/>
              </p:ext>
            </p:extLst>
          </p:nvPr>
        </p:nvGraphicFramePr>
        <p:xfrm>
          <a:off x="79076" y="148919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8471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0A386-83FD-36B9-EFB3-110EB114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60" y="-155546"/>
            <a:ext cx="10515600" cy="1325563"/>
          </a:xfrm>
        </p:spPr>
        <p:txBody>
          <a:bodyPr/>
          <a:lstStyle/>
          <a:p>
            <a:r>
              <a:rPr lang="en-US" dirty="0"/>
              <a:t>Assessment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E361-9D51-4729-64E5-AA6A23C74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9" y="107217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Credentials gained from passing assessments are classified by type:</a:t>
            </a:r>
          </a:p>
          <a:p>
            <a:pPr marL="457200" lvl="1" indent="0">
              <a:buNone/>
            </a:pPr>
            <a:endParaRPr lang="en-US" sz="2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b="1" dirty="0"/>
              <a:t>Licensure</a:t>
            </a:r>
            <a:r>
              <a:rPr lang="en-US" sz="2200" dirty="0"/>
              <a:t> – right to work, issued by state/government agencies</a:t>
            </a:r>
          </a:p>
          <a:p>
            <a:pPr marL="914400" lvl="2" indent="0">
              <a:buNone/>
            </a:pPr>
            <a:endParaRPr lang="en-US" sz="22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b="1" dirty="0"/>
              <a:t>Certification</a:t>
            </a:r>
            <a:r>
              <a:rPr lang="en-US" sz="2200" dirty="0"/>
              <a:t> – issued by professional organization or other non-governmental body, requires demonstrating competency to do a specific job</a:t>
            </a:r>
          </a:p>
          <a:p>
            <a:pPr marL="914400" lvl="2" indent="0">
              <a:buNone/>
            </a:pPr>
            <a:endParaRPr lang="en-US" sz="22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b="1" dirty="0"/>
              <a:t>Micro-credential (skill) </a:t>
            </a:r>
            <a:r>
              <a:rPr lang="en-US" sz="2200" dirty="0"/>
              <a:t>– awarded for completion of as training or series of courses, issued for specific skill set</a:t>
            </a:r>
          </a:p>
          <a:p>
            <a:pPr lvl="1"/>
            <a:endParaRPr lang="en-US" dirty="0"/>
          </a:p>
          <a:p>
            <a:r>
              <a:rPr lang="en-US" dirty="0"/>
              <a:t>These credentials will be awarded to students who pass exams through the form of certificates that can be printed after successful completion of an assessment through our testing vendor:  </a:t>
            </a:r>
            <a:r>
              <a:rPr lang="en-US" dirty="0">
                <a:solidFill>
                  <a:srgbClr val="0070C0"/>
                </a:solidFill>
              </a:rPr>
              <a:t>“</a:t>
            </a:r>
            <a:r>
              <a:rPr lang="en-US" dirty="0" err="1">
                <a:solidFill>
                  <a:srgbClr val="0070C0"/>
                </a:solidFill>
              </a:rPr>
              <a:t>Questionmark</a:t>
            </a:r>
            <a:r>
              <a:rPr lang="en-US">
                <a:solidFill>
                  <a:srgbClr val="0070C0"/>
                </a:solidFill>
              </a:rPr>
              <a:t>”</a:t>
            </a:r>
            <a:r>
              <a:rPr lang="en-US">
                <a:solidFill>
                  <a:schemeClr val="tx1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/>
              <a:t>The site’s Testing Liaison will have the ability to print these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6876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8F172-520F-2134-99C6-46ABD516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5400" dirty="0"/>
              <a:t>Digital Badges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009F4-E387-B68F-B560-2791B901C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190915"/>
            <a:ext cx="4282984" cy="335212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800" dirty="0"/>
              <a:t>Digital Badges are a digital version of your credentials. Digital badges can be used in email signatures or digital resumes, and on social media sites such as LinkedIn, Facebook, and Twitter.</a:t>
            </a:r>
          </a:p>
          <a:p>
            <a:endParaRPr lang="en-US" sz="1800" dirty="0"/>
          </a:p>
          <a:p>
            <a:r>
              <a:rPr lang="en-US" sz="1800" dirty="0"/>
              <a:t>This digital image contains verified metadata that describes your qualifications, and the process required to earn them.</a:t>
            </a:r>
          </a:p>
          <a:p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https://www.credly.com/organizations/oklahoma-department-of-career-technology-education/badges</a:t>
            </a:r>
            <a:endParaRPr lang="en-US" sz="1800" dirty="0"/>
          </a:p>
          <a:p>
            <a:endParaRPr lang="en-US" sz="1700" dirty="0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redly-badge-link">
            <a:extLst>
              <a:ext uri="{FF2B5EF4-FFF2-40B4-BE49-F238E27FC236}">
                <a16:creationId xmlns:a16="http://schemas.microsoft.com/office/drawing/2014/main" id="{A242AE3A-914A-5970-5C27-936E67DA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" r="2" b="1557"/>
          <a:stretch>
            <a:fillRect/>
          </a:stretch>
        </p:blipFill>
        <p:spPr bwMode="auto">
          <a:xfrm>
            <a:off x="6420050" y="733245"/>
            <a:ext cx="5126884" cy="50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5C88-C1A4-F95E-B78E-1E6D86B8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64" y="0"/>
            <a:ext cx="10515600" cy="1325563"/>
          </a:xfrm>
        </p:spPr>
        <p:txBody>
          <a:bodyPr/>
          <a:lstStyle/>
          <a:p>
            <a:r>
              <a:rPr lang="en-US" dirty="0"/>
              <a:t>Digital Badges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23CA3-50D0-BFEB-CBEB-C6E22D3D2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33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In order to receive a badge, after passing an assessment, the student’s information is inputted into </a:t>
            </a:r>
            <a:r>
              <a:rPr lang="en-US">
                <a:solidFill>
                  <a:srgbClr val="C00000"/>
                </a:solidFill>
              </a:rPr>
              <a:t>CTIMS  </a:t>
            </a:r>
            <a:r>
              <a:rPr lang="en-US" b="1" dirty="0">
                <a:solidFill>
                  <a:srgbClr val="C00000"/>
                </a:solidFill>
              </a:rPr>
              <a:t>“Real Time”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meaning the CTIMS Reporter or Instructor will go to the CTIMS Real Time reporting section and add the certification attained.</a:t>
            </a:r>
          </a:p>
          <a:p>
            <a:endParaRPr lang="en-US" dirty="0"/>
          </a:p>
          <a:p>
            <a:r>
              <a:rPr lang="en-US" dirty="0"/>
              <a:t>Our Badging Specialist will run a CTIMS report each week and send a message to the student that they have a badge to accept from “Credly” – our badging vendor.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This is the only way a student can receive a Digital Badge – Enter the data into CTIMS.</a:t>
            </a:r>
          </a:p>
        </p:txBody>
      </p:sp>
    </p:spTree>
    <p:extLst>
      <p:ext uri="{BB962C8B-B14F-4D97-AF65-F5344CB8AC3E}">
        <p14:creationId xmlns:p14="http://schemas.microsoft.com/office/powerpoint/2010/main" val="3494360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06E3-8FA5-0DB5-C127-960B2523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issuing Digital Badges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2C6A-1FA6-089B-2D0B-796336BFF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2894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https://oklahoma.gov/content/dam/ok/en/careertech/educators/certifications-and-badging/badging-page/process-for-issuing-accepting-digital-badge.pdf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Digital Badge link:  </a:t>
            </a:r>
            <a:r>
              <a:rPr lang="en-US" dirty="0">
                <a:hlinkClick r:id="rId3"/>
              </a:rPr>
              <a:t>https://oklahoma.gov/careertech/educators/certifications-and-badging/badging.html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3404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A206E-4B38-993E-FFB7-654C6BEC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6" y="42862"/>
            <a:ext cx="10515600" cy="1325563"/>
          </a:xfrm>
        </p:spPr>
        <p:txBody>
          <a:bodyPr/>
          <a:lstStyle/>
          <a:p>
            <a:r>
              <a:rPr lang="en-US" dirty="0"/>
              <a:t>CTIMS Real Time Reporting Guidebooks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5EDD1-CBBD-5D44-BB87-7A96863EC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61" y="1368425"/>
            <a:ext cx="10515600" cy="4351338"/>
          </a:xfrm>
        </p:spPr>
        <p:txBody>
          <a:bodyPr/>
          <a:lstStyle/>
          <a:p>
            <a:r>
              <a:rPr lang="en-US" dirty="0"/>
              <a:t>Below are the Guidebooks for Real Time reporting in K-12 schools and Tech Centers.  These provide easy step-step procedures for entering the data.</a:t>
            </a:r>
          </a:p>
          <a:p>
            <a:r>
              <a:rPr lang="en-US" dirty="0"/>
              <a:t>K-12 Guidebook:  </a:t>
            </a:r>
            <a:r>
              <a:rPr lang="en-US" dirty="0">
                <a:hlinkClick r:id="rId2"/>
              </a:rPr>
              <a:t>https://oklahoma.gov/content/dam/ok/en/careertech/products-and-services/imd/ctims/k12/k12-certification-collection-guidebook.pdf</a:t>
            </a:r>
            <a:endParaRPr lang="en-US" dirty="0"/>
          </a:p>
          <a:p>
            <a:r>
              <a:rPr lang="en-US" dirty="0"/>
              <a:t>Tech Center Guidebook:  </a:t>
            </a:r>
            <a:r>
              <a:rPr lang="en-US" dirty="0">
                <a:hlinkClick r:id="rId3"/>
              </a:rPr>
              <a:t>https://oklahoma.gov/content/dam/ok/en/careertech/products-and-services/imd/ctims/tc/certification-collection-guidebook.pdf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7635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5996-2394-41BB-1653-752235F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96" y="175344"/>
            <a:ext cx="10515600" cy="1325563"/>
          </a:xfrm>
        </p:spPr>
        <p:txBody>
          <a:bodyPr/>
          <a:lstStyle/>
          <a:p>
            <a:r>
              <a:rPr lang="en-US" dirty="0"/>
              <a:t>Benefits of Real Time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BA48F-F095-5536-077C-AD7CEAA1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6682"/>
            <a:ext cx="10515600" cy="4351338"/>
          </a:xfrm>
        </p:spPr>
        <p:txBody>
          <a:bodyPr/>
          <a:lstStyle/>
          <a:p>
            <a:r>
              <a:rPr lang="en-US" dirty="0"/>
              <a:t>When a student passes an assessment, the information can be entered into CTIMS right then and has these </a:t>
            </a:r>
            <a:r>
              <a:rPr lang="en-US" b="1" dirty="0"/>
              <a:t>benefits:</a:t>
            </a:r>
          </a:p>
          <a:p>
            <a:endParaRPr lang="en-US" dirty="0"/>
          </a:p>
          <a:p>
            <a:pPr lvl="1"/>
            <a:r>
              <a:rPr lang="en-US" sz="2800" dirty="0"/>
              <a:t>The student will be able to </a:t>
            </a:r>
            <a:r>
              <a:rPr lang="en-US" sz="2800" dirty="0">
                <a:solidFill>
                  <a:srgbClr val="C00000"/>
                </a:solidFill>
              </a:rPr>
              <a:t>receive the digital badge within a week of passing the assessment.  </a:t>
            </a:r>
            <a:r>
              <a:rPr lang="en-US" sz="2800" dirty="0"/>
              <a:t>This allows it to be part of their digital resume or portfolio in a timely manner.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When entered during Real Time reporting, </a:t>
            </a:r>
            <a:r>
              <a:rPr lang="en-US" sz="2800" dirty="0">
                <a:solidFill>
                  <a:srgbClr val="C00000"/>
                </a:solidFill>
              </a:rPr>
              <a:t>the credential will be in the students’ information when “Follow-up” reporting occurs.  No need to enter the information twice!</a:t>
            </a:r>
          </a:p>
        </p:txBody>
      </p:sp>
    </p:spTree>
    <p:extLst>
      <p:ext uri="{BB962C8B-B14F-4D97-AF65-F5344CB8AC3E}">
        <p14:creationId xmlns:p14="http://schemas.microsoft.com/office/powerpoint/2010/main" val="134530082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58F04-DF5D-C04A-DE41-A775C7B8F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8B8F-1A1F-0582-90B8-C21D1C9E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328" y="-40391"/>
            <a:ext cx="7380307" cy="1289784"/>
          </a:xfrm>
        </p:spPr>
        <p:txBody>
          <a:bodyPr anchor="b">
            <a:normAutofit/>
          </a:bodyPr>
          <a:lstStyle/>
          <a:p>
            <a:r>
              <a:rPr lang="en-US" sz="5600" dirty="0">
                <a:latin typeface="Perpetua" panose="02020502060401020303" pitchFamily="18" charset="0"/>
              </a:rPr>
              <a:t> Contact Information</a:t>
            </a:r>
            <a:endParaRPr lang="en-US" sz="5600" dirty="0"/>
          </a:p>
        </p:txBody>
      </p:sp>
      <p:pic>
        <p:nvPicPr>
          <p:cNvPr id="7" name="Graphic 6" descr="Email">
            <a:extLst>
              <a:ext uri="{FF2B5EF4-FFF2-40B4-BE49-F238E27FC236}">
                <a16:creationId xmlns:a16="http://schemas.microsoft.com/office/drawing/2014/main" id="{4F1BF114-FF56-E528-F125-563DDF83D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920" y="576199"/>
            <a:ext cx="4167879" cy="41678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1822C-1A80-B191-0CF7-1A91AD39E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637" y="1503737"/>
            <a:ext cx="4987621" cy="520232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hlinkClick r:id="rId5"/>
              </a:rPr>
              <a:t>cttc@careertech.ok.gov</a:t>
            </a: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Shared email account monitored by several people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  <a:hlinkClick r:id="rId6"/>
              </a:rPr>
              <a:t>Bryan.hall@careertech.ok.gov</a:t>
            </a: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My direct email</a:t>
            </a: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Office phone:  (405) 743-5192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>
                    <a:alpha val="80000"/>
                  </a:schemeClr>
                </a:solidFill>
              </a:rPr>
              <a:t>Direct Website:   </a:t>
            </a:r>
            <a:r>
              <a:rPr lang="en-US" sz="2200" dirty="0">
                <a:solidFill>
                  <a:schemeClr val="tx1">
                    <a:alpha val="80000"/>
                  </a:schemeClr>
                </a:solidFill>
                <a:hlinkClick r:id="rId7"/>
              </a:rPr>
              <a:t>www.okcttc.com</a:t>
            </a:r>
            <a:endParaRPr lang="en-US" sz="2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alpha val="80000"/>
                  </a:schemeClr>
                </a:solidFill>
              </a:rPr>
              <a:t>                   </a:t>
            </a:r>
            <a:r>
              <a:rPr lang="en-US" sz="2200" dirty="0">
                <a:solidFill>
                  <a:schemeClr val="tx1">
                    <a:alpha val="80000"/>
                  </a:schemeClr>
                </a:solidFill>
                <a:latin typeface="Cooper Black" panose="0208090404030B020404" pitchFamily="18" charset="0"/>
              </a:rPr>
              <a:t>Social Media</a:t>
            </a:r>
          </a:p>
          <a:p>
            <a:pPr marL="0" indent="0">
              <a:buNone/>
            </a:pPr>
            <a:endParaRPr lang="en-US" sz="22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15" name="Picture 14">
            <a:hlinkClick r:id="rId8"/>
            <a:extLst>
              <a:ext uri="{FF2B5EF4-FFF2-40B4-BE49-F238E27FC236}">
                <a16:creationId xmlns:a16="http://schemas.microsoft.com/office/drawing/2014/main" id="{586E2E5F-621A-9415-58D1-FCB320F22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135" y="5672151"/>
            <a:ext cx="961312" cy="968278"/>
          </a:xfrm>
          <a:prstGeom prst="rect">
            <a:avLst/>
          </a:prstGeom>
        </p:spPr>
      </p:pic>
      <p:pic>
        <p:nvPicPr>
          <p:cNvPr id="17" name="Picture 16">
            <a:hlinkClick r:id="rId10"/>
            <a:extLst>
              <a:ext uri="{FF2B5EF4-FFF2-40B4-BE49-F238E27FC236}">
                <a16:creationId xmlns:a16="http://schemas.microsoft.com/office/drawing/2014/main" id="{F421AFED-B12A-B442-E10A-F8F7A2AE55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8937" y="5678903"/>
            <a:ext cx="961412" cy="968279"/>
          </a:xfrm>
          <a:prstGeom prst="rect">
            <a:avLst/>
          </a:prstGeom>
        </p:spPr>
      </p:pic>
      <p:pic>
        <p:nvPicPr>
          <p:cNvPr id="19" name="Picture 18">
            <a:hlinkClick r:id="rId12"/>
            <a:extLst>
              <a:ext uri="{FF2B5EF4-FFF2-40B4-BE49-F238E27FC236}">
                <a16:creationId xmlns:a16="http://schemas.microsoft.com/office/drawing/2014/main" id="{00CEDF15-9666-2DB5-DA4F-FC9B0999E9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47233" y="5512079"/>
            <a:ext cx="961412" cy="10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ED0FCC-CFA1-A9A8-ABDB-F99CC7ED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CareerTech Testing Center History:</a:t>
            </a:r>
          </a:p>
        </p:txBody>
      </p:sp>
      <p:sp>
        <p:nvSpPr>
          <p:cNvPr id="4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4A441-3032-6B4B-91E5-F93C5A445B91}"/>
              </a:ext>
            </a:extLst>
          </p:cNvPr>
          <p:cNvSpPr txBox="1">
            <a:spLocks/>
          </p:cNvSpPr>
          <p:nvPr/>
        </p:nvSpPr>
        <p:spPr>
          <a:xfrm>
            <a:off x="838200" y="616227"/>
            <a:ext cx="9528313" cy="47111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8"/>
              </a:buClr>
              <a:buFont typeface="Arial" panose="020B0604020202020204" pitchFamily="34" charset="0"/>
              <a:buChar char="&gt;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8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8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71A4B"/>
              </a:buClr>
              <a:buFont typeface="Arial" panose="020B0604020202020204" pitchFamily="34" charset="0"/>
              <a:buNone/>
            </a:pPr>
            <a:endParaRPr lang="en-US" sz="1600" dirty="0">
              <a:latin typeface="Montserrat Medium" pitchFamily="2" charset="77"/>
            </a:endParaRPr>
          </a:p>
        </p:txBody>
      </p:sp>
      <p:graphicFrame>
        <p:nvGraphicFramePr>
          <p:cNvPr id="44" name="TextBox 3">
            <a:extLst>
              <a:ext uri="{FF2B5EF4-FFF2-40B4-BE49-F238E27FC236}">
                <a16:creationId xmlns:a16="http://schemas.microsoft.com/office/drawing/2014/main" id="{073706F6-10FA-60B9-8B94-ADF9E00BE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498281"/>
              </p:ext>
            </p:extLst>
          </p:nvPr>
        </p:nvGraphicFramePr>
        <p:xfrm>
          <a:off x="616819" y="1556002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5170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2A4FF5-3F2A-AD0C-DF53-8B4F9A264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843EEF-9EA9-0C2D-73EA-2AEB7823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CTTC History </a:t>
            </a:r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DEDC-5979-9A7B-69A4-B883A81F24E8}"/>
              </a:ext>
            </a:extLst>
          </p:cNvPr>
          <p:cNvSpPr txBox="1">
            <a:spLocks/>
          </p:cNvSpPr>
          <p:nvPr/>
        </p:nvSpPr>
        <p:spPr>
          <a:xfrm>
            <a:off x="838200" y="616227"/>
            <a:ext cx="9528313" cy="47111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8"/>
              </a:buClr>
              <a:buFont typeface="Arial" panose="020B0604020202020204" pitchFamily="34" charset="0"/>
              <a:buChar char="&gt;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8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8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8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71A4B"/>
              </a:buClr>
              <a:buFont typeface="Arial" panose="020B0604020202020204" pitchFamily="34" charset="0"/>
              <a:buNone/>
            </a:pPr>
            <a:endParaRPr lang="en-US" sz="1600" dirty="0">
              <a:latin typeface="Montserrat Medium" pitchFamily="2" charset="77"/>
            </a:endParaRPr>
          </a:p>
        </p:txBody>
      </p:sp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524F6BED-7C3C-9C2F-A50F-F39BBF70A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792013"/>
              </p:ext>
            </p:extLst>
          </p:nvPr>
        </p:nvGraphicFramePr>
        <p:xfrm>
          <a:off x="457801" y="1556002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7444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247" y="162994"/>
            <a:ext cx="1090037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CTTC - Competency Functions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394" y="1113913"/>
            <a:ext cx="10554077" cy="52677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CTTC processes and maintains the Approved Assessment List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Assessments submitted by program areas that align with program objectives and classify the credential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Provides information on each assessments – vendor, O*NET job codes, endorsers, objective alignment to standards, proctored and/or secure,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457200" lvl="1" indent="0">
              <a:buNone/>
            </a:pPr>
            <a:r>
              <a:rPr lang="en-US" dirty="0"/>
              <a:t>			</a:t>
            </a:r>
          </a:p>
          <a:p>
            <a:pPr marL="457200" lvl="1" indent="0">
              <a:buNone/>
            </a:pPr>
            <a:r>
              <a:rPr lang="en-US" dirty="0"/>
              <a:t>					</a:t>
            </a:r>
            <a:r>
              <a:rPr lang="en-US" dirty="0">
                <a:hlinkClick r:id="rId2"/>
              </a:rPr>
              <a:t>www.okcttc.com</a:t>
            </a:r>
            <a:r>
              <a:rPr lang="en-US" dirty="0"/>
              <a:t> – Full Approved List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9B9919-725C-DE63-9CED-A1CD254F8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00533"/>
              </p:ext>
            </p:extLst>
          </p:nvPr>
        </p:nvGraphicFramePr>
        <p:xfrm>
          <a:off x="501770" y="1758626"/>
          <a:ext cx="10515599" cy="689711"/>
        </p:xfrm>
        <a:graphic>
          <a:graphicData uri="http://schemas.openxmlformats.org/drawingml/2006/table">
            <a:tbl>
              <a:tblPr/>
              <a:tblGrid>
                <a:gridCol w="406690">
                  <a:extLst>
                    <a:ext uri="{9D8B030D-6E8A-4147-A177-3AD203B41FA5}">
                      <a16:colId xmlns:a16="http://schemas.microsoft.com/office/drawing/2014/main" val="3820019253"/>
                    </a:ext>
                  </a:extLst>
                </a:gridCol>
                <a:gridCol w="2595148">
                  <a:extLst>
                    <a:ext uri="{9D8B030D-6E8A-4147-A177-3AD203B41FA5}">
                      <a16:colId xmlns:a16="http://schemas.microsoft.com/office/drawing/2014/main" val="3695736099"/>
                    </a:ext>
                  </a:extLst>
                </a:gridCol>
                <a:gridCol w="1450082">
                  <a:extLst>
                    <a:ext uri="{9D8B030D-6E8A-4147-A177-3AD203B41FA5}">
                      <a16:colId xmlns:a16="http://schemas.microsoft.com/office/drawing/2014/main" val="3297175187"/>
                    </a:ext>
                  </a:extLst>
                </a:gridCol>
                <a:gridCol w="490028">
                  <a:extLst>
                    <a:ext uri="{9D8B030D-6E8A-4147-A177-3AD203B41FA5}">
                      <a16:colId xmlns:a16="http://schemas.microsoft.com/office/drawing/2014/main" val="3888192584"/>
                    </a:ext>
                  </a:extLst>
                </a:gridCol>
                <a:gridCol w="810046">
                  <a:extLst>
                    <a:ext uri="{9D8B030D-6E8A-4147-A177-3AD203B41FA5}">
                      <a16:colId xmlns:a16="http://schemas.microsoft.com/office/drawing/2014/main" val="1092464485"/>
                    </a:ext>
                  </a:extLst>
                </a:gridCol>
                <a:gridCol w="400023">
                  <a:extLst>
                    <a:ext uri="{9D8B030D-6E8A-4147-A177-3AD203B41FA5}">
                      <a16:colId xmlns:a16="http://schemas.microsoft.com/office/drawing/2014/main" val="206694449"/>
                    </a:ext>
                  </a:extLst>
                </a:gridCol>
                <a:gridCol w="355020">
                  <a:extLst>
                    <a:ext uri="{9D8B030D-6E8A-4147-A177-3AD203B41FA5}">
                      <a16:colId xmlns:a16="http://schemas.microsoft.com/office/drawing/2014/main" val="1457254179"/>
                    </a:ext>
                  </a:extLst>
                </a:gridCol>
                <a:gridCol w="453359">
                  <a:extLst>
                    <a:ext uri="{9D8B030D-6E8A-4147-A177-3AD203B41FA5}">
                      <a16:colId xmlns:a16="http://schemas.microsoft.com/office/drawing/2014/main" val="566478594"/>
                    </a:ext>
                  </a:extLst>
                </a:gridCol>
                <a:gridCol w="540031">
                  <a:extLst>
                    <a:ext uri="{9D8B030D-6E8A-4147-A177-3AD203B41FA5}">
                      <a16:colId xmlns:a16="http://schemas.microsoft.com/office/drawing/2014/main" val="110681281"/>
                    </a:ext>
                  </a:extLst>
                </a:gridCol>
                <a:gridCol w="606701">
                  <a:extLst>
                    <a:ext uri="{9D8B030D-6E8A-4147-A177-3AD203B41FA5}">
                      <a16:colId xmlns:a16="http://schemas.microsoft.com/office/drawing/2014/main" val="1869264874"/>
                    </a:ext>
                  </a:extLst>
                </a:gridCol>
                <a:gridCol w="320018">
                  <a:extLst>
                    <a:ext uri="{9D8B030D-6E8A-4147-A177-3AD203B41FA5}">
                      <a16:colId xmlns:a16="http://schemas.microsoft.com/office/drawing/2014/main" val="2749656688"/>
                    </a:ext>
                  </a:extLst>
                </a:gridCol>
                <a:gridCol w="595034">
                  <a:extLst>
                    <a:ext uri="{9D8B030D-6E8A-4147-A177-3AD203B41FA5}">
                      <a16:colId xmlns:a16="http://schemas.microsoft.com/office/drawing/2014/main" val="4016137521"/>
                    </a:ext>
                  </a:extLst>
                </a:gridCol>
                <a:gridCol w="440025">
                  <a:extLst>
                    <a:ext uri="{9D8B030D-6E8A-4147-A177-3AD203B41FA5}">
                      <a16:colId xmlns:a16="http://schemas.microsoft.com/office/drawing/2014/main" val="249007647"/>
                    </a:ext>
                  </a:extLst>
                </a:gridCol>
                <a:gridCol w="433358">
                  <a:extLst>
                    <a:ext uri="{9D8B030D-6E8A-4147-A177-3AD203B41FA5}">
                      <a16:colId xmlns:a16="http://schemas.microsoft.com/office/drawing/2014/main" val="2288398073"/>
                    </a:ext>
                  </a:extLst>
                </a:gridCol>
                <a:gridCol w="620036">
                  <a:extLst>
                    <a:ext uri="{9D8B030D-6E8A-4147-A177-3AD203B41FA5}">
                      <a16:colId xmlns:a16="http://schemas.microsoft.com/office/drawing/2014/main" val="1139382196"/>
                    </a:ext>
                  </a:extLst>
                </a:gridCol>
              </a:tblGrid>
              <a:tr h="114952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INFORMATION</a:t>
                      </a:r>
                    </a:p>
                  </a:txBody>
                  <a:tcPr marL="4998" marR="4998" marT="499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CHARACTERISTICS</a:t>
                      </a:r>
                    </a:p>
                  </a:txBody>
                  <a:tcPr marL="4998" marR="4998" marT="499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INITIATIVE</a:t>
                      </a:r>
                    </a:p>
                  </a:txBody>
                  <a:tcPr marL="4998" marR="4998" marT="499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</a:t>
                      </a:r>
                    </a:p>
                  </a:txBody>
                  <a:tcPr marL="4998" marR="4998" marT="499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492590"/>
                  </a:ext>
                </a:extLst>
              </a:tr>
              <a:tr h="5747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Code</a:t>
                      </a:r>
                    </a:p>
                  </a:txBody>
                  <a:tcPr marL="4998" marR="4998" marT="49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 Vendor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Cluster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</a:t>
                      </a:r>
                    </a:p>
                  </a:txBody>
                  <a:tcPr marL="4998" marR="4998" marT="499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Required?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Endorsed?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Endorsing Entity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Aligned?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Setting Organization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Written Assessment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Proctored?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Secure?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Accepted for PLA</a:t>
                      </a:r>
                    </a:p>
                  </a:txBody>
                  <a:tcPr marL="4998" marR="4998" marT="499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License, </a:t>
                      </a:r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Certifiction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Micro-Credential</a:t>
                      </a:r>
                    </a:p>
                  </a:txBody>
                  <a:tcPr marL="4998" marR="4998" marT="4998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5147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7963A7-D634-62B9-1C61-640686AFC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61008"/>
              </p:ext>
            </p:extLst>
          </p:nvPr>
        </p:nvGraphicFramePr>
        <p:xfrm>
          <a:off x="501769" y="2448337"/>
          <a:ext cx="10515600" cy="1299454"/>
        </p:xfrm>
        <a:graphic>
          <a:graphicData uri="http://schemas.openxmlformats.org/drawingml/2006/table">
            <a:tbl>
              <a:tblPr/>
              <a:tblGrid>
                <a:gridCol w="406303">
                  <a:extLst>
                    <a:ext uri="{9D8B030D-6E8A-4147-A177-3AD203B41FA5}">
                      <a16:colId xmlns:a16="http://schemas.microsoft.com/office/drawing/2014/main" val="2586030901"/>
                    </a:ext>
                  </a:extLst>
                </a:gridCol>
                <a:gridCol w="2592682">
                  <a:extLst>
                    <a:ext uri="{9D8B030D-6E8A-4147-A177-3AD203B41FA5}">
                      <a16:colId xmlns:a16="http://schemas.microsoft.com/office/drawing/2014/main" val="3197233160"/>
                    </a:ext>
                  </a:extLst>
                </a:gridCol>
                <a:gridCol w="1452035">
                  <a:extLst>
                    <a:ext uri="{9D8B030D-6E8A-4147-A177-3AD203B41FA5}">
                      <a16:colId xmlns:a16="http://schemas.microsoft.com/office/drawing/2014/main" val="3004820010"/>
                    </a:ext>
                  </a:extLst>
                </a:gridCol>
                <a:gridCol w="492893">
                  <a:extLst>
                    <a:ext uri="{9D8B030D-6E8A-4147-A177-3AD203B41FA5}">
                      <a16:colId xmlns:a16="http://schemas.microsoft.com/office/drawing/2014/main" val="1129368499"/>
                    </a:ext>
                  </a:extLst>
                </a:gridCol>
                <a:gridCol w="812607">
                  <a:extLst>
                    <a:ext uri="{9D8B030D-6E8A-4147-A177-3AD203B41FA5}">
                      <a16:colId xmlns:a16="http://schemas.microsoft.com/office/drawing/2014/main" val="8809387"/>
                    </a:ext>
                  </a:extLst>
                </a:gridCol>
                <a:gridCol w="399643">
                  <a:extLst>
                    <a:ext uri="{9D8B030D-6E8A-4147-A177-3AD203B41FA5}">
                      <a16:colId xmlns:a16="http://schemas.microsoft.com/office/drawing/2014/main" val="1820819749"/>
                    </a:ext>
                  </a:extLst>
                </a:gridCol>
                <a:gridCol w="354683">
                  <a:extLst>
                    <a:ext uri="{9D8B030D-6E8A-4147-A177-3AD203B41FA5}">
                      <a16:colId xmlns:a16="http://schemas.microsoft.com/office/drawing/2014/main" val="904873346"/>
                    </a:ext>
                  </a:extLst>
                </a:gridCol>
                <a:gridCol w="452929">
                  <a:extLst>
                    <a:ext uri="{9D8B030D-6E8A-4147-A177-3AD203B41FA5}">
                      <a16:colId xmlns:a16="http://schemas.microsoft.com/office/drawing/2014/main" val="4144163490"/>
                    </a:ext>
                  </a:extLst>
                </a:gridCol>
                <a:gridCol w="539518">
                  <a:extLst>
                    <a:ext uri="{9D8B030D-6E8A-4147-A177-3AD203B41FA5}">
                      <a16:colId xmlns:a16="http://schemas.microsoft.com/office/drawing/2014/main" val="4117584470"/>
                    </a:ext>
                  </a:extLst>
                </a:gridCol>
                <a:gridCol w="606125">
                  <a:extLst>
                    <a:ext uri="{9D8B030D-6E8A-4147-A177-3AD203B41FA5}">
                      <a16:colId xmlns:a16="http://schemas.microsoft.com/office/drawing/2014/main" val="2479249430"/>
                    </a:ext>
                  </a:extLst>
                </a:gridCol>
                <a:gridCol w="319714">
                  <a:extLst>
                    <a:ext uri="{9D8B030D-6E8A-4147-A177-3AD203B41FA5}">
                      <a16:colId xmlns:a16="http://schemas.microsoft.com/office/drawing/2014/main" val="3290177875"/>
                    </a:ext>
                  </a:extLst>
                </a:gridCol>
                <a:gridCol w="594469">
                  <a:extLst>
                    <a:ext uri="{9D8B030D-6E8A-4147-A177-3AD203B41FA5}">
                      <a16:colId xmlns:a16="http://schemas.microsoft.com/office/drawing/2014/main" val="4293190143"/>
                    </a:ext>
                  </a:extLst>
                </a:gridCol>
                <a:gridCol w="439607">
                  <a:extLst>
                    <a:ext uri="{9D8B030D-6E8A-4147-A177-3AD203B41FA5}">
                      <a16:colId xmlns:a16="http://schemas.microsoft.com/office/drawing/2014/main" val="2230518553"/>
                    </a:ext>
                  </a:extLst>
                </a:gridCol>
                <a:gridCol w="432946">
                  <a:extLst>
                    <a:ext uri="{9D8B030D-6E8A-4147-A177-3AD203B41FA5}">
                      <a16:colId xmlns:a16="http://schemas.microsoft.com/office/drawing/2014/main" val="4097350231"/>
                    </a:ext>
                  </a:extLst>
                </a:gridCol>
                <a:gridCol w="619446">
                  <a:extLst>
                    <a:ext uri="{9D8B030D-6E8A-4147-A177-3AD203B41FA5}">
                      <a16:colId xmlns:a16="http://schemas.microsoft.com/office/drawing/2014/main" val="2086161093"/>
                    </a:ext>
                  </a:extLst>
                </a:gridCol>
              </a:tblGrid>
              <a:tr h="1999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2262</a:t>
                      </a:r>
                    </a:p>
                  </a:txBody>
                  <a:tcPr marL="4998" marR="4998" marT="49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MHT: Suspension &amp; Steering (ASE Student)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Institute for Automotive Service Excellence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49-3031.00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4998" marR="4998" marT="499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662051"/>
                  </a:ext>
                </a:extLst>
              </a:tr>
              <a:tr h="1999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2263</a:t>
                      </a:r>
                    </a:p>
                  </a:txBody>
                  <a:tcPr marL="4998" marR="4998" marT="49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MHT: Brakes (ASE Student)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Institute for Automotive Service Excellence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49-3031.00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4998" marR="4998" marT="499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403500"/>
                  </a:ext>
                </a:extLst>
              </a:tr>
              <a:tr h="1999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2264</a:t>
                      </a:r>
                    </a:p>
                  </a:txBody>
                  <a:tcPr marL="4998" marR="4998" marT="49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MHT: Inspection Maintenance &amp; Minor Repair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Institute for Automotive Service Excellence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49-3031.00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4998" marR="4998" marT="499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86089"/>
                  </a:ext>
                </a:extLst>
              </a:tr>
              <a:tr h="999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2325</a:t>
                      </a:r>
                    </a:p>
                  </a:txBody>
                  <a:tcPr marL="4998" marR="4998" marT="49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Heavy Equipment Operator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CareerTech Testing Center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47-2073.00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NCCER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4998" marR="4998" marT="499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828129"/>
                  </a:ext>
                </a:extLst>
              </a:tr>
              <a:tr h="999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2349</a:t>
                      </a:r>
                    </a:p>
                  </a:txBody>
                  <a:tcPr marL="4998" marR="4998" marT="49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Snap-on ShopKey Pro Service &amp; Repair Level 1 Certification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Coalition of Certification Centers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49-3023.00, 49-3023.02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Snap-On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NC3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4998" marR="4998" marT="499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35592"/>
                  </a:ext>
                </a:extLst>
              </a:tr>
              <a:tr h="1999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4998" marR="4998" marT="49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Snap-on ShopKey Pro &amp; Sure Track Advanced Level 2 Certification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Coalition of Certification Centers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49-3023.00, 49-3023.02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Snap-On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NC3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4998" marR="4998" marT="499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190240"/>
                  </a:ext>
                </a:extLst>
              </a:tr>
              <a:tr h="1999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2351</a:t>
                      </a:r>
                    </a:p>
                  </a:txBody>
                  <a:tcPr marL="4998" marR="4998" marT="49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Snap-on PRO-CUT Rotor Matching Master Technician Certification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Coalition of Certification Centers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49-3023.00, 49-3023.02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Snap-On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NC3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4998" marR="4998" marT="499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054842"/>
                  </a:ext>
                </a:extLst>
              </a:tr>
              <a:tr h="999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</a:t>
                      </a:r>
                    </a:p>
                  </a:txBody>
                  <a:tcPr marL="4998" marR="4998" marT="49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Snap-on Advanced Diagnostics Certification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Coalition of Certification Centers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49-3023.00, 49-3023.02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Snap-On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NC3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998" marR="4998" marT="4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Micro-Credential</a:t>
                      </a:r>
                    </a:p>
                  </a:txBody>
                  <a:tcPr marL="4998" marR="4998" marT="499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90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5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5B2E-EF40-6A7F-325D-21F4805A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Center:  FACS Free Competency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EBF7E-0B4F-6571-45A5-C0E33C889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Flyer displays all </a:t>
            </a:r>
            <a:r>
              <a:rPr lang="en-US" b="1" u="sng" dirty="0"/>
              <a:t>Free </a:t>
            </a:r>
            <a:r>
              <a:rPr lang="en-US" dirty="0"/>
              <a:t>Competency Certification Assessments that are on the Approved Assessment List by code #.</a:t>
            </a:r>
          </a:p>
          <a:p>
            <a:r>
              <a:rPr lang="en-US" dirty="0">
                <a:hlinkClick r:id="rId2"/>
              </a:rPr>
              <a:t>https://officemgmtentserv-my.sharepoint.com/:b:/r/personal/bryan_hall_careertech_ok_gov/Documents/Desktop/19320%20CTTC%20Assessment%20flyer%20FCS%2020250214.pdf?csf=1&amp;web=1&amp;e=adebiY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1DA3A0A-340C-F823-CFEE-DBC4270CF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100598"/>
              </p:ext>
            </p:extLst>
          </p:nvPr>
        </p:nvGraphicFramePr>
        <p:xfrm>
          <a:off x="4754435" y="1062727"/>
          <a:ext cx="1413451" cy="170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000685" imgH="7715250" progId="Acrobat.Document.DC">
                  <p:embed/>
                </p:oleObj>
              </mc:Choice>
              <mc:Fallback>
                <p:oleObj name="Acrobat Document" r:id="rId3" imgW="6000685" imgH="77152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4435" y="1062727"/>
                        <a:ext cx="1413451" cy="1704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2822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22013-9C9B-FD7F-1AD9-D98A68A9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3" y="474454"/>
            <a:ext cx="3654321" cy="514028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CTTC:</a:t>
            </a:r>
            <a:r>
              <a:rPr lang="en-US" sz="3100" dirty="0">
                <a:solidFill>
                  <a:srgbClr val="FFFFFF"/>
                </a:solidFill>
              </a:rPr>
              <a:t>  </a:t>
            </a:r>
            <a:r>
              <a:rPr lang="en-US" sz="3100" dirty="0">
                <a:solidFill>
                  <a:schemeClr val="tx1"/>
                </a:solidFill>
              </a:rPr>
              <a:t>Credentials Book</a:t>
            </a:r>
            <a:r>
              <a:rPr lang="en-US" sz="3100" dirty="0">
                <a:solidFill>
                  <a:srgbClr val="FFFFFF"/>
                </a:solidFill>
              </a:rPr>
              <a:t>: found at bottom of CTTC homepage:  </a:t>
            </a:r>
            <a:r>
              <a:rPr lang="en-US" sz="3100" dirty="0">
                <a:solidFill>
                  <a:srgbClr val="FFFFFF"/>
                </a:solidFill>
                <a:hlinkClick r:id="rId2"/>
              </a:rPr>
              <a:t>www.okcttc.com</a:t>
            </a:r>
            <a:br>
              <a:rPr lang="en-US" sz="31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0251-D011-A356-A7C5-EC78504B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020" y="1153572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Resource that provides background information on all types of Credentials and describes standard alignment, Industry-endorsement and credential criteria.</a:t>
            </a:r>
          </a:p>
          <a:p>
            <a:r>
              <a:rPr lang="en-US" dirty="0"/>
              <a:t>Lists </a:t>
            </a:r>
            <a:r>
              <a:rPr lang="en-US" b="1" u="sng" dirty="0"/>
              <a:t>all</a:t>
            </a:r>
            <a:r>
              <a:rPr lang="en-US" dirty="0"/>
              <a:t> credentials offered through the approved assessment list </a:t>
            </a:r>
            <a:r>
              <a:rPr lang="en-US" u="sng" dirty="0">
                <a:solidFill>
                  <a:srgbClr val="FF0000"/>
                </a:solidFill>
              </a:rPr>
              <a:t>categorized by occupational area and listed in alphabetical order.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https://oklahoma.gov/content/dam/ok/en/careertech/educators/certifications-and-badging/certifications-page/credentials-book.pdf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1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72B8-69A1-AC89-4282-167BD042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19" y="796446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/>
              <a:t>What we offer </a:t>
            </a:r>
            <a:r>
              <a:rPr lang="en-US" sz="5400"/>
              <a:t>for assessments:</a:t>
            </a: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5A10B6A3-ECF1-EE18-B8CB-102D4F520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037813"/>
              </p:ext>
            </p:extLst>
          </p:nvPr>
        </p:nvGraphicFramePr>
        <p:xfrm>
          <a:off x="239889" y="104534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055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Assessment Study Guides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E4F612-0941-FB45-C060-DFB425553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572671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0038E1-8E33-3E5C-B05F-5B0C1F7DA354}"/>
              </a:ext>
            </a:extLst>
          </p:cNvPr>
          <p:cNvSpPr txBox="1"/>
          <p:nvPr/>
        </p:nvSpPr>
        <p:spPr>
          <a:xfrm>
            <a:off x="6096000" y="3866357"/>
            <a:ext cx="46352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Blueprints for the assessments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Standards/task covered by the assessments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Includes a rating system to help focus the areas of higher significance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Testing Taking Strategies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List of Acronyms used on the assessments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Sample questions</a:t>
            </a:r>
          </a:p>
        </p:txBody>
      </p:sp>
    </p:spTree>
    <p:extLst>
      <p:ext uri="{BB962C8B-B14F-4D97-AF65-F5344CB8AC3E}">
        <p14:creationId xmlns:p14="http://schemas.microsoft.com/office/powerpoint/2010/main" val="17735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38E5-0F3A-EB05-2114-3881A368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Setup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E9EF06C-C07C-9D23-771C-EDBB39AF0C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826756"/>
              </p:ext>
            </p:extLst>
          </p:nvPr>
        </p:nvGraphicFramePr>
        <p:xfrm>
          <a:off x="311988" y="1347537"/>
          <a:ext cx="10295052" cy="3811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6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26D03B30F5143A34407DFAFBACAF4" ma:contentTypeVersion="22" ma:contentTypeDescription="Create a new document." ma:contentTypeScope="" ma:versionID="1557f2ab267f98e2c87d4b3b07388897">
  <xsd:schema xmlns:xsd="http://www.w3.org/2001/XMLSchema" xmlns:xs="http://www.w3.org/2001/XMLSchema" xmlns:p="http://schemas.microsoft.com/office/2006/metadata/properties" xmlns:ns1="http://schemas.microsoft.com/sharepoint/v3" xmlns:ns2="5d7f0ad2-e627-4555-a956-efa81d806a21" xmlns:ns3="070ef74f-fe64-4aab-853e-8d6041358f56" targetNamespace="http://schemas.microsoft.com/office/2006/metadata/properties" ma:root="true" ma:fieldsID="d3be6bedebe6a5d48b0c603dcae19745" ns1:_="" ns2:_="" ns3:_="">
    <xsd:import namespace="http://schemas.microsoft.com/sharepoint/v3"/>
    <xsd:import namespace="5d7f0ad2-e627-4555-a956-efa81d806a21"/>
    <xsd:import namespace="070ef74f-fe64-4aab-853e-8d6041358f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ProjectAssoci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f0ad2-e627-4555-a956-efa81d806a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0b2df29-a95d-47e3-8094-bcf6ff1e8cdd}" ma:internalName="TaxCatchAll" ma:showField="CatchAllData" ma:web="5d7f0ad2-e627-4555-a956-efa81d806a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ef74f-fe64-4aab-853e-8d6041358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Association" ma:index="22" nillable="true" ma:displayName="Project Association" ma:description="Tells what this document relates to most closely" ma:format="Dropdown" ma:internalName="ProjectAssociation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ProjectAssociation xmlns="070ef74f-fe64-4aab-853e-8d6041358f56" xsi:nil="true"/>
    <TaxCatchAll xmlns="5d7f0ad2-e627-4555-a956-efa81d806a21" xsi:nil="true"/>
    <_ip_UnifiedCompliancePolicyProperties xmlns="http://schemas.microsoft.com/sharepoint/v3" xsi:nil="true"/>
    <lcf76f155ced4ddcb4097134ff3c332f xmlns="070ef74f-fe64-4aab-853e-8d6041358f5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C6C24F-83DA-4EBF-B7DF-B88A11E50682}"/>
</file>

<file path=customXml/itemProps2.xml><?xml version="1.0" encoding="utf-8"?>
<ds:datastoreItem xmlns:ds="http://schemas.openxmlformats.org/officeDocument/2006/customXml" ds:itemID="{CC616E2E-CC04-4AA0-9581-DBF43DE4BD99}"/>
</file>

<file path=customXml/itemProps3.xml><?xml version="1.0" encoding="utf-8"?>
<ds:datastoreItem xmlns:ds="http://schemas.openxmlformats.org/officeDocument/2006/customXml" ds:itemID="{3AC9B9A1-6694-49DB-9E5B-DC47217F8B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1409</Words>
  <Application>Microsoft Office PowerPoint</Application>
  <PresentationFormat>Widescreen</PresentationFormat>
  <Paragraphs>244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Cooper Black</vt:lpstr>
      <vt:lpstr>Montserrat Medium</vt:lpstr>
      <vt:lpstr>Perpetua</vt:lpstr>
      <vt:lpstr>Wingdings</vt:lpstr>
      <vt:lpstr>Office Theme</vt:lpstr>
      <vt:lpstr>Adobe Acrobat Document</vt:lpstr>
      <vt:lpstr>CareerTech Testing </vt:lpstr>
      <vt:lpstr>CareerTech Testing Center History:</vt:lpstr>
      <vt:lpstr>CTTC History </vt:lpstr>
      <vt:lpstr>CTTC - Competency Functions</vt:lpstr>
      <vt:lpstr>Testing Center:  FACS Free Competency Assessments</vt:lpstr>
      <vt:lpstr>CTTC:  Credentials Book: found at bottom of CTTC homepage:  www.okcttc.com </vt:lpstr>
      <vt:lpstr>What we offer for assessments:  </vt:lpstr>
      <vt:lpstr>Free Assessment Study Guides</vt:lpstr>
      <vt:lpstr>Assessment Setup</vt:lpstr>
      <vt:lpstr>Assessment Details</vt:lpstr>
      <vt:lpstr>Assessment Credentials</vt:lpstr>
      <vt:lpstr>Digital Badges</vt:lpstr>
      <vt:lpstr>Digital Badges </vt:lpstr>
      <vt:lpstr>Process for issuing Digital Badges</vt:lpstr>
      <vt:lpstr>CTIMS Real Time Reporting Guidebooks</vt:lpstr>
      <vt:lpstr>Benefits of Real Time Reporting</vt:lpstr>
      <vt:lpstr>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 Cooper</dc:creator>
  <cp:lastModifiedBy>Bryan Hall</cp:lastModifiedBy>
  <cp:revision>51</cp:revision>
  <dcterms:created xsi:type="dcterms:W3CDTF">2020-07-06T17:50:26Z</dcterms:created>
  <dcterms:modified xsi:type="dcterms:W3CDTF">2025-07-22T18:17:51Z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0x010100A5A26D03B30F5143A34407DFAFBACAF4</vt:lpwstr>
  </property>
</Properties>
</file>