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x="18288000" cy="10287000"/>
  <p:notesSz cx="6858000" cy="9144000"/>
  <p:embeddedFontLst>
    <p:embeddedFont>
      <p:font typeface="Dream Avenue 1" charset="1" panose="02000503000000020004"/>
      <p:regular r:id="rId43"/>
    </p:embeddedFont>
    <p:embeddedFont>
      <p:font typeface="Antic" charset="1" panose="00000000000000000000"/>
      <p:regular r:id="rId44"/>
    </p:embeddedFont>
    <p:embeddedFont>
      <p:font typeface="The Seasons Bold" charset="1" panose="00000000000000000000"/>
      <p:regular r:id="rId45"/>
    </p:embeddedFont>
    <p:embeddedFont>
      <p:font typeface="Antic Bold" charset="1" panose="00000000000000000000"/>
      <p:regular r:id="rId46"/>
    </p:embeddedFont>
    <p:embeddedFont>
      <p:font typeface="Canva Sans Bold" charset="1" panose="020B0803030501040103"/>
      <p:regular r:id="rId47"/>
    </p:embeddedFont>
    <p:embeddedFont>
      <p:font typeface="Antic Italics" charset="1" panose="00000000000000000000"/>
      <p:regular r:id="rId48"/>
    </p:embeddedFont>
    <p:embeddedFont>
      <p:font typeface="Baskerville Display PT" charset="1" panose="02030602080406020203"/>
      <p:regular r:id="rId49"/>
    </p:embeddedFont>
    <p:embeddedFont>
      <p:font typeface="Canva Sans" charset="1" panose="020B0503030501040103"/>
      <p:regular r:id="rId50"/>
    </p:embeddedFont>
    <p:embeddedFont>
      <p:font typeface="Dream Avenue 2" charset="1" panose="02000503000000020004"/>
      <p:regular r:id="rId51"/>
    </p:embeddedFont>
    <p:embeddedFont>
      <p:font typeface="The Seasons" charset="1" panose="00000000000000000000"/>
      <p:regular r:id="rId52"/>
    </p:embeddedFont>
    <p:embeddedFont>
      <p:font typeface="Baskerville Display PT Bold" charset="1" panose="02030702080406020203"/>
      <p:regular r:id="rId53"/>
    </p:embeddedFont>
    <p:embeddedFont>
      <p:font typeface="Cooper Hewitt Bold" charset="1" panose="0000000000000000000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1.png" Type="http://schemas.openxmlformats.org/officeDocument/2006/relationships/image"/><Relationship Id="rId6" Target="../media/image2.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 Id="rId8" Target="../media/image17.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8.jpeg" Type="http://schemas.openxmlformats.org/officeDocument/2006/relationships/image"/><Relationship Id="rId5" Target="../media/image19.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11.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3.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3.jpe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 Id="rId8" Target="../media/image8.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7.jpeg" Type="http://schemas.openxmlformats.org/officeDocument/2006/relationships/image"/><Relationship Id="rId5" Target="../media/image28.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30.jpe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1.png" Type="http://schemas.openxmlformats.org/officeDocument/2006/relationships/image"/><Relationship Id="rId6" Target="../media/image2.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 Id="rId8" Target="../media/image9.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45.jpe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46.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11.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 Id="rId8" Target="../media/image12.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738201" y="6172200"/>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673593" y="0"/>
            <a:ext cx="10614407" cy="10287000"/>
          </a:xfrm>
          <a:custGeom>
            <a:avLst/>
            <a:gdLst/>
            <a:ahLst/>
            <a:cxnLst/>
            <a:rect r="r" b="b" t="t" l="l"/>
            <a:pathLst>
              <a:path h="10287000" w="10614407">
                <a:moveTo>
                  <a:pt x="0" y="0"/>
                </a:moveTo>
                <a:lnTo>
                  <a:pt x="10614407" y="0"/>
                </a:lnTo>
                <a:lnTo>
                  <a:pt x="10614407" y="10287000"/>
                </a:lnTo>
                <a:lnTo>
                  <a:pt x="0" y="10287000"/>
                </a:lnTo>
                <a:lnTo>
                  <a:pt x="0" y="0"/>
                </a:lnTo>
                <a:close/>
              </a:path>
            </a:pathLst>
          </a:custGeom>
          <a:blipFill>
            <a:blip r:embed="rId4"/>
            <a:stretch>
              <a:fillRect l="0" t="-1591" r="0" b="-1591"/>
            </a:stretch>
          </a:blipFill>
        </p:spPr>
      </p:sp>
      <p:grpSp>
        <p:nvGrpSpPr>
          <p:cNvPr name="Group 4" id="4"/>
          <p:cNvGrpSpPr/>
          <p:nvPr/>
        </p:nvGrpSpPr>
        <p:grpSpPr>
          <a:xfrm rot="0">
            <a:off x="0" y="1683881"/>
            <a:ext cx="18288000" cy="6919237"/>
            <a:chOff x="0" y="0"/>
            <a:chExt cx="4816593" cy="1822351"/>
          </a:xfrm>
        </p:grpSpPr>
        <p:sp>
          <p:nvSpPr>
            <p:cNvPr name="Freeform 5" id="5"/>
            <p:cNvSpPr/>
            <p:nvPr/>
          </p:nvSpPr>
          <p:spPr>
            <a:xfrm flipH="false" flipV="false" rot="0">
              <a:off x="0" y="0"/>
              <a:ext cx="4816592" cy="1822351"/>
            </a:xfrm>
            <a:custGeom>
              <a:avLst/>
              <a:gdLst/>
              <a:ahLst/>
              <a:cxnLst/>
              <a:rect r="r" b="b" t="t" l="l"/>
              <a:pathLst>
                <a:path h="1822351" w="4816592">
                  <a:moveTo>
                    <a:pt x="0" y="0"/>
                  </a:moveTo>
                  <a:lnTo>
                    <a:pt x="4816592" y="0"/>
                  </a:lnTo>
                  <a:lnTo>
                    <a:pt x="4816592" y="1822351"/>
                  </a:lnTo>
                  <a:lnTo>
                    <a:pt x="0" y="1822351"/>
                  </a:lnTo>
                  <a:close/>
                </a:path>
              </a:pathLst>
            </a:custGeom>
            <a:solidFill>
              <a:srgbClr val="F1EEEB"/>
            </a:solidFill>
          </p:spPr>
        </p:sp>
        <p:sp>
          <p:nvSpPr>
            <p:cNvPr name="TextBox 6" id="6"/>
            <p:cNvSpPr txBox="true"/>
            <p:nvPr/>
          </p:nvSpPr>
          <p:spPr>
            <a:xfrm>
              <a:off x="0" y="-38100"/>
              <a:ext cx="4816593" cy="1860451"/>
            </a:xfrm>
            <a:prstGeom prst="rect">
              <a:avLst/>
            </a:prstGeom>
          </p:spPr>
          <p:txBody>
            <a:bodyPr anchor="ctr" rtlCol="false" tIns="50800" lIns="50800" bIns="50800" rIns="50800"/>
            <a:lstStyle/>
            <a:p>
              <a:pPr algn="ctr">
                <a:lnSpc>
                  <a:spcPts val="2659"/>
                </a:lnSpc>
                <a:spcBef>
                  <a:spcPct val="0"/>
                </a:spcBef>
              </a:pPr>
            </a:p>
          </p:txBody>
        </p:sp>
      </p:grpSp>
      <p:sp>
        <p:nvSpPr>
          <p:cNvPr name="TextBox 7" id="7"/>
          <p:cNvSpPr txBox="true"/>
          <p:nvPr/>
        </p:nvSpPr>
        <p:spPr>
          <a:xfrm rot="0">
            <a:off x="1560007" y="3129435"/>
            <a:ext cx="16351010" cy="3059704"/>
          </a:xfrm>
          <a:prstGeom prst="rect">
            <a:avLst/>
          </a:prstGeom>
        </p:spPr>
        <p:txBody>
          <a:bodyPr anchor="t" rtlCol="false" tIns="0" lIns="0" bIns="0" rIns="0">
            <a:spAutoFit/>
          </a:bodyPr>
          <a:lstStyle/>
          <a:p>
            <a:pPr algn="l">
              <a:lnSpc>
                <a:spcPts val="11710"/>
              </a:lnSpc>
            </a:pPr>
            <a:r>
              <a:rPr lang="en-US" sz="11710">
                <a:solidFill>
                  <a:srgbClr val="95291A"/>
                </a:solidFill>
                <a:latin typeface="Dream Avenue 1"/>
                <a:ea typeface="Dream Avenue 1"/>
                <a:cs typeface="Dream Avenue 1"/>
                <a:sym typeface="Dream Avenue 1"/>
              </a:rPr>
              <a:t>BUILDING YOUR CAPSULE WARDROBE</a:t>
            </a:r>
          </a:p>
        </p:txBody>
      </p:sp>
      <p:grpSp>
        <p:nvGrpSpPr>
          <p:cNvPr name="Group 8" id="8"/>
          <p:cNvGrpSpPr/>
          <p:nvPr/>
        </p:nvGrpSpPr>
        <p:grpSpPr>
          <a:xfrm rot="0">
            <a:off x="1560007" y="6794403"/>
            <a:ext cx="9900158" cy="995460"/>
            <a:chOff x="0" y="0"/>
            <a:chExt cx="2607449" cy="262179"/>
          </a:xfrm>
        </p:grpSpPr>
        <p:sp>
          <p:nvSpPr>
            <p:cNvPr name="Freeform 9" id="9"/>
            <p:cNvSpPr/>
            <p:nvPr/>
          </p:nvSpPr>
          <p:spPr>
            <a:xfrm flipH="false" flipV="false" rot="0">
              <a:off x="0" y="0"/>
              <a:ext cx="2607449" cy="262179"/>
            </a:xfrm>
            <a:custGeom>
              <a:avLst/>
              <a:gdLst/>
              <a:ahLst/>
              <a:cxnLst/>
              <a:rect r="r" b="b" t="t" l="l"/>
              <a:pathLst>
                <a:path h="262179" w="2607449">
                  <a:moveTo>
                    <a:pt x="0" y="0"/>
                  </a:moveTo>
                  <a:lnTo>
                    <a:pt x="2607449" y="0"/>
                  </a:lnTo>
                  <a:lnTo>
                    <a:pt x="2607449" y="262179"/>
                  </a:lnTo>
                  <a:lnTo>
                    <a:pt x="0" y="262179"/>
                  </a:lnTo>
                  <a:close/>
                </a:path>
              </a:pathLst>
            </a:custGeom>
            <a:solidFill>
              <a:srgbClr val="95291A"/>
            </a:solidFill>
          </p:spPr>
        </p:sp>
        <p:sp>
          <p:nvSpPr>
            <p:cNvPr name="TextBox 10" id="10"/>
            <p:cNvSpPr txBox="true"/>
            <p:nvPr/>
          </p:nvSpPr>
          <p:spPr>
            <a:xfrm>
              <a:off x="0" y="-38100"/>
              <a:ext cx="2607449" cy="300279"/>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0">
            <a:off x="13630671" y="439737"/>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12" id="12"/>
          <p:cNvSpPr/>
          <p:nvPr/>
        </p:nvSpPr>
        <p:spPr>
          <a:xfrm>
            <a:off x="496219" y="886429"/>
            <a:ext cx="6560114" cy="0"/>
          </a:xfrm>
          <a:prstGeom prst="line">
            <a:avLst/>
          </a:prstGeom>
          <a:ln cap="flat" w="19050">
            <a:solidFill>
              <a:srgbClr val="F1EEEB"/>
            </a:solidFill>
            <a:prstDash val="solid"/>
            <a:headEnd type="none" len="sm" w="sm"/>
            <a:tailEnd type="none" len="sm" w="sm"/>
          </a:ln>
        </p:spPr>
      </p:sp>
      <p:sp>
        <p:nvSpPr>
          <p:cNvPr name="AutoShape 13" id="13"/>
          <p:cNvSpPr/>
          <p:nvPr/>
        </p:nvSpPr>
        <p:spPr>
          <a:xfrm>
            <a:off x="11980703" y="7301658"/>
            <a:ext cx="6560114" cy="0"/>
          </a:xfrm>
          <a:prstGeom prst="line">
            <a:avLst/>
          </a:prstGeom>
          <a:ln cap="flat" w="19050">
            <a:solidFill>
              <a:srgbClr val="95291A"/>
            </a:solidFill>
            <a:prstDash val="solid"/>
            <a:headEnd type="none" len="sm" w="sm"/>
            <a:tailEnd type="none" len="sm" w="sm"/>
          </a:ln>
        </p:spPr>
      </p:sp>
      <p:sp>
        <p:nvSpPr>
          <p:cNvPr name="TextBox 14" id="14"/>
          <p:cNvSpPr txBox="true"/>
          <p:nvPr/>
        </p:nvSpPr>
        <p:spPr>
          <a:xfrm rot="0">
            <a:off x="1560007" y="7052611"/>
            <a:ext cx="9989597" cy="488569"/>
          </a:xfrm>
          <a:prstGeom prst="rect">
            <a:avLst/>
          </a:prstGeom>
        </p:spPr>
        <p:txBody>
          <a:bodyPr anchor="t" rtlCol="false" tIns="0" lIns="0" bIns="0" rIns="0">
            <a:spAutoFit/>
          </a:bodyPr>
          <a:lstStyle/>
          <a:p>
            <a:pPr algn="l">
              <a:lnSpc>
                <a:spcPts val="3967"/>
              </a:lnSpc>
            </a:pPr>
            <a:r>
              <a:rPr lang="en-US" sz="3199">
                <a:solidFill>
                  <a:srgbClr val="F1EEEB"/>
                </a:solidFill>
                <a:latin typeface="Antic"/>
                <a:ea typeface="Antic"/>
                <a:cs typeface="Antic"/>
                <a:sym typeface="Antic"/>
              </a:rPr>
              <a:t> SIMPLIFY YOUR CLOSET, ELEVATE YOUR STYLE</a:t>
            </a:r>
          </a:p>
        </p:txBody>
      </p:sp>
      <p:sp>
        <p:nvSpPr>
          <p:cNvPr name="TextBox 15" id="15"/>
          <p:cNvSpPr txBox="true"/>
          <p:nvPr/>
        </p:nvSpPr>
        <p:spPr>
          <a:xfrm rot="0">
            <a:off x="252817" y="7880488"/>
            <a:ext cx="18288000" cy="722630"/>
          </a:xfrm>
          <a:prstGeom prst="rect">
            <a:avLst/>
          </a:prstGeom>
        </p:spPr>
        <p:txBody>
          <a:bodyPr anchor="t" rtlCol="false" tIns="0" lIns="0" bIns="0" rIns="0">
            <a:spAutoFit/>
          </a:bodyPr>
          <a:lstStyle/>
          <a:p>
            <a:pPr algn="ctr">
              <a:lnSpc>
                <a:spcPts val="5319"/>
              </a:lnSpc>
            </a:pPr>
            <a:r>
              <a:rPr lang="en-US" sz="3799" b="true">
                <a:solidFill>
                  <a:srgbClr val="000000"/>
                </a:solidFill>
                <a:latin typeface="The Seasons Bold"/>
                <a:ea typeface="The Seasons Bold"/>
                <a:cs typeface="The Seasons Bold"/>
                <a:sym typeface="The Seasons Bold"/>
              </a:rPr>
              <a:t>                                                                          Karin Davis - Fashion Design Tulsa Tech</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grpSp>
        <p:nvGrpSpPr>
          <p:cNvPr name="Group 2" id="2"/>
          <p:cNvGrpSpPr/>
          <p:nvPr/>
        </p:nvGrpSpPr>
        <p:grpSpPr>
          <a:xfrm rot="0">
            <a:off x="0" y="0"/>
            <a:ext cx="5059640" cy="10287000"/>
            <a:chOff x="0" y="0"/>
            <a:chExt cx="1332580" cy="2709333"/>
          </a:xfrm>
        </p:grpSpPr>
        <p:sp>
          <p:nvSpPr>
            <p:cNvPr name="Freeform 3" id="3"/>
            <p:cNvSpPr/>
            <p:nvPr/>
          </p:nvSpPr>
          <p:spPr>
            <a:xfrm flipH="false" flipV="false" rot="0">
              <a:off x="0" y="0"/>
              <a:ext cx="1332580" cy="2709333"/>
            </a:xfrm>
            <a:custGeom>
              <a:avLst/>
              <a:gdLst/>
              <a:ahLst/>
              <a:cxnLst/>
              <a:rect r="r" b="b" t="t" l="l"/>
              <a:pathLst>
                <a:path h="2709333" w="1332580">
                  <a:moveTo>
                    <a:pt x="0" y="0"/>
                  </a:moveTo>
                  <a:lnTo>
                    <a:pt x="1332580" y="0"/>
                  </a:lnTo>
                  <a:lnTo>
                    <a:pt x="1332580" y="2709333"/>
                  </a:lnTo>
                  <a:lnTo>
                    <a:pt x="0" y="2709333"/>
                  </a:lnTo>
                  <a:close/>
                </a:path>
              </a:pathLst>
            </a:custGeom>
            <a:solidFill>
              <a:srgbClr val="F1EEEB"/>
            </a:solidFill>
          </p:spPr>
        </p:sp>
        <p:sp>
          <p:nvSpPr>
            <p:cNvPr name="TextBox 4" id="4"/>
            <p:cNvSpPr txBox="true"/>
            <p:nvPr/>
          </p:nvSpPr>
          <p:spPr>
            <a:xfrm>
              <a:off x="0" y="-19050"/>
              <a:ext cx="1332580" cy="2728383"/>
            </a:xfrm>
            <a:prstGeom prst="rect">
              <a:avLst/>
            </a:prstGeom>
          </p:spPr>
          <p:txBody>
            <a:bodyPr anchor="ctr" rtlCol="false" tIns="50800" lIns="50800" bIns="50800" rIns="50800"/>
            <a:lstStyle/>
            <a:p>
              <a:pPr algn="ctr">
                <a:lnSpc>
                  <a:spcPts val="2852"/>
                </a:lnSpc>
              </a:pPr>
            </a:p>
          </p:txBody>
        </p:sp>
      </p:grpSp>
      <p:sp>
        <p:nvSpPr>
          <p:cNvPr name="Freeform 5" id="5"/>
          <p:cNvSpPr/>
          <p:nvPr/>
        </p:nvSpPr>
        <p:spPr>
          <a:xfrm flipH="false" flipV="false" rot="0">
            <a:off x="-1891424" y="106208"/>
            <a:ext cx="9492550" cy="10074584"/>
          </a:xfrm>
          <a:custGeom>
            <a:avLst/>
            <a:gdLst/>
            <a:ahLst/>
            <a:cxnLst/>
            <a:rect r="r" b="b" t="t" l="l"/>
            <a:pathLst>
              <a:path h="10074584" w="9492550">
                <a:moveTo>
                  <a:pt x="0" y="0"/>
                </a:moveTo>
                <a:lnTo>
                  <a:pt x="9492549" y="0"/>
                </a:lnTo>
                <a:lnTo>
                  <a:pt x="9492549" y="10074584"/>
                </a:lnTo>
                <a:lnTo>
                  <a:pt x="0" y="10074584"/>
                </a:lnTo>
                <a:lnTo>
                  <a:pt x="0" y="0"/>
                </a:lnTo>
                <a:close/>
              </a:path>
            </a:pathLst>
          </a:custGeom>
          <a:blipFill>
            <a:blip r:embed="rId2"/>
            <a:stretch>
              <a:fillRect l="0" t="-9517" r="0" b="-16264"/>
            </a:stretch>
          </a:blipFill>
        </p:spPr>
      </p:sp>
      <p:sp>
        <p:nvSpPr>
          <p:cNvPr name="TextBox 6" id="6"/>
          <p:cNvSpPr txBox="true"/>
          <p:nvPr/>
        </p:nvSpPr>
        <p:spPr>
          <a:xfrm rot="0">
            <a:off x="8342604" y="900821"/>
            <a:ext cx="9887586" cy="1994996"/>
          </a:xfrm>
          <a:prstGeom prst="rect">
            <a:avLst/>
          </a:prstGeom>
        </p:spPr>
        <p:txBody>
          <a:bodyPr anchor="t" rtlCol="false" tIns="0" lIns="0" bIns="0" rIns="0">
            <a:spAutoFit/>
          </a:bodyPr>
          <a:lstStyle/>
          <a:p>
            <a:pPr algn="ctr">
              <a:lnSpc>
                <a:spcPts val="7668"/>
              </a:lnSpc>
            </a:pPr>
            <a:r>
              <a:rPr lang="en-US" sz="7668">
                <a:solidFill>
                  <a:srgbClr val="F1EEEB"/>
                </a:solidFill>
                <a:latin typeface="Dream Avenue 1"/>
                <a:ea typeface="Dream Avenue 1"/>
                <a:cs typeface="Dream Avenue 1"/>
                <a:sym typeface="Dream Avenue 1"/>
              </a:rPr>
              <a:t>CLOTHES THAT YOU LOVE </a:t>
            </a:r>
          </a:p>
        </p:txBody>
      </p:sp>
      <p:sp>
        <p:nvSpPr>
          <p:cNvPr name="TextBox 7" id="7"/>
          <p:cNvSpPr txBox="true"/>
          <p:nvPr/>
        </p:nvSpPr>
        <p:spPr>
          <a:xfrm rot="0">
            <a:off x="7601125" y="4936825"/>
            <a:ext cx="10962526" cy="5100979"/>
          </a:xfrm>
          <a:prstGeom prst="rect">
            <a:avLst/>
          </a:prstGeom>
        </p:spPr>
        <p:txBody>
          <a:bodyPr anchor="t" rtlCol="false" tIns="0" lIns="0" bIns="0" rIns="0">
            <a:spAutoFit/>
          </a:bodyPr>
          <a:lstStyle/>
          <a:p>
            <a:pPr algn="l" marL="780596" indent="-390298" lvl="1">
              <a:lnSpc>
                <a:spcPts val="4483"/>
              </a:lnSpc>
              <a:buFont typeface="Arial"/>
              <a:buChar char="•"/>
            </a:pPr>
            <a:r>
              <a:rPr lang="en-US" sz="3615">
                <a:solidFill>
                  <a:srgbClr val="F1EEEB"/>
                </a:solidFill>
                <a:latin typeface="Antic Bold"/>
                <a:ea typeface="Antic Bold"/>
                <a:cs typeface="Antic Bold"/>
                <a:sym typeface="Antic Bold"/>
              </a:rPr>
              <a:t>Jeans</a:t>
            </a:r>
          </a:p>
          <a:p>
            <a:pPr algn="l" marL="780596" indent="-390298" lvl="1">
              <a:lnSpc>
                <a:spcPts val="4483"/>
              </a:lnSpc>
              <a:buFont typeface="Arial"/>
              <a:buChar char="•"/>
            </a:pPr>
            <a:r>
              <a:rPr lang="en-US" sz="3615">
                <a:solidFill>
                  <a:srgbClr val="F1EEEB"/>
                </a:solidFill>
                <a:latin typeface="Antic Bold"/>
                <a:ea typeface="Antic Bold"/>
                <a:cs typeface="Antic Bold"/>
                <a:sym typeface="Antic Bold"/>
              </a:rPr>
              <a:t>Pants </a:t>
            </a:r>
          </a:p>
          <a:p>
            <a:pPr algn="l" marL="780596" indent="-390298" lvl="1">
              <a:lnSpc>
                <a:spcPts val="4483"/>
              </a:lnSpc>
              <a:buFont typeface="Arial"/>
              <a:buChar char="•"/>
            </a:pPr>
            <a:r>
              <a:rPr lang="en-US" sz="3615">
                <a:solidFill>
                  <a:srgbClr val="F1EEEB"/>
                </a:solidFill>
                <a:latin typeface="Antic Bold"/>
                <a:ea typeface="Antic Bold"/>
                <a:cs typeface="Antic Bold"/>
                <a:sym typeface="Antic Bold"/>
              </a:rPr>
              <a:t>Skirts</a:t>
            </a:r>
          </a:p>
          <a:p>
            <a:pPr algn="l" marL="780596" indent="-390298" lvl="1">
              <a:lnSpc>
                <a:spcPts val="4483"/>
              </a:lnSpc>
              <a:buFont typeface="Arial"/>
              <a:buChar char="•"/>
            </a:pPr>
            <a:r>
              <a:rPr lang="en-US" sz="3615">
                <a:solidFill>
                  <a:srgbClr val="F1EEEB"/>
                </a:solidFill>
                <a:latin typeface="Antic Bold"/>
                <a:ea typeface="Antic Bold"/>
                <a:cs typeface="Antic Bold"/>
                <a:sym typeface="Antic Bold"/>
              </a:rPr>
              <a:t>Shorts</a:t>
            </a:r>
          </a:p>
          <a:p>
            <a:pPr algn="l" marL="780596" indent="-390298" lvl="1">
              <a:lnSpc>
                <a:spcPts val="4483"/>
              </a:lnSpc>
              <a:buFont typeface="Arial"/>
              <a:buChar char="•"/>
            </a:pPr>
            <a:r>
              <a:rPr lang="en-US" sz="3615">
                <a:solidFill>
                  <a:srgbClr val="F1EEEB"/>
                </a:solidFill>
                <a:latin typeface="Antic Bold"/>
                <a:ea typeface="Antic Bold"/>
                <a:cs typeface="Antic Bold"/>
                <a:sym typeface="Antic Bold"/>
              </a:rPr>
              <a:t>Tees and tanks</a:t>
            </a:r>
          </a:p>
          <a:p>
            <a:pPr algn="l" marL="780596" indent="-390298" lvl="1">
              <a:lnSpc>
                <a:spcPts val="4483"/>
              </a:lnSpc>
              <a:buFont typeface="Arial"/>
              <a:buChar char="•"/>
            </a:pPr>
            <a:r>
              <a:rPr lang="en-US" sz="3615">
                <a:solidFill>
                  <a:srgbClr val="F1EEEB"/>
                </a:solidFill>
                <a:latin typeface="Antic Bold"/>
                <a:ea typeface="Antic Bold"/>
                <a:cs typeface="Antic Bold"/>
                <a:sym typeface="Antic Bold"/>
              </a:rPr>
              <a:t>Tops and blouses</a:t>
            </a:r>
          </a:p>
          <a:p>
            <a:pPr algn="l" marL="780596" indent="-390298" lvl="1">
              <a:lnSpc>
                <a:spcPts val="4483"/>
              </a:lnSpc>
              <a:buFont typeface="Arial"/>
              <a:buChar char="•"/>
            </a:pPr>
            <a:r>
              <a:rPr lang="en-US" sz="3615">
                <a:solidFill>
                  <a:srgbClr val="F1EEEB"/>
                </a:solidFill>
                <a:latin typeface="Antic Bold"/>
                <a:ea typeface="Antic Bold"/>
                <a:cs typeface="Antic Bold"/>
                <a:sym typeface="Antic Bold"/>
              </a:rPr>
              <a:t>Sweaters</a:t>
            </a:r>
          </a:p>
          <a:p>
            <a:pPr algn="l" marL="780596" indent="-390298" lvl="1">
              <a:lnSpc>
                <a:spcPts val="4483"/>
              </a:lnSpc>
              <a:buFont typeface="Arial"/>
              <a:buChar char="•"/>
            </a:pPr>
            <a:r>
              <a:rPr lang="en-US" sz="3615">
                <a:solidFill>
                  <a:srgbClr val="F1EEEB"/>
                </a:solidFill>
                <a:latin typeface="Antic Bold"/>
                <a:ea typeface="Antic Bold"/>
                <a:cs typeface="Antic Bold"/>
                <a:sym typeface="Antic Bold"/>
              </a:rPr>
              <a:t>Dresses</a:t>
            </a:r>
          </a:p>
          <a:p>
            <a:pPr algn="l" marL="780596" indent="-390298" lvl="1">
              <a:lnSpc>
                <a:spcPts val="4483"/>
              </a:lnSpc>
              <a:buFont typeface="Arial"/>
              <a:buChar char="•"/>
            </a:pPr>
            <a:r>
              <a:rPr lang="en-US" sz="3615">
                <a:solidFill>
                  <a:srgbClr val="F1EEEB"/>
                </a:solidFill>
                <a:latin typeface="Antic Bold"/>
                <a:ea typeface="Antic Bold"/>
                <a:cs typeface="Antic Bold"/>
                <a:sym typeface="Antic Bold"/>
              </a:rPr>
              <a:t>Coats and jackets</a:t>
            </a:r>
          </a:p>
        </p:txBody>
      </p:sp>
      <p:sp>
        <p:nvSpPr>
          <p:cNvPr name="Freeform 8" id="8"/>
          <p:cNvSpPr/>
          <p:nvPr/>
        </p:nvSpPr>
        <p:spPr>
          <a:xfrm flipH="false" flipV="false" rot="0">
            <a:off x="14376052" y="-2057400"/>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6793943" y="872425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16739339" y="550333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4882211" y="-2057400"/>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7601125" y="2695638"/>
            <a:ext cx="10250656" cy="2093256"/>
          </a:xfrm>
          <a:prstGeom prst="rect">
            <a:avLst/>
          </a:prstGeom>
        </p:spPr>
        <p:txBody>
          <a:bodyPr anchor="t" rtlCol="false" tIns="0" lIns="0" bIns="0" rIns="0">
            <a:spAutoFit/>
          </a:bodyPr>
          <a:lstStyle/>
          <a:p>
            <a:pPr algn="ctr">
              <a:lnSpc>
                <a:spcPts val="5588"/>
              </a:lnSpc>
            </a:pPr>
            <a:r>
              <a:rPr lang="en-US" sz="3991" b="true">
                <a:solidFill>
                  <a:srgbClr val="F1EEEB"/>
                </a:solidFill>
                <a:latin typeface="Canva Sans Bold"/>
                <a:ea typeface="Canva Sans Bold"/>
                <a:cs typeface="Canva Sans Bold"/>
                <a:sym typeface="Canva Sans Bold"/>
              </a:rPr>
              <a:t>Sort what remains so you can easily see everything you have within each category</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7164893" y="3458870"/>
            <a:ext cx="681220" cy="1152169"/>
          </a:xfrm>
          <a:custGeom>
            <a:avLst/>
            <a:gdLst/>
            <a:ahLst/>
            <a:cxnLst/>
            <a:rect r="r" b="b" t="t" l="l"/>
            <a:pathLst>
              <a:path h="1152169" w="681220">
                <a:moveTo>
                  <a:pt x="0" y="0"/>
                </a:moveTo>
                <a:lnTo>
                  <a:pt x="681220" y="0"/>
                </a:lnTo>
                <a:lnTo>
                  <a:pt x="681220" y="1152169"/>
                </a:lnTo>
                <a:lnTo>
                  <a:pt x="0" y="115216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164893" y="8012559"/>
            <a:ext cx="736544" cy="1245741"/>
          </a:xfrm>
          <a:custGeom>
            <a:avLst/>
            <a:gdLst/>
            <a:ahLst/>
            <a:cxnLst/>
            <a:rect r="r" b="b" t="t" l="l"/>
            <a:pathLst>
              <a:path h="1245741" w="736544">
                <a:moveTo>
                  <a:pt x="0" y="0"/>
                </a:moveTo>
                <a:lnTo>
                  <a:pt x="736544" y="0"/>
                </a:lnTo>
                <a:lnTo>
                  <a:pt x="736544" y="1245741"/>
                </a:lnTo>
                <a:lnTo>
                  <a:pt x="0" y="12457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0" y="0"/>
            <a:ext cx="5059640" cy="10287000"/>
            <a:chOff x="0" y="0"/>
            <a:chExt cx="1332580" cy="2709333"/>
          </a:xfrm>
        </p:grpSpPr>
        <p:sp>
          <p:nvSpPr>
            <p:cNvPr name="Freeform 5" id="5"/>
            <p:cNvSpPr/>
            <p:nvPr/>
          </p:nvSpPr>
          <p:spPr>
            <a:xfrm flipH="false" flipV="false" rot="0">
              <a:off x="0" y="0"/>
              <a:ext cx="1332580" cy="2709333"/>
            </a:xfrm>
            <a:custGeom>
              <a:avLst/>
              <a:gdLst/>
              <a:ahLst/>
              <a:cxnLst/>
              <a:rect r="r" b="b" t="t" l="l"/>
              <a:pathLst>
                <a:path h="2709333" w="1332580">
                  <a:moveTo>
                    <a:pt x="0" y="0"/>
                  </a:moveTo>
                  <a:lnTo>
                    <a:pt x="1332580" y="0"/>
                  </a:lnTo>
                  <a:lnTo>
                    <a:pt x="1332580" y="2709333"/>
                  </a:lnTo>
                  <a:lnTo>
                    <a:pt x="0" y="2709333"/>
                  </a:lnTo>
                  <a:close/>
                </a:path>
              </a:pathLst>
            </a:custGeom>
            <a:solidFill>
              <a:srgbClr val="F1EEEB"/>
            </a:solidFill>
          </p:spPr>
        </p:sp>
        <p:sp>
          <p:nvSpPr>
            <p:cNvPr name="TextBox 6" id="6"/>
            <p:cNvSpPr txBox="true"/>
            <p:nvPr/>
          </p:nvSpPr>
          <p:spPr>
            <a:xfrm>
              <a:off x="0" y="-19050"/>
              <a:ext cx="1332580" cy="2728383"/>
            </a:xfrm>
            <a:prstGeom prst="rect">
              <a:avLst/>
            </a:prstGeom>
          </p:spPr>
          <p:txBody>
            <a:bodyPr anchor="ctr" rtlCol="false" tIns="50800" lIns="50800" bIns="50800" rIns="50800"/>
            <a:lstStyle/>
            <a:p>
              <a:pPr algn="ctr">
                <a:lnSpc>
                  <a:spcPts val="2852"/>
                </a:lnSpc>
              </a:pPr>
            </a:p>
          </p:txBody>
        </p:sp>
      </p:grpSp>
      <p:sp>
        <p:nvSpPr>
          <p:cNvPr name="TextBox 7" id="7"/>
          <p:cNvSpPr txBox="true"/>
          <p:nvPr/>
        </p:nvSpPr>
        <p:spPr>
          <a:xfrm rot="0">
            <a:off x="7164893" y="303861"/>
            <a:ext cx="10793530" cy="1604617"/>
          </a:xfrm>
          <a:prstGeom prst="rect">
            <a:avLst/>
          </a:prstGeom>
        </p:spPr>
        <p:txBody>
          <a:bodyPr anchor="t" rtlCol="false" tIns="0" lIns="0" bIns="0" rIns="0">
            <a:spAutoFit/>
          </a:bodyPr>
          <a:lstStyle/>
          <a:p>
            <a:pPr algn="ctr">
              <a:lnSpc>
                <a:spcPts val="6173"/>
              </a:lnSpc>
            </a:pPr>
            <a:r>
              <a:rPr lang="en-US" sz="6173">
                <a:solidFill>
                  <a:srgbClr val="F1EEEB"/>
                </a:solidFill>
                <a:latin typeface="Dream Avenue 1"/>
                <a:ea typeface="Dream Avenue 1"/>
                <a:cs typeface="Dream Avenue 1"/>
                <a:sym typeface="Dream Avenue 1"/>
              </a:rPr>
              <a:t>STEP 2:</a:t>
            </a:r>
          </a:p>
          <a:p>
            <a:pPr algn="ctr">
              <a:lnSpc>
                <a:spcPts val="6173"/>
              </a:lnSpc>
            </a:pPr>
            <a:r>
              <a:rPr lang="en-US" sz="6173">
                <a:solidFill>
                  <a:srgbClr val="F1EEEB"/>
                </a:solidFill>
                <a:latin typeface="Dream Avenue 1"/>
                <a:ea typeface="Dream Avenue 1"/>
                <a:cs typeface="Dream Avenue 1"/>
                <a:sym typeface="Dream Avenue 1"/>
              </a:rPr>
              <a:t>PICK YOUR CAPSULE PIECES </a:t>
            </a:r>
          </a:p>
        </p:txBody>
      </p:sp>
      <p:sp>
        <p:nvSpPr>
          <p:cNvPr name="TextBox 8" id="8"/>
          <p:cNvSpPr txBox="true"/>
          <p:nvPr/>
        </p:nvSpPr>
        <p:spPr>
          <a:xfrm rot="0">
            <a:off x="8342604" y="7772387"/>
            <a:ext cx="9615819" cy="1884680"/>
          </a:xfrm>
          <a:prstGeom prst="rect">
            <a:avLst/>
          </a:prstGeom>
        </p:spPr>
        <p:txBody>
          <a:bodyPr anchor="t" rtlCol="false" tIns="0" lIns="0" bIns="0" rIns="0">
            <a:spAutoFit/>
          </a:bodyPr>
          <a:lstStyle/>
          <a:p>
            <a:pPr algn="l">
              <a:lnSpc>
                <a:spcPts val="4959"/>
              </a:lnSpc>
            </a:pPr>
            <a:r>
              <a:rPr lang="en-US" sz="3999">
                <a:solidFill>
                  <a:srgbClr val="F1EEEB"/>
                </a:solidFill>
                <a:latin typeface="Antic"/>
                <a:ea typeface="Antic"/>
                <a:cs typeface="Antic"/>
                <a:sym typeface="Antic"/>
              </a:rPr>
              <a:t>Choose your capsule pieces by going down the list, one category at a time, starting with the staple pieces </a:t>
            </a:r>
          </a:p>
        </p:txBody>
      </p:sp>
      <p:sp>
        <p:nvSpPr>
          <p:cNvPr name="Freeform 9" id="9"/>
          <p:cNvSpPr/>
          <p:nvPr/>
        </p:nvSpPr>
        <p:spPr>
          <a:xfrm flipH="false" flipV="false" rot="0">
            <a:off x="14161978" y="-2055211"/>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6793943" y="872425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16739339" y="550333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4882211" y="-2057400"/>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0" y="-283585"/>
            <a:ext cx="6405903" cy="10854171"/>
          </a:xfrm>
          <a:custGeom>
            <a:avLst/>
            <a:gdLst/>
            <a:ahLst/>
            <a:cxnLst/>
            <a:rect r="r" b="b" t="t" l="l"/>
            <a:pathLst>
              <a:path h="10854171" w="6405903">
                <a:moveTo>
                  <a:pt x="0" y="0"/>
                </a:moveTo>
                <a:lnTo>
                  <a:pt x="6405903" y="0"/>
                </a:lnTo>
                <a:lnTo>
                  <a:pt x="6405903" y="10854170"/>
                </a:lnTo>
                <a:lnTo>
                  <a:pt x="0" y="10854170"/>
                </a:lnTo>
                <a:lnTo>
                  <a:pt x="0" y="0"/>
                </a:lnTo>
                <a:close/>
              </a:path>
            </a:pathLst>
          </a:custGeom>
          <a:blipFill>
            <a:blip r:embed="rId8"/>
            <a:stretch>
              <a:fillRect l="0" t="-4816" r="0" b="-231"/>
            </a:stretch>
          </a:blipFill>
        </p:spPr>
      </p:sp>
      <p:sp>
        <p:nvSpPr>
          <p:cNvPr name="TextBox 14" id="14"/>
          <p:cNvSpPr txBox="true"/>
          <p:nvPr/>
        </p:nvSpPr>
        <p:spPr>
          <a:xfrm rot="0">
            <a:off x="8251921" y="3202764"/>
            <a:ext cx="9706502" cy="4248427"/>
          </a:xfrm>
          <a:prstGeom prst="rect">
            <a:avLst/>
          </a:prstGeom>
        </p:spPr>
        <p:txBody>
          <a:bodyPr anchor="t" rtlCol="false" tIns="0" lIns="0" bIns="0" rIns="0">
            <a:spAutoFit/>
          </a:bodyPr>
          <a:lstStyle/>
          <a:p>
            <a:pPr algn="l">
              <a:lnSpc>
                <a:spcPts val="4892"/>
              </a:lnSpc>
            </a:pPr>
            <a:r>
              <a:rPr lang="en-US" sz="3945">
                <a:solidFill>
                  <a:srgbClr val="F1EEEB"/>
                </a:solidFill>
                <a:latin typeface="Antic"/>
                <a:ea typeface="Antic"/>
                <a:cs typeface="Antic"/>
                <a:sym typeface="Antic"/>
              </a:rPr>
              <a:t>Start with your favorite items in each category you pulled out in Step 1. For example, if you have a favorite pair of black denim, you may want to choose 1-2 pairs of jeans with similar characteristics in different washes</a:t>
            </a:r>
            <a:r>
              <a:rPr lang="en-US" sz="3945" i="true">
                <a:solidFill>
                  <a:srgbClr val="F1EEEB"/>
                </a:solidFill>
                <a:latin typeface="Antic Italics"/>
                <a:ea typeface="Antic Italics"/>
                <a:cs typeface="Antic Italics"/>
                <a:sym typeface="Antic Italics"/>
              </a:rPr>
              <a:t> to round out the category.</a:t>
            </a:r>
          </a:p>
          <a:p>
            <a:pPr algn="l">
              <a:lnSpc>
                <a:spcPts val="4272"/>
              </a:lnSpc>
            </a:pPr>
          </a:p>
        </p:txBody>
      </p:sp>
      <p:sp>
        <p:nvSpPr>
          <p:cNvPr name="TextBox 15" id="15"/>
          <p:cNvSpPr txBox="true"/>
          <p:nvPr/>
        </p:nvSpPr>
        <p:spPr>
          <a:xfrm rot="0">
            <a:off x="7164893" y="1791639"/>
            <a:ext cx="10793530" cy="745491"/>
          </a:xfrm>
          <a:prstGeom prst="rect">
            <a:avLst/>
          </a:prstGeom>
        </p:spPr>
        <p:txBody>
          <a:bodyPr anchor="t" rtlCol="false" tIns="0" lIns="0" bIns="0" rIns="0">
            <a:spAutoFit/>
          </a:bodyPr>
          <a:lstStyle/>
          <a:p>
            <a:pPr algn="ctr">
              <a:lnSpc>
                <a:spcPts val="6159"/>
              </a:lnSpc>
            </a:pPr>
            <a:r>
              <a:rPr lang="en-US" sz="4399">
                <a:solidFill>
                  <a:srgbClr val="F1EEEB"/>
                </a:solidFill>
                <a:latin typeface="Baskerville Display PT"/>
                <a:ea typeface="Baskerville Display PT"/>
                <a:cs typeface="Baskerville Display PT"/>
                <a:sym typeface="Baskerville Display PT"/>
              </a:rPr>
              <a:t>It is time to start choosing your staple pieces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TextBox 2" id="2"/>
          <p:cNvSpPr txBox="true"/>
          <p:nvPr/>
        </p:nvSpPr>
        <p:spPr>
          <a:xfrm rot="0">
            <a:off x="1028700" y="315656"/>
            <a:ext cx="17106144" cy="2112468"/>
          </a:xfrm>
          <a:prstGeom prst="rect">
            <a:avLst/>
          </a:prstGeom>
        </p:spPr>
        <p:txBody>
          <a:bodyPr anchor="t" rtlCol="false" tIns="0" lIns="0" bIns="0" rIns="0">
            <a:spAutoFit/>
          </a:bodyPr>
          <a:lstStyle/>
          <a:p>
            <a:pPr algn="ctr">
              <a:lnSpc>
                <a:spcPts val="8168"/>
              </a:lnSpc>
            </a:pPr>
            <a:r>
              <a:rPr lang="en-US" sz="8168">
                <a:solidFill>
                  <a:srgbClr val="F1EEEB"/>
                </a:solidFill>
                <a:latin typeface="Dream Avenue 1"/>
                <a:ea typeface="Dream Avenue 1"/>
                <a:cs typeface="Dream Avenue 1"/>
                <a:sym typeface="Dream Avenue 1"/>
              </a:rPr>
              <a:t>WOMEN’S SAMPLE CAPSULE WARDROBE FOR FEMALES </a:t>
            </a:r>
          </a:p>
        </p:txBody>
      </p:sp>
      <p:sp>
        <p:nvSpPr>
          <p:cNvPr name="Freeform 3" id="3"/>
          <p:cNvSpPr/>
          <p:nvPr/>
        </p:nvSpPr>
        <p:spPr>
          <a:xfrm flipH="false" flipV="false" rot="0">
            <a:off x="14376052" y="-2057400"/>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6793943" y="872425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3245354" y="666685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519961" y="-1229263"/>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341782" y="4282381"/>
            <a:ext cx="17743545" cy="6913909"/>
          </a:xfrm>
          <a:prstGeom prst="rect">
            <a:avLst/>
          </a:prstGeom>
        </p:spPr>
        <p:txBody>
          <a:bodyPr anchor="t" rtlCol="false" tIns="0" lIns="0" bIns="0" rIns="0">
            <a:spAutoFit/>
          </a:bodyPr>
          <a:lstStyle/>
          <a:p>
            <a:pPr algn="l" marL="862383" indent="-431192" lvl="1">
              <a:lnSpc>
                <a:spcPts val="4953"/>
              </a:lnSpc>
              <a:buFont typeface="Arial"/>
              <a:buChar char="•"/>
            </a:pPr>
            <a:r>
              <a:rPr lang="en-US" sz="3994">
                <a:solidFill>
                  <a:srgbClr val="F1EEEB"/>
                </a:solidFill>
                <a:latin typeface="Antic Bold"/>
                <a:ea typeface="Antic Bold"/>
                <a:cs typeface="Antic Bold"/>
                <a:sym typeface="Antic Bold"/>
              </a:rPr>
              <a:t>2-3 pairs of jeans                                2-3 jackets, coats, and blazers</a:t>
            </a:r>
          </a:p>
          <a:p>
            <a:pPr algn="l" marL="862383" indent="-431192" lvl="1">
              <a:lnSpc>
                <a:spcPts val="4953"/>
              </a:lnSpc>
              <a:buFont typeface="Arial"/>
              <a:buChar char="•"/>
            </a:pPr>
            <a:r>
              <a:rPr lang="en-US" sz="3994">
                <a:solidFill>
                  <a:srgbClr val="F1EEEB"/>
                </a:solidFill>
                <a:latin typeface="Antic Bold"/>
                <a:ea typeface="Antic Bold"/>
                <a:cs typeface="Antic Bold"/>
                <a:sym typeface="Antic Bold"/>
              </a:rPr>
              <a:t>3-5 pairs of shoes                               2-3 belts</a:t>
            </a:r>
          </a:p>
          <a:p>
            <a:pPr algn="l" marL="862383" indent="-431192" lvl="1">
              <a:lnSpc>
                <a:spcPts val="4953"/>
              </a:lnSpc>
              <a:buFont typeface="Arial"/>
              <a:buChar char="•"/>
            </a:pPr>
            <a:r>
              <a:rPr lang="en-US" sz="3994">
                <a:solidFill>
                  <a:srgbClr val="F1EEEB"/>
                </a:solidFill>
                <a:latin typeface="Antic Bold"/>
                <a:ea typeface="Antic Bold"/>
                <a:cs typeface="Antic Bold"/>
                <a:sym typeface="Antic Bold"/>
              </a:rPr>
              <a:t>2-3 pants, leggings, and trousers           2-3 bags</a:t>
            </a:r>
          </a:p>
          <a:p>
            <a:pPr algn="l" marL="862383" indent="-431192" lvl="1">
              <a:lnSpc>
                <a:spcPts val="4953"/>
              </a:lnSpc>
              <a:buFont typeface="Arial"/>
              <a:buChar char="•"/>
            </a:pPr>
            <a:r>
              <a:rPr lang="en-US" sz="3994">
                <a:solidFill>
                  <a:srgbClr val="F1EEEB"/>
                </a:solidFill>
                <a:latin typeface="Antic Bold"/>
                <a:ea typeface="Antic Bold"/>
                <a:cs typeface="Antic Bold"/>
                <a:sym typeface="Antic Bold"/>
              </a:rPr>
              <a:t>2-3 shorts</a:t>
            </a:r>
          </a:p>
          <a:p>
            <a:pPr algn="l" marL="862383" indent="-431192" lvl="1">
              <a:lnSpc>
                <a:spcPts val="4953"/>
              </a:lnSpc>
              <a:buFont typeface="Arial"/>
              <a:buChar char="•"/>
            </a:pPr>
            <a:r>
              <a:rPr lang="en-US" sz="3994">
                <a:solidFill>
                  <a:srgbClr val="F1EEEB"/>
                </a:solidFill>
                <a:latin typeface="Antic Bold"/>
                <a:ea typeface="Antic Bold"/>
                <a:cs typeface="Antic Bold"/>
                <a:sym typeface="Antic Bold"/>
              </a:rPr>
              <a:t>1-2 skirts</a:t>
            </a:r>
          </a:p>
          <a:p>
            <a:pPr algn="l" marL="862383" indent="-431192" lvl="1">
              <a:lnSpc>
                <a:spcPts val="4953"/>
              </a:lnSpc>
              <a:buFont typeface="Arial"/>
              <a:buChar char="•"/>
            </a:pPr>
            <a:r>
              <a:rPr lang="en-US" sz="3994">
                <a:solidFill>
                  <a:srgbClr val="F1EEEB"/>
                </a:solidFill>
                <a:latin typeface="Antic Bold"/>
                <a:ea typeface="Antic Bold"/>
                <a:cs typeface="Antic Bold"/>
                <a:sym typeface="Antic Bold"/>
              </a:rPr>
              <a:t>5-7 T-shirts/tank top </a:t>
            </a:r>
          </a:p>
          <a:p>
            <a:pPr algn="l" marL="862383" indent="-431192" lvl="1">
              <a:lnSpc>
                <a:spcPts val="4953"/>
              </a:lnSpc>
              <a:buFont typeface="Arial"/>
              <a:buChar char="•"/>
            </a:pPr>
            <a:r>
              <a:rPr lang="en-US" sz="3994">
                <a:solidFill>
                  <a:srgbClr val="F1EEEB"/>
                </a:solidFill>
                <a:latin typeface="Antic Bold"/>
                <a:ea typeface="Antic Bold"/>
                <a:cs typeface="Antic Bold"/>
                <a:sym typeface="Antic Bold"/>
              </a:rPr>
              <a:t>3-4 tops &amp; blouses</a:t>
            </a:r>
          </a:p>
          <a:p>
            <a:pPr algn="l" marL="862383" indent="-431192" lvl="1">
              <a:lnSpc>
                <a:spcPts val="4953"/>
              </a:lnSpc>
              <a:buFont typeface="Arial"/>
              <a:buChar char="•"/>
            </a:pPr>
            <a:r>
              <a:rPr lang="en-US" sz="3994">
                <a:solidFill>
                  <a:srgbClr val="F1EEEB"/>
                </a:solidFill>
                <a:latin typeface="Antic Bold"/>
                <a:ea typeface="Antic Bold"/>
                <a:cs typeface="Antic Bold"/>
                <a:sym typeface="Antic Bold"/>
              </a:rPr>
              <a:t>2-3</a:t>
            </a:r>
            <a:r>
              <a:rPr lang="en-US" sz="3994">
                <a:solidFill>
                  <a:srgbClr val="F1EEEB"/>
                </a:solidFill>
                <a:latin typeface="Antic Bold"/>
                <a:ea typeface="Antic Bold"/>
                <a:cs typeface="Antic Bold"/>
                <a:sym typeface="Antic Bold"/>
              </a:rPr>
              <a:t> sweaters</a:t>
            </a:r>
          </a:p>
          <a:p>
            <a:pPr algn="l" marL="862383" indent="-431192" lvl="1">
              <a:lnSpc>
                <a:spcPts val="4953"/>
              </a:lnSpc>
              <a:buFont typeface="Arial"/>
              <a:buChar char="•"/>
            </a:pPr>
            <a:r>
              <a:rPr lang="en-US" sz="3994">
                <a:solidFill>
                  <a:srgbClr val="F1EEEB"/>
                </a:solidFill>
                <a:latin typeface="Antic Bold"/>
                <a:ea typeface="Antic Bold"/>
                <a:cs typeface="Antic Bold"/>
                <a:sym typeface="Antic Bold"/>
              </a:rPr>
              <a:t>1-2 dresses</a:t>
            </a:r>
          </a:p>
          <a:p>
            <a:pPr algn="l">
              <a:lnSpc>
                <a:spcPts val="4953"/>
              </a:lnSpc>
            </a:pPr>
          </a:p>
          <a:p>
            <a:pPr algn="l">
              <a:lnSpc>
                <a:spcPts val="4953"/>
              </a:lnSpc>
            </a:pPr>
          </a:p>
        </p:txBody>
      </p:sp>
      <p:sp>
        <p:nvSpPr>
          <p:cNvPr name="TextBox 8" id="8"/>
          <p:cNvSpPr txBox="true"/>
          <p:nvPr/>
        </p:nvSpPr>
        <p:spPr>
          <a:xfrm rot="0">
            <a:off x="292265" y="2176087"/>
            <a:ext cx="17842578" cy="1944369"/>
          </a:xfrm>
          <a:prstGeom prst="rect">
            <a:avLst/>
          </a:prstGeom>
        </p:spPr>
        <p:txBody>
          <a:bodyPr anchor="t" rtlCol="false" tIns="0" lIns="0" bIns="0" rIns="0">
            <a:spAutoFit/>
          </a:bodyPr>
          <a:lstStyle/>
          <a:p>
            <a:pPr algn="ctr">
              <a:lnSpc>
                <a:spcPts val="5180"/>
              </a:lnSpc>
            </a:pPr>
            <a:r>
              <a:rPr lang="en-US" sz="3700">
                <a:solidFill>
                  <a:srgbClr val="F1EEEB"/>
                </a:solidFill>
                <a:latin typeface="Canva Sans"/>
                <a:ea typeface="Canva Sans"/>
                <a:cs typeface="Canva Sans"/>
                <a:sym typeface="Canva Sans"/>
              </a:rPr>
              <a:t>This is a </a:t>
            </a:r>
            <a:r>
              <a:rPr lang="en-US" sz="3700">
                <a:solidFill>
                  <a:srgbClr val="F1EEEB"/>
                </a:solidFill>
                <a:latin typeface="Canva Sans"/>
                <a:ea typeface="Canva Sans"/>
                <a:cs typeface="Canva Sans"/>
                <a:sym typeface="Canva Sans"/>
              </a:rPr>
              <a:t>minimalist wardrobe ranging from 28 to 41 pieces. Depending on the season, where you live, your lifestyle, and what you like to wear.  It will make a difference in the categories and the number of clothing items that you own</a:t>
            </a:r>
            <a:r>
              <a:rPr lang="en-US" b="true" sz="3700">
                <a:solidFill>
                  <a:srgbClr val="F1EEEB"/>
                </a:solidFill>
                <a:latin typeface="Canva Sans Bold"/>
                <a:ea typeface="Canva Sans Bold"/>
                <a:cs typeface="Canva Sans Bold"/>
                <a:sym typeface="Canva Sans Bold"/>
              </a:rPr>
              <a:t>.</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1EEEB"/>
        </a:solidFill>
      </p:bgPr>
    </p:bg>
    <p:spTree>
      <p:nvGrpSpPr>
        <p:cNvPr id="1" name=""/>
        <p:cNvGrpSpPr/>
        <p:nvPr/>
      </p:nvGrpSpPr>
      <p:grpSpPr>
        <a:xfrm>
          <a:off x="0" y="0"/>
          <a:ext cx="0" cy="0"/>
          <a:chOff x="0" y="0"/>
          <a:chExt cx="0" cy="0"/>
        </a:xfrm>
      </p:grpSpPr>
      <p:sp>
        <p:nvSpPr>
          <p:cNvPr name="TextBox 2" id="2"/>
          <p:cNvSpPr txBox="true"/>
          <p:nvPr/>
        </p:nvSpPr>
        <p:spPr>
          <a:xfrm rot="0">
            <a:off x="1238564" y="448958"/>
            <a:ext cx="9047811" cy="1224664"/>
          </a:xfrm>
          <a:prstGeom prst="rect">
            <a:avLst/>
          </a:prstGeom>
        </p:spPr>
        <p:txBody>
          <a:bodyPr anchor="t" rtlCol="false" tIns="0" lIns="0" bIns="0" rIns="0">
            <a:spAutoFit/>
          </a:bodyPr>
          <a:lstStyle/>
          <a:p>
            <a:pPr algn="ctr" marL="0" indent="0" lvl="0">
              <a:lnSpc>
                <a:spcPts val="9215"/>
              </a:lnSpc>
              <a:spcBef>
                <a:spcPct val="0"/>
              </a:spcBef>
            </a:pPr>
            <a:r>
              <a:rPr lang="en-US" sz="9215" spc="-55">
                <a:solidFill>
                  <a:srgbClr val="95291A"/>
                </a:solidFill>
                <a:latin typeface="Dream Avenue 2"/>
                <a:ea typeface="Dream Avenue 2"/>
                <a:cs typeface="Dream Avenue 2"/>
                <a:sym typeface="Dream Avenue 2"/>
              </a:rPr>
              <a:t>Step 3</a:t>
            </a:r>
          </a:p>
        </p:txBody>
      </p:sp>
      <p:sp>
        <p:nvSpPr>
          <p:cNvPr name="Freeform 3" id="3"/>
          <p:cNvSpPr/>
          <p:nvPr/>
        </p:nvSpPr>
        <p:spPr>
          <a:xfrm flipH="false" flipV="false" rot="0">
            <a:off x="8729136" y="2763583"/>
            <a:ext cx="3097322" cy="4114800"/>
          </a:xfrm>
          <a:custGeom>
            <a:avLst/>
            <a:gdLst/>
            <a:ahLst/>
            <a:cxnLst/>
            <a:rect r="r" b="b" t="t" l="l"/>
            <a:pathLst>
              <a:path h="4114800" w="3097322">
                <a:moveTo>
                  <a:pt x="0" y="0"/>
                </a:moveTo>
                <a:lnTo>
                  <a:pt x="3097323" y="0"/>
                </a:lnTo>
                <a:lnTo>
                  <a:pt x="309732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660023" y="1901615"/>
            <a:ext cx="11037035" cy="1847760"/>
          </a:xfrm>
          <a:prstGeom prst="rect">
            <a:avLst/>
          </a:prstGeom>
        </p:spPr>
        <p:txBody>
          <a:bodyPr anchor="t" rtlCol="false" tIns="0" lIns="0" bIns="0" rIns="0">
            <a:spAutoFit/>
          </a:bodyPr>
          <a:lstStyle/>
          <a:p>
            <a:pPr algn="ctr">
              <a:lnSpc>
                <a:spcPts val="7121"/>
              </a:lnSpc>
            </a:pPr>
            <a:r>
              <a:rPr lang="en-US" sz="7121">
                <a:solidFill>
                  <a:srgbClr val="95291A"/>
                </a:solidFill>
                <a:latin typeface="Dream Avenue 1"/>
                <a:ea typeface="Dream Avenue 1"/>
                <a:cs typeface="Dream Avenue 1"/>
                <a:sym typeface="Dream Avenue 1"/>
              </a:rPr>
              <a:t>CREATE SOME MINIMALIST OUTFITS</a:t>
            </a:r>
          </a:p>
        </p:txBody>
      </p:sp>
      <p:sp>
        <p:nvSpPr>
          <p:cNvPr name="Freeform 5" id="5"/>
          <p:cNvSpPr/>
          <p:nvPr/>
        </p:nvSpPr>
        <p:spPr>
          <a:xfrm flipH="false" flipV="false" rot="0">
            <a:off x="10640728" y="0"/>
            <a:ext cx="8010202" cy="5527165"/>
          </a:xfrm>
          <a:custGeom>
            <a:avLst/>
            <a:gdLst/>
            <a:ahLst/>
            <a:cxnLst/>
            <a:rect r="r" b="b" t="t" l="l"/>
            <a:pathLst>
              <a:path h="5527165" w="8010202">
                <a:moveTo>
                  <a:pt x="0" y="0"/>
                </a:moveTo>
                <a:lnTo>
                  <a:pt x="8010202" y="0"/>
                </a:lnTo>
                <a:lnTo>
                  <a:pt x="8010202" y="5527165"/>
                </a:lnTo>
                <a:lnTo>
                  <a:pt x="0" y="5527165"/>
                </a:lnTo>
                <a:lnTo>
                  <a:pt x="0" y="0"/>
                </a:lnTo>
                <a:close/>
              </a:path>
            </a:pathLst>
          </a:custGeom>
          <a:blipFill>
            <a:blip r:embed="rId4"/>
            <a:stretch>
              <a:fillRect l="-29735" t="0" r="-29735" b="0"/>
            </a:stretch>
          </a:blipFill>
        </p:spPr>
      </p:sp>
      <p:grpSp>
        <p:nvGrpSpPr>
          <p:cNvPr name="Group 6" id="6"/>
          <p:cNvGrpSpPr/>
          <p:nvPr/>
        </p:nvGrpSpPr>
        <p:grpSpPr>
          <a:xfrm rot="0">
            <a:off x="197137" y="4385818"/>
            <a:ext cx="5565332" cy="2774925"/>
            <a:chOff x="0" y="0"/>
            <a:chExt cx="1879143" cy="936958"/>
          </a:xfrm>
        </p:grpSpPr>
        <p:sp>
          <p:nvSpPr>
            <p:cNvPr name="Freeform 7" id="7"/>
            <p:cNvSpPr/>
            <p:nvPr/>
          </p:nvSpPr>
          <p:spPr>
            <a:xfrm flipH="false" flipV="false" rot="0">
              <a:off x="0" y="0"/>
              <a:ext cx="1879143" cy="936958"/>
            </a:xfrm>
            <a:custGeom>
              <a:avLst/>
              <a:gdLst/>
              <a:ahLst/>
              <a:cxnLst/>
              <a:rect r="r" b="b" t="t" l="l"/>
              <a:pathLst>
                <a:path h="936958" w="1879143">
                  <a:moveTo>
                    <a:pt x="0" y="0"/>
                  </a:moveTo>
                  <a:lnTo>
                    <a:pt x="1879143" y="0"/>
                  </a:lnTo>
                  <a:lnTo>
                    <a:pt x="1879143" y="936958"/>
                  </a:lnTo>
                  <a:lnTo>
                    <a:pt x="0" y="936958"/>
                  </a:lnTo>
                  <a:close/>
                </a:path>
              </a:pathLst>
            </a:custGeom>
            <a:solidFill>
              <a:srgbClr val="95291A"/>
            </a:solidFill>
          </p:spPr>
        </p:sp>
        <p:sp>
          <p:nvSpPr>
            <p:cNvPr name="TextBox 8" id="8"/>
            <p:cNvSpPr txBox="true"/>
            <p:nvPr/>
          </p:nvSpPr>
          <p:spPr>
            <a:xfrm>
              <a:off x="0" y="-19050"/>
              <a:ext cx="1879143" cy="956008"/>
            </a:xfrm>
            <a:prstGeom prst="rect">
              <a:avLst/>
            </a:prstGeom>
          </p:spPr>
          <p:txBody>
            <a:bodyPr anchor="ctr" rtlCol="false" tIns="50800" lIns="50800" bIns="50800" rIns="50800"/>
            <a:lstStyle/>
            <a:p>
              <a:pPr algn="ctr">
                <a:lnSpc>
                  <a:spcPts val="3224"/>
                </a:lnSpc>
              </a:pPr>
            </a:p>
          </p:txBody>
        </p:sp>
      </p:grpSp>
      <p:grpSp>
        <p:nvGrpSpPr>
          <p:cNvPr name="Group 9" id="9"/>
          <p:cNvGrpSpPr/>
          <p:nvPr/>
        </p:nvGrpSpPr>
        <p:grpSpPr>
          <a:xfrm rot="0">
            <a:off x="6062056" y="4385818"/>
            <a:ext cx="5334161" cy="2774925"/>
            <a:chOff x="0" y="0"/>
            <a:chExt cx="1801088" cy="936958"/>
          </a:xfrm>
        </p:grpSpPr>
        <p:sp>
          <p:nvSpPr>
            <p:cNvPr name="Freeform 10" id="10"/>
            <p:cNvSpPr/>
            <p:nvPr/>
          </p:nvSpPr>
          <p:spPr>
            <a:xfrm flipH="false" flipV="false" rot="0">
              <a:off x="0" y="0"/>
              <a:ext cx="1801088" cy="936958"/>
            </a:xfrm>
            <a:custGeom>
              <a:avLst/>
              <a:gdLst/>
              <a:ahLst/>
              <a:cxnLst/>
              <a:rect r="r" b="b" t="t" l="l"/>
              <a:pathLst>
                <a:path h="936958" w="1801088">
                  <a:moveTo>
                    <a:pt x="0" y="0"/>
                  </a:moveTo>
                  <a:lnTo>
                    <a:pt x="1801088" y="0"/>
                  </a:lnTo>
                  <a:lnTo>
                    <a:pt x="1801088" y="936958"/>
                  </a:lnTo>
                  <a:lnTo>
                    <a:pt x="0" y="936958"/>
                  </a:lnTo>
                  <a:close/>
                </a:path>
              </a:pathLst>
            </a:custGeom>
            <a:solidFill>
              <a:srgbClr val="95291A"/>
            </a:solidFill>
          </p:spPr>
        </p:sp>
        <p:sp>
          <p:nvSpPr>
            <p:cNvPr name="TextBox 11" id="11"/>
            <p:cNvSpPr txBox="true"/>
            <p:nvPr/>
          </p:nvSpPr>
          <p:spPr>
            <a:xfrm>
              <a:off x="0" y="-19050"/>
              <a:ext cx="1801088" cy="956008"/>
            </a:xfrm>
            <a:prstGeom prst="rect">
              <a:avLst/>
            </a:prstGeom>
          </p:spPr>
          <p:txBody>
            <a:bodyPr anchor="ctr" rtlCol="false" tIns="50800" lIns="50800" bIns="50800" rIns="50800"/>
            <a:lstStyle/>
            <a:p>
              <a:pPr algn="ctr">
                <a:lnSpc>
                  <a:spcPts val="2852"/>
                </a:lnSpc>
              </a:pPr>
            </a:p>
          </p:txBody>
        </p:sp>
      </p:grpSp>
      <p:grpSp>
        <p:nvGrpSpPr>
          <p:cNvPr name="Group 12" id="12"/>
          <p:cNvGrpSpPr/>
          <p:nvPr/>
        </p:nvGrpSpPr>
        <p:grpSpPr>
          <a:xfrm rot="0">
            <a:off x="11697058" y="4385818"/>
            <a:ext cx="5988258" cy="2774925"/>
            <a:chOff x="0" y="0"/>
            <a:chExt cx="2021944" cy="936958"/>
          </a:xfrm>
        </p:grpSpPr>
        <p:sp>
          <p:nvSpPr>
            <p:cNvPr name="Freeform 13" id="13"/>
            <p:cNvSpPr/>
            <p:nvPr/>
          </p:nvSpPr>
          <p:spPr>
            <a:xfrm flipH="false" flipV="false" rot="0">
              <a:off x="0" y="0"/>
              <a:ext cx="2021944" cy="936958"/>
            </a:xfrm>
            <a:custGeom>
              <a:avLst/>
              <a:gdLst/>
              <a:ahLst/>
              <a:cxnLst/>
              <a:rect r="r" b="b" t="t" l="l"/>
              <a:pathLst>
                <a:path h="936958" w="2021944">
                  <a:moveTo>
                    <a:pt x="0" y="0"/>
                  </a:moveTo>
                  <a:lnTo>
                    <a:pt x="2021944" y="0"/>
                  </a:lnTo>
                  <a:lnTo>
                    <a:pt x="2021944" y="936958"/>
                  </a:lnTo>
                  <a:lnTo>
                    <a:pt x="0" y="936958"/>
                  </a:lnTo>
                  <a:close/>
                </a:path>
              </a:pathLst>
            </a:custGeom>
            <a:solidFill>
              <a:srgbClr val="95291A"/>
            </a:solidFill>
          </p:spPr>
        </p:sp>
        <p:sp>
          <p:nvSpPr>
            <p:cNvPr name="TextBox 14" id="14"/>
            <p:cNvSpPr txBox="true"/>
            <p:nvPr/>
          </p:nvSpPr>
          <p:spPr>
            <a:xfrm>
              <a:off x="0" y="-19050"/>
              <a:ext cx="2021944" cy="956008"/>
            </a:xfrm>
            <a:prstGeom prst="rect">
              <a:avLst/>
            </a:prstGeom>
          </p:spPr>
          <p:txBody>
            <a:bodyPr anchor="ctr" rtlCol="false" tIns="50800" lIns="50800" bIns="50800" rIns="50800"/>
            <a:lstStyle/>
            <a:p>
              <a:pPr algn="ctr">
                <a:lnSpc>
                  <a:spcPts val="2852"/>
                </a:lnSpc>
              </a:pPr>
            </a:p>
          </p:txBody>
        </p:sp>
      </p:grpSp>
      <p:sp>
        <p:nvSpPr>
          <p:cNvPr name="Freeform 15" id="15"/>
          <p:cNvSpPr/>
          <p:nvPr/>
        </p:nvSpPr>
        <p:spPr>
          <a:xfrm flipH="true" flipV="false" rot="0">
            <a:off x="0" y="7797186"/>
            <a:ext cx="18288000" cy="3038845"/>
          </a:xfrm>
          <a:custGeom>
            <a:avLst/>
            <a:gdLst/>
            <a:ahLst/>
            <a:cxnLst/>
            <a:rect r="r" b="b" t="t" l="l"/>
            <a:pathLst>
              <a:path h="3038845" w="18288000">
                <a:moveTo>
                  <a:pt x="18288000" y="0"/>
                </a:moveTo>
                <a:lnTo>
                  <a:pt x="0" y="0"/>
                </a:lnTo>
                <a:lnTo>
                  <a:pt x="0" y="3038845"/>
                </a:lnTo>
                <a:lnTo>
                  <a:pt x="18288000" y="3038845"/>
                </a:lnTo>
                <a:lnTo>
                  <a:pt x="18288000" y="0"/>
                </a:lnTo>
                <a:close/>
              </a:path>
            </a:pathLst>
          </a:custGeom>
          <a:blipFill>
            <a:blip r:embed="rId5"/>
            <a:stretch>
              <a:fillRect l="-27074" t="-233845" r="0" b="-175982"/>
            </a:stretch>
          </a:blipFill>
        </p:spPr>
      </p:sp>
      <p:sp>
        <p:nvSpPr>
          <p:cNvPr name="Freeform 16" id="16"/>
          <p:cNvSpPr/>
          <p:nvPr/>
        </p:nvSpPr>
        <p:spPr>
          <a:xfrm flipH="false" flipV="false" rot="0">
            <a:off x="-1935272" y="-1351217"/>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7" id="17"/>
          <p:cNvSpPr txBox="true"/>
          <p:nvPr/>
        </p:nvSpPr>
        <p:spPr>
          <a:xfrm rot="0">
            <a:off x="448247" y="4877983"/>
            <a:ext cx="5063113" cy="1771545"/>
          </a:xfrm>
          <a:prstGeom prst="rect">
            <a:avLst/>
          </a:prstGeom>
        </p:spPr>
        <p:txBody>
          <a:bodyPr anchor="t" rtlCol="false" tIns="0" lIns="0" bIns="0" rIns="0">
            <a:spAutoFit/>
          </a:bodyPr>
          <a:lstStyle/>
          <a:p>
            <a:pPr algn="l">
              <a:lnSpc>
                <a:spcPts val="4675"/>
              </a:lnSpc>
            </a:pPr>
            <a:r>
              <a:rPr lang="en-US" sz="3770">
                <a:solidFill>
                  <a:srgbClr val="F1EEEB"/>
                </a:solidFill>
                <a:latin typeface="Antic"/>
                <a:ea typeface="Antic"/>
                <a:cs typeface="Antic"/>
                <a:sym typeface="Antic"/>
              </a:rPr>
              <a:t>Create 7-10 everyday outfits (or more) with your selected garments. </a:t>
            </a:r>
          </a:p>
        </p:txBody>
      </p:sp>
      <p:sp>
        <p:nvSpPr>
          <p:cNvPr name="TextBox 18" id="18"/>
          <p:cNvSpPr txBox="true"/>
          <p:nvPr/>
        </p:nvSpPr>
        <p:spPr>
          <a:xfrm rot="0">
            <a:off x="6178541" y="4492131"/>
            <a:ext cx="5334161" cy="2668612"/>
          </a:xfrm>
          <a:prstGeom prst="rect">
            <a:avLst/>
          </a:prstGeom>
        </p:spPr>
        <p:txBody>
          <a:bodyPr anchor="t" rtlCol="false" tIns="0" lIns="0" bIns="0" rIns="0">
            <a:spAutoFit/>
          </a:bodyPr>
          <a:lstStyle/>
          <a:p>
            <a:pPr algn="l">
              <a:lnSpc>
                <a:spcPts val="4256"/>
              </a:lnSpc>
            </a:pPr>
            <a:r>
              <a:rPr lang="en-US" sz="3432">
                <a:solidFill>
                  <a:srgbClr val="F1EEEB"/>
                </a:solidFill>
                <a:latin typeface="Antic"/>
                <a:ea typeface="Antic"/>
                <a:cs typeface="Antic"/>
                <a:sym typeface="Antic"/>
              </a:rPr>
              <a:t>Having pre-planned, everyday outfits will make one feel exponentially more comfortable with a smaller wardrobe </a:t>
            </a:r>
          </a:p>
        </p:txBody>
      </p:sp>
      <p:sp>
        <p:nvSpPr>
          <p:cNvPr name="TextBox 19" id="19"/>
          <p:cNvSpPr txBox="true"/>
          <p:nvPr/>
        </p:nvSpPr>
        <p:spPr>
          <a:xfrm rot="0">
            <a:off x="11826459" y="4877983"/>
            <a:ext cx="5858857" cy="1686701"/>
          </a:xfrm>
          <a:prstGeom prst="rect">
            <a:avLst/>
          </a:prstGeom>
        </p:spPr>
        <p:txBody>
          <a:bodyPr anchor="t" rtlCol="false" tIns="0" lIns="0" bIns="0" rIns="0">
            <a:spAutoFit/>
          </a:bodyPr>
          <a:lstStyle/>
          <a:p>
            <a:pPr algn="l">
              <a:lnSpc>
                <a:spcPts val="4460"/>
              </a:lnSpc>
            </a:pPr>
            <a:r>
              <a:rPr lang="en-US" sz="3597">
                <a:solidFill>
                  <a:srgbClr val="F1EEEB"/>
                </a:solidFill>
                <a:latin typeface="Antic"/>
                <a:ea typeface="Antic"/>
                <a:cs typeface="Antic"/>
                <a:sym typeface="Antic"/>
              </a:rPr>
              <a:t>By planning your outfits, saves you time and mental energy moving forward.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TextBox 2" id="2"/>
          <p:cNvSpPr txBox="true"/>
          <p:nvPr/>
        </p:nvSpPr>
        <p:spPr>
          <a:xfrm rot="0">
            <a:off x="1028700" y="3768269"/>
            <a:ext cx="11252746" cy="3037877"/>
          </a:xfrm>
          <a:prstGeom prst="rect">
            <a:avLst/>
          </a:prstGeom>
        </p:spPr>
        <p:txBody>
          <a:bodyPr anchor="t" rtlCol="false" tIns="0" lIns="0" bIns="0" rIns="0">
            <a:spAutoFit/>
          </a:bodyPr>
          <a:lstStyle/>
          <a:p>
            <a:pPr algn="ctr">
              <a:lnSpc>
                <a:spcPts val="7851"/>
              </a:lnSpc>
            </a:pPr>
            <a:r>
              <a:rPr lang="en-US" sz="7851">
                <a:solidFill>
                  <a:srgbClr val="F1EEEB"/>
                </a:solidFill>
                <a:latin typeface="Dream Avenue 1"/>
                <a:ea typeface="Dream Avenue 1"/>
                <a:cs typeface="Dream Avenue 1"/>
                <a:sym typeface="Dream Avenue 1"/>
              </a:rPr>
              <a:t>TIPS FOR CREATING  OUTFITS </a:t>
            </a:r>
          </a:p>
          <a:p>
            <a:pPr algn="ctr">
              <a:lnSpc>
                <a:spcPts val="7851"/>
              </a:lnSpc>
            </a:pPr>
          </a:p>
        </p:txBody>
      </p:sp>
      <p:sp>
        <p:nvSpPr>
          <p:cNvPr name="Freeform 3" id="3"/>
          <p:cNvSpPr/>
          <p:nvPr/>
        </p:nvSpPr>
        <p:spPr>
          <a:xfrm flipH="false" flipV="false" rot="0">
            <a:off x="0" y="0"/>
            <a:ext cx="18288000" cy="3209027"/>
          </a:xfrm>
          <a:custGeom>
            <a:avLst/>
            <a:gdLst/>
            <a:ahLst/>
            <a:cxnLst/>
            <a:rect r="r" b="b" t="t" l="l"/>
            <a:pathLst>
              <a:path h="3209027" w="18288000">
                <a:moveTo>
                  <a:pt x="0" y="0"/>
                </a:moveTo>
                <a:lnTo>
                  <a:pt x="18288000" y="0"/>
                </a:lnTo>
                <a:lnTo>
                  <a:pt x="18288000" y="3209027"/>
                </a:lnTo>
                <a:lnTo>
                  <a:pt x="0" y="3209027"/>
                </a:lnTo>
                <a:lnTo>
                  <a:pt x="0" y="0"/>
                </a:lnTo>
                <a:close/>
              </a:path>
            </a:pathLst>
          </a:custGeom>
          <a:blipFill>
            <a:blip r:embed="rId2"/>
            <a:stretch>
              <a:fillRect l="0" t="-139964" r="0" b="-139964"/>
            </a:stretch>
          </a:blipFill>
        </p:spPr>
      </p:sp>
      <p:sp>
        <p:nvSpPr>
          <p:cNvPr name="Freeform 4" id="4"/>
          <p:cNvSpPr/>
          <p:nvPr/>
        </p:nvSpPr>
        <p:spPr>
          <a:xfrm flipH="false" flipV="false" rot="0">
            <a:off x="16739339" y="548968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548661" y="613889"/>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2281446" y="216302"/>
            <a:ext cx="5267197" cy="5985451"/>
          </a:xfrm>
          <a:custGeom>
            <a:avLst/>
            <a:gdLst/>
            <a:ahLst/>
            <a:cxnLst/>
            <a:rect r="r" b="b" t="t" l="l"/>
            <a:pathLst>
              <a:path h="5985451" w="5267197">
                <a:moveTo>
                  <a:pt x="0" y="0"/>
                </a:moveTo>
                <a:lnTo>
                  <a:pt x="5267197" y="0"/>
                </a:lnTo>
                <a:lnTo>
                  <a:pt x="5267197" y="5985451"/>
                </a:lnTo>
                <a:lnTo>
                  <a:pt x="0" y="5985451"/>
                </a:lnTo>
                <a:lnTo>
                  <a:pt x="0" y="0"/>
                </a:lnTo>
                <a:close/>
              </a:path>
            </a:pathLst>
          </a:custGeom>
          <a:blipFill>
            <a:blip r:embed="rId5"/>
            <a:stretch>
              <a:fillRect l="0" t="0" r="0" b="0"/>
            </a:stretch>
          </a:blipFill>
        </p:spPr>
      </p:sp>
      <p:sp>
        <p:nvSpPr>
          <p:cNvPr name="TextBox 7" id="7"/>
          <p:cNvSpPr txBox="true"/>
          <p:nvPr/>
        </p:nvSpPr>
        <p:spPr>
          <a:xfrm rot="0">
            <a:off x="568032" y="6536956"/>
            <a:ext cx="5791567" cy="937260"/>
          </a:xfrm>
          <a:prstGeom prst="rect">
            <a:avLst/>
          </a:prstGeom>
        </p:spPr>
        <p:txBody>
          <a:bodyPr anchor="t" rtlCol="false" tIns="0" lIns="0" bIns="0" rIns="0">
            <a:spAutoFit/>
          </a:bodyPr>
          <a:lstStyle/>
          <a:p>
            <a:pPr algn="l">
              <a:lnSpc>
                <a:spcPts val="3719"/>
              </a:lnSpc>
            </a:pPr>
            <a:r>
              <a:rPr lang="en-US" sz="2999">
                <a:solidFill>
                  <a:srgbClr val="F1EEEB"/>
                </a:solidFill>
                <a:latin typeface="Antic"/>
                <a:ea typeface="Antic"/>
                <a:cs typeface="Antic"/>
                <a:sym typeface="Antic"/>
              </a:rPr>
              <a:t>Pinterest is an excellent source of inspiration</a:t>
            </a:r>
          </a:p>
        </p:txBody>
      </p:sp>
      <p:sp>
        <p:nvSpPr>
          <p:cNvPr name="TextBox 8" id="8"/>
          <p:cNvSpPr txBox="true"/>
          <p:nvPr/>
        </p:nvSpPr>
        <p:spPr>
          <a:xfrm rot="0">
            <a:off x="7055094" y="6536956"/>
            <a:ext cx="9169661" cy="937260"/>
          </a:xfrm>
          <a:prstGeom prst="rect">
            <a:avLst/>
          </a:prstGeom>
        </p:spPr>
        <p:txBody>
          <a:bodyPr anchor="t" rtlCol="false" tIns="0" lIns="0" bIns="0" rIns="0">
            <a:spAutoFit/>
          </a:bodyPr>
          <a:lstStyle/>
          <a:p>
            <a:pPr algn="l">
              <a:lnSpc>
                <a:spcPts val="3719"/>
              </a:lnSpc>
            </a:pPr>
            <a:r>
              <a:rPr lang="en-US" sz="2999">
                <a:solidFill>
                  <a:srgbClr val="F1EEEB"/>
                </a:solidFill>
                <a:latin typeface="Antic"/>
                <a:ea typeface="Antic"/>
                <a:cs typeface="Antic"/>
                <a:sym typeface="Antic"/>
              </a:rPr>
              <a:t>Don’t forget layers, shoes, and accessories. They can really add to an outfit.</a:t>
            </a:r>
          </a:p>
        </p:txBody>
      </p:sp>
      <p:sp>
        <p:nvSpPr>
          <p:cNvPr name="TextBox 9" id="9"/>
          <p:cNvSpPr txBox="true"/>
          <p:nvPr/>
        </p:nvSpPr>
        <p:spPr>
          <a:xfrm rot="0">
            <a:off x="568032" y="8413318"/>
            <a:ext cx="5330899" cy="1403985"/>
          </a:xfrm>
          <a:prstGeom prst="rect">
            <a:avLst/>
          </a:prstGeom>
        </p:spPr>
        <p:txBody>
          <a:bodyPr anchor="t" rtlCol="false" tIns="0" lIns="0" bIns="0" rIns="0">
            <a:spAutoFit/>
          </a:bodyPr>
          <a:lstStyle/>
          <a:p>
            <a:pPr algn="l">
              <a:lnSpc>
                <a:spcPts val="3719"/>
              </a:lnSpc>
            </a:pPr>
            <a:r>
              <a:rPr lang="en-US" sz="2999">
                <a:solidFill>
                  <a:srgbClr val="F1EEEB"/>
                </a:solidFill>
                <a:latin typeface="Antic"/>
                <a:ea typeface="Antic"/>
                <a:cs typeface="Antic"/>
                <a:sym typeface="Antic"/>
              </a:rPr>
              <a:t>See how many different looks you can make with one pair of bottoms or a favorite top. </a:t>
            </a:r>
          </a:p>
        </p:txBody>
      </p:sp>
      <p:sp>
        <p:nvSpPr>
          <p:cNvPr name="TextBox 10" id="10"/>
          <p:cNvSpPr txBox="true"/>
          <p:nvPr/>
        </p:nvSpPr>
        <p:spPr>
          <a:xfrm rot="0">
            <a:off x="568032" y="6016503"/>
            <a:ext cx="5791567" cy="488569"/>
          </a:xfrm>
          <a:prstGeom prst="rect">
            <a:avLst/>
          </a:prstGeom>
        </p:spPr>
        <p:txBody>
          <a:bodyPr anchor="t" rtlCol="false" tIns="0" lIns="0" bIns="0" rIns="0">
            <a:spAutoFit/>
          </a:bodyPr>
          <a:lstStyle/>
          <a:p>
            <a:pPr algn="l">
              <a:lnSpc>
                <a:spcPts val="3967"/>
              </a:lnSpc>
            </a:pPr>
            <a:r>
              <a:rPr lang="en-US" sz="3199">
                <a:solidFill>
                  <a:srgbClr val="F1EEEB"/>
                </a:solidFill>
                <a:latin typeface="Antic Bold"/>
                <a:ea typeface="Antic Bold"/>
                <a:cs typeface="Antic Bold"/>
                <a:sym typeface="Antic Bold"/>
              </a:rPr>
              <a:t>Get inspired</a:t>
            </a:r>
          </a:p>
        </p:txBody>
      </p:sp>
      <p:sp>
        <p:nvSpPr>
          <p:cNvPr name="TextBox 11" id="11"/>
          <p:cNvSpPr txBox="true"/>
          <p:nvPr/>
        </p:nvSpPr>
        <p:spPr>
          <a:xfrm rot="0">
            <a:off x="568032" y="7943799"/>
            <a:ext cx="5791567" cy="488569"/>
          </a:xfrm>
          <a:prstGeom prst="rect">
            <a:avLst/>
          </a:prstGeom>
        </p:spPr>
        <p:txBody>
          <a:bodyPr anchor="t" rtlCol="false" tIns="0" lIns="0" bIns="0" rIns="0">
            <a:spAutoFit/>
          </a:bodyPr>
          <a:lstStyle/>
          <a:p>
            <a:pPr algn="l">
              <a:lnSpc>
                <a:spcPts val="3967"/>
              </a:lnSpc>
            </a:pPr>
            <a:r>
              <a:rPr lang="en-US" sz="3199">
                <a:solidFill>
                  <a:srgbClr val="F1EEEB"/>
                </a:solidFill>
                <a:latin typeface="Antic Bold"/>
                <a:ea typeface="Antic Bold"/>
                <a:cs typeface="Antic Bold"/>
                <a:sym typeface="Antic Bold"/>
              </a:rPr>
              <a:t>Start with one item.</a:t>
            </a:r>
          </a:p>
        </p:txBody>
      </p:sp>
      <p:sp>
        <p:nvSpPr>
          <p:cNvPr name="TextBox 12" id="12"/>
          <p:cNvSpPr txBox="true"/>
          <p:nvPr/>
        </p:nvSpPr>
        <p:spPr>
          <a:xfrm rot="0">
            <a:off x="7055094" y="5988577"/>
            <a:ext cx="7389691" cy="507478"/>
          </a:xfrm>
          <a:prstGeom prst="rect">
            <a:avLst/>
          </a:prstGeom>
        </p:spPr>
        <p:txBody>
          <a:bodyPr anchor="t" rtlCol="false" tIns="0" lIns="0" bIns="0" rIns="0">
            <a:spAutoFit/>
          </a:bodyPr>
          <a:lstStyle/>
          <a:p>
            <a:pPr algn="l">
              <a:lnSpc>
                <a:spcPts val="4002"/>
              </a:lnSpc>
            </a:pPr>
            <a:r>
              <a:rPr lang="en-US" sz="3227">
                <a:solidFill>
                  <a:srgbClr val="F1EEEB"/>
                </a:solidFill>
                <a:latin typeface="Antic Bold"/>
                <a:ea typeface="Antic Bold"/>
                <a:cs typeface="Antic Bold"/>
                <a:sym typeface="Antic Bold"/>
              </a:rPr>
              <a:t>Layer and style for interest.</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TextBox 2" id="2"/>
          <p:cNvSpPr txBox="true"/>
          <p:nvPr/>
        </p:nvSpPr>
        <p:spPr>
          <a:xfrm rot="0">
            <a:off x="1028700" y="3768269"/>
            <a:ext cx="11252746" cy="3037877"/>
          </a:xfrm>
          <a:prstGeom prst="rect">
            <a:avLst/>
          </a:prstGeom>
        </p:spPr>
        <p:txBody>
          <a:bodyPr anchor="t" rtlCol="false" tIns="0" lIns="0" bIns="0" rIns="0">
            <a:spAutoFit/>
          </a:bodyPr>
          <a:lstStyle/>
          <a:p>
            <a:pPr algn="ctr">
              <a:lnSpc>
                <a:spcPts val="7851"/>
              </a:lnSpc>
            </a:pPr>
            <a:r>
              <a:rPr lang="en-US" sz="7851">
                <a:solidFill>
                  <a:srgbClr val="F1EEEB"/>
                </a:solidFill>
                <a:latin typeface="Dream Avenue 1"/>
                <a:ea typeface="Dream Avenue 1"/>
                <a:cs typeface="Dream Avenue 1"/>
                <a:sym typeface="Dream Avenue 1"/>
              </a:rPr>
              <a:t>TIPS FOR CREATING  OUTFITS </a:t>
            </a:r>
          </a:p>
          <a:p>
            <a:pPr algn="ctr">
              <a:lnSpc>
                <a:spcPts val="7851"/>
              </a:lnSpc>
            </a:pPr>
          </a:p>
        </p:txBody>
      </p:sp>
      <p:sp>
        <p:nvSpPr>
          <p:cNvPr name="Freeform 3" id="3"/>
          <p:cNvSpPr/>
          <p:nvPr/>
        </p:nvSpPr>
        <p:spPr>
          <a:xfrm flipH="false" flipV="false" rot="0">
            <a:off x="0" y="0"/>
            <a:ext cx="18288000" cy="3209027"/>
          </a:xfrm>
          <a:custGeom>
            <a:avLst/>
            <a:gdLst/>
            <a:ahLst/>
            <a:cxnLst/>
            <a:rect r="r" b="b" t="t" l="l"/>
            <a:pathLst>
              <a:path h="3209027" w="18288000">
                <a:moveTo>
                  <a:pt x="0" y="0"/>
                </a:moveTo>
                <a:lnTo>
                  <a:pt x="18288000" y="0"/>
                </a:lnTo>
                <a:lnTo>
                  <a:pt x="18288000" y="3209027"/>
                </a:lnTo>
                <a:lnTo>
                  <a:pt x="0" y="3209027"/>
                </a:lnTo>
                <a:lnTo>
                  <a:pt x="0" y="0"/>
                </a:lnTo>
                <a:close/>
              </a:path>
            </a:pathLst>
          </a:custGeom>
          <a:blipFill>
            <a:blip r:embed="rId2"/>
            <a:stretch>
              <a:fillRect l="0" t="-139964" r="0" b="-139964"/>
            </a:stretch>
          </a:blipFill>
        </p:spPr>
      </p:sp>
      <p:sp>
        <p:nvSpPr>
          <p:cNvPr name="Freeform 4" id="4"/>
          <p:cNvSpPr/>
          <p:nvPr/>
        </p:nvSpPr>
        <p:spPr>
          <a:xfrm flipH="false" flipV="false" rot="0">
            <a:off x="16739339" y="548968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548661" y="613889"/>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2281446" y="216302"/>
            <a:ext cx="5267197" cy="5985451"/>
          </a:xfrm>
          <a:custGeom>
            <a:avLst/>
            <a:gdLst/>
            <a:ahLst/>
            <a:cxnLst/>
            <a:rect r="r" b="b" t="t" l="l"/>
            <a:pathLst>
              <a:path h="5985451" w="5267197">
                <a:moveTo>
                  <a:pt x="0" y="0"/>
                </a:moveTo>
                <a:lnTo>
                  <a:pt x="5267197" y="0"/>
                </a:lnTo>
                <a:lnTo>
                  <a:pt x="5267197" y="5985451"/>
                </a:lnTo>
                <a:lnTo>
                  <a:pt x="0" y="5985451"/>
                </a:lnTo>
                <a:lnTo>
                  <a:pt x="0" y="0"/>
                </a:lnTo>
                <a:close/>
              </a:path>
            </a:pathLst>
          </a:custGeom>
          <a:blipFill>
            <a:blip r:embed="rId5"/>
            <a:stretch>
              <a:fillRect l="-6818" t="0" r="-6818" b="0"/>
            </a:stretch>
          </a:blipFill>
        </p:spPr>
      </p:sp>
      <p:sp>
        <p:nvSpPr>
          <p:cNvPr name="TextBox 7" id="7"/>
          <p:cNvSpPr txBox="true"/>
          <p:nvPr/>
        </p:nvSpPr>
        <p:spPr>
          <a:xfrm rot="0">
            <a:off x="568032" y="6536956"/>
            <a:ext cx="5791567" cy="1403985"/>
          </a:xfrm>
          <a:prstGeom prst="rect">
            <a:avLst/>
          </a:prstGeom>
        </p:spPr>
        <p:txBody>
          <a:bodyPr anchor="t" rtlCol="false" tIns="0" lIns="0" bIns="0" rIns="0">
            <a:spAutoFit/>
          </a:bodyPr>
          <a:lstStyle/>
          <a:p>
            <a:pPr algn="l">
              <a:lnSpc>
                <a:spcPts val="3719"/>
              </a:lnSpc>
            </a:pPr>
            <a:r>
              <a:rPr lang="en-US" sz="2999">
                <a:solidFill>
                  <a:srgbClr val="F1EEEB"/>
                </a:solidFill>
                <a:latin typeface="Antic"/>
                <a:ea typeface="Antic"/>
                <a:cs typeface="Antic"/>
                <a:sym typeface="Antic"/>
              </a:rPr>
              <a:t>Take a picture of outfits you love with your phone so you can reference them in the future.</a:t>
            </a:r>
          </a:p>
        </p:txBody>
      </p:sp>
      <p:sp>
        <p:nvSpPr>
          <p:cNvPr name="TextBox 8" id="8"/>
          <p:cNvSpPr txBox="true"/>
          <p:nvPr/>
        </p:nvSpPr>
        <p:spPr>
          <a:xfrm rot="0">
            <a:off x="7055094" y="6536956"/>
            <a:ext cx="9169661" cy="1403985"/>
          </a:xfrm>
          <a:prstGeom prst="rect">
            <a:avLst/>
          </a:prstGeom>
        </p:spPr>
        <p:txBody>
          <a:bodyPr anchor="t" rtlCol="false" tIns="0" lIns="0" bIns="0" rIns="0">
            <a:spAutoFit/>
          </a:bodyPr>
          <a:lstStyle/>
          <a:p>
            <a:pPr algn="l">
              <a:lnSpc>
                <a:spcPts val="3719"/>
              </a:lnSpc>
            </a:pPr>
            <a:r>
              <a:rPr lang="en-US" sz="2999">
                <a:solidFill>
                  <a:srgbClr val="F1EEEB"/>
                </a:solidFill>
                <a:latin typeface="Antic"/>
                <a:ea typeface="Antic"/>
                <a:cs typeface="Antic"/>
                <a:sym typeface="Antic"/>
              </a:rPr>
              <a:t>If you find something that will only work one or two ways, consider whether it’s worth keeping. </a:t>
            </a:r>
          </a:p>
          <a:p>
            <a:pPr algn="l">
              <a:lnSpc>
                <a:spcPts val="3719"/>
              </a:lnSpc>
            </a:pPr>
          </a:p>
        </p:txBody>
      </p:sp>
      <p:sp>
        <p:nvSpPr>
          <p:cNvPr name="TextBox 9" id="9"/>
          <p:cNvSpPr txBox="true"/>
          <p:nvPr/>
        </p:nvSpPr>
        <p:spPr>
          <a:xfrm rot="0">
            <a:off x="5220344" y="8546782"/>
            <a:ext cx="5791567" cy="937260"/>
          </a:xfrm>
          <a:prstGeom prst="rect">
            <a:avLst/>
          </a:prstGeom>
        </p:spPr>
        <p:txBody>
          <a:bodyPr anchor="t" rtlCol="false" tIns="0" lIns="0" bIns="0" rIns="0">
            <a:spAutoFit/>
          </a:bodyPr>
          <a:lstStyle/>
          <a:p>
            <a:pPr algn="l">
              <a:lnSpc>
                <a:spcPts val="3719"/>
              </a:lnSpc>
            </a:pPr>
            <a:r>
              <a:rPr lang="en-US" sz="2999">
                <a:solidFill>
                  <a:srgbClr val="F1EEEB"/>
                </a:solidFill>
                <a:latin typeface="Antic"/>
                <a:ea typeface="Antic"/>
                <a:cs typeface="Antic"/>
                <a:sym typeface="Antic"/>
              </a:rPr>
              <a:t>If an item only works 1 or 2 ways, consider if it’s worth keeping. </a:t>
            </a:r>
          </a:p>
        </p:txBody>
      </p:sp>
      <p:sp>
        <p:nvSpPr>
          <p:cNvPr name="TextBox 10" id="10"/>
          <p:cNvSpPr txBox="true"/>
          <p:nvPr/>
        </p:nvSpPr>
        <p:spPr>
          <a:xfrm rot="0">
            <a:off x="568032" y="5998102"/>
            <a:ext cx="5791567" cy="488569"/>
          </a:xfrm>
          <a:prstGeom prst="rect">
            <a:avLst/>
          </a:prstGeom>
        </p:spPr>
        <p:txBody>
          <a:bodyPr anchor="t" rtlCol="false" tIns="0" lIns="0" bIns="0" rIns="0">
            <a:spAutoFit/>
          </a:bodyPr>
          <a:lstStyle/>
          <a:p>
            <a:pPr algn="l">
              <a:lnSpc>
                <a:spcPts val="3967"/>
              </a:lnSpc>
            </a:pPr>
            <a:r>
              <a:rPr lang="en-US" sz="3199">
                <a:solidFill>
                  <a:srgbClr val="F1EEEB"/>
                </a:solidFill>
                <a:latin typeface="Antic Bold"/>
                <a:ea typeface="Antic Bold"/>
                <a:cs typeface="Antic Bold"/>
                <a:sym typeface="Antic Bold"/>
              </a:rPr>
              <a:t>Take photos</a:t>
            </a:r>
          </a:p>
        </p:txBody>
      </p:sp>
      <p:sp>
        <p:nvSpPr>
          <p:cNvPr name="TextBox 11" id="11"/>
          <p:cNvSpPr txBox="true"/>
          <p:nvPr/>
        </p:nvSpPr>
        <p:spPr>
          <a:xfrm rot="0">
            <a:off x="5220344" y="7931416"/>
            <a:ext cx="5791567" cy="488569"/>
          </a:xfrm>
          <a:prstGeom prst="rect">
            <a:avLst/>
          </a:prstGeom>
        </p:spPr>
        <p:txBody>
          <a:bodyPr anchor="t" rtlCol="false" tIns="0" lIns="0" bIns="0" rIns="0">
            <a:spAutoFit/>
          </a:bodyPr>
          <a:lstStyle/>
          <a:p>
            <a:pPr algn="l">
              <a:lnSpc>
                <a:spcPts val="3967"/>
              </a:lnSpc>
            </a:pPr>
            <a:r>
              <a:rPr lang="en-US" sz="3199">
                <a:solidFill>
                  <a:srgbClr val="F1EEEB"/>
                </a:solidFill>
                <a:latin typeface="Antic Bold"/>
                <a:ea typeface="Antic Bold"/>
                <a:cs typeface="Antic Bold"/>
                <a:sym typeface="Antic Bold"/>
              </a:rPr>
              <a:t>Identify the gaps</a:t>
            </a:r>
          </a:p>
        </p:txBody>
      </p:sp>
      <p:sp>
        <p:nvSpPr>
          <p:cNvPr name="TextBox 12" id="12"/>
          <p:cNvSpPr txBox="true"/>
          <p:nvPr/>
        </p:nvSpPr>
        <p:spPr>
          <a:xfrm rot="0">
            <a:off x="7055094" y="5988577"/>
            <a:ext cx="7389691" cy="507478"/>
          </a:xfrm>
          <a:prstGeom prst="rect">
            <a:avLst/>
          </a:prstGeom>
        </p:spPr>
        <p:txBody>
          <a:bodyPr anchor="t" rtlCol="false" tIns="0" lIns="0" bIns="0" rIns="0">
            <a:spAutoFit/>
          </a:bodyPr>
          <a:lstStyle/>
          <a:p>
            <a:pPr algn="l">
              <a:lnSpc>
                <a:spcPts val="4002"/>
              </a:lnSpc>
            </a:pPr>
            <a:r>
              <a:rPr lang="en-US" sz="3227">
                <a:solidFill>
                  <a:srgbClr val="F1EEEB"/>
                </a:solidFill>
                <a:latin typeface="Antic Bold"/>
                <a:ea typeface="Antic Bold"/>
                <a:cs typeface="Antic Bold"/>
                <a:sym typeface="Antic Bold"/>
              </a:rPr>
              <a:t>Look for weak links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grpSp>
        <p:nvGrpSpPr>
          <p:cNvPr name="Group 2" id="2"/>
          <p:cNvGrpSpPr/>
          <p:nvPr/>
        </p:nvGrpSpPr>
        <p:grpSpPr>
          <a:xfrm rot="0">
            <a:off x="0" y="1683881"/>
            <a:ext cx="18288000" cy="6919237"/>
            <a:chOff x="0" y="0"/>
            <a:chExt cx="4816593" cy="1822351"/>
          </a:xfrm>
        </p:grpSpPr>
        <p:sp>
          <p:nvSpPr>
            <p:cNvPr name="Freeform 3" id="3"/>
            <p:cNvSpPr/>
            <p:nvPr/>
          </p:nvSpPr>
          <p:spPr>
            <a:xfrm flipH="false" flipV="false" rot="0">
              <a:off x="0" y="0"/>
              <a:ext cx="4816592" cy="1822351"/>
            </a:xfrm>
            <a:custGeom>
              <a:avLst/>
              <a:gdLst/>
              <a:ahLst/>
              <a:cxnLst/>
              <a:rect r="r" b="b" t="t" l="l"/>
              <a:pathLst>
                <a:path h="1822351" w="4816592">
                  <a:moveTo>
                    <a:pt x="0" y="0"/>
                  </a:moveTo>
                  <a:lnTo>
                    <a:pt x="4816592" y="0"/>
                  </a:lnTo>
                  <a:lnTo>
                    <a:pt x="4816592" y="1822351"/>
                  </a:lnTo>
                  <a:lnTo>
                    <a:pt x="0" y="1822351"/>
                  </a:lnTo>
                  <a:close/>
                </a:path>
              </a:pathLst>
            </a:custGeom>
            <a:solidFill>
              <a:srgbClr val="F1EEEB"/>
            </a:solidFill>
          </p:spPr>
        </p:sp>
        <p:sp>
          <p:nvSpPr>
            <p:cNvPr name="TextBox 4" id="4"/>
            <p:cNvSpPr txBox="true"/>
            <p:nvPr/>
          </p:nvSpPr>
          <p:spPr>
            <a:xfrm>
              <a:off x="0" y="-38100"/>
              <a:ext cx="4816593" cy="1860451"/>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6537647" y="210863"/>
            <a:ext cx="11750353" cy="10076137"/>
          </a:xfrm>
          <a:custGeom>
            <a:avLst/>
            <a:gdLst/>
            <a:ahLst/>
            <a:cxnLst/>
            <a:rect r="r" b="b" t="t" l="l"/>
            <a:pathLst>
              <a:path h="10076137" w="11750353">
                <a:moveTo>
                  <a:pt x="0" y="0"/>
                </a:moveTo>
                <a:lnTo>
                  <a:pt x="11750353" y="0"/>
                </a:lnTo>
                <a:lnTo>
                  <a:pt x="11750353" y="10076137"/>
                </a:lnTo>
                <a:lnTo>
                  <a:pt x="0" y="10076137"/>
                </a:lnTo>
                <a:lnTo>
                  <a:pt x="0" y="0"/>
                </a:lnTo>
                <a:close/>
              </a:path>
            </a:pathLst>
          </a:custGeom>
          <a:blipFill>
            <a:blip r:embed="rId2">
              <a:alphaModFix amt="34000"/>
            </a:blip>
            <a:stretch>
              <a:fillRect l="-13422" t="0" r="-10295" b="0"/>
            </a:stretch>
          </a:blipFill>
        </p:spPr>
      </p:sp>
      <p:sp>
        <p:nvSpPr>
          <p:cNvPr name="TextBox 6" id="6"/>
          <p:cNvSpPr txBox="true"/>
          <p:nvPr/>
        </p:nvSpPr>
        <p:spPr>
          <a:xfrm rot="0">
            <a:off x="3586702" y="3569696"/>
            <a:ext cx="12451157" cy="1573804"/>
          </a:xfrm>
          <a:prstGeom prst="rect">
            <a:avLst/>
          </a:prstGeom>
        </p:spPr>
        <p:txBody>
          <a:bodyPr anchor="t" rtlCol="false" tIns="0" lIns="0" bIns="0" rIns="0">
            <a:spAutoFit/>
          </a:bodyPr>
          <a:lstStyle/>
          <a:p>
            <a:pPr algn="just">
              <a:lnSpc>
                <a:spcPts val="11710"/>
              </a:lnSpc>
            </a:pPr>
            <a:r>
              <a:rPr lang="en-US" sz="11710">
                <a:solidFill>
                  <a:srgbClr val="95291A"/>
                </a:solidFill>
                <a:latin typeface="Dream Avenue 1"/>
                <a:ea typeface="Dream Avenue 1"/>
                <a:cs typeface="Dream Avenue 1"/>
                <a:sym typeface="Dream Avenue 1"/>
              </a:rPr>
              <a:t>WHAT’S NEXT?</a:t>
            </a:r>
          </a:p>
        </p:txBody>
      </p:sp>
      <p:sp>
        <p:nvSpPr>
          <p:cNvPr name="Freeform 7" id="7"/>
          <p:cNvSpPr/>
          <p:nvPr/>
        </p:nvSpPr>
        <p:spPr>
          <a:xfrm flipH="false" flipV="false" rot="0">
            <a:off x="13630671" y="439737"/>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8" id="8"/>
          <p:cNvSpPr/>
          <p:nvPr/>
        </p:nvSpPr>
        <p:spPr>
          <a:xfrm>
            <a:off x="496219" y="886429"/>
            <a:ext cx="6560114" cy="0"/>
          </a:xfrm>
          <a:prstGeom prst="line">
            <a:avLst/>
          </a:prstGeom>
          <a:ln cap="flat" w="19050">
            <a:solidFill>
              <a:srgbClr val="F1EEEB"/>
            </a:solidFill>
            <a:prstDash val="solid"/>
            <a:headEnd type="none" len="sm" w="sm"/>
            <a:tailEnd type="none" len="sm" w="sm"/>
          </a:ln>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TextBox 2" id="2"/>
          <p:cNvSpPr txBox="true"/>
          <p:nvPr/>
        </p:nvSpPr>
        <p:spPr>
          <a:xfrm rot="0">
            <a:off x="3571578" y="3370952"/>
            <a:ext cx="8545146" cy="1210974"/>
          </a:xfrm>
          <a:prstGeom prst="rect">
            <a:avLst/>
          </a:prstGeom>
        </p:spPr>
        <p:txBody>
          <a:bodyPr anchor="t" rtlCol="false" tIns="0" lIns="0" bIns="0" rIns="0">
            <a:spAutoFit/>
          </a:bodyPr>
          <a:lstStyle/>
          <a:p>
            <a:pPr algn="ctr">
              <a:lnSpc>
                <a:spcPts val="9051"/>
              </a:lnSpc>
            </a:pPr>
            <a:r>
              <a:rPr lang="en-US" sz="9051">
                <a:solidFill>
                  <a:srgbClr val="F1EEEB"/>
                </a:solidFill>
                <a:latin typeface="Dream Avenue 1"/>
                <a:ea typeface="Dream Avenue 1"/>
                <a:cs typeface="Dream Avenue 1"/>
                <a:sym typeface="Dream Avenue 1"/>
              </a:rPr>
              <a:t>WHAT’S NEXT?</a:t>
            </a:r>
          </a:p>
        </p:txBody>
      </p:sp>
      <p:sp>
        <p:nvSpPr>
          <p:cNvPr name="TextBox 3" id="3"/>
          <p:cNvSpPr txBox="true"/>
          <p:nvPr/>
        </p:nvSpPr>
        <p:spPr>
          <a:xfrm rot="0">
            <a:off x="270208" y="4709639"/>
            <a:ext cx="7351969" cy="2876296"/>
          </a:xfrm>
          <a:prstGeom prst="rect">
            <a:avLst/>
          </a:prstGeom>
        </p:spPr>
        <p:txBody>
          <a:bodyPr anchor="t" rtlCol="false" tIns="0" lIns="0" bIns="0" rIns="0">
            <a:spAutoFit/>
          </a:bodyPr>
          <a:lstStyle/>
          <a:p>
            <a:pPr algn="l">
              <a:lnSpc>
                <a:spcPts val="4463"/>
              </a:lnSpc>
            </a:pPr>
            <a:r>
              <a:rPr lang="en-US" sz="3599">
                <a:solidFill>
                  <a:srgbClr val="F1EEEB"/>
                </a:solidFill>
                <a:latin typeface="Antic"/>
                <a:ea typeface="Antic"/>
                <a:cs typeface="Antic"/>
                <a:sym typeface="Antic"/>
              </a:rPr>
              <a:t>Carve out a section of your closet for your capsule pieces.  If you can, move everything else to a different closet or location that’s out of sight.</a:t>
            </a:r>
          </a:p>
          <a:p>
            <a:pPr algn="l">
              <a:lnSpc>
                <a:spcPts val="4959"/>
              </a:lnSpc>
            </a:pPr>
          </a:p>
        </p:txBody>
      </p:sp>
      <p:sp>
        <p:nvSpPr>
          <p:cNvPr name="TextBox 4" id="4"/>
          <p:cNvSpPr txBox="true"/>
          <p:nvPr/>
        </p:nvSpPr>
        <p:spPr>
          <a:xfrm rot="0">
            <a:off x="8044033" y="4879971"/>
            <a:ext cx="9215267" cy="5027930"/>
          </a:xfrm>
          <a:prstGeom prst="rect">
            <a:avLst/>
          </a:prstGeom>
        </p:spPr>
        <p:txBody>
          <a:bodyPr anchor="t" rtlCol="false" tIns="0" lIns="0" bIns="0" rIns="0">
            <a:spAutoFit/>
          </a:bodyPr>
          <a:lstStyle/>
          <a:p>
            <a:pPr algn="l">
              <a:lnSpc>
                <a:spcPts val="4959"/>
              </a:lnSpc>
            </a:pPr>
            <a:r>
              <a:rPr lang="en-US" sz="3999">
                <a:solidFill>
                  <a:srgbClr val="F1EEEB"/>
                </a:solidFill>
                <a:latin typeface="Antic"/>
                <a:ea typeface="Antic"/>
                <a:cs typeface="Antic"/>
                <a:sym typeface="Antic"/>
              </a:rPr>
              <a:t>What to do with the rest of your clothes</a:t>
            </a:r>
          </a:p>
          <a:p>
            <a:pPr algn="l" marL="863593" indent="-431796" lvl="1">
              <a:lnSpc>
                <a:spcPts val="4959"/>
              </a:lnSpc>
              <a:buFont typeface="Arial"/>
              <a:buChar char="•"/>
            </a:pPr>
            <a:r>
              <a:rPr lang="en-US" sz="3999">
                <a:solidFill>
                  <a:srgbClr val="F1EEEB"/>
                </a:solidFill>
                <a:latin typeface="Antic"/>
                <a:ea typeface="Antic"/>
                <a:cs typeface="Antic"/>
                <a:sym typeface="Antic"/>
              </a:rPr>
              <a:t>Donate or sell ASAP. Grab those items you are ready to part with and get them out within the next few days.</a:t>
            </a:r>
          </a:p>
          <a:p>
            <a:pPr algn="l" marL="863593" indent="-431796" lvl="1">
              <a:lnSpc>
                <a:spcPts val="4959"/>
              </a:lnSpc>
              <a:buFont typeface="Arial"/>
              <a:buChar char="•"/>
            </a:pPr>
            <a:r>
              <a:rPr lang="en-US" sz="3999">
                <a:solidFill>
                  <a:srgbClr val="F1EEEB"/>
                </a:solidFill>
                <a:latin typeface="Antic"/>
                <a:ea typeface="Antic"/>
                <a:cs typeface="Antic"/>
                <a:sym typeface="Antic"/>
              </a:rPr>
              <a:t>Declutter again after 30 days. Go through your non-capsule clothes again after 30 days.  </a:t>
            </a:r>
          </a:p>
          <a:p>
            <a:pPr algn="l">
              <a:lnSpc>
                <a:spcPts val="4959"/>
              </a:lnSpc>
            </a:pPr>
          </a:p>
        </p:txBody>
      </p:sp>
      <p:sp>
        <p:nvSpPr>
          <p:cNvPr name="TextBox 5" id="5"/>
          <p:cNvSpPr txBox="true"/>
          <p:nvPr/>
        </p:nvSpPr>
        <p:spPr>
          <a:xfrm rot="0">
            <a:off x="270208" y="7445706"/>
            <a:ext cx="7351969" cy="2841294"/>
          </a:xfrm>
          <a:prstGeom prst="rect">
            <a:avLst/>
          </a:prstGeom>
        </p:spPr>
        <p:txBody>
          <a:bodyPr anchor="t" rtlCol="false" tIns="0" lIns="0" bIns="0" rIns="0">
            <a:spAutoFit/>
          </a:bodyPr>
          <a:lstStyle/>
          <a:p>
            <a:pPr algn="l">
              <a:lnSpc>
                <a:spcPts val="4541"/>
              </a:lnSpc>
            </a:pPr>
            <a:r>
              <a:rPr lang="en-US" sz="3662">
                <a:solidFill>
                  <a:srgbClr val="F1EEEB"/>
                </a:solidFill>
                <a:latin typeface="Antic"/>
                <a:ea typeface="Antic"/>
                <a:cs typeface="Antic"/>
                <a:sym typeface="Antic"/>
              </a:rPr>
              <a:t>Resist the urge to add items back. Give yourself a few weeks to get comfortable with your new, smaller wardrobe and experience the benefits</a:t>
            </a:r>
          </a:p>
        </p:txBody>
      </p:sp>
      <p:sp>
        <p:nvSpPr>
          <p:cNvPr name="Freeform 6" id="6"/>
          <p:cNvSpPr/>
          <p:nvPr/>
        </p:nvSpPr>
        <p:spPr>
          <a:xfrm flipH="false" flipV="false" rot="0">
            <a:off x="0" y="0"/>
            <a:ext cx="18288000" cy="3209027"/>
          </a:xfrm>
          <a:custGeom>
            <a:avLst/>
            <a:gdLst/>
            <a:ahLst/>
            <a:cxnLst/>
            <a:rect r="r" b="b" t="t" l="l"/>
            <a:pathLst>
              <a:path h="3209027" w="18288000">
                <a:moveTo>
                  <a:pt x="0" y="0"/>
                </a:moveTo>
                <a:lnTo>
                  <a:pt x="18288000" y="0"/>
                </a:lnTo>
                <a:lnTo>
                  <a:pt x="18288000" y="3209027"/>
                </a:lnTo>
                <a:lnTo>
                  <a:pt x="0" y="3209027"/>
                </a:lnTo>
                <a:lnTo>
                  <a:pt x="0" y="0"/>
                </a:lnTo>
                <a:close/>
              </a:path>
            </a:pathLst>
          </a:custGeom>
          <a:blipFill>
            <a:blip r:embed="rId2"/>
            <a:stretch>
              <a:fillRect l="0" t="-139964" r="0" b="-139964"/>
            </a:stretch>
          </a:blipFill>
        </p:spPr>
      </p:sp>
      <p:sp>
        <p:nvSpPr>
          <p:cNvPr name="Freeform 7" id="7"/>
          <p:cNvSpPr/>
          <p:nvPr/>
        </p:nvSpPr>
        <p:spPr>
          <a:xfrm flipH="false" flipV="false" rot="0">
            <a:off x="13684876" y="0"/>
            <a:ext cx="4916194" cy="4756146"/>
          </a:xfrm>
          <a:custGeom>
            <a:avLst/>
            <a:gdLst/>
            <a:ahLst/>
            <a:cxnLst/>
            <a:rect r="r" b="b" t="t" l="l"/>
            <a:pathLst>
              <a:path h="4756146" w="4916194">
                <a:moveTo>
                  <a:pt x="0" y="0"/>
                </a:moveTo>
                <a:lnTo>
                  <a:pt x="4916193" y="0"/>
                </a:lnTo>
                <a:lnTo>
                  <a:pt x="4916193" y="4756146"/>
                </a:lnTo>
                <a:lnTo>
                  <a:pt x="0" y="4756146"/>
                </a:lnTo>
                <a:lnTo>
                  <a:pt x="0" y="0"/>
                </a:lnTo>
                <a:close/>
              </a:path>
            </a:pathLst>
          </a:custGeom>
          <a:blipFill>
            <a:blip r:embed="rId3"/>
            <a:stretch>
              <a:fillRect l="-22558" t="0" r="-22558" b="0"/>
            </a:stretch>
          </a:blipFill>
        </p:spPr>
      </p:sp>
      <p:sp>
        <p:nvSpPr>
          <p:cNvPr name="Freeform 8" id="8"/>
          <p:cNvSpPr/>
          <p:nvPr/>
        </p:nvSpPr>
        <p:spPr>
          <a:xfrm flipH="false" flipV="false" rot="0">
            <a:off x="16739339" y="548968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1548661" y="613889"/>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0" y="3918260"/>
            <a:ext cx="18288000" cy="6368740"/>
          </a:xfrm>
          <a:custGeom>
            <a:avLst/>
            <a:gdLst/>
            <a:ahLst/>
            <a:cxnLst/>
            <a:rect r="r" b="b" t="t" l="l"/>
            <a:pathLst>
              <a:path h="6368740" w="18288000">
                <a:moveTo>
                  <a:pt x="0" y="0"/>
                </a:moveTo>
                <a:lnTo>
                  <a:pt x="18288000" y="0"/>
                </a:lnTo>
                <a:lnTo>
                  <a:pt x="18288000" y="6368740"/>
                </a:lnTo>
                <a:lnTo>
                  <a:pt x="0" y="6368740"/>
                </a:lnTo>
                <a:lnTo>
                  <a:pt x="0" y="0"/>
                </a:lnTo>
                <a:close/>
              </a:path>
            </a:pathLst>
          </a:custGeom>
          <a:blipFill>
            <a:blip r:embed="rId2">
              <a:alphaModFix amt="38000"/>
            </a:blip>
            <a:stretch>
              <a:fillRect l="0" t="-60267" r="0" b="-31048"/>
            </a:stretch>
          </a:blipFill>
        </p:spPr>
      </p:sp>
      <p:sp>
        <p:nvSpPr>
          <p:cNvPr name="TextBox 3" id="3"/>
          <p:cNvSpPr txBox="true"/>
          <p:nvPr/>
        </p:nvSpPr>
        <p:spPr>
          <a:xfrm rot="0">
            <a:off x="1305068" y="3956360"/>
            <a:ext cx="16586254" cy="5626660"/>
          </a:xfrm>
          <a:prstGeom prst="rect">
            <a:avLst/>
          </a:prstGeom>
        </p:spPr>
        <p:txBody>
          <a:bodyPr anchor="t" rtlCol="false" tIns="0" lIns="0" bIns="0" rIns="0">
            <a:spAutoFit/>
          </a:bodyPr>
          <a:lstStyle/>
          <a:p>
            <a:pPr algn="l">
              <a:lnSpc>
                <a:spcPts val="7494"/>
              </a:lnSpc>
            </a:pPr>
            <a:r>
              <a:rPr lang="en-US" sz="5352">
                <a:solidFill>
                  <a:srgbClr val="FFFFFF"/>
                </a:solidFill>
                <a:latin typeface="Antic"/>
                <a:ea typeface="Antic"/>
                <a:cs typeface="Antic"/>
                <a:sym typeface="Antic"/>
              </a:rPr>
              <a:t>3</a:t>
            </a:r>
            <a:r>
              <a:rPr lang="en-US" sz="5352">
                <a:solidFill>
                  <a:srgbClr val="FFFFFF"/>
                </a:solidFill>
                <a:latin typeface="Antic Bold"/>
                <a:ea typeface="Antic Bold"/>
                <a:cs typeface="Antic Bold"/>
                <a:sym typeface="Antic Bold"/>
              </a:rPr>
              <a:t>-3-3 Method</a:t>
            </a:r>
          </a:p>
          <a:p>
            <a:pPr algn="l" marL="1155702" indent="-577851" lvl="1">
              <a:lnSpc>
                <a:spcPts val="7494"/>
              </a:lnSpc>
              <a:buFont typeface="Arial"/>
              <a:buChar char="•"/>
            </a:pPr>
            <a:r>
              <a:rPr lang="en-US" sz="5352">
                <a:solidFill>
                  <a:srgbClr val="FFFFFF"/>
                </a:solidFill>
                <a:latin typeface="Antic"/>
                <a:ea typeface="Antic"/>
                <a:cs typeface="Antic"/>
                <a:sym typeface="Antic"/>
              </a:rPr>
              <a:t>33 items ÷ 3 months = streamlined rotation</a:t>
            </a:r>
          </a:p>
          <a:p>
            <a:pPr algn="l" marL="1155702" indent="-577851" lvl="1">
              <a:lnSpc>
                <a:spcPts val="7494"/>
              </a:lnSpc>
              <a:buFont typeface="Arial"/>
              <a:buChar char="•"/>
            </a:pPr>
            <a:r>
              <a:rPr lang="en-US" sz="5352">
                <a:solidFill>
                  <a:srgbClr val="FFFFFF"/>
                </a:solidFill>
                <a:latin typeface="Antic"/>
                <a:ea typeface="Antic"/>
                <a:cs typeface="Antic"/>
                <a:sym typeface="Antic"/>
              </a:rPr>
              <a:t>What’s included: clothing, shoes, outerwear, accessories.</a:t>
            </a:r>
          </a:p>
          <a:p>
            <a:pPr algn="just">
              <a:lnSpc>
                <a:spcPts val="7494"/>
              </a:lnSpc>
            </a:pPr>
            <a:r>
              <a:rPr lang="en-US" sz="5352">
                <a:solidFill>
                  <a:srgbClr val="FFFFFF"/>
                </a:solidFill>
                <a:latin typeface="Antic"/>
                <a:ea typeface="Antic"/>
                <a:cs typeface="Antic"/>
                <a:sym typeface="Antic"/>
              </a:rPr>
              <a:t>What’s exempt: underwear, sleepwear, workout gear, sentimental jewelry. </a:t>
            </a:r>
          </a:p>
        </p:txBody>
      </p:sp>
      <p:sp>
        <p:nvSpPr>
          <p:cNvPr name="TextBox 4" id="4"/>
          <p:cNvSpPr txBox="true"/>
          <p:nvPr/>
        </p:nvSpPr>
        <p:spPr>
          <a:xfrm rot="0">
            <a:off x="7531789" y="2732079"/>
            <a:ext cx="3746450" cy="1005205"/>
          </a:xfrm>
          <a:prstGeom prst="rect">
            <a:avLst/>
          </a:prstGeom>
        </p:spPr>
        <p:txBody>
          <a:bodyPr anchor="t" rtlCol="false" tIns="0" lIns="0" bIns="0" rIns="0">
            <a:spAutoFit/>
          </a:bodyPr>
          <a:lstStyle/>
          <a:p>
            <a:pPr algn="ctr">
              <a:lnSpc>
                <a:spcPts val="8119"/>
              </a:lnSpc>
            </a:pPr>
            <a:r>
              <a:rPr lang="en-US" sz="5799">
                <a:solidFill>
                  <a:srgbClr val="FFFFFF"/>
                </a:solidFill>
                <a:latin typeface="Antic Bold"/>
                <a:ea typeface="Antic Bold"/>
                <a:cs typeface="Antic Bold"/>
                <a:sym typeface="Antic Bold"/>
              </a:rPr>
              <a:t>1</a:t>
            </a:r>
            <a:r>
              <a:rPr lang="en-US" sz="5799">
                <a:solidFill>
                  <a:srgbClr val="FFFFFF"/>
                </a:solidFill>
                <a:latin typeface="Antic Bold"/>
                <a:ea typeface="Antic Bold"/>
                <a:cs typeface="Antic Bold"/>
                <a:sym typeface="Antic Bold"/>
              </a:rPr>
              <a:t>st</a:t>
            </a:r>
            <a:r>
              <a:rPr lang="en-US" sz="5799">
                <a:solidFill>
                  <a:srgbClr val="FFFFFF"/>
                </a:solidFill>
                <a:latin typeface="Antic Bold"/>
                <a:ea typeface="Antic Bold"/>
                <a:cs typeface="Antic Bold"/>
                <a:sym typeface="Antic Bold"/>
              </a:rPr>
              <a:t> Formula  </a:t>
            </a:r>
          </a:p>
        </p:txBody>
      </p:sp>
      <p:sp>
        <p:nvSpPr>
          <p:cNvPr name="TextBox 5" id="5"/>
          <p:cNvSpPr txBox="true"/>
          <p:nvPr/>
        </p:nvSpPr>
        <p:spPr>
          <a:xfrm rot="0">
            <a:off x="2149499" y="240030"/>
            <a:ext cx="13282729" cy="1278892"/>
          </a:xfrm>
          <a:prstGeom prst="rect">
            <a:avLst/>
          </a:prstGeom>
        </p:spPr>
        <p:txBody>
          <a:bodyPr anchor="t" rtlCol="false" tIns="0" lIns="0" bIns="0" rIns="0">
            <a:spAutoFit/>
          </a:bodyPr>
          <a:lstStyle/>
          <a:p>
            <a:pPr algn="ctr">
              <a:lnSpc>
                <a:spcPts val="10359"/>
              </a:lnSpc>
            </a:pPr>
            <a:r>
              <a:rPr lang="en-US" sz="7399">
                <a:solidFill>
                  <a:srgbClr val="FFFFFF"/>
                </a:solidFill>
                <a:latin typeface="Dream Avenue 1"/>
                <a:ea typeface="Dream Avenue 1"/>
                <a:cs typeface="Dream Avenue 1"/>
                <a:sym typeface="Dream Avenue 1"/>
              </a:rPr>
              <a:t>POSSIBLE CAPSULE FORMULAS</a:t>
            </a:r>
          </a:p>
        </p:txBody>
      </p:sp>
      <p:sp>
        <p:nvSpPr>
          <p:cNvPr name="TextBox 6" id="6"/>
          <p:cNvSpPr txBox="true"/>
          <p:nvPr/>
        </p:nvSpPr>
        <p:spPr>
          <a:xfrm rot="0">
            <a:off x="0" y="1726720"/>
            <a:ext cx="18288000" cy="946151"/>
          </a:xfrm>
          <a:prstGeom prst="rect">
            <a:avLst/>
          </a:prstGeom>
        </p:spPr>
        <p:txBody>
          <a:bodyPr anchor="t" rtlCol="false" tIns="0" lIns="0" bIns="0" rIns="0">
            <a:spAutoFit/>
          </a:bodyPr>
          <a:lstStyle/>
          <a:p>
            <a:pPr algn="ctr">
              <a:lnSpc>
                <a:spcPts val="7699"/>
              </a:lnSpc>
            </a:pPr>
            <a:r>
              <a:rPr lang="en-US" sz="5499">
                <a:solidFill>
                  <a:srgbClr val="FFFFFF"/>
                </a:solidFill>
                <a:latin typeface="Antic"/>
                <a:ea typeface="Antic"/>
                <a:cs typeface="Antic"/>
                <a:sym typeface="Antic"/>
              </a:rPr>
              <a:t>There are two well know formulas to possibly to follow</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0" y="1623489"/>
            <a:ext cx="18288000" cy="7040023"/>
          </a:xfrm>
          <a:custGeom>
            <a:avLst/>
            <a:gdLst/>
            <a:ahLst/>
            <a:cxnLst/>
            <a:rect r="r" b="b" t="t" l="l"/>
            <a:pathLst>
              <a:path h="7040023" w="18288000">
                <a:moveTo>
                  <a:pt x="0" y="0"/>
                </a:moveTo>
                <a:lnTo>
                  <a:pt x="18288000" y="0"/>
                </a:lnTo>
                <a:lnTo>
                  <a:pt x="18288000" y="7040022"/>
                </a:lnTo>
                <a:lnTo>
                  <a:pt x="0" y="7040022"/>
                </a:lnTo>
                <a:lnTo>
                  <a:pt x="0" y="0"/>
                </a:lnTo>
                <a:close/>
              </a:path>
            </a:pathLst>
          </a:custGeom>
          <a:blipFill>
            <a:blip r:embed="rId2">
              <a:alphaModFix amt="47000"/>
            </a:blip>
            <a:stretch>
              <a:fillRect l="0" t="-6338" r="0" b="-6338"/>
            </a:stretch>
          </a:blipFill>
        </p:spPr>
      </p:sp>
      <p:sp>
        <p:nvSpPr>
          <p:cNvPr name="TextBox 3" id="3"/>
          <p:cNvSpPr txBox="true"/>
          <p:nvPr/>
        </p:nvSpPr>
        <p:spPr>
          <a:xfrm rot="0">
            <a:off x="1028700" y="3196675"/>
            <a:ext cx="16230600" cy="7385028"/>
          </a:xfrm>
          <a:prstGeom prst="rect">
            <a:avLst/>
          </a:prstGeom>
        </p:spPr>
        <p:txBody>
          <a:bodyPr anchor="t" rtlCol="false" tIns="0" lIns="0" bIns="0" rIns="0">
            <a:spAutoFit/>
          </a:bodyPr>
          <a:lstStyle/>
          <a:p>
            <a:pPr algn="l">
              <a:lnSpc>
                <a:spcPts val="8191"/>
              </a:lnSpc>
            </a:pPr>
            <a:r>
              <a:rPr lang="en-US" sz="5850">
                <a:solidFill>
                  <a:srgbClr val="FFFFFF"/>
                </a:solidFill>
                <a:latin typeface="Antic Bold"/>
                <a:ea typeface="Antic Bold"/>
                <a:cs typeface="Antic Bold"/>
                <a:sym typeface="Antic Bold"/>
              </a:rPr>
              <a:t>5-4-3-2-1 Packing Rule</a:t>
            </a:r>
          </a:p>
          <a:p>
            <a:pPr algn="l">
              <a:lnSpc>
                <a:spcPts val="6931"/>
              </a:lnSpc>
            </a:pPr>
            <a:r>
              <a:rPr lang="en-US" sz="4950">
                <a:solidFill>
                  <a:srgbClr val="FFFFFF"/>
                </a:solidFill>
                <a:latin typeface="Antic"/>
                <a:ea typeface="Antic"/>
                <a:cs typeface="Antic"/>
                <a:sym typeface="Antic"/>
              </a:rPr>
              <a:t>Perfect for vacations yet surprisingly handy for daily life:</a:t>
            </a:r>
          </a:p>
          <a:p>
            <a:pPr algn="l" marL="1068901" indent="-534450" lvl="1">
              <a:lnSpc>
                <a:spcPts val="6931"/>
              </a:lnSpc>
              <a:buFont typeface="Arial"/>
              <a:buChar char="•"/>
            </a:pPr>
            <a:r>
              <a:rPr lang="en-US" sz="4950">
                <a:solidFill>
                  <a:srgbClr val="FFFFFF"/>
                </a:solidFill>
                <a:latin typeface="Antic"/>
                <a:ea typeface="Antic"/>
                <a:cs typeface="Antic"/>
                <a:sym typeface="Antic"/>
              </a:rPr>
              <a:t>5 top</a:t>
            </a:r>
          </a:p>
          <a:p>
            <a:pPr algn="l" marL="1068901" indent="-534450" lvl="1">
              <a:lnSpc>
                <a:spcPts val="6931"/>
              </a:lnSpc>
              <a:buFont typeface="Arial"/>
              <a:buChar char="•"/>
            </a:pPr>
            <a:r>
              <a:rPr lang="en-US" sz="4950">
                <a:solidFill>
                  <a:srgbClr val="FFFFFF"/>
                </a:solidFill>
                <a:latin typeface="Antic"/>
                <a:ea typeface="Antic"/>
                <a:cs typeface="Antic"/>
                <a:sym typeface="Antic"/>
              </a:rPr>
              <a:t>4 bottoms</a:t>
            </a:r>
          </a:p>
          <a:p>
            <a:pPr algn="l" marL="1068901" indent="-534450" lvl="1">
              <a:lnSpc>
                <a:spcPts val="6931"/>
              </a:lnSpc>
              <a:buFont typeface="Arial"/>
              <a:buChar char="•"/>
            </a:pPr>
            <a:r>
              <a:rPr lang="en-US" sz="4950">
                <a:solidFill>
                  <a:srgbClr val="FFFFFF"/>
                </a:solidFill>
                <a:latin typeface="Antic"/>
                <a:ea typeface="Antic"/>
                <a:cs typeface="Antic"/>
                <a:sym typeface="Antic"/>
              </a:rPr>
              <a:t>3 pairs of shoes</a:t>
            </a:r>
          </a:p>
          <a:p>
            <a:pPr algn="l" marL="1068901" indent="-534450" lvl="1">
              <a:lnSpc>
                <a:spcPts val="6931"/>
              </a:lnSpc>
              <a:buFont typeface="Arial"/>
              <a:buChar char="•"/>
            </a:pPr>
            <a:r>
              <a:rPr lang="en-US" sz="4950">
                <a:solidFill>
                  <a:srgbClr val="FFFFFF"/>
                </a:solidFill>
                <a:latin typeface="Antic"/>
                <a:ea typeface="Antic"/>
                <a:cs typeface="Antic"/>
                <a:sym typeface="Antic"/>
              </a:rPr>
              <a:t>2-layering piece</a:t>
            </a:r>
          </a:p>
          <a:p>
            <a:pPr algn="l" marL="1004133" indent="-502066" lvl="1">
              <a:lnSpc>
                <a:spcPts val="6511"/>
              </a:lnSpc>
              <a:buFont typeface="Arial"/>
              <a:buChar char="•"/>
            </a:pPr>
            <a:r>
              <a:rPr lang="en-US" sz="4650">
                <a:solidFill>
                  <a:srgbClr val="FFFFFF"/>
                </a:solidFill>
                <a:latin typeface="Antic"/>
                <a:ea typeface="Antic"/>
                <a:cs typeface="Antic"/>
                <a:sym typeface="Antic"/>
              </a:rPr>
              <a:t>1 “wild card” (dress, jumpsuit, or loungewear)</a:t>
            </a:r>
          </a:p>
          <a:p>
            <a:pPr algn="ctr">
              <a:lnSpc>
                <a:spcPts val="9311"/>
              </a:lnSpc>
            </a:pPr>
          </a:p>
        </p:txBody>
      </p:sp>
      <p:sp>
        <p:nvSpPr>
          <p:cNvPr name="TextBox 4" id="4"/>
          <p:cNvSpPr txBox="true"/>
          <p:nvPr/>
        </p:nvSpPr>
        <p:spPr>
          <a:xfrm rot="0">
            <a:off x="4420055" y="1672855"/>
            <a:ext cx="8710910" cy="1005205"/>
          </a:xfrm>
          <a:prstGeom prst="rect">
            <a:avLst/>
          </a:prstGeom>
        </p:spPr>
        <p:txBody>
          <a:bodyPr anchor="t" rtlCol="false" tIns="0" lIns="0" bIns="0" rIns="0">
            <a:spAutoFit/>
          </a:bodyPr>
          <a:lstStyle/>
          <a:p>
            <a:pPr algn="ctr">
              <a:lnSpc>
                <a:spcPts val="8119"/>
              </a:lnSpc>
            </a:pPr>
            <a:r>
              <a:rPr lang="en-US" sz="5799">
                <a:solidFill>
                  <a:srgbClr val="FFFFFF"/>
                </a:solidFill>
                <a:latin typeface="Antic Bold"/>
                <a:ea typeface="Antic Bold"/>
                <a:cs typeface="Antic Bold"/>
                <a:sym typeface="Antic Bold"/>
              </a:rPr>
              <a:t>2</a:t>
            </a:r>
            <a:r>
              <a:rPr lang="en-US" sz="5799">
                <a:solidFill>
                  <a:srgbClr val="FFFFFF"/>
                </a:solidFill>
                <a:latin typeface="Antic Bold"/>
                <a:ea typeface="Antic Bold"/>
                <a:cs typeface="Antic Bold"/>
                <a:sym typeface="Antic Bold"/>
              </a:rPr>
              <a:t>nd</a:t>
            </a:r>
            <a:r>
              <a:rPr lang="en-US" sz="5799">
                <a:solidFill>
                  <a:srgbClr val="FFFFFF"/>
                </a:solidFill>
                <a:latin typeface="Antic Bold"/>
                <a:ea typeface="Antic Bold"/>
                <a:cs typeface="Antic Bold"/>
                <a:sym typeface="Antic Bold"/>
              </a:rPr>
              <a:t> Possible Formula to Use  </a:t>
            </a:r>
          </a:p>
        </p:txBody>
      </p:sp>
      <p:sp>
        <p:nvSpPr>
          <p:cNvPr name="TextBox 5" id="5"/>
          <p:cNvSpPr txBox="true"/>
          <p:nvPr/>
        </p:nvSpPr>
        <p:spPr>
          <a:xfrm rot="0">
            <a:off x="3316384" y="240030"/>
            <a:ext cx="12115844" cy="1278892"/>
          </a:xfrm>
          <a:prstGeom prst="rect">
            <a:avLst/>
          </a:prstGeom>
        </p:spPr>
        <p:txBody>
          <a:bodyPr anchor="t" rtlCol="false" tIns="0" lIns="0" bIns="0" rIns="0">
            <a:spAutoFit/>
          </a:bodyPr>
          <a:lstStyle/>
          <a:p>
            <a:pPr algn="ctr">
              <a:lnSpc>
                <a:spcPts val="10359"/>
              </a:lnSpc>
            </a:pPr>
            <a:r>
              <a:rPr lang="en-US" sz="7399">
                <a:solidFill>
                  <a:srgbClr val="FFFFFF"/>
                </a:solidFill>
                <a:latin typeface="Dream Avenue 1"/>
                <a:ea typeface="Dream Avenue 1"/>
                <a:cs typeface="Dream Avenue 1"/>
                <a:sym typeface="Dream Avenue 1"/>
              </a:rPr>
              <a:t>2ND CAPSULE FORMULA</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7374962" y="3829091"/>
            <a:ext cx="588520" cy="995383"/>
          </a:xfrm>
          <a:custGeom>
            <a:avLst/>
            <a:gdLst/>
            <a:ahLst/>
            <a:cxnLst/>
            <a:rect r="r" b="b" t="t" l="l"/>
            <a:pathLst>
              <a:path h="995383" w="588520">
                <a:moveTo>
                  <a:pt x="0" y="0"/>
                </a:moveTo>
                <a:lnTo>
                  <a:pt x="588520" y="0"/>
                </a:lnTo>
                <a:lnTo>
                  <a:pt x="588520" y="995383"/>
                </a:lnTo>
                <a:lnTo>
                  <a:pt x="0" y="9953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374962" y="5892746"/>
            <a:ext cx="603986" cy="1021541"/>
          </a:xfrm>
          <a:custGeom>
            <a:avLst/>
            <a:gdLst/>
            <a:ahLst/>
            <a:cxnLst/>
            <a:rect r="r" b="b" t="t" l="l"/>
            <a:pathLst>
              <a:path h="1021541" w="603986">
                <a:moveTo>
                  <a:pt x="0" y="0"/>
                </a:moveTo>
                <a:lnTo>
                  <a:pt x="603986" y="0"/>
                </a:lnTo>
                <a:lnTo>
                  <a:pt x="603986" y="1021541"/>
                </a:lnTo>
                <a:lnTo>
                  <a:pt x="0" y="10215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7375547" y="7981087"/>
            <a:ext cx="603986" cy="1021541"/>
          </a:xfrm>
          <a:custGeom>
            <a:avLst/>
            <a:gdLst/>
            <a:ahLst/>
            <a:cxnLst/>
            <a:rect r="r" b="b" t="t" l="l"/>
            <a:pathLst>
              <a:path h="1021541" w="603986">
                <a:moveTo>
                  <a:pt x="0" y="0"/>
                </a:moveTo>
                <a:lnTo>
                  <a:pt x="603986" y="0"/>
                </a:lnTo>
                <a:lnTo>
                  <a:pt x="603986" y="1021540"/>
                </a:lnTo>
                <a:lnTo>
                  <a:pt x="0" y="102154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0" y="0"/>
            <a:ext cx="5059640" cy="10287000"/>
            <a:chOff x="0" y="0"/>
            <a:chExt cx="1332580" cy="2709333"/>
          </a:xfrm>
        </p:grpSpPr>
        <p:sp>
          <p:nvSpPr>
            <p:cNvPr name="Freeform 6" id="6"/>
            <p:cNvSpPr/>
            <p:nvPr/>
          </p:nvSpPr>
          <p:spPr>
            <a:xfrm flipH="false" flipV="false" rot="0">
              <a:off x="0" y="0"/>
              <a:ext cx="1332580" cy="2709333"/>
            </a:xfrm>
            <a:custGeom>
              <a:avLst/>
              <a:gdLst/>
              <a:ahLst/>
              <a:cxnLst/>
              <a:rect r="r" b="b" t="t" l="l"/>
              <a:pathLst>
                <a:path h="2709333" w="1332580">
                  <a:moveTo>
                    <a:pt x="0" y="0"/>
                  </a:moveTo>
                  <a:lnTo>
                    <a:pt x="1332580" y="0"/>
                  </a:lnTo>
                  <a:lnTo>
                    <a:pt x="1332580" y="2709333"/>
                  </a:lnTo>
                  <a:lnTo>
                    <a:pt x="0" y="2709333"/>
                  </a:lnTo>
                  <a:close/>
                </a:path>
              </a:pathLst>
            </a:custGeom>
            <a:solidFill>
              <a:srgbClr val="F1EEEB"/>
            </a:solidFill>
          </p:spPr>
        </p:sp>
        <p:sp>
          <p:nvSpPr>
            <p:cNvPr name="TextBox 7" id="7"/>
            <p:cNvSpPr txBox="true"/>
            <p:nvPr/>
          </p:nvSpPr>
          <p:spPr>
            <a:xfrm>
              <a:off x="0" y="-19050"/>
              <a:ext cx="1332580" cy="2728383"/>
            </a:xfrm>
            <a:prstGeom prst="rect">
              <a:avLst/>
            </a:prstGeom>
          </p:spPr>
          <p:txBody>
            <a:bodyPr anchor="ctr" rtlCol="false" tIns="50800" lIns="50800" bIns="50800" rIns="50800"/>
            <a:lstStyle/>
            <a:p>
              <a:pPr algn="ctr">
                <a:lnSpc>
                  <a:spcPts val="2852"/>
                </a:lnSpc>
              </a:pPr>
            </a:p>
          </p:txBody>
        </p:sp>
      </p:grpSp>
      <p:sp>
        <p:nvSpPr>
          <p:cNvPr name="TextBox 8" id="8"/>
          <p:cNvSpPr txBox="true"/>
          <p:nvPr/>
        </p:nvSpPr>
        <p:spPr>
          <a:xfrm rot="0">
            <a:off x="7963482" y="1281431"/>
            <a:ext cx="9778903" cy="2038175"/>
          </a:xfrm>
          <a:prstGeom prst="rect">
            <a:avLst/>
          </a:prstGeom>
        </p:spPr>
        <p:txBody>
          <a:bodyPr anchor="t" rtlCol="false" tIns="0" lIns="0" bIns="0" rIns="0">
            <a:spAutoFit/>
          </a:bodyPr>
          <a:lstStyle/>
          <a:p>
            <a:pPr algn="ctr">
              <a:lnSpc>
                <a:spcPts val="7868"/>
              </a:lnSpc>
            </a:pPr>
            <a:r>
              <a:rPr lang="en-US" sz="7868">
                <a:solidFill>
                  <a:srgbClr val="F1EEEB"/>
                </a:solidFill>
                <a:latin typeface="Dream Avenue 1"/>
                <a:ea typeface="Dream Avenue 1"/>
                <a:cs typeface="Dream Avenue 1"/>
                <a:sym typeface="Dream Avenue 1"/>
              </a:rPr>
              <a:t>WHAT IS A CAPSULE WARDROBE?</a:t>
            </a:r>
          </a:p>
        </p:txBody>
      </p:sp>
      <p:sp>
        <p:nvSpPr>
          <p:cNvPr name="TextBox 9" id="9"/>
          <p:cNvSpPr txBox="true"/>
          <p:nvPr/>
        </p:nvSpPr>
        <p:spPr>
          <a:xfrm rot="0">
            <a:off x="8781292" y="7937351"/>
            <a:ext cx="8961093" cy="1884680"/>
          </a:xfrm>
          <a:prstGeom prst="rect">
            <a:avLst/>
          </a:prstGeom>
        </p:spPr>
        <p:txBody>
          <a:bodyPr anchor="t" rtlCol="false" tIns="0" lIns="0" bIns="0" rIns="0">
            <a:spAutoFit/>
          </a:bodyPr>
          <a:lstStyle/>
          <a:p>
            <a:pPr algn="l">
              <a:lnSpc>
                <a:spcPts val="4959"/>
              </a:lnSpc>
            </a:pPr>
            <a:r>
              <a:rPr lang="en-US" sz="3999">
                <a:solidFill>
                  <a:srgbClr val="F1EEEB"/>
                </a:solidFill>
                <a:latin typeface="Antic"/>
                <a:ea typeface="Antic"/>
                <a:cs typeface="Antic"/>
                <a:sym typeface="Antic"/>
              </a:rPr>
              <a:t>Reduces decision fatigue and supports sustainable fashion.</a:t>
            </a:r>
          </a:p>
          <a:p>
            <a:pPr algn="l">
              <a:lnSpc>
                <a:spcPts val="4959"/>
              </a:lnSpc>
            </a:pPr>
          </a:p>
        </p:txBody>
      </p:sp>
      <p:sp>
        <p:nvSpPr>
          <p:cNvPr name="Freeform 10" id="10"/>
          <p:cNvSpPr/>
          <p:nvPr/>
        </p:nvSpPr>
        <p:spPr>
          <a:xfrm flipH="false" flipV="false" rot="0">
            <a:off x="14376052" y="-2057400"/>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6793943" y="872425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16739339" y="550333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4882211" y="-2057400"/>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203037" y="0"/>
            <a:ext cx="6763766" cy="10287000"/>
          </a:xfrm>
          <a:custGeom>
            <a:avLst/>
            <a:gdLst/>
            <a:ahLst/>
            <a:cxnLst/>
            <a:rect r="r" b="b" t="t" l="l"/>
            <a:pathLst>
              <a:path h="10287000" w="6763766">
                <a:moveTo>
                  <a:pt x="0" y="0"/>
                </a:moveTo>
                <a:lnTo>
                  <a:pt x="6763766" y="0"/>
                </a:lnTo>
                <a:lnTo>
                  <a:pt x="6763766" y="10287000"/>
                </a:lnTo>
                <a:lnTo>
                  <a:pt x="0" y="10287000"/>
                </a:lnTo>
                <a:lnTo>
                  <a:pt x="0" y="0"/>
                </a:lnTo>
                <a:close/>
              </a:path>
            </a:pathLst>
          </a:custGeom>
          <a:blipFill>
            <a:blip r:embed="rId8"/>
            <a:stretch>
              <a:fillRect l="-696" t="0" r="-696" b="0"/>
            </a:stretch>
          </a:blipFill>
          <a:ln w="104775" cap="sq">
            <a:solidFill>
              <a:srgbClr val="000000"/>
            </a:solidFill>
            <a:prstDash val="solid"/>
            <a:miter/>
          </a:ln>
        </p:spPr>
      </p:sp>
      <p:sp>
        <p:nvSpPr>
          <p:cNvPr name="TextBox 15" id="15"/>
          <p:cNvSpPr txBox="true"/>
          <p:nvPr/>
        </p:nvSpPr>
        <p:spPr>
          <a:xfrm rot="0">
            <a:off x="8781292" y="5873696"/>
            <a:ext cx="8961093" cy="1256030"/>
          </a:xfrm>
          <a:prstGeom prst="rect">
            <a:avLst/>
          </a:prstGeom>
        </p:spPr>
        <p:txBody>
          <a:bodyPr anchor="t" rtlCol="false" tIns="0" lIns="0" bIns="0" rIns="0">
            <a:spAutoFit/>
          </a:bodyPr>
          <a:lstStyle/>
          <a:p>
            <a:pPr algn="l">
              <a:lnSpc>
                <a:spcPts val="4959"/>
              </a:lnSpc>
            </a:pPr>
            <a:r>
              <a:rPr lang="en-US" sz="3999">
                <a:solidFill>
                  <a:srgbClr val="F1EEEB"/>
                </a:solidFill>
                <a:latin typeface="Antic"/>
                <a:ea typeface="Antic"/>
                <a:cs typeface="Antic"/>
                <a:sym typeface="Antic"/>
              </a:rPr>
              <a:t>Designed to create multiple outfits with fewer pieces.</a:t>
            </a:r>
          </a:p>
        </p:txBody>
      </p:sp>
      <p:sp>
        <p:nvSpPr>
          <p:cNvPr name="TextBox 16" id="16"/>
          <p:cNvSpPr txBox="true"/>
          <p:nvPr/>
        </p:nvSpPr>
        <p:spPr>
          <a:xfrm rot="0">
            <a:off x="8682532" y="3810041"/>
            <a:ext cx="9059853" cy="1256030"/>
          </a:xfrm>
          <a:prstGeom prst="rect">
            <a:avLst/>
          </a:prstGeom>
        </p:spPr>
        <p:txBody>
          <a:bodyPr anchor="t" rtlCol="false" tIns="0" lIns="0" bIns="0" rIns="0">
            <a:spAutoFit/>
          </a:bodyPr>
          <a:lstStyle/>
          <a:p>
            <a:pPr algn="l">
              <a:lnSpc>
                <a:spcPts val="4959"/>
              </a:lnSpc>
              <a:spcBef>
                <a:spcPct val="0"/>
              </a:spcBef>
            </a:pPr>
            <a:r>
              <a:rPr lang="en-US" sz="3999">
                <a:solidFill>
                  <a:srgbClr val="F1EEEB"/>
                </a:solidFill>
                <a:latin typeface="Antic"/>
                <a:ea typeface="Antic"/>
                <a:cs typeface="Antic"/>
                <a:sym typeface="Antic"/>
              </a:rPr>
              <a:t>A small collection of clothing that works together seamlessly.</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grpSp>
        <p:nvGrpSpPr>
          <p:cNvPr name="Group 2" id="2"/>
          <p:cNvGrpSpPr/>
          <p:nvPr/>
        </p:nvGrpSpPr>
        <p:grpSpPr>
          <a:xfrm rot="0">
            <a:off x="0" y="1683881"/>
            <a:ext cx="18288000" cy="6919237"/>
            <a:chOff x="0" y="0"/>
            <a:chExt cx="4816593" cy="1822351"/>
          </a:xfrm>
        </p:grpSpPr>
        <p:sp>
          <p:nvSpPr>
            <p:cNvPr name="Freeform 3" id="3"/>
            <p:cNvSpPr/>
            <p:nvPr/>
          </p:nvSpPr>
          <p:spPr>
            <a:xfrm flipH="false" flipV="false" rot="0">
              <a:off x="0" y="0"/>
              <a:ext cx="4816592" cy="1822351"/>
            </a:xfrm>
            <a:custGeom>
              <a:avLst/>
              <a:gdLst/>
              <a:ahLst/>
              <a:cxnLst/>
              <a:rect r="r" b="b" t="t" l="l"/>
              <a:pathLst>
                <a:path h="1822351" w="4816592">
                  <a:moveTo>
                    <a:pt x="0" y="0"/>
                  </a:moveTo>
                  <a:lnTo>
                    <a:pt x="4816592" y="0"/>
                  </a:lnTo>
                  <a:lnTo>
                    <a:pt x="4816592" y="1822351"/>
                  </a:lnTo>
                  <a:lnTo>
                    <a:pt x="0" y="1822351"/>
                  </a:lnTo>
                  <a:close/>
                </a:path>
              </a:pathLst>
            </a:custGeom>
            <a:solidFill>
              <a:srgbClr val="F1EEEB"/>
            </a:solidFill>
          </p:spPr>
        </p:sp>
        <p:sp>
          <p:nvSpPr>
            <p:cNvPr name="TextBox 4" id="4"/>
            <p:cNvSpPr txBox="true"/>
            <p:nvPr/>
          </p:nvSpPr>
          <p:spPr>
            <a:xfrm>
              <a:off x="0" y="-38100"/>
              <a:ext cx="4816593" cy="1860451"/>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2157514" y="580758"/>
            <a:ext cx="13972973" cy="9125483"/>
          </a:xfrm>
          <a:custGeom>
            <a:avLst/>
            <a:gdLst/>
            <a:ahLst/>
            <a:cxnLst/>
            <a:rect r="r" b="b" t="t" l="l"/>
            <a:pathLst>
              <a:path h="9125483" w="13972973">
                <a:moveTo>
                  <a:pt x="0" y="0"/>
                </a:moveTo>
                <a:lnTo>
                  <a:pt x="13972972" y="0"/>
                </a:lnTo>
                <a:lnTo>
                  <a:pt x="13972972" y="9125484"/>
                </a:lnTo>
                <a:lnTo>
                  <a:pt x="0" y="9125484"/>
                </a:lnTo>
                <a:lnTo>
                  <a:pt x="0" y="0"/>
                </a:lnTo>
                <a:close/>
              </a:path>
            </a:pathLst>
          </a:custGeom>
          <a:blipFill>
            <a:blip r:embed="rId2">
              <a:alphaModFix amt="36000"/>
            </a:blip>
            <a:stretch>
              <a:fillRect l="0" t="-4166" r="0" b="-4166"/>
            </a:stretch>
          </a:blipFill>
        </p:spPr>
      </p:sp>
      <p:sp>
        <p:nvSpPr>
          <p:cNvPr name="TextBox 6" id="6"/>
          <p:cNvSpPr txBox="true"/>
          <p:nvPr/>
        </p:nvSpPr>
        <p:spPr>
          <a:xfrm rot="0">
            <a:off x="3310335" y="3904001"/>
            <a:ext cx="12451157" cy="1573804"/>
          </a:xfrm>
          <a:prstGeom prst="rect">
            <a:avLst/>
          </a:prstGeom>
        </p:spPr>
        <p:txBody>
          <a:bodyPr anchor="t" rtlCol="false" tIns="0" lIns="0" bIns="0" rIns="0">
            <a:spAutoFit/>
          </a:bodyPr>
          <a:lstStyle/>
          <a:p>
            <a:pPr algn="just">
              <a:lnSpc>
                <a:spcPts val="11710"/>
              </a:lnSpc>
            </a:pPr>
            <a:r>
              <a:rPr lang="en-US" sz="11710">
                <a:solidFill>
                  <a:srgbClr val="95291A"/>
                </a:solidFill>
                <a:latin typeface="Dream Avenue 1"/>
                <a:ea typeface="Dream Avenue 1"/>
                <a:cs typeface="Dream Avenue 1"/>
                <a:sym typeface="Dream Avenue 1"/>
              </a:rPr>
              <a:t>WHERE TO SHOP</a:t>
            </a:r>
          </a:p>
        </p:txBody>
      </p:sp>
      <p:sp>
        <p:nvSpPr>
          <p:cNvPr name="AutoShape 7" id="7"/>
          <p:cNvSpPr/>
          <p:nvPr/>
        </p:nvSpPr>
        <p:spPr>
          <a:xfrm>
            <a:off x="496219" y="886429"/>
            <a:ext cx="6560114" cy="0"/>
          </a:xfrm>
          <a:prstGeom prst="line">
            <a:avLst/>
          </a:prstGeom>
          <a:ln cap="flat" w="19050">
            <a:solidFill>
              <a:srgbClr val="F1EEEB"/>
            </a:solidFill>
            <a:prstDash val="solid"/>
            <a:headEnd type="none" len="sm" w="sm"/>
            <a:tailEnd type="none" len="sm" w="sm"/>
          </a:ln>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1EEEB"/>
        </a:solidFill>
      </p:bgPr>
    </p:bg>
    <p:spTree>
      <p:nvGrpSpPr>
        <p:cNvPr id="1" name=""/>
        <p:cNvGrpSpPr/>
        <p:nvPr/>
      </p:nvGrpSpPr>
      <p:grpSpPr>
        <a:xfrm>
          <a:off x="0" y="0"/>
          <a:ext cx="0" cy="0"/>
          <a:chOff x="0" y="0"/>
          <a:chExt cx="0" cy="0"/>
        </a:xfrm>
      </p:grpSpPr>
      <p:sp>
        <p:nvSpPr>
          <p:cNvPr name="Freeform 2" id="2"/>
          <p:cNvSpPr/>
          <p:nvPr/>
        </p:nvSpPr>
        <p:spPr>
          <a:xfrm flipH="false" flipV="false" rot="0">
            <a:off x="8729136" y="2763583"/>
            <a:ext cx="3097322" cy="4114800"/>
          </a:xfrm>
          <a:custGeom>
            <a:avLst/>
            <a:gdLst/>
            <a:ahLst/>
            <a:cxnLst/>
            <a:rect r="r" b="b" t="t" l="l"/>
            <a:pathLst>
              <a:path h="4114800" w="3097322">
                <a:moveTo>
                  <a:pt x="0" y="0"/>
                </a:moveTo>
                <a:lnTo>
                  <a:pt x="3097323" y="0"/>
                </a:lnTo>
                <a:lnTo>
                  <a:pt x="309732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987544"/>
            <a:ext cx="9200839" cy="2437028"/>
          </a:xfrm>
          <a:prstGeom prst="rect">
            <a:avLst/>
          </a:prstGeom>
        </p:spPr>
        <p:txBody>
          <a:bodyPr anchor="t" rtlCol="false" tIns="0" lIns="0" bIns="0" rIns="0">
            <a:spAutoFit/>
          </a:bodyPr>
          <a:lstStyle/>
          <a:p>
            <a:pPr algn="ctr">
              <a:lnSpc>
                <a:spcPts val="9321"/>
              </a:lnSpc>
            </a:pPr>
            <a:r>
              <a:rPr lang="en-US" sz="9321">
                <a:solidFill>
                  <a:srgbClr val="95291A"/>
                </a:solidFill>
                <a:latin typeface="Dream Avenue 1"/>
                <a:ea typeface="Dream Avenue 1"/>
                <a:cs typeface="Dream Avenue 1"/>
                <a:sym typeface="Dream Avenue 1"/>
              </a:rPr>
              <a:t>WHERE TO SHOP</a:t>
            </a:r>
          </a:p>
        </p:txBody>
      </p:sp>
      <p:sp>
        <p:nvSpPr>
          <p:cNvPr name="Freeform 4" id="4"/>
          <p:cNvSpPr/>
          <p:nvPr/>
        </p:nvSpPr>
        <p:spPr>
          <a:xfrm flipH="false" flipV="false" rot="0">
            <a:off x="10229539" y="159695"/>
            <a:ext cx="8010202" cy="5527165"/>
          </a:xfrm>
          <a:custGeom>
            <a:avLst/>
            <a:gdLst/>
            <a:ahLst/>
            <a:cxnLst/>
            <a:rect r="r" b="b" t="t" l="l"/>
            <a:pathLst>
              <a:path h="5527165" w="8010202">
                <a:moveTo>
                  <a:pt x="0" y="0"/>
                </a:moveTo>
                <a:lnTo>
                  <a:pt x="8010202" y="0"/>
                </a:lnTo>
                <a:lnTo>
                  <a:pt x="8010202" y="5527166"/>
                </a:lnTo>
                <a:lnTo>
                  <a:pt x="0" y="5527166"/>
                </a:lnTo>
                <a:lnTo>
                  <a:pt x="0" y="0"/>
                </a:lnTo>
                <a:close/>
              </a:path>
            </a:pathLst>
          </a:custGeom>
          <a:blipFill>
            <a:blip r:embed="rId4"/>
            <a:stretch>
              <a:fillRect l="0" t="-1493" r="0" b="-47571"/>
            </a:stretch>
          </a:blipFill>
        </p:spPr>
      </p:sp>
      <p:grpSp>
        <p:nvGrpSpPr>
          <p:cNvPr name="Group 5" id="5"/>
          <p:cNvGrpSpPr/>
          <p:nvPr/>
        </p:nvGrpSpPr>
        <p:grpSpPr>
          <a:xfrm rot="0">
            <a:off x="1106894" y="4768127"/>
            <a:ext cx="4871820" cy="1503486"/>
            <a:chOff x="0" y="0"/>
            <a:chExt cx="1644978" cy="507654"/>
          </a:xfrm>
        </p:grpSpPr>
        <p:sp>
          <p:nvSpPr>
            <p:cNvPr name="Freeform 6" id="6"/>
            <p:cNvSpPr/>
            <p:nvPr/>
          </p:nvSpPr>
          <p:spPr>
            <a:xfrm flipH="false" flipV="false" rot="0">
              <a:off x="0" y="0"/>
              <a:ext cx="1644977" cy="507654"/>
            </a:xfrm>
            <a:custGeom>
              <a:avLst/>
              <a:gdLst/>
              <a:ahLst/>
              <a:cxnLst/>
              <a:rect r="r" b="b" t="t" l="l"/>
              <a:pathLst>
                <a:path h="507654" w="1644977">
                  <a:moveTo>
                    <a:pt x="0" y="0"/>
                  </a:moveTo>
                  <a:lnTo>
                    <a:pt x="1644977" y="0"/>
                  </a:lnTo>
                  <a:lnTo>
                    <a:pt x="1644977" y="507654"/>
                  </a:lnTo>
                  <a:lnTo>
                    <a:pt x="0" y="507654"/>
                  </a:lnTo>
                  <a:close/>
                </a:path>
              </a:pathLst>
            </a:custGeom>
            <a:solidFill>
              <a:srgbClr val="95291A"/>
            </a:solidFill>
          </p:spPr>
        </p:sp>
        <p:sp>
          <p:nvSpPr>
            <p:cNvPr name="TextBox 7" id="7"/>
            <p:cNvSpPr txBox="true"/>
            <p:nvPr/>
          </p:nvSpPr>
          <p:spPr>
            <a:xfrm>
              <a:off x="0" y="-19050"/>
              <a:ext cx="1644978" cy="526704"/>
            </a:xfrm>
            <a:prstGeom prst="rect">
              <a:avLst/>
            </a:prstGeom>
          </p:spPr>
          <p:txBody>
            <a:bodyPr anchor="ctr" rtlCol="false" tIns="50800" lIns="50800" bIns="50800" rIns="50800"/>
            <a:lstStyle/>
            <a:p>
              <a:pPr algn="ctr">
                <a:lnSpc>
                  <a:spcPts val="3347"/>
                </a:lnSpc>
              </a:pPr>
            </a:p>
          </p:txBody>
        </p:sp>
      </p:grpSp>
      <p:grpSp>
        <p:nvGrpSpPr>
          <p:cNvPr name="Group 8" id="8"/>
          <p:cNvGrpSpPr/>
          <p:nvPr/>
        </p:nvGrpSpPr>
        <p:grpSpPr>
          <a:xfrm rot="0">
            <a:off x="6217874" y="4768127"/>
            <a:ext cx="4871820" cy="1503486"/>
            <a:chOff x="0" y="0"/>
            <a:chExt cx="1644978" cy="507654"/>
          </a:xfrm>
        </p:grpSpPr>
        <p:sp>
          <p:nvSpPr>
            <p:cNvPr name="Freeform 9" id="9"/>
            <p:cNvSpPr/>
            <p:nvPr/>
          </p:nvSpPr>
          <p:spPr>
            <a:xfrm flipH="false" flipV="false" rot="0">
              <a:off x="0" y="0"/>
              <a:ext cx="1644977" cy="507654"/>
            </a:xfrm>
            <a:custGeom>
              <a:avLst/>
              <a:gdLst/>
              <a:ahLst/>
              <a:cxnLst/>
              <a:rect r="r" b="b" t="t" l="l"/>
              <a:pathLst>
                <a:path h="507654" w="1644977">
                  <a:moveTo>
                    <a:pt x="0" y="0"/>
                  </a:moveTo>
                  <a:lnTo>
                    <a:pt x="1644977" y="0"/>
                  </a:lnTo>
                  <a:lnTo>
                    <a:pt x="1644977" y="507654"/>
                  </a:lnTo>
                  <a:lnTo>
                    <a:pt x="0" y="507654"/>
                  </a:lnTo>
                  <a:close/>
                </a:path>
              </a:pathLst>
            </a:custGeom>
            <a:solidFill>
              <a:srgbClr val="95291A"/>
            </a:solidFill>
          </p:spPr>
        </p:sp>
        <p:sp>
          <p:nvSpPr>
            <p:cNvPr name="TextBox 10" id="10"/>
            <p:cNvSpPr txBox="true"/>
            <p:nvPr/>
          </p:nvSpPr>
          <p:spPr>
            <a:xfrm>
              <a:off x="0" y="-19050"/>
              <a:ext cx="1644978" cy="526704"/>
            </a:xfrm>
            <a:prstGeom prst="rect">
              <a:avLst/>
            </a:prstGeom>
          </p:spPr>
          <p:txBody>
            <a:bodyPr anchor="ctr" rtlCol="false" tIns="50800" lIns="50800" bIns="50800" rIns="50800"/>
            <a:lstStyle/>
            <a:p>
              <a:pPr algn="ctr">
                <a:lnSpc>
                  <a:spcPts val="2852"/>
                </a:lnSpc>
              </a:pPr>
            </a:p>
          </p:txBody>
        </p:sp>
      </p:grpSp>
      <p:sp>
        <p:nvSpPr>
          <p:cNvPr name="TextBox 11" id="11"/>
          <p:cNvSpPr txBox="true"/>
          <p:nvPr/>
        </p:nvSpPr>
        <p:spPr>
          <a:xfrm rot="0">
            <a:off x="1372558" y="5508115"/>
            <a:ext cx="4340490" cy="424448"/>
          </a:xfrm>
          <a:prstGeom prst="rect">
            <a:avLst/>
          </a:prstGeom>
        </p:spPr>
        <p:txBody>
          <a:bodyPr anchor="t" rtlCol="false" tIns="0" lIns="0" bIns="0" rIns="0">
            <a:spAutoFit/>
          </a:bodyPr>
          <a:lstStyle/>
          <a:p>
            <a:pPr algn="l">
              <a:lnSpc>
                <a:spcPts val="3344"/>
              </a:lnSpc>
            </a:pPr>
            <a:r>
              <a:rPr lang="en-US" sz="2697">
                <a:solidFill>
                  <a:srgbClr val="F1EEEB"/>
                </a:solidFill>
                <a:latin typeface="Antic"/>
                <a:ea typeface="Antic"/>
                <a:cs typeface="Antic"/>
                <a:sym typeface="Antic"/>
              </a:rPr>
              <a:t>Choose quality over quantity</a:t>
            </a:r>
          </a:p>
        </p:txBody>
      </p:sp>
      <p:sp>
        <p:nvSpPr>
          <p:cNvPr name="TextBox 12" id="12"/>
          <p:cNvSpPr txBox="true"/>
          <p:nvPr/>
        </p:nvSpPr>
        <p:spPr>
          <a:xfrm rot="0">
            <a:off x="6483539" y="4910760"/>
            <a:ext cx="4340490" cy="871615"/>
          </a:xfrm>
          <a:prstGeom prst="rect">
            <a:avLst/>
          </a:prstGeom>
        </p:spPr>
        <p:txBody>
          <a:bodyPr anchor="t" rtlCol="false" tIns="0" lIns="0" bIns="0" rIns="0">
            <a:spAutoFit/>
          </a:bodyPr>
          <a:lstStyle/>
          <a:p>
            <a:pPr algn="l">
              <a:lnSpc>
                <a:spcPts val="3468"/>
              </a:lnSpc>
            </a:pPr>
            <a:r>
              <a:rPr lang="en-US" sz="2797">
                <a:solidFill>
                  <a:srgbClr val="F1EEEB"/>
                </a:solidFill>
                <a:latin typeface="Antic Bold"/>
                <a:ea typeface="Antic Bold"/>
                <a:cs typeface="Antic Bold"/>
                <a:sym typeface="Antic Bold"/>
              </a:rPr>
              <a:t>Thrift or Upcycle</a:t>
            </a:r>
          </a:p>
          <a:p>
            <a:pPr algn="l">
              <a:lnSpc>
                <a:spcPts val="3468"/>
              </a:lnSpc>
            </a:pPr>
          </a:p>
        </p:txBody>
      </p:sp>
      <p:grpSp>
        <p:nvGrpSpPr>
          <p:cNvPr name="Group 13" id="13"/>
          <p:cNvGrpSpPr/>
          <p:nvPr/>
        </p:nvGrpSpPr>
        <p:grpSpPr>
          <a:xfrm rot="0">
            <a:off x="11407048" y="4775423"/>
            <a:ext cx="4871820" cy="1503486"/>
            <a:chOff x="0" y="0"/>
            <a:chExt cx="1644978" cy="507654"/>
          </a:xfrm>
        </p:grpSpPr>
        <p:sp>
          <p:nvSpPr>
            <p:cNvPr name="Freeform 14" id="14"/>
            <p:cNvSpPr/>
            <p:nvPr/>
          </p:nvSpPr>
          <p:spPr>
            <a:xfrm flipH="false" flipV="false" rot="0">
              <a:off x="0" y="0"/>
              <a:ext cx="1644977" cy="507654"/>
            </a:xfrm>
            <a:custGeom>
              <a:avLst/>
              <a:gdLst/>
              <a:ahLst/>
              <a:cxnLst/>
              <a:rect r="r" b="b" t="t" l="l"/>
              <a:pathLst>
                <a:path h="507654" w="1644977">
                  <a:moveTo>
                    <a:pt x="0" y="0"/>
                  </a:moveTo>
                  <a:lnTo>
                    <a:pt x="1644977" y="0"/>
                  </a:lnTo>
                  <a:lnTo>
                    <a:pt x="1644977" y="507654"/>
                  </a:lnTo>
                  <a:lnTo>
                    <a:pt x="0" y="507654"/>
                  </a:lnTo>
                  <a:close/>
                </a:path>
              </a:pathLst>
            </a:custGeom>
            <a:solidFill>
              <a:srgbClr val="95291A"/>
            </a:solidFill>
          </p:spPr>
        </p:sp>
        <p:sp>
          <p:nvSpPr>
            <p:cNvPr name="TextBox 15" id="15"/>
            <p:cNvSpPr txBox="true"/>
            <p:nvPr/>
          </p:nvSpPr>
          <p:spPr>
            <a:xfrm>
              <a:off x="0" y="-19050"/>
              <a:ext cx="1644978" cy="526704"/>
            </a:xfrm>
            <a:prstGeom prst="rect">
              <a:avLst/>
            </a:prstGeom>
          </p:spPr>
          <p:txBody>
            <a:bodyPr anchor="ctr" rtlCol="false" tIns="50800" lIns="50800" bIns="50800" rIns="50800"/>
            <a:lstStyle/>
            <a:p>
              <a:pPr algn="ctr">
                <a:lnSpc>
                  <a:spcPts val="2852"/>
                </a:lnSpc>
              </a:pPr>
            </a:p>
          </p:txBody>
        </p:sp>
      </p:grpSp>
      <p:sp>
        <p:nvSpPr>
          <p:cNvPr name="TextBox 16" id="16"/>
          <p:cNvSpPr txBox="true"/>
          <p:nvPr/>
        </p:nvSpPr>
        <p:spPr>
          <a:xfrm rot="0">
            <a:off x="11746919" y="4801933"/>
            <a:ext cx="4340490" cy="424448"/>
          </a:xfrm>
          <a:prstGeom prst="rect">
            <a:avLst/>
          </a:prstGeom>
        </p:spPr>
        <p:txBody>
          <a:bodyPr anchor="t" rtlCol="false" tIns="0" lIns="0" bIns="0" rIns="0">
            <a:spAutoFit/>
          </a:bodyPr>
          <a:lstStyle/>
          <a:p>
            <a:pPr algn="l">
              <a:lnSpc>
                <a:spcPts val="3344"/>
              </a:lnSpc>
            </a:pPr>
            <a:r>
              <a:rPr lang="en-US" sz="2697">
                <a:solidFill>
                  <a:srgbClr val="F1EEEB"/>
                </a:solidFill>
                <a:latin typeface="Antic Bold"/>
                <a:ea typeface="Antic Bold"/>
                <a:cs typeface="Antic Bold"/>
                <a:sym typeface="Antic Bold"/>
              </a:rPr>
              <a:t>Support Ethical Brands</a:t>
            </a:r>
          </a:p>
        </p:txBody>
      </p:sp>
      <p:sp>
        <p:nvSpPr>
          <p:cNvPr name="Freeform 17" id="17"/>
          <p:cNvSpPr/>
          <p:nvPr/>
        </p:nvSpPr>
        <p:spPr>
          <a:xfrm flipH="false" flipV="false" rot="0">
            <a:off x="0" y="7307608"/>
            <a:ext cx="18288000" cy="2979392"/>
          </a:xfrm>
          <a:custGeom>
            <a:avLst/>
            <a:gdLst/>
            <a:ahLst/>
            <a:cxnLst/>
            <a:rect r="r" b="b" t="t" l="l"/>
            <a:pathLst>
              <a:path h="2979392" w="18288000">
                <a:moveTo>
                  <a:pt x="0" y="0"/>
                </a:moveTo>
                <a:lnTo>
                  <a:pt x="18288000" y="0"/>
                </a:lnTo>
                <a:lnTo>
                  <a:pt x="18288000" y="2979392"/>
                </a:lnTo>
                <a:lnTo>
                  <a:pt x="0" y="2979392"/>
                </a:lnTo>
                <a:lnTo>
                  <a:pt x="0" y="0"/>
                </a:lnTo>
                <a:close/>
              </a:path>
            </a:pathLst>
          </a:custGeom>
          <a:blipFill>
            <a:blip r:embed="rId5"/>
            <a:stretch>
              <a:fillRect l="0" t="-115399" r="0" b="-115399"/>
            </a:stretch>
          </a:blipFill>
        </p:spPr>
      </p:sp>
      <p:sp>
        <p:nvSpPr>
          <p:cNvPr name="Freeform 18" id="18"/>
          <p:cNvSpPr/>
          <p:nvPr/>
        </p:nvSpPr>
        <p:spPr>
          <a:xfrm flipH="false" flipV="false" rot="0">
            <a:off x="-1935272" y="-1351217"/>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9" id="19"/>
          <p:cNvSpPr txBox="true"/>
          <p:nvPr/>
        </p:nvSpPr>
        <p:spPr>
          <a:xfrm rot="0">
            <a:off x="935583" y="3253122"/>
            <a:ext cx="9293955" cy="1957159"/>
          </a:xfrm>
          <a:prstGeom prst="rect">
            <a:avLst/>
          </a:prstGeom>
        </p:spPr>
        <p:txBody>
          <a:bodyPr anchor="t" rtlCol="false" tIns="0" lIns="0" bIns="0" rIns="0">
            <a:spAutoFit/>
          </a:bodyPr>
          <a:lstStyle/>
          <a:p>
            <a:pPr algn="ctr">
              <a:lnSpc>
                <a:spcPts val="7625"/>
              </a:lnSpc>
            </a:pPr>
            <a:r>
              <a:rPr lang="en-US" sz="5446">
                <a:solidFill>
                  <a:srgbClr val="95291A"/>
                </a:solidFill>
                <a:latin typeface="The Seasons"/>
                <a:ea typeface="The Seasons"/>
                <a:cs typeface="The Seasons"/>
                <a:sym typeface="The Seasons"/>
              </a:rPr>
              <a:t>Shopping Sustainably</a:t>
            </a:r>
          </a:p>
          <a:p>
            <a:pPr algn="ctr">
              <a:lnSpc>
                <a:spcPts val="7625"/>
              </a:lnSpc>
            </a:pPr>
          </a:p>
        </p:txBody>
      </p:sp>
      <p:sp>
        <p:nvSpPr>
          <p:cNvPr name="TextBox 20" id="20"/>
          <p:cNvSpPr txBox="true"/>
          <p:nvPr/>
        </p:nvSpPr>
        <p:spPr>
          <a:xfrm rot="0">
            <a:off x="1372558" y="4910760"/>
            <a:ext cx="4340490" cy="871615"/>
          </a:xfrm>
          <a:prstGeom prst="rect">
            <a:avLst/>
          </a:prstGeom>
        </p:spPr>
        <p:txBody>
          <a:bodyPr anchor="t" rtlCol="false" tIns="0" lIns="0" bIns="0" rIns="0">
            <a:spAutoFit/>
          </a:bodyPr>
          <a:lstStyle/>
          <a:p>
            <a:pPr algn="l">
              <a:lnSpc>
                <a:spcPts val="3468"/>
              </a:lnSpc>
            </a:pPr>
            <a:r>
              <a:rPr lang="en-US" sz="2797">
                <a:solidFill>
                  <a:srgbClr val="F1EEEB"/>
                </a:solidFill>
                <a:latin typeface="Antic Bold"/>
                <a:ea typeface="Antic Bold"/>
                <a:cs typeface="Antic Bold"/>
                <a:sym typeface="Antic Bold"/>
              </a:rPr>
              <a:t>Buy Less</a:t>
            </a:r>
          </a:p>
          <a:p>
            <a:pPr algn="l">
              <a:lnSpc>
                <a:spcPts val="3468"/>
              </a:lnSpc>
            </a:pPr>
          </a:p>
        </p:txBody>
      </p:sp>
      <p:sp>
        <p:nvSpPr>
          <p:cNvPr name="TextBox 21" id="21"/>
          <p:cNvSpPr txBox="true"/>
          <p:nvPr/>
        </p:nvSpPr>
        <p:spPr>
          <a:xfrm rot="0">
            <a:off x="6522635" y="5369872"/>
            <a:ext cx="4340490" cy="805956"/>
          </a:xfrm>
          <a:prstGeom prst="rect">
            <a:avLst/>
          </a:prstGeom>
        </p:spPr>
        <p:txBody>
          <a:bodyPr anchor="t" rtlCol="false" tIns="0" lIns="0" bIns="0" rIns="0">
            <a:spAutoFit/>
          </a:bodyPr>
          <a:lstStyle/>
          <a:p>
            <a:pPr algn="l">
              <a:lnSpc>
                <a:spcPts val="3220"/>
              </a:lnSpc>
            </a:pPr>
            <a:r>
              <a:rPr lang="en-US" sz="2597">
                <a:solidFill>
                  <a:srgbClr val="F1EEEB"/>
                </a:solidFill>
                <a:latin typeface="Antic"/>
                <a:ea typeface="Antic"/>
                <a:cs typeface="Antic"/>
                <a:sym typeface="Antic"/>
              </a:rPr>
              <a:t>Find unique, eco-friendly pieces</a:t>
            </a:r>
          </a:p>
        </p:txBody>
      </p:sp>
      <p:sp>
        <p:nvSpPr>
          <p:cNvPr name="TextBox 22" id="22"/>
          <p:cNvSpPr txBox="true"/>
          <p:nvPr/>
        </p:nvSpPr>
        <p:spPr>
          <a:xfrm rot="0">
            <a:off x="11746919" y="5306633"/>
            <a:ext cx="4340490" cy="843548"/>
          </a:xfrm>
          <a:prstGeom prst="rect">
            <a:avLst/>
          </a:prstGeom>
        </p:spPr>
        <p:txBody>
          <a:bodyPr anchor="t" rtlCol="false" tIns="0" lIns="0" bIns="0" rIns="0">
            <a:spAutoFit/>
          </a:bodyPr>
          <a:lstStyle/>
          <a:p>
            <a:pPr algn="l">
              <a:lnSpc>
                <a:spcPts val="3344"/>
              </a:lnSpc>
            </a:pPr>
            <a:r>
              <a:rPr lang="en-US" sz="2697">
                <a:solidFill>
                  <a:srgbClr val="F1EEEB"/>
                </a:solidFill>
                <a:latin typeface="Antic"/>
                <a:ea typeface="Antic"/>
                <a:cs typeface="Antic"/>
                <a:sym typeface="Antic"/>
              </a:rPr>
              <a:t>Avoid fast fashion; choose sustainable options</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TextBox 2" id="2"/>
          <p:cNvSpPr txBox="true"/>
          <p:nvPr/>
        </p:nvSpPr>
        <p:spPr>
          <a:xfrm rot="0">
            <a:off x="2233839" y="3745388"/>
            <a:ext cx="11411567" cy="1012877"/>
          </a:xfrm>
          <a:prstGeom prst="rect">
            <a:avLst/>
          </a:prstGeom>
        </p:spPr>
        <p:txBody>
          <a:bodyPr anchor="t" rtlCol="false" tIns="0" lIns="0" bIns="0" rIns="0">
            <a:spAutoFit/>
          </a:bodyPr>
          <a:lstStyle/>
          <a:p>
            <a:pPr algn="ctr">
              <a:lnSpc>
                <a:spcPts val="7627"/>
              </a:lnSpc>
            </a:pPr>
            <a:r>
              <a:rPr lang="en-US" sz="7627">
                <a:solidFill>
                  <a:srgbClr val="F1EEEB"/>
                </a:solidFill>
                <a:latin typeface="Dream Avenue 1"/>
                <a:ea typeface="Dream Avenue 1"/>
                <a:cs typeface="Dream Avenue 1"/>
                <a:sym typeface="Dream Avenue 1"/>
              </a:rPr>
              <a:t>SUSTAINABLE SHOPPING</a:t>
            </a:r>
          </a:p>
        </p:txBody>
      </p:sp>
      <p:sp>
        <p:nvSpPr>
          <p:cNvPr name="Freeform 3" id="3"/>
          <p:cNvSpPr/>
          <p:nvPr/>
        </p:nvSpPr>
        <p:spPr>
          <a:xfrm flipH="false" flipV="false" rot="0">
            <a:off x="0" y="0"/>
            <a:ext cx="18601069" cy="3267019"/>
          </a:xfrm>
          <a:custGeom>
            <a:avLst/>
            <a:gdLst/>
            <a:ahLst/>
            <a:cxnLst/>
            <a:rect r="r" b="b" t="t" l="l"/>
            <a:pathLst>
              <a:path h="3267019" w="18601069">
                <a:moveTo>
                  <a:pt x="0" y="0"/>
                </a:moveTo>
                <a:lnTo>
                  <a:pt x="18601069" y="0"/>
                </a:lnTo>
                <a:lnTo>
                  <a:pt x="18601069" y="3267019"/>
                </a:lnTo>
                <a:lnTo>
                  <a:pt x="0" y="3267019"/>
                </a:lnTo>
                <a:lnTo>
                  <a:pt x="0" y="0"/>
                </a:lnTo>
                <a:close/>
              </a:path>
            </a:pathLst>
          </a:custGeom>
          <a:blipFill>
            <a:blip r:embed="rId2"/>
            <a:stretch>
              <a:fillRect l="-2674" t="-87860" r="-4357" b="-131008"/>
            </a:stretch>
          </a:blipFill>
        </p:spPr>
      </p:sp>
      <p:sp>
        <p:nvSpPr>
          <p:cNvPr name="Freeform 4" id="4"/>
          <p:cNvSpPr/>
          <p:nvPr/>
        </p:nvSpPr>
        <p:spPr>
          <a:xfrm flipH="false" flipV="false" rot="0">
            <a:off x="13371806" y="2119"/>
            <a:ext cx="4916194" cy="4756146"/>
          </a:xfrm>
          <a:custGeom>
            <a:avLst/>
            <a:gdLst/>
            <a:ahLst/>
            <a:cxnLst/>
            <a:rect r="r" b="b" t="t" l="l"/>
            <a:pathLst>
              <a:path h="4756146" w="4916194">
                <a:moveTo>
                  <a:pt x="0" y="0"/>
                </a:moveTo>
                <a:lnTo>
                  <a:pt x="4916194" y="0"/>
                </a:lnTo>
                <a:lnTo>
                  <a:pt x="4916194" y="4756146"/>
                </a:lnTo>
                <a:lnTo>
                  <a:pt x="0" y="4756146"/>
                </a:lnTo>
                <a:lnTo>
                  <a:pt x="0" y="0"/>
                </a:lnTo>
                <a:close/>
              </a:path>
            </a:pathLst>
          </a:custGeom>
          <a:blipFill>
            <a:blip r:embed="rId3"/>
            <a:stretch>
              <a:fillRect l="0" t="-1682" r="0" b="-1682"/>
            </a:stretch>
          </a:blipFill>
        </p:spPr>
      </p:sp>
      <p:sp>
        <p:nvSpPr>
          <p:cNvPr name="Freeform 5" id="5"/>
          <p:cNvSpPr/>
          <p:nvPr/>
        </p:nvSpPr>
        <p:spPr>
          <a:xfrm flipH="false" flipV="false" rot="0">
            <a:off x="16739339" y="548968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548661" y="613889"/>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3897102" y="4998510"/>
            <a:ext cx="9525" cy="887095"/>
          </a:xfrm>
          <a:prstGeom prst="rect">
            <a:avLst/>
          </a:prstGeom>
        </p:spPr>
        <p:txBody>
          <a:bodyPr anchor="t" rtlCol="false" tIns="0" lIns="0" bIns="0" rIns="0">
            <a:spAutoFit/>
          </a:bodyPr>
          <a:lstStyle/>
          <a:p>
            <a:pPr algn="ctr">
              <a:lnSpc>
                <a:spcPts val="7279"/>
              </a:lnSpc>
            </a:pPr>
          </a:p>
        </p:txBody>
      </p:sp>
      <p:sp>
        <p:nvSpPr>
          <p:cNvPr name="TextBox 8" id="8"/>
          <p:cNvSpPr txBox="true"/>
          <p:nvPr/>
        </p:nvSpPr>
        <p:spPr>
          <a:xfrm rot="0">
            <a:off x="432998" y="5017560"/>
            <a:ext cx="5867102" cy="622935"/>
          </a:xfrm>
          <a:prstGeom prst="rect">
            <a:avLst/>
          </a:prstGeom>
        </p:spPr>
        <p:txBody>
          <a:bodyPr anchor="t" rtlCol="false" tIns="0" lIns="0" bIns="0" rIns="0">
            <a:spAutoFit/>
          </a:bodyPr>
          <a:lstStyle/>
          <a:p>
            <a:pPr algn="ctr">
              <a:lnSpc>
                <a:spcPts val="5039"/>
              </a:lnSpc>
            </a:pPr>
            <a:r>
              <a:rPr lang="en-US" sz="3599">
                <a:solidFill>
                  <a:srgbClr val="F1EEEB"/>
                </a:solidFill>
                <a:latin typeface="Antic Bold"/>
                <a:ea typeface="Antic Bold"/>
                <a:cs typeface="Antic Bold"/>
                <a:sym typeface="Antic Bold"/>
              </a:rPr>
              <a:t>Choose Quality Over Quantity</a:t>
            </a:r>
          </a:p>
        </p:txBody>
      </p:sp>
      <p:sp>
        <p:nvSpPr>
          <p:cNvPr name="TextBox 9" id="9"/>
          <p:cNvSpPr txBox="true"/>
          <p:nvPr/>
        </p:nvSpPr>
        <p:spPr>
          <a:xfrm rot="0">
            <a:off x="432998" y="5809405"/>
            <a:ext cx="6904030" cy="1189990"/>
          </a:xfrm>
          <a:prstGeom prst="rect">
            <a:avLst/>
          </a:prstGeom>
        </p:spPr>
        <p:txBody>
          <a:bodyPr anchor="t" rtlCol="false" tIns="0" lIns="0" bIns="0" rIns="0">
            <a:spAutoFit/>
          </a:bodyPr>
          <a:lstStyle/>
          <a:p>
            <a:pPr algn="l">
              <a:lnSpc>
                <a:spcPts val="4759"/>
              </a:lnSpc>
            </a:pPr>
            <a:r>
              <a:rPr lang="en-US" sz="3399">
                <a:solidFill>
                  <a:srgbClr val="F1EEEB"/>
                </a:solidFill>
                <a:latin typeface="Antic"/>
                <a:ea typeface="Antic"/>
                <a:cs typeface="Antic"/>
                <a:sym typeface="Antic"/>
              </a:rPr>
              <a:t>Invest in quality over quantity; ask, "Will I wear this 30 times?"</a:t>
            </a:r>
          </a:p>
        </p:txBody>
      </p:sp>
      <p:sp>
        <p:nvSpPr>
          <p:cNvPr name="TextBox 10" id="10"/>
          <p:cNvSpPr txBox="true"/>
          <p:nvPr/>
        </p:nvSpPr>
        <p:spPr>
          <a:xfrm rot="0">
            <a:off x="413204" y="7407329"/>
            <a:ext cx="3290143" cy="622935"/>
          </a:xfrm>
          <a:prstGeom prst="rect">
            <a:avLst/>
          </a:prstGeom>
        </p:spPr>
        <p:txBody>
          <a:bodyPr anchor="t" rtlCol="false" tIns="0" lIns="0" bIns="0" rIns="0">
            <a:spAutoFit/>
          </a:bodyPr>
          <a:lstStyle/>
          <a:p>
            <a:pPr algn="ctr">
              <a:lnSpc>
                <a:spcPts val="5039"/>
              </a:lnSpc>
            </a:pPr>
            <a:r>
              <a:rPr lang="en-US" sz="3599">
                <a:solidFill>
                  <a:srgbClr val="F1EEEB"/>
                </a:solidFill>
                <a:latin typeface="Antic Bold"/>
                <a:ea typeface="Antic Bold"/>
                <a:cs typeface="Antic Bold"/>
                <a:sym typeface="Antic Bold"/>
              </a:rPr>
              <a:t>Thrift &amp; Upcycle</a:t>
            </a:r>
          </a:p>
        </p:txBody>
      </p:sp>
      <p:sp>
        <p:nvSpPr>
          <p:cNvPr name="TextBox 11" id="11"/>
          <p:cNvSpPr txBox="true"/>
          <p:nvPr/>
        </p:nvSpPr>
        <p:spPr>
          <a:xfrm rot="0">
            <a:off x="413204" y="8068310"/>
            <a:ext cx="7526418" cy="1189990"/>
          </a:xfrm>
          <a:prstGeom prst="rect">
            <a:avLst/>
          </a:prstGeom>
        </p:spPr>
        <p:txBody>
          <a:bodyPr anchor="t" rtlCol="false" tIns="0" lIns="0" bIns="0" rIns="0">
            <a:spAutoFit/>
          </a:bodyPr>
          <a:lstStyle/>
          <a:p>
            <a:pPr algn="l">
              <a:lnSpc>
                <a:spcPts val="4759"/>
              </a:lnSpc>
            </a:pPr>
            <a:r>
              <a:rPr lang="en-US" sz="3399">
                <a:solidFill>
                  <a:srgbClr val="F1EEEB"/>
                </a:solidFill>
                <a:latin typeface="Antic"/>
                <a:ea typeface="Antic"/>
                <a:cs typeface="Antic"/>
                <a:sym typeface="Antic"/>
              </a:rPr>
              <a:t>Shop second-hand (Poshmark, ThredUp) or refresh old clothes.</a:t>
            </a:r>
          </a:p>
        </p:txBody>
      </p:sp>
      <p:sp>
        <p:nvSpPr>
          <p:cNvPr name="TextBox 12" id="12"/>
          <p:cNvSpPr txBox="true"/>
          <p:nvPr/>
        </p:nvSpPr>
        <p:spPr>
          <a:xfrm rot="0">
            <a:off x="8218700" y="5124450"/>
            <a:ext cx="5746328" cy="562737"/>
          </a:xfrm>
          <a:prstGeom prst="rect">
            <a:avLst/>
          </a:prstGeom>
        </p:spPr>
        <p:txBody>
          <a:bodyPr anchor="t" rtlCol="false" tIns="0" lIns="0" bIns="0" rIns="0">
            <a:spAutoFit/>
          </a:bodyPr>
          <a:lstStyle/>
          <a:p>
            <a:pPr algn="ctr">
              <a:lnSpc>
                <a:spcPts val="4464"/>
              </a:lnSpc>
              <a:spcBef>
                <a:spcPct val="0"/>
              </a:spcBef>
            </a:pPr>
            <a:r>
              <a:rPr lang="en-US" sz="3600">
                <a:solidFill>
                  <a:srgbClr val="F1EEEB"/>
                </a:solidFill>
                <a:latin typeface="Antic Bold"/>
                <a:ea typeface="Antic Bold"/>
                <a:cs typeface="Antic Bold"/>
                <a:sym typeface="Antic Bold"/>
              </a:rPr>
              <a:t>Support Ethical Brands</a:t>
            </a:r>
          </a:p>
        </p:txBody>
      </p:sp>
      <p:sp>
        <p:nvSpPr>
          <p:cNvPr name="TextBox 13" id="13"/>
          <p:cNvSpPr txBox="true"/>
          <p:nvPr/>
        </p:nvSpPr>
        <p:spPr>
          <a:xfrm rot="0">
            <a:off x="8895749" y="5809405"/>
            <a:ext cx="8363551" cy="1189990"/>
          </a:xfrm>
          <a:prstGeom prst="rect">
            <a:avLst/>
          </a:prstGeom>
        </p:spPr>
        <p:txBody>
          <a:bodyPr anchor="t" rtlCol="false" tIns="0" lIns="0" bIns="0" rIns="0">
            <a:spAutoFit/>
          </a:bodyPr>
          <a:lstStyle/>
          <a:p>
            <a:pPr algn="l">
              <a:lnSpc>
                <a:spcPts val="4759"/>
              </a:lnSpc>
            </a:pPr>
            <a:r>
              <a:rPr lang="en-US" sz="3399">
                <a:solidFill>
                  <a:srgbClr val="F1EEEB"/>
                </a:solidFill>
                <a:latin typeface="Antic"/>
                <a:ea typeface="Antic"/>
                <a:cs typeface="Antic"/>
                <a:sym typeface="Antic"/>
              </a:rPr>
              <a:t>Look for sustainable brands like Patagonia, Everlane, and Veja.</a:t>
            </a:r>
          </a:p>
        </p:txBody>
      </p:sp>
      <p:sp>
        <p:nvSpPr>
          <p:cNvPr name="TextBox 14" id="14"/>
          <p:cNvSpPr txBox="true"/>
          <p:nvPr/>
        </p:nvSpPr>
        <p:spPr>
          <a:xfrm rot="0">
            <a:off x="8895749" y="7407329"/>
            <a:ext cx="3658121" cy="622935"/>
          </a:xfrm>
          <a:prstGeom prst="rect">
            <a:avLst/>
          </a:prstGeom>
        </p:spPr>
        <p:txBody>
          <a:bodyPr anchor="t" rtlCol="false" tIns="0" lIns="0" bIns="0" rIns="0">
            <a:spAutoFit/>
          </a:bodyPr>
          <a:lstStyle/>
          <a:p>
            <a:pPr algn="ctr">
              <a:lnSpc>
                <a:spcPts val="5040"/>
              </a:lnSpc>
            </a:pPr>
            <a:r>
              <a:rPr lang="en-US" sz="3600">
                <a:solidFill>
                  <a:srgbClr val="F1EEEB"/>
                </a:solidFill>
                <a:latin typeface="Antic Bold"/>
                <a:ea typeface="Antic Bold"/>
                <a:cs typeface="Antic Bold"/>
                <a:sym typeface="Antic Bold"/>
              </a:rPr>
              <a:t>Avoid Fast Fashion</a:t>
            </a:r>
          </a:p>
        </p:txBody>
      </p:sp>
      <p:sp>
        <p:nvSpPr>
          <p:cNvPr name="TextBox 15" id="15"/>
          <p:cNvSpPr txBox="true"/>
          <p:nvPr/>
        </p:nvSpPr>
        <p:spPr>
          <a:xfrm rot="0">
            <a:off x="8895749" y="8203958"/>
            <a:ext cx="8363551" cy="1189990"/>
          </a:xfrm>
          <a:prstGeom prst="rect">
            <a:avLst/>
          </a:prstGeom>
        </p:spPr>
        <p:txBody>
          <a:bodyPr anchor="t" rtlCol="false" tIns="0" lIns="0" bIns="0" rIns="0">
            <a:spAutoFit/>
          </a:bodyPr>
          <a:lstStyle/>
          <a:p>
            <a:pPr algn="l">
              <a:lnSpc>
                <a:spcPts val="4759"/>
              </a:lnSpc>
            </a:pPr>
            <a:r>
              <a:rPr lang="en-US" sz="3399">
                <a:solidFill>
                  <a:srgbClr val="F1EEEB"/>
                </a:solidFill>
                <a:latin typeface="Antic Bold"/>
                <a:ea typeface="Antic Bold"/>
                <a:cs typeface="Antic Bold"/>
                <a:sym typeface="Antic Bold"/>
              </a:rPr>
              <a:t>Skip trendy, cheaply made items; focus on timeless, durable pieces.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4021740" y="891620"/>
            <a:ext cx="6525431" cy="7322511"/>
          </a:xfrm>
          <a:custGeom>
            <a:avLst/>
            <a:gdLst/>
            <a:ahLst/>
            <a:cxnLst/>
            <a:rect r="r" b="b" t="t" l="l"/>
            <a:pathLst>
              <a:path h="7322511" w="6525431">
                <a:moveTo>
                  <a:pt x="0" y="0"/>
                </a:moveTo>
                <a:lnTo>
                  <a:pt x="6525431" y="0"/>
                </a:lnTo>
                <a:lnTo>
                  <a:pt x="6525431" y="7322510"/>
                </a:lnTo>
                <a:lnTo>
                  <a:pt x="0" y="7322510"/>
                </a:lnTo>
                <a:lnTo>
                  <a:pt x="0" y="0"/>
                </a:lnTo>
                <a:close/>
              </a:path>
            </a:pathLst>
          </a:custGeom>
          <a:blipFill>
            <a:blip r:embed="rId2"/>
            <a:stretch>
              <a:fillRect l="0" t="-16957" r="0" b="-16957"/>
            </a:stretch>
          </a:blipFill>
        </p:spPr>
      </p:sp>
      <p:sp>
        <p:nvSpPr>
          <p:cNvPr name="Freeform 3" id="3"/>
          <p:cNvSpPr/>
          <p:nvPr/>
        </p:nvSpPr>
        <p:spPr>
          <a:xfrm flipH="false" flipV="false" rot="0">
            <a:off x="16739339" y="7422993"/>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548661" y="4552875"/>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5" id="5"/>
          <p:cNvSpPr/>
          <p:nvPr/>
        </p:nvSpPr>
        <p:spPr>
          <a:xfrm>
            <a:off x="741683" y="5133975"/>
            <a:ext cx="6560114" cy="0"/>
          </a:xfrm>
          <a:prstGeom prst="line">
            <a:avLst/>
          </a:prstGeom>
          <a:ln cap="flat" w="19050">
            <a:solidFill>
              <a:srgbClr val="F1EEEB"/>
            </a:solidFill>
            <a:prstDash val="solid"/>
            <a:headEnd type="none" len="sm" w="sm"/>
            <a:tailEnd type="none" len="sm" w="sm"/>
          </a:ln>
        </p:spPr>
      </p:sp>
      <p:sp>
        <p:nvSpPr>
          <p:cNvPr name="Freeform 6" id="6"/>
          <p:cNvSpPr/>
          <p:nvPr/>
        </p:nvSpPr>
        <p:spPr>
          <a:xfrm flipH="false" flipV="false" rot="0">
            <a:off x="482941" y="-199615"/>
            <a:ext cx="3097322" cy="4114800"/>
          </a:xfrm>
          <a:custGeom>
            <a:avLst/>
            <a:gdLst/>
            <a:ahLst/>
            <a:cxnLst/>
            <a:rect r="r" b="b" t="t" l="l"/>
            <a:pathLst>
              <a:path h="4114800" w="3097322">
                <a:moveTo>
                  <a:pt x="0" y="0"/>
                </a:moveTo>
                <a:lnTo>
                  <a:pt x="3097323" y="0"/>
                </a:lnTo>
                <a:lnTo>
                  <a:pt x="309732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10564094" y="1119182"/>
            <a:ext cx="7723906" cy="7886711"/>
          </a:xfrm>
          <a:prstGeom prst="rect">
            <a:avLst/>
          </a:prstGeom>
        </p:spPr>
        <p:txBody>
          <a:bodyPr anchor="t" rtlCol="false" tIns="0" lIns="0" bIns="0" rIns="0">
            <a:spAutoFit/>
          </a:bodyPr>
          <a:lstStyle/>
          <a:p>
            <a:pPr algn="ctr">
              <a:lnSpc>
                <a:spcPts val="12599"/>
              </a:lnSpc>
            </a:pPr>
            <a:r>
              <a:rPr lang="en-US" sz="8999">
                <a:solidFill>
                  <a:srgbClr val="FFFFFF"/>
                </a:solidFill>
                <a:latin typeface="Baskerville Display PT"/>
                <a:ea typeface="Baskerville Display PT"/>
                <a:cs typeface="Baskerville Display PT"/>
                <a:sym typeface="Baskerville Display PT"/>
              </a:rPr>
              <a:t>Examples Capsule Wardrobe Based on Different Styles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1915609" y="218047"/>
            <a:ext cx="6840770" cy="9850907"/>
          </a:xfrm>
          <a:custGeom>
            <a:avLst/>
            <a:gdLst/>
            <a:ahLst/>
            <a:cxnLst/>
            <a:rect r="r" b="b" t="t" l="l"/>
            <a:pathLst>
              <a:path h="9850907" w="6840770">
                <a:moveTo>
                  <a:pt x="0" y="0"/>
                </a:moveTo>
                <a:lnTo>
                  <a:pt x="6840769" y="0"/>
                </a:lnTo>
                <a:lnTo>
                  <a:pt x="6840769" y="9850906"/>
                </a:lnTo>
                <a:lnTo>
                  <a:pt x="0" y="9850906"/>
                </a:lnTo>
                <a:lnTo>
                  <a:pt x="0" y="0"/>
                </a:lnTo>
                <a:close/>
              </a:path>
            </a:pathLst>
          </a:custGeom>
          <a:blipFill>
            <a:blip r:embed="rId2"/>
            <a:stretch>
              <a:fillRect l="0" t="0" r="-448" b="0"/>
            </a:stretch>
          </a:blipFill>
        </p:spPr>
      </p:sp>
      <p:sp>
        <p:nvSpPr>
          <p:cNvPr name="Freeform 3" id="3"/>
          <p:cNvSpPr/>
          <p:nvPr/>
        </p:nvSpPr>
        <p:spPr>
          <a:xfrm flipH="false" flipV="false" rot="0">
            <a:off x="10104023" y="0"/>
            <a:ext cx="7155277" cy="10287000"/>
          </a:xfrm>
          <a:custGeom>
            <a:avLst/>
            <a:gdLst/>
            <a:ahLst/>
            <a:cxnLst/>
            <a:rect r="r" b="b" t="t" l="l"/>
            <a:pathLst>
              <a:path h="10287000" w="7155277">
                <a:moveTo>
                  <a:pt x="0" y="0"/>
                </a:moveTo>
                <a:lnTo>
                  <a:pt x="7155277" y="0"/>
                </a:lnTo>
                <a:lnTo>
                  <a:pt x="7155277" y="10287000"/>
                </a:lnTo>
                <a:lnTo>
                  <a:pt x="0" y="10287000"/>
                </a:lnTo>
                <a:lnTo>
                  <a:pt x="0" y="0"/>
                </a:lnTo>
                <a:close/>
              </a:path>
            </a:pathLst>
          </a:custGeom>
          <a:blipFill>
            <a:blip r:embed="rId3"/>
            <a:stretch>
              <a:fillRect l="-1243" t="-48" r="0" b="-2301"/>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605903" y="0"/>
            <a:ext cx="8538097" cy="10287000"/>
          </a:xfrm>
          <a:custGeom>
            <a:avLst/>
            <a:gdLst/>
            <a:ahLst/>
            <a:cxnLst/>
            <a:rect r="r" b="b" t="t" l="l"/>
            <a:pathLst>
              <a:path h="10287000" w="8538097">
                <a:moveTo>
                  <a:pt x="0" y="0"/>
                </a:moveTo>
                <a:lnTo>
                  <a:pt x="8538097" y="0"/>
                </a:lnTo>
                <a:lnTo>
                  <a:pt x="8538097" y="10287000"/>
                </a:lnTo>
                <a:lnTo>
                  <a:pt x="0" y="10287000"/>
                </a:lnTo>
                <a:lnTo>
                  <a:pt x="0" y="0"/>
                </a:lnTo>
                <a:close/>
              </a:path>
            </a:pathLst>
          </a:custGeom>
          <a:blipFill>
            <a:blip r:embed="rId2"/>
            <a:stretch>
              <a:fillRect l="0" t="-2005" r="0" b="-2005"/>
            </a:stretch>
          </a:blipFill>
        </p:spPr>
      </p:sp>
      <p:sp>
        <p:nvSpPr>
          <p:cNvPr name="TextBox 3" id="3"/>
          <p:cNvSpPr txBox="true"/>
          <p:nvPr/>
        </p:nvSpPr>
        <p:spPr>
          <a:xfrm rot="0">
            <a:off x="10607444" y="2294550"/>
            <a:ext cx="7322063" cy="3195319"/>
          </a:xfrm>
          <a:prstGeom prst="rect">
            <a:avLst/>
          </a:prstGeom>
        </p:spPr>
        <p:txBody>
          <a:bodyPr anchor="t" rtlCol="false" tIns="0" lIns="0" bIns="0" rIns="0">
            <a:spAutoFit/>
          </a:bodyPr>
          <a:lstStyle/>
          <a:p>
            <a:pPr algn="ctr">
              <a:lnSpc>
                <a:spcPts val="12880"/>
              </a:lnSpc>
            </a:pPr>
            <a:r>
              <a:rPr lang="en-US" sz="9200" b="true">
                <a:solidFill>
                  <a:srgbClr val="FFFFFF"/>
                </a:solidFill>
                <a:latin typeface="Baskerville Display PT Bold"/>
                <a:ea typeface="Baskerville Display PT Bold"/>
                <a:cs typeface="Baskerville Display PT Bold"/>
                <a:sym typeface="Baskerville Display PT Bold"/>
              </a:rPr>
              <a:t>Another example </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grpSp>
        <p:nvGrpSpPr>
          <p:cNvPr name="Group 2" id="2"/>
          <p:cNvGrpSpPr/>
          <p:nvPr/>
        </p:nvGrpSpPr>
        <p:grpSpPr>
          <a:xfrm rot="0">
            <a:off x="0" y="1683881"/>
            <a:ext cx="18288000" cy="6919237"/>
            <a:chOff x="0" y="0"/>
            <a:chExt cx="4816593" cy="1822351"/>
          </a:xfrm>
        </p:grpSpPr>
        <p:sp>
          <p:nvSpPr>
            <p:cNvPr name="Freeform 3" id="3"/>
            <p:cNvSpPr/>
            <p:nvPr/>
          </p:nvSpPr>
          <p:spPr>
            <a:xfrm flipH="false" flipV="false" rot="0">
              <a:off x="0" y="0"/>
              <a:ext cx="4816592" cy="1822351"/>
            </a:xfrm>
            <a:custGeom>
              <a:avLst/>
              <a:gdLst/>
              <a:ahLst/>
              <a:cxnLst/>
              <a:rect r="r" b="b" t="t" l="l"/>
              <a:pathLst>
                <a:path h="1822351" w="4816592">
                  <a:moveTo>
                    <a:pt x="0" y="0"/>
                  </a:moveTo>
                  <a:lnTo>
                    <a:pt x="4816592" y="0"/>
                  </a:lnTo>
                  <a:lnTo>
                    <a:pt x="4816592" y="1822351"/>
                  </a:lnTo>
                  <a:lnTo>
                    <a:pt x="0" y="1822351"/>
                  </a:lnTo>
                  <a:close/>
                </a:path>
              </a:pathLst>
            </a:custGeom>
            <a:solidFill>
              <a:srgbClr val="F1EEEB"/>
            </a:solidFill>
          </p:spPr>
        </p:sp>
        <p:sp>
          <p:nvSpPr>
            <p:cNvPr name="TextBox 4" id="4"/>
            <p:cNvSpPr txBox="true"/>
            <p:nvPr/>
          </p:nvSpPr>
          <p:spPr>
            <a:xfrm>
              <a:off x="0" y="-38100"/>
              <a:ext cx="4816593" cy="1860451"/>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1789915" y="414550"/>
            <a:ext cx="15053955" cy="9637802"/>
          </a:xfrm>
          <a:custGeom>
            <a:avLst/>
            <a:gdLst/>
            <a:ahLst/>
            <a:cxnLst/>
            <a:rect r="r" b="b" t="t" l="l"/>
            <a:pathLst>
              <a:path h="9637802" w="15053955">
                <a:moveTo>
                  <a:pt x="0" y="0"/>
                </a:moveTo>
                <a:lnTo>
                  <a:pt x="15053955" y="0"/>
                </a:lnTo>
                <a:lnTo>
                  <a:pt x="15053955" y="9637802"/>
                </a:lnTo>
                <a:lnTo>
                  <a:pt x="0" y="9637802"/>
                </a:lnTo>
                <a:lnTo>
                  <a:pt x="0" y="0"/>
                </a:lnTo>
                <a:close/>
              </a:path>
            </a:pathLst>
          </a:custGeom>
          <a:blipFill>
            <a:blip r:embed="rId2">
              <a:alphaModFix amt="32999"/>
            </a:blip>
            <a:stretch>
              <a:fillRect l="0" t="-2772" r="-7343" b="-9145"/>
            </a:stretch>
          </a:blipFill>
        </p:spPr>
      </p:sp>
      <p:sp>
        <p:nvSpPr>
          <p:cNvPr name="AutoShape 6" id="6"/>
          <p:cNvSpPr/>
          <p:nvPr/>
        </p:nvSpPr>
        <p:spPr>
          <a:xfrm>
            <a:off x="496219" y="886429"/>
            <a:ext cx="6560114" cy="0"/>
          </a:xfrm>
          <a:prstGeom prst="line">
            <a:avLst/>
          </a:prstGeom>
          <a:ln cap="flat" w="19050">
            <a:solidFill>
              <a:srgbClr val="F1EEEB"/>
            </a:solidFill>
            <a:prstDash val="solid"/>
            <a:headEnd type="none" len="sm" w="sm"/>
            <a:tailEnd type="none" len="sm" w="sm"/>
          </a:ln>
        </p:spPr>
      </p:sp>
      <p:sp>
        <p:nvSpPr>
          <p:cNvPr name="TextBox 7" id="7"/>
          <p:cNvSpPr txBox="true"/>
          <p:nvPr/>
        </p:nvSpPr>
        <p:spPr>
          <a:xfrm rot="0">
            <a:off x="3310335" y="3865901"/>
            <a:ext cx="12451157" cy="1270288"/>
          </a:xfrm>
          <a:prstGeom prst="rect">
            <a:avLst/>
          </a:prstGeom>
        </p:spPr>
        <p:txBody>
          <a:bodyPr anchor="t" rtlCol="false" tIns="0" lIns="0" bIns="0" rIns="0">
            <a:spAutoFit/>
          </a:bodyPr>
          <a:lstStyle/>
          <a:p>
            <a:pPr algn="ctr">
              <a:lnSpc>
                <a:spcPts val="9511"/>
              </a:lnSpc>
            </a:pPr>
            <a:r>
              <a:rPr lang="en-US" sz="9511">
                <a:solidFill>
                  <a:srgbClr val="95291A"/>
                </a:solidFill>
                <a:latin typeface="Dream Avenue 1"/>
                <a:ea typeface="Dream Avenue 1"/>
                <a:cs typeface="Dream Avenue 1"/>
                <a:sym typeface="Dream Avenue 1"/>
              </a:rPr>
              <a:t>WHICH  CLOTHES?</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469148" y="1280034"/>
            <a:ext cx="7491624" cy="7726931"/>
          </a:xfrm>
          <a:custGeom>
            <a:avLst/>
            <a:gdLst/>
            <a:ahLst/>
            <a:cxnLst/>
            <a:rect r="r" b="b" t="t" l="l"/>
            <a:pathLst>
              <a:path h="7726931" w="7491624">
                <a:moveTo>
                  <a:pt x="0" y="0"/>
                </a:moveTo>
                <a:lnTo>
                  <a:pt x="7491624" y="0"/>
                </a:lnTo>
                <a:lnTo>
                  <a:pt x="7491624" y="7726932"/>
                </a:lnTo>
                <a:lnTo>
                  <a:pt x="0" y="7726932"/>
                </a:lnTo>
                <a:lnTo>
                  <a:pt x="0" y="0"/>
                </a:lnTo>
                <a:close/>
              </a:path>
            </a:pathLst>
          </a:custGeom>
          <a:blipFill>
            <a:blip r:embed="rId2"/>
            <a:stretch>
              <a:fillRect l="-4382" t="-5452" r="-4382" b="0"/>
            </a:stretch>
          </a:blipFill>
        </p:spPr>
      </p:sp>
      <p:sp>
        <p:nvSpPr>
          <p:cNvPr name="TextBox 3" id="3"/>
          <p:cNvSpPr txBox="true"/>
          <p:nvPr/>
        </p:nvSpPr>
        <p:spPr>
          <a:xfrm rot="0">
            <a:off x="8439824" y="1597873"/>
            <a:ext cx="9589921" cy="6650355"/>
          </a:xfrm>
          <a:prstGeom prst="rect">
            <a:avLst/>
          </a:prstGeom>
        </p:spPr>
        <p:txBody>
          <a:bodyPr anchor="t" rtlCol="false" tIns="0" lIns="0" bIns="0" rIns="0">
            <a:spAutoFit/>
          </a:bodyPr>
          <a:lstStyle/>
          <a:p>
            <a:pPr algn="ctr">
              <a:lnSpc>
                <a:spcPts val="8819"/>
              </a:lnSpc>
            </a:pPr>
            <a:r>
              <a:rPr lang="en-US" sz="6300" b="true">
                <a:solidFill>
                  <a:srgbClr val="FFFFFF"/>
                </a:solidFill>
                <a:latin typeface="Baskerville Display PT Bold"/>
                <a:ea typeface="Baskerville Display PT Bold"/>
                <a:cs typeface="Baskerville Display PT Bold"/>
                <a:sym typeface="Baskerville Display PT Bold"/>
              </a:rPr>
              <a:t>Business Casual </a:t>
            </a:r>
          </a:p>
          <a:p>
            <a:pPr algn="ctr">
              <a:lnSpc>
                <a:spcPts val="8819"/>
              </a:lnSpc>
            </a:pPr>
          </a:p>
          <a:p>
            <a:pPr algn="ctr">
              <a:lnSpc>
                <a:spcPts val="8819"/>
              </a:lnSpc>
            </a:pPr>
            <a:r>
              <a:rPr lang="en-US" sz="6300" b="true">
                <a:solidFill>
                  <a:srgbClr val="FFFFFF"/>
                </a:solidFill>
                <a:latin typeface="Baskerville Display PT Bold"/>
                <a:ea typeface="Baskerville Display PT Bold"/>
                <a:cs typeface="Baskerville Display PT Bold"/>
                <a:sym typeface="Baskerville Display PT Bold"/>
              </a:rPr>
              <a:t>Pieces: Black trousers, light blue button-down blouse, navy blazer, black pointed-toe flats.</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1618233" y="1028700"/>
            <a:ext cx="6959553" cy="8627595"/>
          </a:xfrm>
          <a:custGeom>
            <a:avLst/>
            <a:gdLst/>
            <a:ahLst/>
            <a:cxnLst/>
            <a:rect r="r" b="b" t="t" l="l"/>
            <a:pathLst>
              <a:path h="8627595" w="6959553">
                <a:moveTo>
                  <a:pt x="0" y="0"/>
                </a:moveTo>
                <a:lnTo>
                  <a:pt x="6959552" y="0"/>
                </a:lnTo>
                <a:lnTo>
                  <a:pt x="6959552" y="8627595"/>
                </a:lnTo>
                <a:lnTo>
                  <a:pt x="0" y="8627595"/>
                </a:lnTo>
                <a:lnTo>
                  <a:pt x="0" y="0"/>
                </a:lnTo>
                <a:close/>
              </a:path>
            </a:pathLst>
          </a:custGeom>
          <a:blipFill>
            <a:blip r:embed="rId2"/>
            <a:stretch>
              <a:fillRect l="-16846" t="0" r="-7120" b="0"/>
            </a:stretch>
          </a:blipFill>
        </p:spPr>
      </p:sp>
      <p:sp>
        <p:nvSpPr>
          <p:cNvPr name="TextBox 3" id="3"/>
          <p:cNvSpPr txBox="true"/>
          <p:nvPr/>
        </p:nvSpPr>
        <p:spPr>
          <a:xfrm rot="0">
            <a:off x="8732575" y="1851977"/>
            <a:ext cx="9555425" cy="7764781"/>
          </a:xfrm>
          <a:prstGeom prst="rect">
            <a:avLst/>
          </a:prstGeom>
        </p:spPr>
        <p:txBody>
          <a:bodyPr anchor="t" rtlCol="false" tIns="0" lIns="0" bIns="0" rIns="0">
            <a:spAutoFit/>
          </a:bodyPr>
          <a:lstStyle/>
          <a:p>
            <a:pPr algn="ctr">
              <a:lnSpc>
                <a:spcPts val="8819"/>
              </a:lnSpc>
            </a:pPr>
            <a:r>
              <a:rPr lang="en-US" sz="6299" b="true">
                <a:solidFill>
                  <a:srgbClr val="FFFFFF"/>
                </a:solidFill>
                <a:latin typeface="Baskerville Display PT Bold"/>
                <a:ea typeface="Baskerville Display PT Bold"/>
                <a:cs typeface="Baskerville Display PT Bold"/>
                <a:sym typeface="Baskerville Display PT Bold"/>
              </a:rPr>
              <a:t>Comfortable and Chic</a:t>
            </a:r>
          </a:p>
          <a:p>
            <a:pPr algn="ctr">
              <a:lnSpc>
                <a:spcPts val="8819"/>
              </a:lnSpc>
            </a:pPr>
          </a:p>
          <a:p>
            <a:pPr algn="ctr">
              <a:lnSpc>
                <a:spcPts val="8819"/>
              </a:lnSpc>
            </a:pPr>
            <a:r>
              <a:rPr lang="en-US" sz="6299" b="true">
                <a:solidFill>
                  <a:srgbClr val="FFFFFF"/>
                </a:solidFill>
                <a:latin typeface="Baskerville Display PT Bold"/>
                <a:ea typeface="Baskerville Display PT Bold"/>
                <a:cs typeface="Baskerville Display PT Bold"/>
                <a:sym typeface="Baskerville Display PT Bold"/>
              </a:rPr>
              <a:t>Pieces: Dark wash bootcut jeans, cream-colored sweater, brown ankle boots.</a:t>
            </a:r>
          </a:p>
          <a:p>
            <a:pPr algn="ctr">
              <a:lnSpc>
                <a:spcPts val="8819"/>
              </a:lnSpc>
            </a:pP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2047961"/>
            <a:ext cx="6716860" cy="6716860"/>
          </a:xfrm>
          <a:custGeom>
            <a:avLst/>
            <a:gdLst/>
            <a:ahLst/>
            <a:cxnLst/>
            <a:rect r="r" b="b" t="t" l="l"/>
            <a:pathLst>
              <a:path h="6716860" w="6716860">
                <a:moveTo>
                  <a:pt x="0" y="0"/>
                </a:moveTo>
                <a:lnTo>
                  <a:pt x="6716860" y="0"/>
                </a:lnTo>
                <a:lnTo>
                  <a:pt x="6716860" y="6716859"/>
                </a:lnTo>
                <a:lnTo>
                  <a:pt x="0" y="6716859"/>
                </a:lnTo>
                <a:lnTo>
                  <a:pt x="0" y="0"/>
                </a:lnTo>
                <a:close/>
              </a:path>
            </a:pathLst>
          </a:custGeom>
          <a:blipFill>
            <a:blip r:embed="rId2"/>
            <a:stretch>
              <a:fillRect l="0" t="0" r="0" b="0"/>
            </a:stretch>
          </a:blipFill>
        </p:spPr>
      </p:sp>
      <p:sp>
        <p:nvSpPr>
          <p:cNvPr name="TextBox 3" id="3"/>
          <p:cNvSpPr txBox="true"/>
          <p:nvPr/>
        </p:nvSpPr>
        <p:spPr>
          <a:xfrm rot="0">
            <a:off x="8732575" y="904875"/>
            <a:ext cx="9555425" cy="8879206"/>
          </a:xfrm>
          <a:prstGeom prst="rect">
            <a:avLst/>
          </a:prstGeom>
        </p:spPr>
        <p:txBody>
          <a:bodyPr anchor="t" rtlCol="false" tIns="0" lIns="0" bIns="0" rIns="0">
            <a:spAutoFit/>
          </a:bodyPr>
          <a:lstStyle/>
          <a:p>
            <a:pPr algn="ctr">
              <a:lnSpc>
                <a:spcPts val="8819"/>
              </a:lnSpc>
            </a:pPr>
            <a:r>
              <a:rPr lang="en-US" sz="6299" b="true">
                <a:solidFill>
                  <a:srgbClr val="FFFFFF"/>
                </a:solidFill>
                <a:latin typeface="Baskerville Display PT Bold"/>
                <a:ea typeface="Baskerville Display PT Bold"/>
                <a:cs typeface="Baskerville Display PT Bold"/>
                <a:sym typeface="Baskerville Display PT Bold"/>
              </a:rPr>
              <a:t>Casual Day</a:t>
            </a:r>
          </a:p>
          <a:p>
            <a:pPr algn="ctr">
              <a:lnSpc>
                <a:spcPts val="8819"/>
              </a:lnSpc>
            </a:pPr>
          </a:p>
          <a:p>
            <a:pPr algn="ctr">
              <a:lnSpc>
                <a:spcPts val="8819"/>
              </a:lnSpc>
            </a:pPr>
            <a:r>
              <a:rPr lang="en-US" sz="6299" b="true">
                <a:solidFill>
                  <a:srgbClr val="FFFFFF"/>
                </a:solidFill>
                <a:latin typeface="Baskerville Display PT Bold"/>
                <a:ea typeface="Baskerville Display PT Bold"/>
                <a:cs typeface="Baskerville Display PT Bold"/>
                <a:sym typeface="Baskerville Display PT Bold"/>
              </a:rPr>
              <a:t>Pieces: Dark wash straight-leg jeans, navy and white striped t-shirt,cardigan, tan loafers.</a:t>
            </a:r>
          </a:p>
          <a:p>
            <a:pPr algn="ctr">
              <a:lnSpc>
                <a:spcPts val="8819"/>
              </a:lnSpc>
            </a:pPr>
          </a:p>
          <a:p>
            <a:pPr algn="ctr">
              <a:lnSpc>
                <a:spcPts val="8819"/>
              </a:lnSpc>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8213387" y="2789870"/>
            <a:ext cx="681220" cy="1152169"/>
          </a:xfrm>
          <a:custGeom>
            <a:avLst/>
            <a:gdLst/>
            <a:ahLst/>
            <a:cxnLst/>
            <a:rect r="r" b="b" t="t" l="l"/>
            <a:pathLst>
              <a:path h="1152169" w="681220">
                <a:moveTo>
                  <a:pt x="0" y="0"/>
                </a:moveTo>
                <a:lnTo>
                  <a:pt x="681220" y="0"/>
                </a:lnTo>
                <a:lnTo>
                  <a:pt x="681220" y="1152169"/>
                </a:lnTo>
                <a:lnTo>
                  <a:pt x="0" y="115216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213387" y="5260673"/>
            <a:ext cx="642258" cy="1086271"/>
          </a:xfrm>
          <a:custGeom>
            <a:avLst/>
            <a:gdLst/>
            <a:ahLst/>
            <a:cxnLst/>
            <a:rect r="r" b="b" t="t" l="l"/>
            <a:pathLst>
              <a:path h="1086271" w="642258">
                <a:moveTo>
                  <a:pt x="0" y="0"/>
                </a:moveTo>
                <a:lnTo>
                  <a:pt x="642257" y="0"/>
                </a:lnTo>
                <a:lnTo>
                  <a:pt x="642257" y="1086271"/>
                </a:lnTo>
                <a:lnTo>
                  <a:pt x="0" y="108627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8212959" y="8008872"/>
            <a:ext cx="642686" cy="1086995"/>
          </a:xfrm>
          <a:custGeom>
            <a:avLst/>
            <a:gdLst/>
            <a:ahLst/>
            <a:cxnLst/>
            <a:rect r="r" b="b" t="t" l="l"/>
            <a:pathLst>
              <a:path h="1086995" w="642686">
                <a:moveTo>
                  <a:pt x="0" y="0"/>
                </a:moveTo>
                <a:lnTo>
                  <a:pt x="642685" y="0"/>
                </a:lnTo>
                <a:lnTo>
                  <a:pt x="642685" y="1086995"/>
                </a:lnTo>
                <a:lnTo>
                  <a:pt x="0" y="108699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0" y="0"/>
            <a:ext cx="5059640" cy="10287000"/>
            <a:chOff x="0" y="0"/>
            <a:chExt cx="1332580" cy="2709333"/>
          </a:xfrm>
        </p:grpSpPr>
        <p:sp>
          <p:nvSpPr>
            <p:cNvPr name="Freeform 6" id="6"/>
            <p:cNvSpPr/>
            <p:nvPr/>
          </p:nvSpPr>
          <p:spPr>
            <a:xfrm flipH="false" flipV="false" rot="0">
              <a:off x="0" y="0"/>
              <a:ext cx="1332580" cy="2709333"/>
            </a:xfrm>
            <a:custGeom>
              <a:avLst/>
              <a:gdLst/>
              <a:ahLst/>
              <a:cxnLst/>
              <a:rect r="r" b="b" t="t" l="l"/>
              <a:pathLst>
                <a:path h="2709333" w="1332580">
                  <a:moveTo>
                    <a:pt x="0" y="0"/>
                  </a:moveTo>
                  <a:lnTo>
                    <a:pt x="1332580" y="0"/>
                  </a:lnTo>
                  <a:lnTo>
                    <a:pt x="1332580" y="2709333"/>
                  </a:lnTo>
                  <a:lnTo>
                    <a:pt x="0" y="2709333"/>
                  </a:lnTo>
                  <a:close/>
                </a:path>
              </a:pathLst>
            </a:custGeom>
            <a:solidFill>
              <a:srgbClr val="F1EEEB"/>
            </a:solidFill>
          </p:spPr>
        </p:sp>
        <p:sp>
          <p:nvSpPr>
            <p:cNvPr name="TextBox 7" id="7"/>
            <p:cNvSpPr txBox="true"/>
            <p:nvPr/>
          </p:nvSpPr>
          <p:spPr>
            <a:xfrm>
              <a:off x="0" y="-19050"/>
              <a:ext cx="1332580" cy="2728383"/>
            </a:xfrm>
            <a:prstGeom prst="rect">
              <a:avLst/>
            </a:prstGeom>
          </p:spPr>
          <p:txBody>
            <a:bodyPr anchor="ctr" rtlCol="false" tIns="50800" lIns="50800" bIns="50800" rIns="50800"/>
            <a:lstStyle/>
            <a:p>
              <a:pPr algn="ctr">
                <a:lnSpc>
                  <a:spcPts val="2852"/>
                </a:lnSpc>
              </a:pPr>
            </a:p>
          </p:txBody>
        </p:sp>
      </p:grpSp>
      <p:sp>
        <p:nvSpPr>
          <p:cNvPr name="TextBox 8" id="8"/>
          <p:cNvSpPr txBox="true"/>
          <p:nvPr/>
        </p:nvSpPr>
        <p:spPr>
          <a:xfrm rot="0">
            <a:off x="8592531" y="611049"/>
            <a:ext cx="9115967" cy="1626207"/>
          </a:xfrm>
          <a:prstGeom prst="rect">
            <a:avLst/>
          </a:prstGeom>
        </p:spPr>
        <p:txBody>
          <a:bodyPr anchor="t" rtlCol="false" tIns="0" lIns="0" bIns="0" rIns="0">
            <a:spAutoFit/>
          </a:bodyPr>
          <a:lstStyle/>
          <a:p>
            <a:pPr algn="ctr">
              <a:lnSpc>
                <a:spcPts val="6273"/>
              </a:lnSpc>
            </a:pPr>
            <a:r>
              <a:rPr lang="en-US" sz="6273">
                <a:solidFill>
                  <a:srgbClr val="F1EEEB"/>
                </a:solidFill>
                <a:latin typeface="Dream Avenue 1"/>
                <a:ea typeface="Dream Avenue 1"/>
                <a:cs typeface="Dream Avenue 1"/>
                <a:sym typeface="Dream Avenue 1"/>
              </a:rPr>
              <a:t>HISTORY OF A CAPSULE WARDROBE</a:t>
            </a:r>
          </a:p>
        </p:txBody>
      </p:sp>
      <p:sp>
        <p:nvSpPr>
          <p:cNvPr name="TextBox 9" id="9"/>
          <p:cNvSpPr txBox="true"/>
          <p:nvPr/>
        </p:nvSpPr>
        <p:spPr>
          <a:xfrm rot="0">
            <a:off x="9304405" y="4477522"/>
            <a:ext cx="8301110" cy="2633522"/>
          </a:xfrm>
          <a:prstGeom prst="rect">
            <a:avLst/>
          </a:prstGeom>
        </p:spPr>
        <p:txBody>
          <a:bodyPr anchor="t" rtlCol="false" tIns="0" lIns="0" bIns="0" rIns="0">
            <a:spAutoFit/>
          </a:bodyPr>
          <a:lstStyle/>
          <a:p>
            <a:pPr algn="l">
              <a:lnSpc>
                <a:spcPts val="3521"/>
              </a:lnSpc>
            </a:pPr>
            <a:r>
              <a:rPr lang="en-US" sz="2840">
                <a:solidFill>
                  <a:srgbClr val="F1EEEB"/>
                </a:solidFill>
                <a:latin typeface="Antic"/>
                <a:ea typeface="Antic"/>
                <a:cs typeface="Antic"/>
                <a:sym typeface="Antic"/>
              </a:rPr>
              <a:t>The concept took off in 1985 with designer Donna Karan’s first capsule collection called “Seven Easy Pieces.” The collection included a bodysuit, skirt, tailored jacket, dress, something leather, a white shirt, and a cashmere sweater. It was designed to take a woman from a day in the office to an evening out.</a:t>
            </a:r>
          </a:p>
        </p:txBody>
      </p:sp>
      <p:sp>
        <p:nvSpPr>
          <p:cNvPr name="TextBox 10" id="10"/>
          <p:cNvSpPr txBox="true"/>
          <p:nvPr/>
        </p:nvSpPr>
        <p:spPr>
          <a:xfrm rot="0">
            <a:off x="9304405" y="7626464"/>
            <a:ext cx="8593878" cy="2186051"/>
          </a:xfrm>
          <a:prstGeom prst="rect">
            <a:avLst/>
          </a:prstGeom>
        </p:spPr>
        <p:txBody>
          <a:bodyPr anchor="t" rtlCol="false" tIns="0" lIns="0" bIns="0" rIns="0">
            <a:spAutoFit/>
          </a:bodyPr>
          <a:lstStyle/>
          <a:p>
            <a:pPr algn="l">
              <a:lnSpc>
                <a:spcPts val="3472"/>
              </a:lnSpc>
            </a:pPr>
            <a:r>
              <a:rPr lang="en-US" sz="2800">
                <a:solidFill>
                  <a:srgbClr val="F1EEEB"/>
                </a:solidFill>
                <a:latin typeface="Antic"/>
                <a:ea typeface="Antic"/>
                <a:cs typeface="Antic"/>
                <a:sym typeface="Antic"/>
              </a:rPr>
              <a:t>Capsule wardrobes are back in style in large part due to increased public interest in reducing the fashion industry’s environmental impact and greater demand for more sustainable and responsible manufacturing processes.</a:t>
            </a:r>
          </a:p>
        </p:txBody>
      </p:sp>
      <p:sp>
        <p:nvSpPr>
          <p:cNvPr name="Freeform 11" id="11"/>
          <p:cNvSpPr/>
          <p:nvPr/>
        </p:nvSpPr>
        <p:spPr>
          <a:xfrm flipH="false" flipV="false" rot="0">
            <a:off x="14376052" y="-2057400"/>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6793943" y="872425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16739339" y="550333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4882211" y="-2057400"/>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0">
            <a:off x="24969" y="0"/>
            <a:ext cx="6405903" cy="10356419"/>
          </a:xfrm>
          <a:custGeom>
            <a:avLst/>
            <a:gdLst/>
            <a:ahLst/>
            <a:cxnLst/>
            <a:rect r="r" b="b" t="t" l="l"/>
            <a:pathLst>
              <a:path h="10356419" w="6405903">
                <a:moveTo>
                  <a:pt x="0" y="0"/>
                </a:moveTo>
                <a:lnTo>
                  <a:pt x="6405903" y="0"/>
                </a:lnTo>
                <a:lnTo>
                  <a:pt x="6405903" y="10356419"/>
                </a:lnTo>
                <a:lnTo>
                  <a:pt x="0" y="10356419"/>
                </a:lnTo>
                <a:lnTo>
                  <a:pt x="0" y="0"/>
                </a:lnTo>
                <a:close/>
              </a:path>
            </a:pathLst>
          </a:custGeom>
          <a:blipFill>
            <a:blip r:embed="rId8"/>
            <a:stretch>
              <a:fillRect l="-389" t="-7975" r="0" b="-4328"/>
            </a:stretch>
          </a:blipFill>
        </p:spPr>
      </p:sp>
      <p:sp>
        <p:nvSpPr>
          <p:cNvPr name="TextBox 16" id="16"/>
          <p:cNvSpPr txBox="true"/>
          <p:nvPr/>
        </p:nvSpPr>
        <p:spPr>
          <a:xfrm rot="0">
            <a:off x="9304405" y="2654437"/>
            <a:ext cx="8593878" cy="1403985"/>
          </a:xfrm>
          <a:prstGeom prst="rect">
            <a:avLst/>
          </a:prstGeom>
        </p:spPr>
        <p:txBody>
          <a:bodyPr anchor="t" rtlCol="false" tIns="0" lIns="0" bIns="0" rIns="0">
            <a:spAutoFit/>
          </a:bodyPr>
          <a:lstStyle/>
          <a:p>
            <a:pPr algn="l">
              <a:lnSpc>
                <a:spcPts val="3719"/>
              </a:lnSpc>
              <a:spcBef>
                <a:spcPct val="0"/>
              </a:spcBef>
            </a:pPr>
            <a:r>
              <a:rPr lang="en-US" sz="2999">
                <a:solidFill>
                  <a:srgbClr val="F1EEEB"/>
                </a:solidFill>
                <a:latin typeface="Antic"/>
                <a:ea typeface="Antic"/>
                <a:cs typeface="Antic"/>
                <a:sym typeface="Antic"/>
              </a:rPr>
              <a:t>Capsule wardrobes date back to the 1970s. The concept originated from Susie Faux, the owner of a London boutique called Wardrobe.</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1805429" y="1785070"/>
            <a:ext cx="7338571" cy="7473230"/>
          </a:xfrm>
          <a:custGeom>
            <a:avLst/>
            <a:gdLst/>
            <a:ahLst/>
            <a:cxnLst/>
            <a:rect r="r" b="b" t="t" l="l"/>
            <a:pathLst>
              <a:path h="7473230" w="7338571">
                <a:moveTo>
                  <a:pt x="0" y="0"/>
                </a:moveTo>
                <a:lnTo>
                  <a:pt x="7338571" y="0"/>
                </a:lnTo>
                <a:lnTo>
                  <a:pt x="7338571" y="7473230"/>
                </a:lnTo>
                <a:lnTo>
                  <a:pt x="0" y="7473230"/>
                </a:lnTo>
                <a:lnTo>
                  <a:pt x="0" y="0"/>
                </a:lnTo>
                <a:close/>
              </a:path>
            </a:pathLst>
          </a:custGeom>
          <a:blipFill>
            <a:blip r:embed="rId2"/>
            <a:stretch>
              <a:fillRect l="-3506" t="-3787" r="-2185" b="0"/>
            </a:stretch>
          </a:blipFill>
        </p:spPr>
      </p:sp>
      <p:sp>
        <p:nvSpPr>
          <p:cNvPr name="TextBox 3" id="3"/>
          <p:cNvSpPr txBox="true"/>
          <p:nvPr/>
        </p:nvSpPr>
        <p:spPr>
          <a:xfrm rot="0">
            <a:off x="10110658" y="1920240"/>
            <a:ext cx="7794279" cy="4568825"/>
          </a:xfrm>
          <a:prstGeom prst="rect">
            <a:avLst/>
          </a:prstGeom>
        </p:spPr>
        <p:txBody>
          <a:bodyPr anchor="t" rtlCol="false" tIns="0" lIns="0" bIns="0" rIns="0">
            <a:spAutoFit/>
          </a:bodyPr>
          <a:lstStyle/>
          <a:p>
            <a:pPr algn="ctr">
              <a:lnSpc>
                <a:spcPts val="9099"/>
              </a:lnSpc>
            </a:pPr>
            <a:r>
              <a:rPr lang="en-US" sz="6499" b="true">
                <a:solidFill>
                  <a:srgbClr val="FFFFFF"/>
                </a:solidFill>
                <a:latin typeface="Baskerville Display PT Bold"/>
                <a:ea typeface="Baskerville Display PT Bold"/>
                <a:cs typeface="Baskerville Display PT Bold"/>
                <a:sym typeface="Baskerville Display PT Bold"/>
              </a:rPr>
              <a:t>Outfit that is a must</a:t>
            </a:r>
          </a:p>
          <a:p>
            <a:pPr algn="ctr">
              <a:lnSpc>
                <a:spcPts val="9099"/>
              </a:lnSpc>
              <a:spcBef>
                <a:spcPct val="0"/>
              </a:spcBef>
            </a:pPr>
            <a:r>
              <a:rPr lang="en-US" b="true" sz="6499">
                <a:solidFill>
                  <a:srgbClr val="FFFFFF"/>
                </a:solidFill>
                <a:latin typeface="Baskerville Display PT Bold"/>
                <a:ea typeface="Baskerville Display PT Bold"/>
                <a:cs typeface="Baskerville Display PT Bold"/>
                <a:sym typeface="Baskerville Display PT Bold"/>
              </a:rPr>
              <a:t> </a:t>
            </a:r>
          </a:p>
          <a:p>
            <a:pPr algn="ctr">
              <a:lnSpc>
                <a:spcPts val="9099"/>
              </a:lnSpc>
              <a:spcBef>
                <a:spcPct val="0"/>
              </a:spcBef>
            </a:pPr>
            <a:r>
              <a:rPr lang="en-US" b="true" sz="6499">
                <a:solidFill>
                  <a:srgbClr val="FFFFFF"/>
                </a:solidFill>
                <a:latin typeface="Baskerville Display PT Bold"/>
                <a:ea typeface="Baskerville Display PT Bold"/>
                <a:cs typeface="Baskerville Display PT Bold"/>
                <a:sym typeface="Baskerville Display PT Bold"/>
              </a:rPr>
              <a:t>Pieces: basic dress, jacket, heels </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3114961" y="1738302"/>
            <a:ext cx="12058079" cy="5923603"/>
          </a:xfrm>
          <a:custGeom>
            <a:avLst/>
            <a:gdLst/>
            <a:ahLst/>
            <a:cxnLst/>
            <a:rect r="r" b="b" t="t" l="l"/>
            <a:pathLst>
              <a:path h="5923603" w="12058079">
                <a:moveTo>
                  <a:pt x="0" y="0"/>
                </a:moveTo>
                <a:lnTo>
                  <a:pt x="12058078" y="0"/>
                </a:lnTo>
                <a:lnTo>
                  <a:pt x="12058078" y="5923603"/>
                </a:lnTo>
                <a:lnTo>
                  <a:pt x="0" y="5923603"/>
                </a:lnTo>
                <a:lnTo>
                  <a:pt x="0" y="0"/>
                </a:lnTo>
                <a:close/>
              </a:path>
            </a:pathLst>
          </a:custGeom>
          <a:blipFill>
            <a:blip r:embed="rId2"/>
            <a:stretch>
              <a:fillRect l="0" t="0" r="0" b="0"/>
            </a:stretch>
          </a:blipFill>
        </p:spPr>
      </p:sp>
      <p:sp>
        <p:nvSpPr>
          <p:cNvPr name="TextBox 3" id="3"/>
          <p:cNvSpPr txBox="true"/>
          <p:nvPr/>
        </p:nvSpPr>
        <p:spPr>
          <a:xfrm rot="0">
            <a:off x="7148847" y="99995"/>
            <a:ext cx="3990305" cy="1226822"/>
          </a:xfrm>
          <a:prstGeom prst="rect">
            <a:avLst/>
          </a:prstGeom>
        </p:spPr>
        <p:txBody>
          <a:bodyPr anchor="t" rtlCol="false" tIns="0" lIns="0" bIns="0" rIns="0">
            <a:spAutoFit/>
          </a:bodyPr>
          <a:lstStyle/>
          <a:p>
            <a:pPr algn="ctr">
              <a:lnSpc>
                <a:spcPts val="10079"/>
              </a:lnSpc>
            </a:pPr>
            <a:r>
              <a:rPr lang="en-US" sz="7199">
                <a:solidFill>
                  <a:srgbClr val="FFFFFF"/>
                </a:solidFill>
                <a:latin typeface="Baskerville Display PT"/>
                <a:ea typeface="Baskerville Display PT"/>
                <a:cs typeface="Baskerville Display PT"/>
                <a:sym typeface="Baskerville Display PT"/>
              </a:rPr>
              <a:t>Tank Top </a:t>
            </a:r>
          </a:p>
        </p:txBody>
      </p:sp>
      <p:sp>
        <p:nvSpPr>
          <p:cNvPr name="TextBox 4" id="4"/>
          <p:cNvSpPr txBox="true"/>
          <p:nvPr/>
        </p:nvSpPr>
        <p:spPr>
          <a:xfrm rot="0">
            <a:off x="0" y="7997190"/>
            <a:ext cx="18288000" cy="1979930"/>
          </a:xfrm>
          <a:prstGeom prst="rect">
            <a:avLst/>
          </a:prstGeom>
        </p:spPr>
        <p:txBody>
          <a:bodyPr anchor="t" rtlCol="false" tIns="0" lIns="0" bIns="0" rIns="0">
            <a:spAutoFit/>
          </a:bodyPr>
          <a:lstStyle/>
          <a:p>
            <a:pPr algn="ctr">
              <a:lnSpc>
                <a:spcPts val="5319"/>
              </a:lnSpc>
            </a:pPr>
            <a:r>
              <a:rPr lang="en-US" sz="3799">
                <a:solidFill>
                  <a:srgbClr val="000000"/>
                </a:solidFill>
                <a:latin typeface="Baskerville Display PT"/>
                <a:ea typeface="Baskerville Display PT"/>
                <a:cs typeface="Baskerville Display PT"/>
                <a:sym typeface="Baskerville Display PT"/>
              </a:rPr>
              <a:t>Consider the width of the straps when choosing tank tops. Sleeveless tops with slightly wider straps (½-inch to 2-inches) will work for various occasions even without anything layered over.</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2852571" y="1603694"/>
            <a:ext cx="12582858" cy="6243256"/>
          </a:xfrm>
          <a:custGeom>
            <a:avLst/>
            <a:gdLst/>
            <a:ahLst/>
            <a:cxnLst/>
            <a:rect r="r" b="b" t="t" l="l"/>
            <a:pathLst>
              <a:path h="6243256" w="12582858">
                <a:moveTo>
                  <a:pt x="0" y="0"/>
                </a:moveTo>
                <a:lnTo>
                  <a:pt x="12582858" y="0"/>
                </a:lnTo>
                <a:lnTo>
                  <a:pt x="12582858" y="6243256"/>
                </a:lnTo>
                <a:lnTo>
                  <a:pt x="0" y="6243256"/>
                </a:lnTo>
                <a:lnTo>
                  <a:pt x="0" y="0"/>
                </a:lnTo>
                <a:close/>
              </a:path>
            </a:pathLst>
          </a:custGeom>
          <a:blipFill>
            <a:blip r:embed="rId2"/>
            <a:stretch>
              <a:fillRect l="0" t="0" r="0" b="0"/>
            </a:stretch>
          </a:blipFill>
        </p:spPr>
      </p:sp>
      <p:sp>
        <p:nvSpPr>
          <p:cNvPr name="TextBox 3" id="3"/>
          <p:cNvSpPr txBox="true"/>
          <p:nvPr/>
        </p:nvSpPr>
        <p:spPr>
          <a:xfrm rot="0">
            <a:off x="7858869" y="101281"/>
            <a:ext cx="2570262" cy="1292863"/>
          </a:xfrm>
          <a:prstGeom prst="rect">
            <a:avLst/>
          </a:prstGeom>
        </p:spPr>
        <p:txBody>
          <a:bodyPr anchor="t" rtlCol="false" tIns="0" lIns="0" bIns="0" rIns="0">
            <a:spAutoFit/>
          </a:bodyPr>
          <a:lstStyle/>
          <a:p>
            <a:pPr algn="ctr">
              <a:lnSpc>
                <a:spcPts val="10639"/>
              </a:lnSpc>
            </a:pPr>
            <a:r>
              <a:rPr lang="en-US" sz="7599">
                <a:solidFill>
                  <a:srgbClr val="FFFFFF"/>
                </a:solidFill>
                <a:latin typeface="Baskerville Display PT"/>
                <a:ea typeface="Baskerville Display PT"/>
                <a:cs typeface="Baskerville Display PT"/>
                <a:sym typeface="Baskerville Display PT"/>
              </a:rPr>
              <a:t>Blazer</a:t>
            </a:r>
          </a:p>
        </p:txBody>
      </p:sp>
      <p:sp>
        <p:nvSpPr>
          <p:cNvPr name="TextBox 4" id="4"/>
          <p:cNvSpPr txBox="true"/>
          <p:nvPr/>
        </p:nvSpPr>
        <p:spPr>
          <a:xfrm rot="0">
            <a:off x="0" y="7979839"/>
            <a:ext cx="18288000" cy="3591560"/>
          </a:xfrm>
          <a:prstGeom prst="rect">
            <a:avLst/>
          </a:prstGeom>
        </p:spPr>
        <p:txBody>
          <a:bodyPr anchor="t" rtlCol="false" tIns="0" lIns="0" bIns="0" rIns="0">
            <a:spAutoFit/>
          </a:bodyPr>
          <a:lstStyle/>
          <a:p>
            <a:pPr algn="ctr">
              <a:lnSpc>
                <a:spcPts val="5739"/>
              </a:lnSpc>
            </a:pPr>
            <a:r>
              <a:rPr lang="en-US" sz="4099">
                <a:solidFill>
                  <a:srgbClr val="000000"/>
                </a:solidFill>
                <a:latin typeface="Baskerville Display PT"/>
                <a:ea typeface="Baskerville Display PT"/>
                <a:cs typeface="Baskerville Display PT"/>
                <a:sym typeface="Baskerville Display PT"/>
              </a:rPr>
              <a:t>A linen or wool blazer can be a great seasonal statement piece, but a midweight cotton or cotton-blend blazer will be less season-specific and likely more versatile throughout the year. </a:t>
            </a:r>
          </a:p>
          <a:p>
            <a:pPr algn="ctr">
              <a:lnSpc>
                <a:spcPts val="5739"/>
              </a:lnSpc>
            </a:pPr>
          </a:p>
          <a:p>
            <a:pPr algn="ctr">
              <a:lnSpc>
                <a:spcPts val="5739"/>
              </a:lnSpc>
            </a:pP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3082143" y="1413269"/>
            <a:ext cx="12123714" cy="6187142"/>
          </a:xfrm>
          <a:custGeom>
            <a:avLst/>
            <a:gdLst/>
            <a:ahLst/>
            <a:cxnLst/>
            <a:rect r="r" b="b" t="t" l="l"/>
            <a:pathLst>
              <a:path h="6187142" w="12123714">
                <a:moveTo>
                  <a:pt x="0" y="0"/>
                </a:moveTo>
                <a:lnTo>
                  <a:pt x="12123714" y="0"/>
                </a:lnTo>
                <a:lnTo>
                  <a:pt x="12123714" y="6187142"/>
                </a:lnTo>
                <a:lnTo>
                  <a:pt x="0" y="6187142"/>
                </a:lnTo>
                <a:lnTo>
                  <a:pt x="0" y="0"/>
                </a:lnTo>
                <a:close/>
              </a:path>
            </a:pathLst>
          </a:custGeom>
          <a:blipFill>
            <a:blip r:embed="rId2"/>
            <a:stretch>
              <a:fillRect l="0" t="0" r="0" b="0"/>
            </a:stretch>
          </a:blipFill>
        </p:spPr>
      </p:sp>
      <p:sp>
        <p:nvSpPr>
          <p:cNvPr name="TextBox 3" id="3"/>
          <p:cNvSpPr txBox="true"/>
          <p:nvPr/>
        </p:nvSpPr>
        <p:spPr>
          <a:xfrm rot="0">
            <a:off x="7474483" y="73811"/>
            <a:ext cx="3339033" cy="1193802"/>
          </a:xfrm>
          <a:prstGeom prst="rect">
            <a:avLst/>
          </a:prstGeom>
        </p:spPr>
        <p:txBody>
          <a:bodyPr anchor="t" rtlCol="false" tIns="0" lIns="0" bIns="0" rIns="0">
            <a:spAutoFit/>
          </a:bodyPr>
          <a:lstStyle/>
          <a:p>
            <a:pPr algn="ctr">
              <a:lnSpc>
                <a:spcPts val="9799"/>
              </a:lnSpc>
            </a:pPr>
            <a:r>
              <a:rPr lang="en-US" sz="6999">
                <a:solidFill>
                  <a:srgbClr val="FFFFFF"/>
                </a:solidFill>
                <a:latin typeface="Baskerville Display PT"/>
                <a:ea typeface="Baskerville Display PT"/>
                <a:cs typeface="Baskerville Display PT"/>
                <a:sym typeface="Baskerville Display PT"/>
              </a:rPr>
              <a:t>Trousers</a:t>
            </a:r>
          </a:p>
        </p:txBody>
      </p:sp>
      <p:sp>
        <p:nvSpPr>
          <p:cNvPr name="TextBox 4" id="4"/>
          <p:cNvSpPr txBox="true"/>
          <p:nvPr/>
        </p:nvSpPr>
        <p:spPr>
          <a:xfrm rot="0">
            <a:off x="-167747" y="7669868"/>
            <a:ext cx="18623493" cy="3977640"/>
          </a:xfrm>
          <a:prstGeom prst="rect">
            <a:avLst/>
          </a:prstGeom>
        </p:spPr>
        <p:txBody>
          <a:bodyPr anchor="t" rtlCol="false" tIns="0" lIns="0" bIns="0" rIns="0">
            <a:spAutoFit/>
          </a:bodyPr>
          <a:lstStyle/>
          <a:p>
            <a:pPr algn="ctr">
              <a:lnSpc>
                <a:spcPts val="5740"/>
              </a:lnSpc>
            </a:pPr>
            <a:r>
              <a:rPr lang="en-US" sz="4100" b="true">
                <a:solidFill>
                  <a:srgbClr val="000000"/>
                </a:solidFill>
                <a:latin typeface="Baskerville Display PT Bold"/>
                <a:ea typeface="Baskerville Display PT Bold"/>
                <a:cs typeface="Baskerville Display PT Bold"/>
                <a:sym typeface="Baskerville Display PT Bold"/>
              </a:rPr>
              <a:t>Culotte trousers can be worn year-round and feel less formal than full-length trousers. Pair them with slim or chunky boots in fall and winter and pointy flats, mules, pumps, or open-toe wedges when spring and summer are in full swing.</a:t>
            </a:r>
          </a:p>
          <a:p>
            <a:pPr algn="ctr">
              <a:lnSpc>
                <a:spcPts val="7279"/>
              </a:lnSpc>
            </a:pPr>
          </a:p>
          <a:p>
            <a:pPr algn="ctr">
              <a:lnSpc>
                <a:spcPts val="7279"/>
              </a:lnSpc>
            </a:pP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2819418" y="1235091"/>
            <a:ext cx="12649163" cy="6135788"/>
          </a:xfrm>
          <a:custGeom>
            <a:avLst/>
            <a:gdLst/>
            <a:ahLst/>
            <a:cxnLst/>
            <a:rect r="r" b="b" t="t" l="l"/>
            <a:pathLst>
              <a:path h="6135788" w="12649163">
                <a:moveTo>
                  <a:pt x="0" y="0"/>
                </a:moveTo>
                <a:lnTo>
                  <a:pt x="12649164" y="0"/>
                </a:lnTo>
                <a:lnTo>
                  <a:pt x="12649164" y="6135788"/>
                </a:lnTo>
                <a:lnTo>
                  <a:pt x="0" y="6135788"/>
                </a:lnTo>
                <a:lnTo>
                  <a:pt x="0" y="0"/>
                </a:lnTo>
                <a:close/>
              </a:path>
            </a:pathLst>
          </a:custGeom>
          <a:blipFill>
            <a:blip r:embed="rId2"/>
            <a:stretch>
              <a:fillRect l="0" t="0" r="0" b="0"/>
            </a:stretch>
          </a:blipFill>
        </p:spPr>
      </p:sp>
      <p:sp>
        <p:nvSpPr>
          <p:cNvPr name="TextBox 3" id="3"/>
          <p:cNvSpPr txBox="true"/>
          <p:nvPr/>
        </p:nvSpPr>
        <p:spPr>
          <a:xfrm rot="0">
            <a:off x="7074471" y="186690"/>
            <a:ext cx="4139059" cy="1035686"/>
          </a:xfrm>
          <a:prstGeom prst="rect">
            <a:avLst/>
          </a:prstGeom>
        </p:spPr>
        <p:txBody>
          <a:bodyPr anchor="t" rtlCol="false" tIns="0" lIns="0" bIns="0" rIns="0">
            <a:spAutoFit/>
          </a:bodyPr>
          <a:lstStyle/>
          <a:p>
            <a:pPr algn="ctr">
              <a:lnSpc>
                <a:spcPts val="8539"/>
              </a:lnSpc>
            </a:pPr>
            <a:r>
              <a:rPr lang="en-US" sz="6099">
                <a:solidFill>
                  <a:srgbClr val="FFFFFF"/>
                </a:solidFill>
                <a:latin typeface="Baskerville Display PT"/>
                <a:ea typeface="Baskerville Display PT"/>
                <a:cs typeface="Baskerville Display PT"/>
                <a:sym typeface="Baskerville Display PT"/>
              </a:rPr>
              <a:t>Classic Jeans</a:t>
            </a:r>
          </a:p>
        </p:txBody>
      </p:sp>
      <p:sp>
        <p:nvSpPr>
          <p:cNvPr name="TextBox 4" id="4"/>
          <p:cNvSpPr txBox="true"/>
          <p:nvPr/>
        </p:nvSpPr>
        <p:spPr>
          <a:xfrm rot="0">
            <a:off x="0" y="7935867"/>
            <a:ext cx="18144158" cy="1633220"/>
          </a:xfrm>
          <a:prstGeom prst="rect">
            <a:avLst/>
          </a:prstGeom>
        </p:spPr>
        <p:txBody>
          <a:bodyPr anchor="t" rtlCol="false" tIns="0" lIns="0" bIns="0" rIns="0">
            <a:spAutoFit/>
          </a:bodyPr>
          <a:lstStyle/>
          <a:p>
            <a:pPr algn="ctr">
              <a:lnSpc>
                <a:spcPts val="6580"/>
              </a:lnSpc>
            </a:pPr>
            <a:r>
              <a:rPr lang="en-US" sz="4700" b="true">
                <a:solidFill>
                  <a:srgbClr val="000000"/>
                </a:solidFill>
                <a:latin typeface="Baskerville Display PT Bold"/>
                <a:ea typeface="Baskerville Display PT Bold"/>
                <a:cs typeface="Baskerville Display PT Bold"/>
                <a:sym typeface="Baskerville Display PT Bold"/>
              </a:rPr>
              <a:t>Having a few different styles and washes of jeans will give you maximum versatility and allow you to dress up or down the outfit  </a:t>
            </a:r>
          </a:p>
        </p:txBody>
      </p:sp>
      <p:sp>
        <p:nvSpPr>
          <p:cNvPr name="TextBox 5" id="5"/>
          <p:cNvSpPr txBox="true"/>
          <p:nvPr/>
        </p:nvSpPr>
        <p:spPr>
          <a:xfrm rot="-2872374">
            <a:off x="11642579" y="3129411"/>
            <a:ext cx="6800360" cy="2212974"/>
          </a:xfrm>
          <a:prstGeom prst="rect">
            <a:avLst/>
          </a:prstGeom>
        </p:spPr>
        <p:txBody>
          <a:bodyPr anchor="t" rtlCol="false" tIns="0" lIns="0" bIns="0" rIns="0">
            <a:spAutoFit/>
          </a:bodyPr>
          <a:lstStyle/>
          <a:p>
            <a:pPr algn="ctr">
              <a:lnSpc>
                <a:spcPts val="5600"/>
              </a:lnSpc>
            </a:pPr>
            <a:r>
              <a:rPr lang="en-US" sz="4000" b="true">
                <a:solidFill>
                  <a:srgbClr val="000000"/>
                </a:solidFill>
                <a:latin typeface="Cooper Hewitt Bold"/>
                <a:ea typeface="Cooper Hewitt Bold"/>
                <a:cs typeface="Cooper Hewitt Bold"/>
                <a:sym typeface="Cooper Hewitt Bold"/>
              </a:rPr>
              <a:t>straight-leg, skinny, or wide-leg are examples of different styles </a:t>
            </a:r>
          </a:p>
        </p:txBody>
      </p:sp>
      <p:sp>
        <p:nvSpPr>
          <p:cNvPr name="TextBox 6" id="6"/>
          <p:cNvSpPr txBox="true"/>
          <p:nvPr/>
        </p:nvSpPr>
        <p:spPr>
          <a:xfrm rot="0">
            <a:off x="2819418" y="5801072"/>
            <a:ext cx="7837438" cy="734695"/>
          </a:xfrm>
          <a:prstGeom prst="rect">
            <a:avLst/>
          </a:prstGeom>
        </p:spPr>
        <p:txBody>
          <a:bodyPr anchor="t" rtlCol="false" tIns="0" lIns="0" bIns="0" rIns="0">
            <a:spAutoFit/>
          </a:bodyPr>
          <a:lstStyle/>
          <a:p>
            <a:pPr algn="l">
              <a:lnSpc>
                <a:spcPts val="5180"/>
              </a:lnSpc>
              <a:spcBef>
                <a:spcPct val="0"/>
              </a:spcBef>
            </a:pPr>
            <a:r>
              <a:rPr lang="en-US" b="true" sz="3700">
                <a:solidFill>
                  <a:srgbClr val="000000"/>
                </a:solidFill>
                <a:latin typeface="Cooper Hewitt Bold"/>
                <a:ea typeface="Cooper Hewitt Bold"/>
                <a:cs typeface="Cooper Hewitt Bold"/>
                <a:sym typeface="Cooper Hewitt Bold"/>
              </a:rPr>
              <a:t>Think about what jeans are timeless </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2922833" y="1443083"/>
            <a:ext cx="12442335" cy="6156842"/>
          </a:xfrm>
          <a:custGeom>
            <a:avLst/>
            <a:gdLst/>
            <a:ahLst/>
            <a:cxnLst/>
            <a:rect r="r" b="b" t="t" l="l"/>
            <a:pathLst>
              <a:path h="6156842" w="12442335">
                <a:moveTo>
                  <a:pt x="0" y="0"/>
                </a:moveTo>
                <a:lnTo>
                  <a:pt x="12442334" y="0"/>
                </a:lnTo>
                <a:lnTo>
                  <a:pt x="12442334" y="6156842"/>
                </a:lnTo>
                <a:lnTo>
                  <a:pt x="0" y="6156842"/>
                </a:lnTo>
                <a:lnTo>
                  <a:pt x="0" y="0"/>
                </a:lnTo>
                <a:close/>
              </a:path>
            </a:pathLst>
          </a:custGeom>
          <a:blipFill>
            <a:blip r:embed="rId2"/>
            <a:stretch>
              <a:fillRect l="0" t="0" r="0" b="0"/>
            </a:stretch>
          </a:blipFill>
        </p:spPr>
      </p:sp>
      <p:sp>
        <p:nvSpPr>
          <p:cNvPr name="TextBox 3" id="3"/>
          <p:cNvSpPr txBox="true"/>
          <p:nvPr/>
        </p:nvSpPr>
        <p:spPr>
          <a:xfrm rot="0">
            <a:off x="7165070" y="194762"/>
            <a:ext cx="3957861" cy="1035686"/>
          </a:xfrm>
          <a:prstGeom prst="rect">
            <a:avLst/>
          </a:prstGeom>
        </p:spPr>
        <p:txBody>
          <a:bodyPr anchor="t" rtlCol="false" tIns="0" lIns="0" bIns="0" rIns="0">
            <a:spAutoFit/>
          </a:bodyPr>
          <a:lstStyle/>
          <a:p>
            <a:pPr algn="ctr">
              <a:lnSpc>
                <a:spcPts val="8539"/>
              </a:lnSpc>
            </a:pPr>
            <a:r>
              <a:rPr lang="en-US" sz="6099">
                <a:solidFill>
                  <a:srgbClr val="FFFFFF"/>
                </a:solidFill>
                <a:latin typeface="Baskerville Display PT"/>
                <a:ea typeface="Baskerville Display PT"/>
                <a:cs typeface="Baskerville Display PT"/>
                <a:sym typeface="Baskerville Display PT"/>
              </a:rPr>
              <a:t>Black Dress </a:t>
            </a:r>
          </a:p>
        </p:txBody>
      </p:sp>
      <p:sp>
        <p:nvSpPr>
          <p:cNvPr name="TextBox 4" id="4"/>
          <p:cNvSpPr txBox="true"/>
          <p:nvPr/>
        </p:nvSpPr>
        <p:spPr>
          <a:xfrm rot="0">
            <a:off x="9139238" y="4652327"/>
            <a:ext cx="9525" cy="887095"/>
          </a:xfrm>
          <a:prstGeom prst="rect">
            <a:avLst/>
          </a:prstGeom>
        </p:spPr>
        <p:txBody>
          <a:bodyPr anchor="t" rtlCol="false" tIns="0" lIns="0" bIns="0" rIns="0">
            <a:spAutoFit/>
          </a:bodyPr>
          <a:lstStyle/>
          <a:p>
            <a:pPr algn="ctr">
              <a:lnSpc>
                <a:spcPts val="7279"/>
              </a:lnSpc>
            </a:pPr>
          </a:p>
        </p:txBody>
      </p:sp>
      <p:sp>
        <p:nvSpPr>
          <p:cNvPr name="TextBox 5" id="5"/>
          <p:cNvSpPr txBox="true"/>
          <p:nvPr/>
        </p:nvSpPr>
        <p:spPr>
          <a:xfrm rot="0">
            <a:off x="0" y="7723750"/>
            <a:ext cx="18288000" cy="2289394"/>
          </a:xfrm>
          <a:prstGeom prst="rect">
            <a:avLst/>
          </a:prstGeom>
        </p:spPr>
        <p:txBody>
          <a:bodyPr anchor="t" rtlCol="false" tIns="0" lIns="0" bIns="0" rIns="0">
            <a:spAutoFit/>
          </a:bodyPr>
          <a:lstStyle/>
          <a:p>
            <a:pPr algn="ctr">
              <a:lnSpc>
                <a:spcPts val="6112"/>
              </a:lnSpc>
            </a:pPr>
            <a:r>
              <a:rPr lang="en-US" sz="4366">
                <a:solidFill>
                  <a:srgbClr val="000000"/>
                </a:solidFill>
                <a:latin typeface="Baskerville Display PT"/>
                <a:ea typeface="Baskerville Display PT"/>
                <a:cs typeface="Baskerville Display PT"/>
                <a:sym typeface="Baskerville Display PT"/>
              </a:rPr>
              <a:t>A long-sleeved black dress will be good for cooler weather, but a black sleeveless or short-sleeve dress can be worn year-round —alone or layered under a cardigan, blazer, or jacket during colder months. </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1548661" y="613889"/>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352316" y="351316"/>
            <a:ext cx="9935684" cy="9935684"/>
          </a:xfrm>
          <a:custGeom>
            <a:avLst/>
            <a:gdLst/>
            <a:ahLst/>
            <a:cxnLst/>
            <a:rect r="r" b="b" t="t" l="l"/>
            <a:pathLst>
              <a:path h="9935684" w="9935684">
                <a:moveTo>
                  <a:pt x="0" y="0"/>
                </a:moveTo>
                <a:lnTo>
                  <a:pt x="9935684" y="0"/>
                </a:lnTo>
                <a:lnTo>
                  <a:pt x="9935684" y="9935684"/>
                </a:lnTo>
                <a:lnTo>
                  <a:pt x="0" y="9935684"/>
                </a:lnTo>
                <a:lnTo>
                  <a:pt x="0" y="0"/>
                </a:lnTo>
                <a:close/>
              </a:path>
            </a:pathLst>
          </a:custGeom>
          <a:blipFill>
            <a:blip r:embed="rId4">
              <a:alphaModFix amt="31999"/>
            </a:blip>
            <a:stretch>
              <a:fillRect l="0" t="0" r="0" b="0"/>
            </a:stretch>
          </a:blipFill>
        </p:spPr>
      </p:sp>
      <p:sp>
        <p:nvSpPr>
          <p:cNvPr name="TextBox 4" id="4"/>
          <p:cNvSpPr txBox="true"/>
          <p:nvPr/>
        </p:nvSpPr>
        <p:spPr>
          <a:xfrm rot="0">
            <a:off x="3438217" y="475863"/>
            <a:ext cx="11411567" cy="1174160"/>
          </a:xfrm>
          <a:prstGeom prst="rect">
            <a:avLst/>
          </a:prstGeom>
        </p:spPr>
        <p:txBody>
          <a:bodyPr anchor="t" rtlCol="false" tIns="0" lIns="0" bIns="0" rIns="0">
            <a:spAutoFit/>
          </a:bodyPr>
          <a:lstStyle/>
          <a:p>
            <a:pPr algn="ctr">
              <a:lnSpc>
                <a:spcPts val="8726"/>
              </a:lnSpc>
            </a:pPr>
            <a:r>
              <a:rPr lang="en-US" sz="8726">
                <a:solidFill>
                  <a:srgbClr val="000000"/>
                </a:solidFill>
                <a:latin typeface="Dream Avenue 1"/>
                <a:ea typeface="Dream Avenue 1"/>
                <a:cs typeface="Dream Avenue 1"/>
                <a:sym typeface="Dream Avenue 1"/>
              </a:rPr>
              <a:t>KEY TAKEAWAYS: </a:t>
            </a:r>
          </a:p>
        </p:txBody>
      </p:sp>
      <p:sp>
        <p:nvSpPr>
          <p:cNvPr name="TextBox 5" id="5"/>
          <p:cNvSpPr txBox="true"/>
          <p:nvPr/>
        </p:nvSpPr>
        <p:spPr>
          <a:xfrm rot="0">
            <a:off x="116873" y="1545248"/>
            <a:ext cx="18171127" cy="8741752"/>
          </a:xfrm>
          <a:prstGeom prst="rect">
            <a:avLst/>
          </a:prstGeom>
        </p:spPr>
        <p:txBody>
          <a:bodyPr anchor="t" rtlCol="false" tIns="0" lIns="0" bIns="0" rIns="0">
            <a:spAutoFit/>
          </a:bodyPr>
          <a:lstStyle/>
          <a:p>
            <a:pPr algn="l" marL="1071199" indent="-535599" lvl="1">
              <a:lnSpc>
                <a:spcPts val="6946"/>
              </a:lnSpc>
              <a:buFont typeface="Arial"/>
              <a:buChar char="•"/>
            </a:pPr>
            <a:r>
              <a:rPr lang="en-US" sz="4961">
                <a:solidFill>
                  <a:srgbClr val="000000"/>
                </a:solidFill>
                <a:latin typeface="Antic"/>
                <a:ea typeface="Antic"/>
                <a:cs typeface="Antic"/>
                <a:sym typeface="Antic"/>
              </a:rPr>
              <a:t> </a:t>
            </a:r>
            <a:r>
              <a:rPr lang="en-US" sz="4961">
                <a:solidFill>
                  <a:srgbClr val="000000"/>
                </a:solidFill>
                <a:latin typeface="Antic Bold"/>
                <a:ea typeface="Antic Bold"/>
                <a:cs typeface="Antic Bold"/>
                <a:sym typeface="Antic Bold"/>
              </a:rPr>
              <a:t>Less Clutter, More Style </a:t>
            </a:r>
            <a:r>
              <a:rPr lang="en-US" sz="4961">
                <a:solidFill>
                  <a:srgbClr val="000000"/>
                </a:solidFill>
                <a:latin typeface="Antic"/>
                <a:ea typeface="Antic"/>
                <a:cs typeface="Antic"/>
                <a:sym typeface="Antic"/>
              </a:rPr>
              <a:t>– A streamlined wardrobe simplifies choices while keeping your style elevated.</a:t>
            </a:r>
          </a:p>
          <a:p>
            <a:pPr algn="l" marL="1071199" indent="-535599" lvl="1">
              <a:lnSpc>
                <a:spcPts val="6946"/>
              </a:lnSpc>
              <a:buFont typeface="Arial"/>
              <a:buChar char="•"/>
            </a:pPr>
            <a:r>
              <a:rPr lang="en-US" sz="4961">
                <a:solidFill>
                  <a:srgbClr val="000000"/>
                </a:solidFill>
                <a:latin typeface="Antic"/>
                <a:ea typeface="Antic"/>
                <a:cs typeface="Antic"/>
                <a:sym typeface="Antic"/>
              </a:rPr>
              <a:t> Save Time &amp; Money – Invest in quality pieces that mix and match effortlessly.</a:t>
            </a:r>
          </a:p>
          <a:p>
            <a:pPr algn="l" marL="1071199" indent="-535599" lvl="1">
              <a:lnSpc>
                <a:spcPts val="6946"/>
              </a:lnSpc>
              <a:buFont typeface="Arial"/>
              <a:buChar char="•"/>
            </a:pPr>
            <a:r>
              <a:rPr lang="en-US" sz="4961">
                <a:solidFill>
                  <a:srgbClr val="000000"/>
                </a:solidFill>
                <a:latin typeface="Antic"/>
                <a:ea typeface="Antic"/>
                <a:cs typeface="Antic"/>
                <a:sym typeface="Antic"/>
              </a:rPr>
              <a:t> </a:t>
            </a:r>
            <a:r>
              <a:rPr lang="en-US" sz="4961">
                <a:solidFill>
                  <a:srgbClr val="000000"/>
                </a:solidFill>
                <a:latin typeface="Antic Bold"/>
                <a:ea typeface="Antic Bold"/>
                <a:cs typeface="Antic Bold"/>
                <a:sym typeface="Antic Bold"/>
              </a:rPr>
              <a:t>Versatile &amp; Sustainable</a:t>
            </a:r>
            <a:r>
              <a:rPr lang="en-US" sz="4961">
                <a:solidFill>
                  <a:srgbClr val="000000"/>
                </a:solidFill>
                <a:latin typeface="Antic"/>
                <a:ea typeface="Antic"/>
                <a:cs typeface="Antic"/>
                <a:sym typeface="Antic"/>
              </a:rPr>
              <a:t> – Fewer items, more outfits, and a positive environmental impact.</a:t>
            </a:r>
          </a:p>
          <a:p>
            <a:pPr algn="l" marL="1071199" indent="-535599" lvl="1">
              <a:lnSpc>
                <a:spcPts val="6946"/>
              </a:lnSpc>
              <a:buFont typeface="Arial"/>
              <a:buChar char="•"/>
            </a:pPr>
            <a:r>
              <a:rPr lang="en-US" sz="4961">
                <a:solidFill>
                  <a:srgbClr val="000000"/>
                </a:solidFill>
                <a:latin typeface="Antic Bold"/>
                <a:ea typeface="Antic Bold"/>
                <a:cs typeface="Antic Bold"/>
                <a:sym typeface="Antic Bold"/>
              </a:rPr>
              <a:t>Personalized to You</a:t>
            </a:r>
            <a:r>
              <a:rPr lang="en-US" sz="4961">
                <a:solidFill>
                  <a:srgbClr val="000000"/>
                </a:solidFill>
                <a:latin typeface="Antic"/>
                <a:ea typeface="Antic"/>
                <a:cs typeface="Antic"/>
                <a:sym typeface="Antic"/>
              </a:rPr>
              <a:t> – Your capsule should reflect your lifestyle, preferences, and needs.</a:t>
            </a:r>
          </a:p>
          <a:p>
            <a:pPr algn="ctr">
              <a:lnSpc>
                <a:spcPts val="6946"/>
              </a:lnSpc>
            </a:pPr>
            <a:r>
              <a:rPr lang="en-US" sz="4961">
                <a:solidFill>
                  <a:srgbClr val="000000"/>
                </a:solidFill>
                <a:latin typeface="Antic Bold"/>
                <a:ea typeface="Antic Bold"/>
                <a:cs typeface="Antic Bold"/>
                <a:sym typeface="Antic Bold"/>
              </a:rPr>
              <a:t>Start small, experiment, and enjoy a wardrobe that truly works for you!</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16739339" y="548968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48661" y="613889"/>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0" y="0"/>
            <a:ext cx="18288000" cy="3751073"/>
          </a:xfrm>
          <a:custGeom>
            <a:avLst/>
            <a:gdLst/>
            <a:ahLst/>
            <a:cxnLst/>
            <a:rect r="r" b="b" t="t" l="l"/>
            <a:pathLst>
              <a:path h="3751073" w="18288000">
                <a:moveTo>
                  <a:pt x="0" y="0"/>
                </a:moveTo>
                <a:lnTo>
                  <a:pt x="18288000" y="0"/>
                </a:lnTo>
                <a:lnTo>
                  <a:pt x="18288000" y="3751073"/>
                </a:lnTo>
                <a:lnTo>
                  <a:pt x="0" y="3751073"/>
                </a:lnTo>
                <a:lnTo>
                  <a:pt x="0" y="0"/>
                </a:lnTo>
                <a:close/>
              </a:path>
            </a:pathLst>
          </a:custGeom>
          <a:blipFill>
            <a:blip r:embed="rId4"/>
            <a:stretch>
              <a:fillRect l="0" t="-14459" r="0" b="-159782"/>
            </a:stretch>
          </a:blipFill>
        </p:spPr>
      </p:sp>
      <p:sp>
        <p:nvSpPr>
          <p:cNvPr name="TextBox 5" id="5"/>
          <p:cNvSpPr txBox="true"/>
          <p:nvPr/>
        </p:nvSpPr>
        <p:spPr>
          <a:xfrm rot="0">
            <a:off x="3447006" y="4243961"/>
            <a:ext cx="12342242" cy="4679326"/>
          </a:xfrm>
          <a:prstGeom prst="rect">
            <a:avLst/>
          </a:prstGeom>
        </p:spPr>
        <p:txBody>
          <a:bodyPr anchor="t" rtlCol="false" tIns="0" lIns="0" bIns="0" rIns="0">
            <a:spAutoFit/>
          </a:bodyPr>
          <a:lstStyle/>
          <a:p>
            <a:pPr algn="ctr">
              <a:lnSpc>
                <a:spcPts val="12459"/>
              </a:lnSpc>
            </a:pPr>
            <a:r>
              <a:rPr lang="en-US" sz="8899">
                <a:solidFill>
                  <a:srgbClr val="FFFFFF"/>
                </a:solidFill>
                <a:latin typeface="Baskerville Display PT"/>
                <a:ea typeface="Baskerville Display PT"/>
                <a:cs typeface="Baskerville Display PT"/>
                <a:sym typeface="Baskerville Display PT"/>
              </a:rPr>
              <a:t>Are there any questions?  </a:t>
            </a:r>
          </a:p>
          <a:p>
            <a:pPr algn="ctr">
              <a:lnSpc>
                <a:spcPts val="12459"/>
              </a:lnSpc>
            </a:pPr>
          </a:p>
          <a:p>
            <a:pPr algn="ctr">
              <a:lnSpc>
                <a:spcPts val="12459"/>
              </a:lnSpc>
            </a:pPr>
            <a:r>
              <a:rPr lang="en-US" sz="8899">
                <a:solidFill>
                  <a:srgbClr val="FFFFFF"/>
                </a:solidFill>
                <a:latin typeface="Baskerville Display PT"/>
                <a:ea typeface="Baskerville Display PT"/>
                <a:cs typeface="Baskerville Display PT"/>
                <a:sym typeface="Baskerville Display PT"/>
              </a:rPr>
              <a:t>Good Luck!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TextBox 2" id="2"/>
          <p:cNvSpPr txBox="true"/>
          <p:nvPr/>
        </p:nvSpPr>
        <p:spPr>
          <a:xfrm rot="0">
            <a:off x="1028700" y="3643807"/>
            <a:ext cx="10244175" cy="3197895"/>
          </a:xfrm>
          <a:prstGeom prst="rect">
            <a:avLst/>
          </a:prstGeom>
        </p:spPr>
        <p:txBody>
          <a:bodyPr anchor="t" rtlCol="false" tIns="0" lIns="0" bIns="0" rIns="0">
            <a:spAutoFit/>
          </a:bodyPr>
          <a:lstStyle/>
          <a:p>
            <a:pPr algn="ctr">
              <a:lnSpc>
                <a:spcPts val="8551"/>
              </a:lnSpc>
            </a:pPr>
            <a:r>
              <a:rPr lang="en-US" sz="8551">
                <a:solidFill>
                  <a:srgbClr val="F1EEEB"/>
                </a:solidFill>
                <a:latin typeface="Dream Avenue 1"/>
                <a:ea typeface="Dream Avenue 1"/>
                <a:cs typeface="Dream Avenue 1"/>
                <a:sym typeface="Dream Avenue 1"/>
              </a:rPr>
              <a:t>WHY IT IS </a:t>
            </a:r>
          </a:p>
          <a:p>
            <a:pPr algn="ctr">
              <a:lnSpc>
                <a:spcPts val="8551"/>
              </a:lnSpc>
            </a:pPr>
            <a:r>
              <a:rPr lang="en-US" sz="8551">
                <a:solidFill>
                  <a:srgbClr val="F1EEEB"/>
                </a:solidFill>
                <a:latin typeface="Dream Avenue 1"/>
                <a:ea typeface="Dream Avenue 1"/>
                <a:cs typeface="Dream Avenue 1"/>
                <a:sym typeface="Dream Avenue 1"/>
              </a:rPr>
              <a:t>WORTH IT?</a:t>
            </a:r>
          </a:p>
          <a:p>
            <a:pPr algn="l">
              <a:lnSpc>
                <a:spcPts val="7751"/>
              </a:lnSpc>
            </a:pPr>
          </a:p>
        </p:txBody>
      </p:sp>
      <p:sp>
        <p:nvSpPr>
          <p:cNvPr name="Freeform 3" id="3"/>
          <p:cNvSpPr/>
          <p:nvPr/>
        </p:nvSpPr>
        <p:spPr>
          <a:xfrm flipH="false" flipV="false" rot="0">
            <a:off x="0" y="0"/>
            <a:ext cx="18288000" cy="3295289"/>
          </a:xfrm>
          <a:custGeom>
            <a:avLst/>
            <a:gdLst/>
            <a:ahLst/>
            <a:cxnLst/>
            <a:rect r="r" b="b" t="t" l="l"/>
            <a:pathLst>
              <a:path h="3295289" w="18288000">
                <a:moveTo>
                  <a:pt x="0" y="0"/>
                </a:moveTo>
                <a:lnTo>
                  <a:pt x="18288000" y="0"/>
                </a:lnTo>
                <a:lnTo>
                  <a:pt x="18288000" y="3295289"/>
                </a:lnTo>
                <a:lnTo>
                  <a:pt x="0" y="3295289"/>
                </a:lnTo>
                <a:lnTo>
                  <a:pt x="0" y="0"/>
                </a:lnTo>
                <a:close/>
              </a:path>
            </a:pathLst>
          </a:custGeom>
          <a:blipFill>
            <a:blip r:embed="rId2"/>
            <a:stretch>
              <a:fillRect l="0" t="-53857" r="0" b="-83988"/>
            </a:stretch>
          </a:blipFill>
        </p:spPr>
      </p:sp>
      <p:sp>
        <p:nvSpPr>
          <p:cNvPr name="Freeform 4" id="4"/>
          <p:cNvSpPr/>
          <p:nvPr/>
        </p:nvSpPr>
        <p:spPr>
          <a:xfrm flipH="false" flipV="false" rot="0">
            <a:off x="16739339" y="548968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548661" y="613889"/>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3052960" y="58643"/>
            <a:ext cx="5267197" cy="5985451"/>
          </a:xfrm>
          <a:custGeom>
            <a:avLst/>
            <a:gdLst/>
            <a:ahLst/>
            <a:cxnLst/>
            <a:rect r="r" b="b" t="t" l="l"/>
            <a:pathLst>
              <a:path h="5985451" w="5267197">
                <a:moveTo>
                  <a:pt x="0" y="0"/>
                </a:moveTo>
                <a:lnTo>
                  <a:pt x="5267197" y="0"/>
                </a:lnTo>
                <a:lnTo>
                  <a:pt x="5267197" y="5985451"/>
                </a:lnTo>
                <a:lnTo>
                  <a:pt x="0" y="5985451"/>
                </a:lnTo>
                <a:lnTo>
                  <a:pt x="0" y="0"/>
                </a:lnTo>
                <a:close/>
              </a:path>
            </a:pathLst>
          </a:custGeom>
          <a:blipFill>
            <a:blip r:embed="rId5"/>
            <a:stretch>
              <a:fillRect l="0" t="0" r="0" b="0"/>
            </a:stretch>
          </a:blipFill>
        </p:spPr>
      </p:sp>
      <p:sp>
        <p:nvSpPr>
          <p:cNvPr name="TextBox 7" id="7"/>
          <p:cNvSpPr txBox="true"/>
          <p:nvPr/>
        </p:nvSpPr>
        <p:spPr>
          <a:xfrm rot="0">
            <a:off x="359221" y="5968696"/>
            <a:ext cx="2009515" cy="489077"/>
          </a:xfrm>
          <a:prstGeom prst="rect">
            <a:avLst/>
          </a:prstGeom>
        </p:spPr>
        <p:txBody>
          <a:bodyPr anchor="t" rtlCol="false" tIns="0" lIns="0" bIns="0" rIns="0">
            <a:spAutoFit/>
          </a:bodyPr>
          <a:lstStyle/>
          <a:p>
            <a:pPr algn="l">
              <a:lnSpc>
                <a:spcPts val="3843"/>
              </a:lnSpc>
            </a:pPr>
            <a:r>
              <a:rPr lang="en-US" sz="3099">
                <a:solidFill>
                  <a:srgbClr val="F1EEEB"/>
                </a:solidFill>
                <a:latin typeface="Antic Bold"/>
                <a:ea typeface="Antic Bold"/>
                <a:cs typeface="Antic Bold"/>
                <a:sym typeface="Antic Bold"/>
              </a:rPr>
              <a:t>Saves Time</a:t>
            </a:r>
          </a:p>
        </p:txBody>
      </p:sp>
      <p:sp>
        <p:nvSpPr>
          <p:cNvPr name="TextBox 8" id="8"/>
          <p:cNvSpPr txBox="true"/>
          <p:nvPr/>
        </p:nvSpPr>
        <p:spPr>
          <a:xfrm rot="0">
            <a:off x="7701004" y="6025044"/>
            <a:ext cx="3213273" cy="489077"/>
          </a:xfrm>
          <a:prstGeom prst="rect">
            <a:avLst/>
          </a:prstGeom>
        </p:spPr>
        <p:txBody>
          <a:bodyPr anchor="t" rtlCol="false" tIns="0" lIns="0" bIns="0" rIns="0">
            <a:spAutoFit/>
          </a:bodyPr>
          <a:lstStyle/>
          <a:p>
            <a:pPr algn="l">
              <a:lnSpc>
                <a:spcPts val="3843"/>
              </a:lnSpc>
            </a:pPr>
            <a:r>
              <a:rPr lang="en-US" sz="3099">
                <a:solidFill>
                  <a:srgbClr val="F1EEEB"/>
                </a:solidFill>
                <a:latin typeface="Antic Bold"/>
                <a:ea typeface="Antic Bold"/>
                <a:cs typeface="Antic Bold"/>
                <a:sym typeface="Antic Bold"/>
              </a:rPr>
              <a:t>Reduces Clutter</a:t>
            </a:r>
          </a:p>
        </p:txBody>
      </p:sp>
      <p:sp>
        <p:nvSpPr>
          <p:cNvPr name="TextBox 9" id="9"/>
          <p:cNvSpPr txBox="true"/>
          <p:nvPr/>
        </p:nvSpPr>
        <p:spPr>
          <a:xfrm rot="0">
            <a:off x="359221" y="7845090"/>
            <a:ext cx="2380197" cy="489077"/>
          </a:xfrm>
          <a:prstGeom prst="rect">
            <a:avLst/>
          </a:prstGeom>
        </p:spPr>
        <p:txBody>
          <a:bodyPr anchor="t" rtlCol="false" tIns="0" lIns="0" bIns="0" rIns="0">
            <a:spAutoFit/>
          </a:bodyPr>
          <a:lstStyle/>
          <a:p>
            <a:pPr algn="l">
              <a:lnSpc>
                <a:spcPts val="3843"/>
              </a:lnSpc>
            </a:pPr>
            <a:r>
              <a:rPr lang="en-US" sz="3099">
                <a:solidFill>
                  <a:srgbClr val="F1EEEB"/>
                </a:solidFill>
                <a:latin typeface="Antic Bold"/>
                <a:ea typeface="Antic Bold"/>
                <a:cs typeface="Antic Bold"/>
                <a:sym typeface="Antic Bold"/>
              </a:rPr>
              <a:t>Saves Money</a:t>
            </a:r>
          </a:p>
        </p:txBody>
      </p:sp>
      <p:sp>
        <p:nvSpPr>
          <p:cNvPr name="TextBox 10" id="10"/>
          <p:cNvSpPr txBox="true"/>
          <p:nvPr/>
        </p:nvSpPr>
        <p:spPr>
          <a:xfrm rot="0">
            <a:off x="7701004" y="7797465"/>
            <a:ext cx="2885991" cy="489077"/>
          </a:xfrm>
          <a:prstGeom prst="rect">
            <a:avLst/>
          </a:prstGeom>
        </p:spPr>
        <p:txBody>
          <a:bodyPr anchor="t" rtlCol="false" tIns="0" lIns="0" bIns="0" rIns="0">
            <a:spAutoFit/>
          </a:bodyPr>
          <a:lstStyle/>
          <a:p>
            <a:pPr algn="l">
              <a:lnSpc>
                <a:spcPts val="3843"/>
              </a:lnSpc>
            </a:pPr>
            <a:r>
              <a:rPr lang="en-US" sz="3099">
                <a:solidFill>
                  <a:srgbClr val="F1EEEB"/>
                </a:solidFill>
                <a:latin typeface="Antic Bold"/>
                <a:ea typeface="Antic Bold"/>
                <a:cs typeface="Antic Bold"/>
                <a:sym typeface="Antic Bold"/>
              </a:rPr>
              <a:t>Eco-friendly</a:t>
            </a:r>
          </a:p>
        </p:txBody>
      </p:sp>
      <p:sp>
        <p:nvSpPr>
          <p:cNvPr name="TextBox 11" id="11"/>
          <p:cNvSpPr txBox="true"/>
          <p:nvPr/>
        </p:nvSpPr>
        <p:spPr>
          <a:xfrm rot="0">
            <a:off x="359221" y="6495071"/>
            <a:ext cx="5791567" cy="937260"/>
          </a:xfrm>
          <a:prstGeom prst="rect">
            <a:avLst/>
          </a:prstGeom>
        </p:spPr>
        <p:txBody>
          <a:bodyPr anchor="t" rtlCol="false" tIns="0" lIns="0" bIns="0" rIns="0">
            <a:spAutoFit/>
          </a:bodyPr>
          <a:lstStyle/>
          <a:p>
            <a:pPr algn="l">
              <a:lnSpc>
                <a:spcPts val="3719"/>
              </a:lnSpc>
            </a:pPr>
            <a:r>
              <a:rPr lang="en-US" sz="2999">
                <a:solidFill>
                  <a:srgbClr val="F1EEEB"/>
                </a:solidFill>
                <a:latin typeface="Antic"/>
                <a:ea typeface="Antic"/>
                <a:cs typeface="Antic"/>
                <a:sym typeface="Antic"/>
              </a:rPr>
              <a:t>Fewer clothes mean less decision-making</a:t>
            </a:r>
          </a:p>
        </p:txBody>
      </p:sp>
      <p:sp>
        <p:nvSpPr>
          <p:cNvPr name="TextBox 12" id="12"/>
          <p:cNvSpPr txBox="true"/>
          <p:nvPr/>
        </p:nvSpPr>
        <p:spPr>
          <a:xfrm rot="0">
            <a:off x="7701004" y="6542769"/>
            <a:ext cx="6962750" cy="937260"/>
          </a:xfrm>
          <a:prstGeom prst="rect">
            <a:avLst/>
          </a:prstGeom>
        </p:spPr>
        <p:txBody>
          <a:bodyPr anchor="t" rtlCol="false" tIns="0" lIns="0" bIns="0" rIns="0">
            <a:spAutoFit/>
          </a:bodyPr>
          <a:lstStyle/>
          <a:p>
            <a:pPr algn="l">
              <a:lnSpc>
                <a:spcPts val="3719"/>
              </a:lnSpc>
            </a:pPr>
            <a:r>
              <a:rPr lang="en-US" sz="2999">
                <a:solidFill>
                  <a:srgbClr val="F1EEEB"/>
                </a:solidFill>
                <a:latin typeface="Antic"/>
                <a:ea typeface="Antic"/>
                <a:cs typeface="Antic"/>
                <a:sym typeface="Antic"/>
              </a:rPr>
              <a:t>A simplified wardrobe makes your closet more organized</a:t>
            </a:r>
          </a:p>
        </p:txBody>
      </p:sp>
      <p:sp>
        <p:nvSpPr>
          <p:cNvPr name="TextBox 13" id="13"/>
          <p:cNvSpPr txBox="true"/>
          <p:nvPr/>
        </p:nvSpPr>
        <p:spPr>
          <a:xfrm rot="0">
            <a:off x="359221" y="8372267"/>
            <a:ext cx="5330899" cy="974852"/>
          </a:xfrm>
          <a:prstGeom prst="rect">
            <a:avLst/>
          </a:prstGeom>
        </p:spPr>
        <p:txBody>
          <a:bodyPr anchor="t" rtlCol="false" tIns="0" lIns="0" bIns="0" rIns="0">
            <a:spAutoFit/>
          </a:bodyPr>
          <a:lstStyle/>
          <a:p>
            <a:pPr algn="l">
              <a:lnSpc>
                <a:spcPts val="3843"/>
              </a:lnSpc>
            </a:pPr>
            <a:r>
              <a:rPr lang="en-US" sz="3099">
                <a:solidFill>
                  <a:srgbClr val="F1EEEB"/>
                </a:solidFill>
                <a:latin typeface="Antic"/>
                <a:ea typeface="Antic"/>
                <a:cs typeface="Antic"/>
                <a:sym typeface="Antic"/>
              </a:rPr>
              <a:t>Invest in quality pieces that last longer</a:t>
            </a:r>
          </a:p>
        </p:txBody>
      </p:sp>
      <p:sp>
        <p:nvSpPr>
          <p:cNvPr name="TextBox 14" id="14"/>
          <p:cNvSpPr txBox="true"/>
          <p:nvPr/>
        </p:nvSpPr>
        <p:spPr>
          <a:xfrm rot="0">
            <a:off x="7701004" y="8315117"/>
            <a:ext cx="5351956" cy="470535"/>
          </a:xfrm>
          <a:prstGeom prst="rect">
            <a:avLst/>
          </a:prstGeom>
        </p:spPr>
        <p:txBody>
          <a:bodyPr anchor="t" rtlCol="false" tIns="0" lIns="0" bIns="0" rIns="0">
            <a:spAutoFit/>
          </a:bodyPr>
          <a:lstStyle/>
          <a:p>
            <a:pPr algn="l">
              <a:lnSpc>
                <a:spcPts val="3719"/>
              </a:lnSpc>
            </a:pPr>
            <a:r>
              <a:rPr lang="en-US" sz="2999">
                <a:solidFill>
                  <a:srgbClr val="F1EEEB"/>
                </a:solidFill>
                <a:latin typeface="Antic"/>
                <a:ea typeface="Antic"/>
                <a:cs typeface="Antic"/>
                <a:sym typeface="Antic"/>
              </a:rPr>
              <a:t>Less waste and consumption</a:t>
            </a:r>
          </a:p>
        </p:txBody>
      </p:sp>
      <p:sp>
        <p:nvSpPr>
          <p:cNvPr name="TextBox 15" id="15"/>
          <p:cNvSpPr txBox="true"/>
          <p:nvPr/>
        </p:nvSpPr>
        <p:spPr>
          <a:xfrm rot="0">
            <a:off x="3024670" y="9664764"/>
            <a:ext cx="8567183" cy="470535"/>
          </a:xfrm>
          <a:prstGeom prst="rect">
            <a:avLst/>
          </a:prstGeom>
        </p:spPr>
        <p:txBody>
          <a:bodyPr anchor="t" rtlCol="false" tIns="0" lIns="0" bIns="0" rIns="0">
            <a:spAutoFit/>
          </a:bodyPr>
          <a:lstStyle/>
          <a:p>
            <a:pPr algn="l">
              <a:lnSpc>
                <a:spcPts val="3719"/>
              </a:lnSpc>
            </a:pPr>
            <a:r>
              <a:rPr lang="en-US" sz="2999">
                <a:solidFill>
                  <a:srgbClr val="F1EEEB"/>
                </a:solidFill>
                <a:latin typeface="Antic"/>
                <a:ea typeface="Antic"/>
                <a:cs typeface="Antic"/>
                <a:sym typeface="Antic"/>
              </a:rPr>
              <a:t>Customize to fit your personal style and lifestyle</a:t>
            </a:r>
          </a:p>
        </p:txBody>
      </p:sp>
      <p:sp>
        <p:nvSpPr>
          <p:cNvPr name="TextBox 16" id="16"/>
          <p:cNvSpPr txBox="true"/>
          <p:nvPr/>
        </p:nvSpPr>
        <p:spPr>
          <a:xfrm rot="0">
            <a:off x="5060098" y="9147602"/>
            <a:ext cx="3500569" cy="489077"/>
          </a:xfrm>
          <a:prstGeom prst="rect">
            <a:avLst/>
          </a:prstGeom>
        </p:spPr>
        <p:txBody>
          <a:bodyPr anchor="t" rtlCol="false" tIns="0" lIns="0" bIns="0" rIns="0">
            <a:spAutoFit/>
          </a:bodyPr>
          <a:lstStyle/>
          <a:p>
            <a:pPr algn="l">
              <a:lnSpc>
                <a:spcPts val="3843"/>
              </a:lnSpc>
            </a:pPr>
            <a:r>
              <a:rPr lang="en-US" sz="3099">
                <a:solidFill>
                  <a:srgbClr val="F1EEEB"/>
                </a:solidFill>
                <a:latin typeface="Antic Bold"/>
                <a:ea typeface="Antic Bold"/>
                <a:cs typeface="Antic Bold"/>
                <a:sym typeface="Antic Bold"/>
              </a:rPr>
              <a:t>Fit your personality</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6430872" y="2339398"/>
            <a:ext cx="681220" cy="1152169"/>
          </a:xfrm>
          <a:custGeom>
            <a:avLst/>
            <a:gdLst/>
            <a:ahLst/>
            <a:cxnLst/>
            <a:rect r="r" b="b" t="t" l="l"/>
            <a:pathLst>
              <a:path h="1152169" w="681220">
                <a:moveTo>
                  <a:pt x="0" y="0"/>
                </a:moveTo>
                <a:lnTo>
                  <a:pt x="681220" y="0"/>
                </a:lnTo>
                <a:lnTo>
                  <a:pt x="681220" y="1152169"/>
                </a:lnTo>
                <a:lnTo>
                  <a:pt x="0" y="115216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559246" y="6754849"/>
            <a:ext cx="642258" cy="1086271"/>
          </a:xfrm>
          <a:custGeom>
            <a:avLst/>
            <a:gdLst/>
            <a:ahLst/>
            <a:cxnLst/>
            <a:rect r="r" b="b" t="t" l="l"/>
            <a:pathLst>
              <a:path h="1086271" w="642258">
                <a:moveTo>
                  <a:pt x="0" y="0"/>
                </a:moveTo>
                <a:lnTo>
                  <a:pt x="642257" y="0"/>
                </a:lnTo>
                <a:lnTo>
                  <a:pt x="642257" y="1086271"/>
                </a:lnTo>
                <a:lnTo>
                  <a:pt x="0" y="108627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0" y="0"/>
            <a:ext cx="5059640" cy="10287000"/>
            <a:chOff x="0" y="0"/>
            <a:chExt cx="1332580" cy="2709333"/>
          </a:xfrm>
        </p:grpSpPr>
        <p:sp>
          <p:nvSpPr>
            <p:cNvPr name="Freeform 5" id="5"/>
            <p:cNvSpPr/>
            <p:nvPr/>
          </p:nvSpPr>
          <p:spPr>
            <a:xfrm flipH="false" flipV="false" rot="0">
              <a:off x="0" y="0"/>
              <a:ext cx="1332580" cy="2709333"/>
            </a:xfrm>
            <a:custGeom>
              <a:avLst/>
              <a:gdLst/>
              <a:ahLst/>
              <a:cxnLst/>
              <a:rect r="r" b="b" t="t" l="l"/>
              <a:pathLst>
                <a:path h="2709333" w="1332580">
                  <a:moveTo>
                    <a:pt x="0" y="0"/>
                  </a:moveTo>
                  <a:lnTo>
                    <a:pt x="1332580" y="0"/>
                  </a:lnTo>
                  <a:lnTo>
                    <a:pt x="1332580" y="2709333"/>
                  </a:lnTo>
                  <a:lnTo>
                    <a:pt x="0" y="2709333"/>
                  </a:lnTo>
                  <a:close/>
                </a:path>
              </a:pathLst>
            </a:custGeom>
            <a:solidFill>
              <a:srgbClr val="F1EEEB"/>
            </a:solidFill>
          </p:spPr>
        </p:sp>
        <p:sp>
          <p:nvSpPr>
            <p:cNvPr name="TextBox 6" id="6"/>
            <p:cNvSpPr txBox="true"/>
            <p:nvPr/>
          </p:nvSpPr>
          <p:spPr>
            <a:xfrm>
              <a:off x="0" y="-19050"/>
              <a:ext cx="1332580" cy="2728383"/>
            </a:xfrm>
            <a:prstGeom prst="rect">
              <a:avLst/>
            </a:prstGeom>
          </p:spPr>
          <p:txBody>
            <a:bodyPr anchor="ctr" rtlCol="false" tIns="50800" lIns="50800" bIns="50800" rIns="50800"/>
            <a:lstStyle/>
            <a:p>
              <a:pPr algn="ctr">
                <a:lnSpc>
                  <a:spcPts val="2852"/>
                </a:lnSpc>
              </a:pPr>
            </a:p>
          </p:txBody>
        </p:sp>
      </p:grpSp>
      <p:sp>
        <p:nvSpPr>
          <p:cNvPr name="TextBox 7" id="7"/>
          <p:cNvSpPr txBox="true"/>
          <p:nvPr/>
        </p:nvSpPr>
        <p:spPr>
          <a:xfrm rot="0">
            <a:off x="7623371" y="628029"/>
            <a:ext cx="9115967" cy="1023591"/>
          </a:xfrm>
          <a:prstGeom prst="rect">
            <a:avLst/>
          </a:prstGeom>
        </p:spPr>
        <p:txBody>
          <a:bodyPr anchor="t" rtlCol="false" tIns="0" lIns="0" bIns="0" rIns="0">
            <a:spAutoFit/>
          </a:bodyPr>
          <a:lstStyle/>
          <a:p>
            <a:pPr algn="ctr">
              <a:lnSpc>
                <a:spcPts val="7673"/>
              </a:lnSpc>
            </a:pPr>
            <a:r>
              <a:rPr lang="en-US" sz="7673">
                <a:solidFill>
                  <a:srgbClr val="F1EEEB"/>
                </a:solidFill>
                <a:latin typeface="Dream Avenue 1"/>
                <a:ea typeface="Dream Avenue 1"/>
                <a:cs typeface="Dream Avenue 1"/>
                <a:sym typeface="Dream Avenue 1"/>
              </a:rPr>
              <a:t>ESSENTIAL TIPS</a:t>
            </a:r>
          </a:p>
        </p:txBody>
      </p:sp>
      <p:sp>
        <p:nvSpPr>
          <p:cNvPr name="TextBox 8" id="8"/>
          <p:cNvSpPr txBox="true"/>
          <p:nvPr/>
        </p:nvSpPr>
        <p:spPr>
          <a:xfrm rot="0">
            <a:off x="7503151" y="6398403"/>
            <a:ext cx="10394704" cy="2598343"/>
          </a:xfrm>
          <a:prstGeom prst="rect">
            <a:avLst/>
          </a:prstGeom>
        </p:spPr>
        <p:txBody>
          <a:bodyPr anchor="t" rtlCol="false" tIns="0" lIns="0" bIns="0" rIns="0">
            <a:spAutoFit/>
          </a:bodyPr>
          <a:lstStyle/>
          <a:p>
            <a:pPr algn="l">
              <a:lnSpc>
                <a:spcPts val="5133"/>
              </a:lnSpc>
            </a:pPr>
            <a:r>
              <a:rPr lang="en-US" sz="4140">
                <a:solidFill>
                  <a:srgbClr val="F1EEEB"/>
                </a:solidFill>
                <a:latin typeface="Antic"/>
                <a:ea typeface="Antic"/>
                <a:cs typeface="Antic"/>
                <a:sym typeface="Antic"/>
              </a:rPr>
              <a:t>Pop of color - Incorporate 1 or 2 accent colors that you love and that work with your complexion..  They will also add interest and personality to your capsule.</a:t>
            </a:r>
          </a:p>
        </p:txBody>
      </p:sp>
      <p:sp>
        <p:nvSpPr>
          <p:cNvPr name="Freeform 9" id="9"/>
          <p:cNvSpPr/>
          <p:nvPr/>
        </p:nvSpPr>
        <p:spPr>
          <a:xfrm flipH="false" flipV="false" rot="0">
            <a:off x="14376052" y="-2057400"/>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6739339" y="550333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4882211" y="-2057400"/>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24969" y="0"/>
            <a:ext cx="6405903" cy="10356419"/>
          </a:xfrm>
          <a:custGeom>
            <a:avLst/>
            <a:gdLst/>
            <a:ahLst/>
            <a:cxnLst/>
            <a:rect r="r" b="b" t="t" l="l"/>
            <a:pathLst>
              <a:path h="10356419" w="6405903">
                <a:moveTo>
                  <a:pt x="0" y="0"/>
                </a:moveTo>
                <a:lnTo>
                  <a:pt x="6405903" y="0"/>
                </a:lnTo>
                <a:lnTo>
                  <a:pt x="6405903" y="10356419"/>
                </a:lnTo>
                <a:lnTo>
                  <a:pt x="0" y="10356419"/>
                </a:lnTo>
                <a:lnTo>
                  <a:pt x="0" y="0"/>
                </a:lnTo>
                <a:close/>
              </a:path>
            </a:pathLst>
          </a:custGeom>
          <a:blipFill>
            <a:blip r:embed="rId8"/>
            <a:stretch>
              <a:fillRect l="-3791" t="0" r="-3791" b="0"/>
            </a:stretch>
          </a:blipFill>
        </p:spPr>
      </p:sp>
      <p:sp>
        <p:nvSpPr>
          <p:cNvPr name="TextBox 13" id="13"/>
          <p:cNvSpPr txBox="true"/>
          <p:nvPr/>
        </p:nvSpPr>
        <p:spPr>
          <a:xfrm rot="0">
            <a:off x="7503151" y="2310823"/>
            <a:ext cx="10614734" cy="3723112"/>
          </a:xfrm>
          <a:prstGeom prst="rect">
            <a:avLst/>
          </a:prstGeom>
        </p:spPr>
        <p:txBody>
          <a:bodyPr anchor="t" rtlCol="false" tIns="0" lIns="0" bIns="0" rIns="0">
            <a:spAutoFit/>
          </a:bodyPr>
          <a:lstStyle/>
          <a:p>
            <a:pPr algn="l">
              <a:lnSpc>
                <a:spcPts val="4933"/>
              </a:lnSpc>
              <a:spcBef>
                <a:spcPct val="0"/>
              </a:spcBef>
            </a:pPr>
            <a:r>
              <a:rPr lang="en-US" sz="3978">
                <a:solidFill>
                  <a:srgbClr val="F1EEEB"/>
                </a:solidFill>
                <a:latin typeface="Antic"/>
                <a:ea typeface="Antic"/>
                <a:cs typeface="Antic"/>
                <a:sym typeface="Antic"/>
              </a:rPr>
              <a:t>Keep a primarily neutral color palette - Keeping most of your essential pieces neutral in color will make them much easier to mix and match. Neutral colors can include black, navy, gray, brown, camel, taupe, cream, white  - what shade looks good on you?</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TextBox 2" id="2"/>
          <p:cNvSpPr txBox="true"/>
          <p:nvPr/>
        </p:nvSpPr>
        <p:spPr>
          <a:xfrm rot="0">
            <a:off x="140271" y="467376"/>
            <a:ext cx="18007458" cy="2924636"/>
          </a:xfrm>
          <a:prstGeom prst="rect">
            <a:avLst/>
          </a:prstGeom>
        </p:spPr>
        <p:txBody>
          <a:bodyPr anchor="t" rtlCol="false" tIns="0" lIns="0" bIns="0" rIns="0">
            <a:spAutoFit/>
          </a:bodyPr>
          <a:lstStyle/>
          <a:p>
            <a:pPr algn="ctr">
              <a:lnSpc>
                <a:spcPts val="7668"/>
              </a:lnSpc>
            </a:pPr>
            <a:r>
              <a:rPr lang="en-US" sz="7668">
                <a:solidFill>
                  <a:srgbClr val="F1EEEB"/>
                </a:solidFill>
                <a:latin typeface="Dream Avenue 1"/>
                <a:ea typeface="Dream Avenue 1"/>
                <a:cs typeface="Dream Avenue 1"/>
                <a:sym typeface="Dream Avenue 1"/>
              </a:rPr>
              <a:t>PICK TIMELESS, FUNCTIONAL, AND VERSATILE PIECES</a:t>
            </a:r>
          </a:p>
          <a:p>
            <a:pPr algn="ctr">
              <a:lnSpc>
                <a:spcPts val="7368"/>
              </a:lnSpc>
            </a:pPr>
          </a:p>
        </p:txBody>
      </p:sp>
      <p:sp>
        <p:nvSpPr>
          <p:cNvPr name="TextBox 3" id="3"/>
          <p:cNvSpPr txBox="true"/>
          <p:nvPr/>
        </p:nvSpPr>
        <p:spPr>
          <a:xfrm rot="0">
            <a:off x="0" y="2548959"/>
            <a:ext cx="18288000" cy="7032546"/>
          </a:xfrm>
          <a:prstGeom prst="rect">
            <a:avLst/>
          </a:prstGeom>
        </p:spPr>
        <p:txBody>
          <a:bodyPr anchor="t" rtlCol="false" tIns="0" lIns="0" bIns="0" rIns="0">
            <a:spAutoFit/>
          </a:bodyPr>
          <a:lstStyle/>
          <a:p>
            <a:pPr algn="l" marL="1082849" indent="-541425" lvl="1">
              <a:lnSpc>
                <a:spcPts val="6219"/>
              </a:lnSpc>
              <a:buFont typeface="Arial"/>
              <a:buChar char="•"/>
            </a:pPr>
            <a:r>
              <a:rPr lang="en-US" sz="5015">
                <a:solidFill>
                  <a:srgbClr val="F1EEEB"/>
                </a:solidFill>
                <a:latin typeface="Antic Bold"/>
                <a:ea typeface="Antic Bold"/>
                <a:cs typeface="Antic Bold"/>
                <a:sym typeface="Antic Bold"/>
              </a:rPr>
              <a:t>Timeless clothing is classic and will never go out of style - a </a:t>
            </a:r>
            <a:r>
              <a:rPr lang="en-US" sz="5015">
                <a:solidFill>
                  <a:srgbClr val="F1EEEB"/>
                </a:solidFill>
                <a:latin typeface="Antic"/>
                <a:ea typeface="Antic"/>
                <a:cs typeface="Antic"/>
                <a:sym typeface="Antic"/>
              </a:rPr>
              <a:t>white button-down shirt, a classic blazer, and straight-leg jeans.</a:t>
            </a:r>
          </a:p>
          <a:p>
            <a:pPr algn="l" marL="1082849" indent="-541425" lvl="1">
              <a:lnSpc>
                <a:spcPts val="6219"/>
              </a:lnSpc>
              <a:buFont typeface="Arial"/>
              <a:buChar char="•"/>
            </a:pPr>
            <a:r>
              <a:rPr lang="en-US" sz="5015">
                <a:solidFill>
                  <a:srgbClr val="F1EEEB"/>
                </a:solidFill>
                <a:latin typeface="Antic Bold"/>
                <a:ea typeface="Antic Bold"/>
                <a:cs typeface="Antic Bold"/>
                <a:sym typeface="Antic Bold"/>
              </a:rPr>
              <a:t>Functional clothing prioritizes comfort and practicality to fit your lifestyle. </a:t>
            </a:r>
            <a:r>
              <a:rPr lang="en-US" sz="5015">
                <a:solidFill>
                  <a:srgbClr val="F1EEEB"/>
                </a:solidFill>
                <a:latin typeface="Antic"/>
                <a:ea typeface="Antic"/>
                <a:cs typeface="Antic"/>
                <a:sym typeface="Antic"/>
              </a:rPr>
              <a:t>When choosing your pieces, consider factors like fabrics, shapes, lengths, overall style, and ease of care (think cleaning and maintenance).</a:t>
            </a:r>
          </a:p>
          <a:p>
            <a:pPr algn="l" marL="1082849" indent="-541425" lvl="1">
              <a:lnSpc>
                <a:spcPts val="6219"/>
              </a:lnSpc>
              <a:buFont typeface="Arial"/>
              <a:buChar char="•"/>
            </a:pPr>
            <a:r>
              <a:rPr lang="en-US" sz="5015">
                <a:solidFill>
                  <a:srgbClr val="F1EEEB"/>
                </a:solidFill>
                <a:latin typeface="Antic Bold"/>
                <a:ea typeface="Antic Bold"/>
                <a:cs typeface="Antic Bold"/>
                <a:sym typeface="Antic Bold"/>
              </a:rPr>
              <a:t>Versatile clothing pairs easily with other items. </a:t>
            </a:r>
            <a:r>
              <a:rPr lang="en-US" sz="5015">
                <a:solidFill>
                  <a:srgbClr val="F1EEEB"/>
                </a:solidFill>
                <a:latin typeface="Antic"/>
                <a:ea typeface="Antic"/>
                <a:cs typeface="Antic"/>
                <a:sym typeface="Antic"/>
              </a:rPr>
              <a:t>You can style them in different ways and wear them for various occasions.</a:t>
            </a:r>
          </a:p>
        </p:txBody>
      </p:sp>
      <p:sp>
        <p:nvSpPr>
          <p:cNvPr name="Freeform 4" id="4"/>
          <p:cNvSpPr/>
          <p:nvPr/>
        </p:nvSpPr>
        <p:spPr>
          <a:xfrm flipH="false" flipV="false" rot="0">
            <a:off x="14376052" y="-2057400"/>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6793943" y="872425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6739339" y="550333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547759" y="-1537266"/>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TextBox 2" id="2"/>
          <p:cNvSpPr txBox="true"/>
          <p:nvPr/>
        </p:nvSpPr>
        <p:spPr>
          <a:xfrm rot="0">
            <a:off x="929661" y="3649808"/>
            <a:ext cx="15809678" cy="1581150"/>
          </a:xfrm>
          <a:prstGeom prst="rect">
            <a:avLst/>
          </a:prstGeom>
        </p:spPr>
        <p:txBody>
          <a:bodyPr anchor="t" rtlCol="false" tIns="0" lIns="0" bIns="0" rIns="0">
            <a:spAutoFit/>
          </a:bodyPr>
          <a:lstStyle/>
          <a:p>
            <a:pPr algn="ctr">
              <a:lnSpc>
                <a:spcPts val="6000"/>
              </a:lnSpc>
            </a:pPr>
            <a:r>
              <a:rPr lang="en-US" sz="6000">
                <a:solidFill>
                  <a:srgbClr val="F1EEEB"/>
                </a:solidFill>
                <a:latin typeface="Dream Avenue 1"/>
                <a:ea typeface="Dream Avenue 1"/>
                <a:cs typeface="Dream Avenue 1"/>
                <a:sym typeface="Dream Avenue 1"/>
              </a:rPr>
              <a:t>BEFORE SELECTING A PIECE FOR YOUR CAPSULE, ASK THESE QUESTIONS:</a:t>
            </a:r>
          </a:p>
        </p:txBody>
      </p:sp>
      <p:sp>
        <p:nvSpPr>
          <p:cNvPr name="Freeform 3" id="3"/>
          <p:cNvSpPr/>
          <p:nvPr/>
        </p:nvSpPr>
        <p:spPr>
          <a:xfrm flipH="false" flipV="false" rot="0">
            <a:off x="0" y="0"/>
            <a:ext cx="18288000" cy="3209027"/>
          </a:xfrm>
          <a:custGeom>
            <a:avLst/>
            <a:gdLst/>
            <a:ahLst/>
            <a:cxnLst/>
            <a:rect r="r" b="b" t="t" l="l"/>
            <a:pathLst>
              <a:path h="3209027" w="18288000">
                <a:moveTo>
                  <a:pt x="0" y="0"/>
                </a:moveTo>
                <a:lnTo>
                  <a:pt x="18288000" y="0"/>
                </a:lnTo>
                <a:lnTo>
                  <a:pt x="18288000" y="3209027"/>
                </a:lnTo>
                <a:lnTo>
                  <a:pt x="0" y="3209027"/>
                </a:lnTo>
                <a:lnTo>
                  <a:pt x="0" y="0"/>
                </a:lnTo>
                <a:close/>
              </a:path>
            </a:pathLst>
          </a:custGeom>
          <a:blipFill>
            <a:blip r:embed="rId2"/>
            <a:stretch>
              <a:fillRect l="0" t="-234946" r="0" b="-234946"/>
            </a:stretch>
          </a:blipFill>
        </p:spPr>
      </p:sp>
      <p:sp>
        <p:nvSpPr>
          <p:cNvPr name="Freeform 4" id="4"/>
          <p:cNvSpPr/>
          <p:nvPr/>
        </p:nvSpPr>
        <p:spPr>
          <a:xfrm flipH="false" flipV="false" rot="0">
            <a:off x="16739339" y="548968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548661" y="613889"/>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9636331" y="5854172"/>
            <a:ext cx="7915533" cy="1884680"/>
          </a:xfrm>
          <a:prstGeom prst="rect">
            <a:avLst/>
          </a:prstGeom>
        </p:spPr>
        <p:txBody>
          <a:bodyPr anchor="t" rtlCol="false" tIns="0" lIns="0" bIns="0" rIns="0">
            <a:spAutoFit/>
          </a:bodyPr>
          <a:lstStyle/>
          <a:p>
            <a:pPr algn="l">
              <a:lnSpc>
                <a:spcPts val="4959"/>
              </a:lnSpc>
            </a:pPr>
            <a:r>
              <a:rPr lang="en-US" sz="3999">
                <a:solidFill>
                  <a:srgbClr val="F1EEEB"/>
                </a:solidFill>
                <a:latin typeface="Antic"/>
                <a:ea typeface="Antic"/>
                <a:cs typeface="Antic"/>
                <a:sym typeface="Antic"/>
              </a:rPr>
              <a:t>Will it pair easily with the other items? </a:t>
            </a:r>
          </a:p>
          <a:p>
            <a:pPr algn="l">
              <a:lnSpc>
                <a:spcPts val="4959"/>
              </a:lnSpc>
            </a:pPr>
          </a:p>
        </p:txBody>
      </p:sp>
      <p:sp>
        <p:nvSpPr>
          <p:cNvPr name="TextBox 7" id="7"/>
          <p:cNvSpPr txBox="true"/>
          <p:nvPr/>
        </p:nvSpPr>
        <p:spPr>
          <a:xfrm rot="0">
            <a:off x="1351399" y="5729884"/>
            <a:ext cx="7186674" cy="2173732"/>
          </a:xfrm>
          <a:prstGeom prst="rect">
            <a:avLst/>
          </a:prstGeom>
        </p:spPr>
        <p:txBody>
          <a:bodyPr anchor="t" rtlCol="false" tIns="0" lIns="0" bIns="0" rIns="0">
            <a:spAutoFit/>
          </a:bodyPr>
          <a:lstStyle/>
          <a:p>
            <a:pPr algn="l">
              <a:lnSpc>
                <a:spcPts val="4464"/>
              </a:lnSpc>
            </a:pPr>
            <a:r>
              <a:rPr lang="en-US" sz="3600">
                <a:solidFill>
                  <a:srgbClr val="F1EEEB"/>
                </a:solidFill>
                <a:latin typeface="Antic"/>
                <a:ea typeface="Antic"/>
                <a:cs typeface="Antic"/>
                <a:sym typeface="Antic"/>
              </a:rPr>
              <a:t>Is this item comfortable and practical, and does it suit my current lifestyle?</a:t>
            </a:r>
          </a:p>
          <a:p>
            <a:pPr algn="l">
              <a:lnSpc>
                <a:spcPts val="3843"/>
              </a:lnSpc>
            </a:pPr>
          </a:p>
        </p:txBody>
      </p:sp>
      <p:sp>
        <p:nvSpPr>
          <p:cNvPr name="TextBox 8" id="8"/>
          <p:cNvSpPr txBox="true"/>
          <p:nvPr/>
        </p:nvSpPr>
        <p:spPr>
          <a:xfrm rot="0">
            <a:off x="1346553" y="7719802"/>
            <a:ext cx="7191521" cy="1884680"/>
          </a:xfrm>
          <a:prstGeom prst="rect">
            <a:avLst/>
          </a:prstGeom>
        </p:spPr>
        <p:txBody>
          <a:bodyPr anchor="t" rtlCol="false" tIns="0" lIns="0" bIns="0" rIns="0">
            <a:spAutoFit/>
          </a:bodyPr>
          <a:lstStyle/>
          <a:p>
            <a:pPr algn="l">
              <a:lnSpc>
                <a:spcPts val="4959"/>
              </a:lnSpc>
            </a:pPr>
            <a:r>
              <a:rPr lang="en-US" sz="3999">
                <a:solidFill>
                  <a:srgbClr val="F1EEEB"/>
                </a:solidFill>
                <a:latin typeface="Antic"/>
                <a:ea typeface="Antic"/>
                <a:cs typeface="Antic"/>
                <a:sym typeface="Antic"/>
              </a:rPr>
              <a:t>Is this item easy to wear, clean, and maintain? </a:t>
            </a:r>
          </a:p>
          <a:p>
            <a:pPr algn="l">
              <a:lnSpc>
                <a:spcPts val="4959"/>
              </a:lnSpc>
            </a:pPr>
          </a:p>
        </p:txBody>
      </p:sp>
      <p:sp>
        <p:nvSpPr>
          <p:cNvPr name="TextBox 9" id="9"/>
          <p:cNvSpPr txBox="true"/>
          <p:nvPr/>
        </p:nvSpPr>
        <p:spPr>
          <a:xfrm rot="0">
            <a:off x="9636331" y="7719802"/>
            <a:ext cx="8537715" cy="1884680"/>
          </a:xfrm>
          <a:prstGeom prst="rect">
            <a:avLst/>
          </a:prstGeom>
        </p:spPr>
        <p:txBody>
          <a:bodyPr anchor="t" rtlCol="false" tIns="0" lIns="0" bIns="0" rIns="0">
            <a:spAutoFit/>
          </a:bodyPr>
          <a:lstStyle/>
          <a:p>
            <a:pPr algn="l">
              <a:lnSpc>
                <a:spcPts val="4959"/>
              </a:lnSpc>
            </a:pPr>
            <a:r>
              <a:rPr lang="en-US" sz="3999">
                <a:solidFill>
                  <a:srgbClr val="F1EEEB"/>
                </a:solidFill>
                <a:latin typeface="Antic"/>
                <a:ea typeface="Antic"/>
                <a:cs typeface="Antic"/>
                <a:sym typeface="Antic"/>
              </a:rPr>
              <a:t>Can it be styled in different ways and dressed both up and down?</a:t>
            </a:r>
          </a:p>
          <a:p>
            <a:pPr algn="l">
              <a:lnSpc>
                <a:spcPts val="4959"/>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95291A"/>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3209027"/>
          </a:xfrm>
          <a:custGeom>
            <a:avLst/>
            <a:gdLst/>
            <a:ahLst/>
            <a:cxnLst/>
            <a:rect r="r" b="b" t="t" l="l"/>
            <a:pathLst>
              <a:path h="3209027" w="18288000">
                <a:moveTo>
                  <a:pt x="0" y="0"/>
                </a:moveTo>
                <a:lnTo>
                  <a:pt x="18288000" y="0"/>
                </a:lnTo>
                <a:lnTo>
                  <a:pt x="18288000" y="3209027"/>
                </a:lnTo>
                <a:lnTo>
                  <a:pt x="0" y="3209027"/>
                </a:lnTo>
                <a:lnTo>
                  <a:pt x="0" y="0"/>
                </a:lnTo>
                <a:close/>
              </a:path>
            </a:pathLst>
          </a:custGeom>
          <a:blipFill>
            <a:blip r:embed="rId2"/>
            <a:stretch>
              <a:fillRect l="0" t="-378197" r="0" b="-378197"/>
            </a:stretch>
          </a:blipFill>
        </p:spPr>
      </p:sp>
      <p:sp>
        <p:nvSpPr>
          <p:cNvPr name="Freeform 3" id="3"/>
          <p:cNvSpPr/>
          <p:nvPr/>
        </p:nvSpPr>
        <p:spPr>
          <a:xfrm flipH="false" flipV="false" rot="0">
            <a:off x="16739339" y="5489682"/>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548661" y="613889"/>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4871427" y="3706958"/>
            <a:ext cx="8545146" cy="2195863"/>
          </a:xfrm>
          <a:prstGeom prst="rect">
            <a:avLst/>
          </a:prstGeom>
        </p:spPr>
        <p:txBody>
          <a:bodyPr anchor="t" rtlCol="false" tIns="0" lIns="0" bIns="0" rIns="0">
            <a:spAutoFit/>
          </a:bodyPr>
          <a:lstStyle/>
          <a:p>
            <a:pPr algn="ctr">
              <a:lnSpc>
                <a:spcPts val="8451"/>
              </a:lnSpc>
            </a:pPr>
            <a:r>
              <a:rPr lang="en-US" sz="8451">
                <a:solidFill>
                  <a:srgbClr val="F1EEEB"/>
                </a:solidFill>
                <a:latin typeface="Dream Avenue 1"/>
                <a:ea typeface="Dream Avenue 1"/>
                <a:cs typeface="Dream Avenue 1"/>
                <a:sym typeface="Dream Avenue 1"/>
              </a:rPr>
              <a:t>GETTING STARTED</a:t>
            </a:r>
          </a:p>
        </p:txBody>
      </p:sp>
      <p:sp>
        <p:nvSpPr>
          <p:cNvPr name="TextBox 6" id="6"/>
          <p:cNvSpPr txBox="true"/>
          <p:nvPr/>
        </p:nvSpPr>
        <p:spPr>
          <a:xfrm rot="0">
            <a:off x="9716448" y="6468190"/>
            <a:ext cx="7915533" cy="1256030"/>
          </a:xfrm>
          <a:prstGeom prst="rect">
            <a:avLst/>
          </a:prstGeom>
        </p:spPr>
        <p:txBody>
          <a:bodyPr anchor="t" rtlCol="false" tIns="0" lIns="0" bIns="0" rIns="0">
            <a:spAutoFit/>
          </a:bodyPr>
          <a:lstStyle/>
          <a:p>
            <a:pPr algn="l">
              <a:lnSpc>
                <a:spcPts val="4959"/>
              </a:lnSpc>
            </a:pPr>
            <a:r>
              <a:rPr lang="en-US" sz="3999">
                <a:solidFill>
                  <a:srgbClr val="F1EEEB"/>
                </a:solidFill>
                <a:latin typeface="Antic"/>
                <a:ea typeface="Antic"/>
                <a:cs typeface="Antic"/>
                <a:sym typeface="Antic"/>
              </a:rPr>
              <a:t>Choose a cohesive color palette</a:t>
            </a:r>
          </a:p>
          <a:p>
            <a:pPr algn="l">
              <a:lnSpc>
                <a:spcPts val="4959"/>
              </a:lnSpc>
            </a:pPr>
          </a:p>
        </p:txBody>
      </p:sp>
      <p:sp>
        <p:nvSpPr>
          <p:cNvPr name="TextBox 7" id="7"/>
          <p:cNvSpPr txBox="true"/>
          <p:nvPr/>
        </p:nvSpPr>
        <p:spPr>
          <a:xfrm rot="0">
            <a:off x="1356246" y="6468190"/>
            <a:ext cx="7186674" cy="1256030"/>
          </a:xfrm>
          <a:prstGeom prst="rect">
            <a:avLst/>
          </a:prstGeom>
        </p:spPr>
        <p:txBody>
          <a:bodyPr anchor="t" rtlCol="false" tIns="0" lIns="0" bIns="0" rIns="0">
            <a:spAutoFit/>
          </a:bodyPr>
          <a:lstStyle/>
          <a:p>
            <a:pPr algn="l">
              <a:lnSpc>
                <a:spcPts val="4959"/>
              </a:lnSpc>
            </a:pPr>
            <a:r>
              <a:rPr lang="en-US" sz="3999">
                <a:solidFill>
                  <a:srgbClr val="F1EEEB"/>
                </a:solidFill>
                <a:latin typeface="Antic"/>
                <a:ea typeface="Antic"/>
                <a:cs typeface="Antic"/>
                <a:sym typeface="Antic"/>
              </a:rPr>
              <a:t>Clear out clothes you don’t wear or love.</a:t>
            </a:r>
          </a:p>
        </p:txBody>
      </p:sp>
      <p:sp>
        <p:nvSpPr>
          <p:cNvPr name="TextBox 8" id="8"/>
          <p:cNvSpPr txBox="true"/>
          <p:nvPr/>
        </p:nvSpPr>
        <p:spPr>
          <a:xfrm rot="0">
            <a:off x="1351399" y="8286195"/>
            <a:ext cx="7191521" cy="1884680"/>
          </a:xfrm>
          <a:prstGeom prst="rect">
            <a:avLst/>
          </a:prstGeom>
        </p:spPr>
        <p:txBody>
          <a:bodyPr anchor="t" rtlCol="false" tIns="0" lIns="0" bIns="0" rIns="0">
            <a:spAutoFit/>
          </a:bodyPr>
          <a:lstStyle/>
          <a:p>
            <a:pPr algn="l">
              <a:lnSpc>
                <a:spcPts val="4959"/>
              </a:lnSpc>
            </a:pPr>
            <a:r>
              <a:rPr lang="en-US" sz="3999">
                <a:solidFill>
                  <a:srgbClr val="F1EEEB"/>
                </a:solidFill>
                <a:latin typeface="Antic"/>
                <a:ea typeface="Antic"/>
                <a:cs typeface="Antic"/>
                <a:sym typeface="Antic"/>
              </a:rPr>
              <a:t>Identify your personal style and lifestyle needs</a:t>
            </a:r>
          </a:p>
          <a:p>
            <a:pPr algn="l">
              <a:lnSpc>
                <a:spcPts val="4959"/>
              </a:lnSpc>
            </a:pPr>
          </a:p>
        </p:txBody>
      </p:sp>
      <p:sp>
        <p:nvSpPr>
          <p:cNvPr name="TextBox 9" id="9"/>
          <p:cNvSpPr txBox="true"/>
          <p:nvPr/>
        </p:nvSpPr>
        <p:spPr>
          <a:xfrm rot="0">
            <a:off x="9750285" y="7982030"/>
            <a:ext cx="8537715" cy="627380"/>
          </a:xfrm>
          <a:prstGeom prst="rect">
            <a:avLst/>
          </a:prstGeom>
        </p:spPr>
        <p:txBody>
          <a:bodyPr anchor="t" rtlCol="false" tIns="0" lIns="0" bIns="0" rIns="0">
            <a:spAutoFit/>
          </a:bodyPr>
          <a:lstStyle/>
          <a:p>
            <a:pPr algn="l">
              <a:lnSpc>
                <a:spcPts val="4959"/>
              </a:lnSpc>
            </a:pPr>
            <a:r>
              <a:rPr lang="en-US" sz="3999">
                <a:solidFill>
                  <a:srgbClr val="F1EEEB"/>
                </a:solidFill>
                <a:latin typeface="Antic"/>
                <a:ea typeface="Antic"/>
                <a:cs typeface="Antic"/>
                <a:sym typeface="Antic"/>
              </a:rPr>
              <a:t>Invest in high-quality, versatile pieces.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1EEEB"/>
        </a:solidFill>
      </p:bgPr>
    </p:bg>
    <p:spTree>
      <p:nvGrpSpPr>
        <p:cNvPr id="1" name=""/>
        <p:cNvGrpSpPr/>
        <p:nvPr/>
      </p:nvGrpSpPr>
      <p:grpSpPr>
        <a:xfrm>
          <a:off x="0" y="0"/>
          <a:ext cx="0" cy="0"/>
          <a:chOff x="0" y="0"/>
          <a:chExt cx="0" cy="0"/>
        </a:xfrm>
      </p:grpSpPr>
      <p:sp>
        <p:nvSpPr>
          <p:cNvPr name="Freeform 2" id="2"/>
          <p:cNvSpPr/>
          <p:nvPr/>
        </p:nvSpPr>
        <p:spPr>
          <a:xfrm flipH="false" flipV="false" rot="0">
            <a:off x="0" y="7360274"/>
            <a:ext cx="18288000" cy="2926726"/>
          </a:xfrm>
          <a:custGeom>
            <a:avLst/>
            <a:gdLst/>
            <a:ahLst/>
            <a:cxnLst/>
            <a:rect r="r" b="b" t="t" l="l"/>
            <a:pathLst>
              <a:path h="2926726" w="18288000">
                <a:moveTo>
                  <a:pt x="0" y="0"/>
                </a:moveTo>
                <a:lnTo>
                  <a:pt x="18288000" y="0"/>
                </a:lnTo>
                <a:lnTo>
                  <a:pt x="18288000" y="2926726"/>
                </a:lnTo>
                <a:lnTo>
                  <a:pt x="0" y="2926726"/>
                </a:lnTo>
                <a:lnTo>
                  <a:pt x="0" y="0"/>
                </a:lnTo>
                <a:close/>
              </a:path>
            </a:pathLst>
          </a:custGeom>
          <a:blipFill>
            <a:blip r:embed="rId2"/>
            <a:stretch>
              <a:fillRect l="0" t="-262431" r="0" b="-262431"/>
            </a:stretch>
          </a:blipFill>
        </p:spPr>
      </p:sp>
      <p:grpSp>
        <p:nvGrpSpPr>
          <p:cNvPr name="Group 3" id="3"/>
          <p:cNvGrpSpPr/>
          <p:nvPr/>
        </p:nvGrpSpPr>
        <p:grpSpPr>
          <a:xfrm rot="0">
            <a:off x="5202641" y="5499890"/>
            <a:ext cx="8231122" cy="1707456"/>
            <a:chOff x="0" y="0"/>
            <a:chExt cx="2430577" cy="504197"/>
          </a:xfrm>
        </p:grpSpPr>
        <p:sp>
          <p:nvSpPr>
            <p:cNvPr name="Freeform 4" id="4"/>
            <p:cNvSpPr/>
            <p:nvPr/>
          </p:nvSpPr>
          <p:spPr>
            <a:xfrm flipH="false" flipV="false" rot="0">
              <a:off x="0" y="0"/>
              <a:ext cx="2430576" cy="504197"/>
            </a:xfrm>
            <a:custGeom>
              <a:avLst/>
              <a:gdLst/>
              <a:ahLst/>
              <a:cxnLst/>
              <a:rect r="r" b="b" t="t" l="l"/>
              <a:pathLst>
                <a:path h="504197" w="2430576">
                  <a:moveTo>
                    <a:pt x="0" y="0"/>
                  </a:moveTo>
                  <a:lnTo>
                    <a:pt x="2430576" y="0"/>
                  </a:lnTo>
                  <a:lnTo>
                    <a:pt x="2430576" y="504197"/>
                  </a:lnTo>
                  <a:lnTo>
                    <a:pt x="0" y="504197"/>
                  </a:lnTo>
                  <a:close/>
                </a:path>
              </a:pathLst>
            </a:custGeom>
            <a:solidFill>
              <a:srgbClr val="95291A"/>
            </a:solidFill>
          </p:spPr>
        </p:sp>
        <p:sp>
          <p:nvSpPr>
            <p:cNvPr name="TextBox 5" id="5"/>
            <p:cNvSpPr txBox="true"/>
            <p:nvPr/>
          </p:nvSpPr>
          <p:spPr>
            <a:xfrm>
              <a:off x="0" y="-19050"/>
              <a:ext cx="2430577" cy="523247"/>
            </a:xfrm>
            <a:prstGeom prst="rect">
              <a:avLst/>
            </a:prstGeom>
          </p:spPr>
          <p:txBody>
            <a:bodyPr anchor="ctr" rtlCol="false" tIns="50800" lIns="50800" bIns="50800" rIns="50800"/>
            <a:lstStyle/>
            <a:p>
              <a:pPr algn="ctr">
                <a:lnSpc>
                  <a:spcPts val="2852"/>
                </a:lnSpc>
              </a:pPr>
            </a:p>
          </p:txBody>
        </p:sp>
      </p:grpSp>
      <p:grpSp>
        <p:nvGrpSpPr>
          <p:cNvPr name="Group 6" id="6"/>
          <p:cNvGrpSpPr/>
          <p:nvPr/>
        </p:nvGrpSpPr>
        <p:grpSpPr>
          <a:xfrm rot="0">
            <a:off x="1368506" y="3340836"/>
            <a:ext cx="7668271" cy="1854254"/>
            <a:chOff x="0" y="0"/>
            <a:chExt cx="2264372" cy="547545"/>
          </a:xfrm>
        </p:grpSpPr>
        <p:sp>
          <p:nvSpPr>
            <p:cNvPr name="Freeform 7" id="7"/>
            <p:cNvSpPr/>
            <p:nvPr/>
          </p:nvSpPr>
          <p:spPr>
            <a:xfrm flipH="false" flipV="false" rot="0">
              <a:off x="0" y="0"/>
              <a:ext cx="2264372" cy="547545"/>
            </a:xfrm>
            <a:custGeom>
              <a:avLst/>
              <a:gdLst/>
              <a:ahLst/>
              <a:cxnLst/>
              <a:rect r="r" b="b" t="t" l="l"/>
              <a:pathLst>
                <a:path h="547545" w="2264372">
                  <a:moveTo>
                    <a:pt x="0" y="0"/>
                  </a:moveTo>
                  <a:lnTo>
                    <a:pt x="2264372" y="0"/>
                  </a:lnTo>
                  <a:lnTo>
                    <a:pt x="2264372" y="547545"/>
                  </a:lnTo>
                  <a:lnTo>
                    <a:pt x="0" y="547545"/>
                  </a:lnTo>
                  <a:close/>
                </a:path>
              </a:pathLst>
            </a:custGeom>
            <a:solidFill>
              <a:srgbClr val="95291A"/>
            </a:solidFill>
          </p:spPr>
        </p:sp>
        <p:sp>
          <p:nvSpPr>
            <p:cNvPr name="TextBox 8" id="8"/>
            <p:cNvSpPr txBox="true"/>
            <p:nvPr/>
          </p:nvSpPr>
          <p:spPr>
            <a:xfrm>
              <a:off x="0" y="-19050"/>
              <a:ext cx="2264372" cy="566595"/>
            </a:xfrm>
            <a:prstGeom prst="rect">
              <a:avLst/>
            </a:prstGeom>
          </p:spPr>
          <p:txBody>
            <a:bodyPr anchor="ctr" rtlCol="false" tIns="50800" lIns="50800" bIns="50800" rIns="50800"/>
            <a:lstStyle/>
            <a:p>
              <a:pPr algn="ctr">
                <a:lnSpc>
                  <a:spcPts val="2852"/>
                </a:lnSpc>
              </a:pPr>
            </a:p>
          </p:txBody>
        </p:sp>
      </p:grpSp>
      <p:grpSp>
        <p:nvGrpSpPr>
          <p:cNvPr name="Group 9" id="9"/>
          <p:cNvGrpSpPr/>
          <p:nvPr/>
        </p:nvGrpSpPr>
        <p:grpSpPr>
          <a:xfrm rot="0">
            <a:off x="9208226" y="3340836"/>
            <a:ext cx="7452783" cy="1854254"/>
            <a:chOff x="0" y="0"/>
            <a:chExt cx="2200740" cy="547545"/>
          </a:xfrm>
        </p:grpSpPr>
        <p:sp>
          <p:nvSpPr>
            <p:cNvPr name="Freeform 10" id="10"/>
            <p:cNvSpPr/>
            <p:nvPr/>
          </p:nvSpPr>
          <p:spPr>
            <a:xfrm flipH="false" flipV="false" rot="0">
              <a:off x="0" y="0"/>
              <a:ext cx="2200740" cy="547545"/>
            </a:xfrm>
            <a:custGeom>
              <a:avLst/>
              <a:gdLst/>
              <a:ahLst/>
              <a:cxnLst/>
              <a:rect r="r" b="b" t="t" l="l"/>
              <a:pathLst>
                <a:path h="547545" w="2200740">
                  <a:moveTo>
                    <a:pt x="0" y="0"/>
                  </a:moveTo>
                  <a:lnTo>
                    <a:pt x="2200740" y="0"/>
                  </a:lnTo>
                  <a:lnTo>
                    <a:pt x="2200740" y="547545"/>
                  </a:lnTo>
                  <a:lnTo>
                    <a:pt x="0" y="547545"/>
                  </a:lnTo>
                  <a:close/>
                </a:path>
              </a:pathLst>
            </a:custGeom>
            <a:solidFill>
              <a:srgbClr val="95291A"/>
            </a:solidFill>
          </p:spPr>
        </p:sp>
        <p:sp>
          <p:nvSpPr>
            <p:cNvPr name="TextBox 11" id="11"/>
            <p:cNvSpPr txBox="true"/>
            <p:nvPr/>
          </p:nvSpPr>
          <p:spPr>
            <a:xfrm>
              <a:off x="0" y="-19050"/>
              <a:ext cx="2200740" cy="566595"/>
            </a:xfrm>
            <a:prstGeom prst="rect">
              <a:avLst/>
            </a:prstGeom>
          </p:spPr>
          <p:txBody>
            <a:bodyPr anchor="ctr" rtlCol="false" tIns="50800" lIns="50800" bIns="50800" rIns="50800"/>
            <a:lstStyle/>
            <a:p>
              <a:pPr algn="ctr">
                <a:lnSpc>
                  <a:spcPts val="3719"/>
                </a:lnSpc>
              </a:pPr>
            </a:p>
          </p:txBody>
        </p:sp>
      </p:grpSp>
      <p:sp>
        <p:nvSpPr>
          <p:cNvPr name="Freeform 12" id="12"/>
          <p:cNvSpPr/>
          <p:nvPr/>
        </p:nvSpPr>
        <p:spPr>
          <a:xfrm flipH="false" flipV="false" rot="0">
            <a:off x="-1548661" y="-361271"/>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0">
            <a:off x="16739339" y="-361271"/>
            <a:ext cx="3097322" cy="4114800"/>
          </a:xfrm>
          <a:custGeom>
            <a:avLst/>
            <a:gdLst/>
            <a:ahLst/>
            <a:cxnLst/>
            <a:rect r="r" b="b" t="t" l="l"/>
            <a:pathLst>
              <a:path h="4114800" w="3097322">
                <a:moveTo>
                  <a:pt x="0" y="0"/>
                </a:moveTo>
                <a:lnTo>
                  <a:pt x="3097322" y="0"/>
                </a:lnTo>
                <a:lnTo>
                  <a:pt x="3097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4" id="14"/>
          <p:cNvSpPr txBox="true"/>
          <p:nvPr/>
        </p:nvSpPr>
        <p:spPr>
          <a:xfrm rot="0">
            <a:off x="1548661" y="860386"/>
            <a:ext cx="15023845" cy="2328051"/>
          </a:xfrm>
          <a:prstGeom prst="rect">
            <a:avLst/>
          </a:prstGeom>
        </p:spPr>
        <p:txBody>
          <a:bodyPr anchor="t" rtlCol="false" tIns="0" lIns="0" bIns="0" rIns="0">
            <a:spAutoFit/>
          </a:bodyPr>
          <a:lstStyle/>
          <a:p>
            <a:pPr algn="ctr">
              <a:lnSpc>
                <a:spcPts val="8920"/>
              </a:lnSpc>
            </a:pPr>
            <a:r>
              <a:rPr lang="en-US" sz="8920">
                <a:solidFill>
                  <a:srgbClr val="95291A"/>
                </a:solidFill>
                <a:latin typeface="Dream Avenue 1"/>
                <a:ea typeface="Dream Avenue 1"/>
                <a:cs typeface="Dream Avenue 1"/>
                <a:sym typeface="Dream Avenue 1"/>
              </a:rPr>
              <a:t>STEP 1: DECLUTTER YOUR CLOSET</a:t>
            </a:r>
          </a:p>
        </p:txBody>
      </p:sp>
      <p:sp>
        <p:nvSpPr>
          <p:cNvPr name="TextBox 15" id="15"/>
          <p:cNvSpPr txBox="true"/>
          <p:nvPr/>
        </p:nvSpPr>
        <p:spPr>
          <a:xfrm rot="0">
            <a:off x="5351909" y="5471315"/>
            <a:ext cx="7661039" cy="1115434"/>
          </a:xfrm>
          <a:prstGeom prst="rect">
            <a:avLst/>
          </a:prstGeom>
        </p:spPr>
        <p:txBody>
          <a:bodyPr anchor="t" rtlCol="false" tIns="0" lIns="0" bIns="0" rIns="0">
            <a:spAutoFit/>
          </a:bodyPr>
          <a:lstStyle/>
          <a:p>
            <a:pPr algn="ctr">
              <a:lnSpc>
                <a:spcPts val="4403"/>
              </a:lnSpc>
            </a:pPr>
            <a:r>
              <a:rPr lang="en-US" sz="3551">
                <a:solidFill>
                  <a:srgbClr val="F1EEEB"/>
                </a:solidFill>
                <a:latin typeface="Antic Bold"/>
                <a:ea typeface="Antic Bold"/>
                <a:cs typeface="Antic Bold"/>
                <a:sym typeface="Antic Bold"/>
              </a:rPr>
              <a:t>Follow the 80/20 Rule</a:t>
            </a:r>
          </a:p>
          <a:p>
            <a:pPr algn="ctr">
              <a:lnSpc>
                <a:spcPts val="4403"/>
              </a:lnSpc>
            </a:pPr>
          </a:p>
        </p:txBody>
      </p:sp>
      <p:sp>
        <p:nvSpPr>
          <p:cNvPr name="TextBox 16" id="16"/>
          <p:cNvSpPr txBox="true"/>
          <p:nvPr/>
        </p:nvSpPr>
        <p:spPr>
          <a:xfrm rot="0">
            <a:off x="1715494" y="3409481"/>
            <a:ext cx="7105795" cy="627119"/>
          </a:xfrm>
          <a:prstGeom prst="rect">
            <a:avLst/>
          </a:prstGeom>
        </p:spPr>
        <p:txBody>
          <a:bodyPr anchor="t" rtlCol="false" tIns="0" lIns="0" bIns="0" rIns="0">
            <a:spAutoFit/>
          </a:bodyPr>
          <a:lstStyle/>
          <a:p>
            <a:pPr algn="ctr">
              <a:lnSpc>
                <a:spcPts val="5023"/>
              </a:lnSpc>
            </a:pPr>
            <a:r>
              <a:rPr lang="en-US" sz="4051">
                <a:solidFill>
                  <a:srgbClr val="F1EEEB"/>
                </a:solidFill>
                <a:latin typeface="Antic Bold"/>
                <a:ea typeface="Antic Bold"/>
                <a:cs typeface="Antic Bold"/>
                <a:sym typeface="Antic Bold"/>
              </a:rPr>
              <a:t>Assess Every Item</a:t>
            </a:r>
          </a:p>
        </p:txBody>
      </p:sp>
      <p:sp>
        <p:nvSpPr>
          <p:cNvPr name="TextBox 17" id="17"/>
          <p:cNvSpPr txBox="true"/>
          <p:nvPr/>
        </p:nvSpPr>
        <p:spPr>
          <a:xfrm rot="0">
            <a:off x="5521343" y="6033505"/>
            <a:ext cx="7912419" cy="974852"/>
          </a:xfrm>
          <a:prstGeom prst="rect">
            <a:avLst/>
          </a:prstGeom>
        </p:spPr>
        <p:txBody>
          <a:bodyPr anchor="t" rtlCol="false" tIns="0" lIns="0" bIns="0" rIns="0">
            <a:spAutoFit/>
          </a:bodyPr>
          <a:lstStyle/>
          <a:p>
            <a:pPr algn="l">
              <a:lnSpc>
                <a:spcPts val="3844"/>
              </a:lnSpc>
            </a:pPr>
            <a:r>
              <a:rPr lang="en-US" sz="3100">
                <a:solidFill>
                  <a:srgbClr val="F1EEEB"/>
                </a:solidFill>
                <a:latin typeface="Antic"/>
                <a:ea typeface="Antic"/>
                <a:cs typeface="Antic"/>
                <a:sym typeface="Antic"/>
              </a:rPr>
              <a:t>Most people only wear 20% of their wardrobe 80% of the time - keep what matters </a:t>
            </a:r>
          </a:p>
        </p:txBody>
      </p:sp>
      <p:sp>
        <p:nvSpPr>
          <p:cNvPr name="TextBox 18" id="18"/>
          <p:cNvSpPr txBox="true"/>
          <p:nvPr/>
        </p:nvSpPr>
        <p:spPr>
          <a:xfrm rot="0">
            <a:off x="2062348" y="7512674"/>
            <a:ext cx="6758941" cy="321888"/>
          </a:xfrm>
          <a:prstGeom prst="rect">
            <a:avLst/>
          </a:prstGeom>
        </p:spPr>
        <p:txBody>
          <a:bodyPr anchor="t" rtlCol="false" tIns="0" lIns="0" bIns="0" rIns="0">
            <a:spAutoFit/>
          </a:bodyPr>
          <a:lstStyle/>
          <a:p>
            <a:pPr algn="l">
              <a:lnSpc>
                <a:spcPts val="2543"/>
              </a:lnSpc>
            </a:pPr>
            <a:r>
              <a:rPr lang="en-US" sz="2051">
                <a:solidFill>
                  <a:srgbClr val="F1EEEB"/>
                </a:solidFill>
                <a:latin typeface="Antic"/>
                <a:ea typeface="Antic"/>
                <a:cs typeface="Antic"/>
                <a:sym typeface="Antic"/>
              </a:rPr>
              <a:t>White, black, gray, or beige shirts, blouses, and sweaters</a:t>
            </a:r>
          </a:p>
        </p:txBody>
      </p:sp>
      <p:sp>
        <p:nvSpPr>
          <p:cNvPr name="TextBox 19" id="19"/>
          <p:cNvSpPr txBox="true"/>
          <p:nvPr/>
        </p:nvSpPr>
        <p:spPr>
          <a:xfrm rot="0">
            <a:off x="1495591" y="3999999"/>
            <a:ext cx="7712635" cy="1143501"/>
          </a:xfrm>
          <a:prstGeom prst="rect">
            <a:avLst/>
          </a:prstGeom>
        </p:spPr>
        <p:txBody>
          <a:bodyPr anchor="t" rtlCol="false" tIns="0" lIns="0" bIns="0" rIns="0">
            <a:spAutoFit/>
          </a:bodyPr>
          <a:lstStyle/>
          <a:p>
            <a:pPr algn="l">
              <a:lnSpc>
                <a:spcPts val="4527"/>
              </a:lnSpc>
            </a:pPr>
            <a:r>
              <a:rPr lang="en-US" sz="3651">
                <a:solidFill>
                  <a:srgbClr val="F1EEEB"/>
                </a:solidFill>
                <a:latin typeface="Antic"/>
                <a:ea typeface="Antic"/>
                <a:cs typeface="Antic"/>
                <a:sym typeface="Antic"/>
              </a:rPr>
              <a:t>Sort through your clothes and decide the essentials from unnecessary items </a:t>
            </a:r>
          </a:p>
        </p:txBody>
      </p:sp>
      <p:sp>
        <p:nvSpPr>
          <p:cNvPr name="TextBox 20" id="20"/>
          <p:cNvSpPr txBox="true"/>
          <p:nvPr/>
        </p:nvSpPr>
        <p:spPr>
          <a:xfrm rot="0">
            <a:off x="9428129" y="3351197"/>
            <a:ext cx="7144378" cy="636397"/>
          </a:xfrm>
          <a:prstGeom prst="rect">
            <a:avLst/>
          </a:prstGeom>
        </p:spPr>
        <p:txBody>
          <a:bodyPr anchor="t" rtlCol="false" tIns="0" lIns="0" bIns="0" rIns="0">
            <a:spAutoFit/>
          </a:bodyPr>
          <a:lstStyle/>
          <a:p>
            <a:pPr algn="ctr">
              <a:lnSpc>
                <a:spcPts val="5084"/>
              </a:lnSpc>
            </a:pPr>
            <a:r>
              <a:rPr lang="en-US" sz="4100">
                <a:solidFill>
                  <a:srgbClr val="F1EEEB"/>
                </a:solidFill>
                <a:latin typeface="Antic Bold"/>
                <a:ea typeface="Antic Bold"/>
                <a:cs typeface="Antic Bold"/>
                <a:sym typeface="Antic Bold"/>
              </a:rPr>
              <a:t>Use the 3-Pile Method </a:t>
            </a:r>
          </a:p>
        </p:txBody>
      </p:sp>
      <p:sp>
        <p:nvSpPr>
          <p:cNvPr name="TextBox 21" id="21"/>
          <p:cNvSpPr txBox="true"/>
          <p:nvPr/>
        </p:nvSpPr>
        <p:spPr>
          <a:xfrm rot="0">
            <a:off x="9286556" y="3914807"/>
            <a:ext cx="7452783" cy="1144905"/>
          </a:xfrm>
          <a:prstGeom prst="rect">
            <a:avLst/>
          </a:prstGeom>
        </p:spPr>
        <p:txBody>
          <a:bodyPr anchor="t" rtlCol="false" tIns="0" lIns="0" bIns="0" rIns="0">
            <a:spAutoFit/>
          </a:bodyPr>
          <a:lstStyle/>
          <a:p>
            <a:pPr algn="l">
              <a:lnSpc>
                <a:spcPts val="4620"/>
              </a:lnSpc>
            </a:pPr>
            <a:r>
              <a:rPr lang="en-US" sz="3300">
                <a:solidFill>
                  <a:srgbClr val="FFFFFF"/>
                </a:solidFill>
                <a:latin typeface="Antic"/>
                <a:ea typeface="Antic"/>
                <a:cs typeface="Antic"/>
                <a:sym typeface="Antic"/>
              </a:rPr>
              <a:t>Create the 3 piles - Keep, Donate/Sell, and discard to streamline your wardrobe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DAGdVoRmcbs</dc:identifier>
  <dcterms:modified xsi:type="dcterms:W3CDTF">2011-08-01T06:04:30Z</dcterms:modified>
  <cp:revision>1</cp:revision>
  <dc:title> Capsule Wardrobe Presentation</dc:title>
</cp:coreProperties>
</file>