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8288000" cy="10287000"/>
  <p:notesSz cx="6858000" cy="9144000"/>
  <p:embeddedFontLst>
    <p:embeddedFont>
      <p:font typeface="Coustard" charset="1" panose="020B0803050302020204"/>
      <p:regular r:id="rId53"/>
    </p:embeddedFont>
    <p:embeddedFont>
      <p:font typeface="Montserrat" charset="1" panose="00000500000000000000"/>
      <p:regular r:id="rId54"/>
    </p:embeddedFont>
    <p:embeddedFont>
      <p:font typeface="Chunk Five" charset="1" panose="00000500000000000000"/>
      <p:regular r:id="rId55"/>
    </p:embeddedFont>
    <p:embeddedFont>
      <p:font typeface="Hibernate" charset="1" panose="02000503000000000000"/>
      <p:regular r:id="rId56"/>
    </p:embeddedFont>
    <p:embeddedFont>
      <p:font typeface="Sniglet" charset="1" panose="04070505030100020000"/>
      <p:regular r:id="rId57"/>
    </p:embeddedFont>
    <p:embeddedFont>
      <p:font typeface="Negrita Pro" charset="1" panose="00000500000000000000"/>
      <p:regular r:id="rId58"/>
    </p:embeddedFont>
    <p:embeddedFont>
      <p:font typeface="Gotham Bold" charset="1" panose="00000000000000000000"/>
      <p:regular r:id="rId59"/>
    </p:embeddedFont>
    <p:embeddedFont>
      <p:font typeface="Gotham" charset="1" panose="00000000000000000000"/>
      <p:regular r:id="rId60"/>
    </p:embeddedFont>
    <p:embeddedFont>
      <p:font typeface="Montserrat Medium" charset="1" panose="00000600000000000000"/>
      <p:regular r:id="rId61"/>
    </p:embeddedFont>
    <p:embeddedFont>
      <p:font typeface="Montserrat Bold" charset="1" panose="00000800000000000000"/>
      <p:regular r:id="rId62"/>
    </p:embeddedFont>
    <p:embeddedFont>
      <p:font typeface="Dynamo Condensed Bold" charset="1" panose="020B080402020A060404"/>
      <p:regular r:id="rId63"/>
    </p:embeddedFont>
    <p:embeddedFont>
      <p:font typeface="Agrandir" charset="1" panose="00000500000000000000"/>
      <p:regular r:id="rId64"/>
    </p:embeddedFont>
    <p:embeddedFont>
      <p:font typeface="Agrandir Bold" charset="1" panose="00000800000000000000"/>
      <p:regular r:id="rId65"/>
    </p:embeddedFont>
    <p:embeddedFont>
      <p:font typeface="Poppins Bold" charset="1" panose="00000800000000000000"/>
      <p:regular r:id="rId66"/>
    </p:embeddedFont>
    <p:embeddedFont>
      <p:font typeface="Barlow SemiCondensed Bold" charset="1" panose="0000080600000000000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1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3.jpe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Relationship Id="rId6" Target="../media/image46.jpeg" Type="http://schemas.openxmlformats.org/officeDocument/2006/relationships/image"/><Relationship Id="rId7" Target="../media/image47.jpeg" Type="http://schemas.openxmlformats.org/officeDocument/2006/relationships/image"/><Relationship Id="rId8" Target="../media/image4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2.png" Type="http://schemas.openxmlformats.org/officeDocument/2006/relationships/image"/><Relationship Id="rId4" Target="../media/image5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0.png" Type="http://schemas.openxmlformats.org/officeDocument/2006/relationships/image"/><Relationship Id="rId4" Target="../media/image61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64.png" Type="http://schemas.openxmlformats.org/officeDocument/2006/relationships/image"/><Relationship Id="rId5" Target="../media/image65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jpeg" Type="http://schemas.openxmlformats.org/officeDocument/2006/relationships/image"/><Relationship Id="rId4" Target="../media/image6.png" Type="http://schemas.openxmlformats.org/officeDocument/2006/relationships/image"/><Relationship Id="rId5" Target="../media/image7.jpeg" Type="http://schemas.openxmlformats.org/officeDocument/2006/relationships/image"/><Relationship Id="rId6" Target="../media/image8.jpeg" Type="http://schemas.openxmlformats.org/officeDocument/2006/relationships/image"/><Relationship Id="rId7" Target="../media/image9.jpeg" Type="http://schemas.openxmlformats.org/officeDocument/2006/relationships/image"/><Relationship Id="rId8" Target="../media/image10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0.png" Type="http://schemas.openxmlformats.org/officeDocument/2006/relationships/image"/><Relationship Id="rId4" Target="../media/image71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Relationship Id="rId7" Target="../media/image15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2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https://scribehow.com/shared/Accessing_Northeast_Region_Date_Sheet_on_CTYou__rIps9mLxSMiiCHs_W_JJBw?referrer=workspace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05693" y="2391282"/>
            <a:ext cx="12676614" cy="5504435"/>
            <a:chOff x="0" y="0"/>
            <a:chExt cx="4401479" cy="19112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1479" cy="1911209"/>
            </a:xfrm>
            <a:custGeom>
              <a:avLst/>
              <a:gdLst/>
              <a:ahLst/>
              <a:cxnLst/>
              <a:rect r="r" b="b" t="t" l="l"/>
              <a:pathLst>
                <a:path h="1911209" w="4401479">
                  <a:moveTo>
                    <a:pt x="0" y="0"/>
                  </a:moveTo>
                  <a:lnTo>
                    <a:pt x="4401479" y="0"/>
                  </a:lnTo>
                  <a:lnTo>
                    <a:pt x="4401479" y="1911209"/>
                  </a:lnTo>
                  <a:lnTo>
                    <a:pt x="0" y="1911209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1F5471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401479" cy="1939784"/>
            </a:xfrm>
            <a:prstGeom prst="rect">
              <a:avLst/>
            </a:prstGeom>
          </p:spPr>
          <p:txBody>
            <a:bodyPr anchor="ctr" rtlCol="false" tIns="38534" lIns="38534" bIns="38534" rIns="38534"/>
            <a:lstStyle/>
            <a:p>
              <a:pPr algn="ctr">
                <a:lnSpc>
                  <a:spcPts val="201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3688330" cy="3787759"/>
          </a:xfrm>
          <a:custGeom>
            <a:avLst/>
            <a:gdLst/>
            <a:ahLst/>
            <a:cxnLst/>
            <a:rect r="r" b="b" t="t" l="l"/>
            <a:pathLst>
              <a:path h="3787759" w="3688330">
                <a:moveTo>
                  <a:pt x="0" y="0"/>
                </a:moveTo>
                <a:lnTo>
                  <a:pt x="3688330" y="0"/>
                </a:lnTo>
                <a:lnTo>
                  <a:pt x="3688330" y="3787759"/>
                </a:lnTo>
                <a:lnTo>
                  <a:pt x="0" y="37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10209" y="5767836"/>
            <a:ext cx="2849091" cy="3490464"/>
          </a:xfrm>
          <a:custGeom>
            <a:avLst/>
            <a:gdLst/>
            <a:ahLst/>
            <a:cxnLst/>
            <a:rect r="r" b="b" t="t" l="l"/>
            <a:pathLst>
              <a:path h="3490464" w="2849091">
                <a:moveTo>
                  <a:pt x="0" y="0"/>
                </a:moveTo>
                <a:lnTo>
                  <a:pt x="2849091" y="0"/>
                </a:lnTo>
                <a:lnTo>
                  <a:pt x="2849091" y="3490464"/>
                </a:lnTo>
                <a:lnTo>
                  <a:pt x="0" y="3490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81968" y="4019550"/>
            <a:ext cx="11324064" cy="1866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Region Meetings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884370" y="2638636"/>
            <a:ext cx="4519260" cy="1659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Welcome 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29081" y="5752468"/>
            <a:ext cx="5629839" cy="86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Region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69965" y="6732079"/>
            <a:ext cx="9748070" cy="86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*Please sit with your districts*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387870" y="1028700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6755" r="0" b="-1675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-289803" y="6276254"/>
            <a:ext cx="7060937" cy="3690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KELLI MCCASKIL</a:t>
            </a:r>
          </a:p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MOORE HS</a:t>
            </a:r>
          </a:p>
          <a:p>
            <a:pPr algn="ctr" marL="0" indent="0" lvl="0">
              <a:lnSpc>
                <a:spcPts val="8383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16755" r="0" b="-16755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708285" y="4387425"/>
            <a:ext cx="4871430" cy="4870875"/>
            <a:chOff x="0" y="0"/>
            <a:chExt cx="6350013" cy="63492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16755" r="0" b="-16755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579493" y="1982556"/>
            <a:ext cx="5129014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DARCY MAELZER</a:t>
            </a:r>
          </a:p>
          <a:p>
            <a:pPr algn="ctr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SOUTHMOORE HS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59078" y="6108792"/>
            <a:ext cx="5129014" cy="2393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6"/>
              </a:lnSpc>
            </a:pPr>
            <a:r>
              <a:rPr lang="en-US" sz="66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TARYN FOWLER-KELLEY</a:t>
            </a:r>
          </a:p>
          <a:p>
            <a:pPr algn="ctr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MOORE </a:t>
            </a: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HS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960846" y="184154"/>
            <a:ext cx="2366309" cy="2037263"/>
            <a:chOff x="0" y="0"/>
            <a:chExt cx="944078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C2E1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724"/>
                </a:lnSpc>
                <a:spcBef>
                  <a:spcPct val="0"/>
                </a:spcBef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S5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76876" y="6596634"/>
            <a:ext cx="7060937" cy="3690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ASHLEY CRAFT</a:t>
            </a:r>
          </a:p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WESTMOORE HS</a:t>
            </a:r>
          </a:p>
          <a:p>
            <a:pPr algn="ctr" marL="0" indent="0" lvl="0">
              <a:lnSpc>
                <a:spcPts val="8383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651140" y="1344350"/>
            <a:ext cx="4871430" cy="4870875"/>
            <a:chOff x="0" y="0"/>
            <a:chExt cx="6350013" cy="634928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6755" r="0" b="-16755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383857" y="4387425"/>
            <a:ext cx="4871430" cy="4870875"/>
            <a:chOff x="0" y="0"/>
            <a:chExt cx="6350013" cy="63492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0" r="0" b="-3351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255066" y="1528772"/>
            <a:ext cx="5129014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SUSAN SWOPES</a:t>
            </a:r>
          </a:p>
          <a:p>
            <a:pPr algn="ctr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NOBLE HS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960846" y="184154"/>
            <a:ext cx="2366309" cy="2037263"/>
            <a:chOff x="0" y="0"/>
            <a:chExt cx="944078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C2E1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724"/>
                </a:lnSpc>
                <a:spcBef>
                  <a:spcPct val="0"/>
                </a:spcBef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S5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68310" y="1646655"/>
            <a:ext cx="12751380" cy="6993690"/>
            <a:chOff x="0" y="0"/>
            <a:chExt cx="3358388" cy="18419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58388" cy="1841959"/>
            </a:xfrm>
            <a:custGeom>
              <a:avLst/>
              <a:gdLst/>
              <a:ahLst/>
              <a:cxnLst/>
              <a:rect r="r" b="b" t="t" l="l"/>
              <a:pathLst>
                <a:path h="1841959" w="3358388">
                  <a:moveTo>
                    <a:pt x="0" y="0"/>
                  </a:moveTo>
                  <a:lnTo>
                    <a:pt x="3358388" y="0"/>
                  </a:lnTo>
                  <a:lnTo>
                    <a:pt x="3358388" y="1841959"/>
                  </a:lnTo>
                  <a:lnTo>
                    <a:pt x="0" y="1841959"/>
                  </a:lnTo>
                  <a:close/>
                </a:path>
              </a:pathLst>
            </a:custGeom>
            <a:solidFill>
              <a:srgbClr val="D7EC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58388" cy="18800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984966" y="4365417"/>
            <a:ext cx="10318068" cy="3498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599"/>
              </a:lnSpc>
              <a:spcBef>
                <a:spcPct val="0"/>
              </a:spcBef>
            </a:pPr>
            <a:r>
              <a:rPr lang="en-US" sz="3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There are still several jobs openings across the state. If you know someone who would like to teach FCS, send them to our job listings on ctYOU under the FCS/Bulletin Board/FCS Job Openings!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92608" y="2320489"/>
            <a:ext cx="10702784" cy="1693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624"/>
              </a:lnSpc>
              <a:spcBef>
                <a:spcPct val="0"/>
              </a:spcBef>
            </a:pPr>
            <a:r>
              <a:rPr lang="en-US" sz="104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JOB OPENINGS!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90872" y="3772299"/>
            <a:ext cx="6359590" cy="4741161"/>
            <a:chOff x="0" y="0"/>
            <a:chExt cx="1674954" cy="12487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74954" cy="1248701"/>
            </a:xfrm>
            <a:custGeom>
              <a:avLst/>
              <a:gdLst/>
              <a:ahLst/>
              <a:cxnLst/>
              <a:rect r="r" b="b" t="t" l="l"/>
              <a:pathLst>
                <a:path h="1248701" w="1674954">
                  <a:moveTo>
                    <a:pt x="62085" y="0"/>
                  </a:moveTo>
                  <a:lnTo>
                    <a:pt x="1612868" y="0"/>
                  </a:lnTo>
                  <a:cubicBezTo>
                    <a:pt x="1629334" y="0"/>
                    <a:pt x="1645126" y="6541"/>
                    <a:pt x="1656769" y="18184"/>
                  </a:cubicBezTo>
                  <a:cubicBezTo>
                    <a:pt x="1668413" y="29828"/>
                    <a:pt x="1674954" y="45619"/>
                    <a:pt x="1674954" y="62085"/>
                  </a:cubicBezTo>
                  <a:lnTo>
                    <a:pt x="1674954" y="1186615"/>
                  </a:lnTo>
                  <a:cubicBezTo>
                    <a:pt x="1674954" y="1220904"/>
                    <a:pt x="1647157" y="1248701"/>
                    <a:pt x="1612868" y="1248701"/>
                  </a:cubicBezTo>
                  <a:lnTo>
                    <a:pt x="62085" y="1248701"/>
                  </a:lnTo>
                  <a:cubicBezTo>
                    <a:pt x="45619" y="1248701"/>
                    <a:pt x="29828" y="1242160"/>
                    <a:pt x="18184" y="1230516"/>
                  </a:cubicBezTo>
                  <a:cubicBezTo>
                    <a:pt x="6541" y="1218873"/>
                    <a:pt x="0" y="1203082"/>
                    <a:pt x="0" y="1186615"/>
                  </a:cubicBezTo>
                  <a:lnTo>
                    <a:pt x="0" y="62085"/>
                  </a:lnTo>
                  <a:cubicBezTo>
                    <a:pt x="0" y="45619"/>
                    <a:pt x="6541" y="29828"/>
                    <a:pt x="18184" y="18184"/>
                  </a:cubicBezTo>
                  <a:cubicBezTo>
                    <a:pt x="29828" y="6541"/>
                    <a:pt x="45619" y="0"/>
                    <a:pt x="62085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674954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936338" y="3772299"/>
            <a:ext cx="6056668" cy="4741161"/>
            <a:chOff x="0" y="0"/>
            <a:chExt cx="1595172" cy="12487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95172" cy="1248701"/>
            </a:xfrm>
            <a:custGeom>
              <a:avLst/>
              <a:gdLst/>
              <a:ahLst/>
              <a:cxnLst/>
              <a:rect r="r" b="b" t="t" l="l"/>
              <a:pathLst>
                <a:path h="1248701" w="1595172">
                  <a:moveTo>
                    <a:pt x="65191" y="0"/>
                  </a:moveTo>
                  <a:lnTo>
                    <a:pt x="1529981" y="0"/>
                  </a:lnTo>
                  <a:cubicBezTo>
                    <a:pt x="1565985" y="0"/>
                    <a:pt x="1595172" y="29187"/>
                    <a:pt x="1595172" y="65191"/>
                  </a:cubicBezTo>
                  <a:lnTo>
                    <a:pt x="1595172" y="1183510"/>
                  </a:lnTo>
                  <a:cubicBezTo>
                    <a:pt x="1595172" y="1219514"/>
                    <a:pt x="1565985" y="1248701"/>
                    <a:pt x="1529981" y="1248701"/>
                  </a:cubicBezTo>
                  <a:lnTo>
                    <a:pt x="65191" y="1248701"/>
                  </a:lnTo>
                  <a:cubicBezTo>
                    <a:pt x="29187" y="1248701"/>
                    <a:pt x="0" y="1219514"/>
                    <a:pt x="0" y="1183510"/>
                  </a:cubicBezTo>
                  <a:lnTo>
                    <a:pt x="0" y="65191"/>
                  </a:lnTo>
                  <a:cubicBezTo>
                    <a:pt x="0" y="29187"/>
                    <a:pt x="29187" y="0"/>
                    <a:pt x="65191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1595172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729922" y="5114547"/>
            <a:ext cx="5481491" cy="2924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8000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395387" y="5269929"/>
            <a:ext cx="441931" cy="872951"/>
          </a:xfrm>
          <a:custGeom>
            <a:avLst/>
            <a:gdLst/>
            <a:ahLst/>
            <a:cxnLst/>
            <a:rect r="r" b="b" t="t" l="l"/>
            <a:pathLst>
              <a:path h="872951" w="441931">
                <a:moveTo>
                  <a:pt x="0" y="0"/>
                </a:moveTo>
                <a:lnTo>
                  <a:pt x="441932" y="0"/>
                </a:lnTo>
                <a:lnTo>
                  <a:pt x="441932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461568" y="4247261"/>
            <a:ext cx="5006208" cy="830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800" spc="153" strike="noStrike" u="none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SALARY STIPEND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1076" y="5114547"/>
            <a:ext cx="5481491" cy="2924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2200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928296" y="5295522"/>
            <a:ext cx="441931" cy="872951"/>
          </a:xfrm>
          <a:custGeom>
            <a:avLst/>
            <a:gdLst/>
            <a:ahLst/>
            <a:cxnLst/>
            <a:rect r="r" b="b" t="t" l="l"/>
            <a:pathLst>
              <a:path h="872951" w="441931">
                <a:moveTo>
                  <a:pt x="0" y="0"/>
                </a:moveTo>
                <a:lnTo>
                  <a:pt x="441931" y="0"/>
                </a:lnTo>
                <a:lnTo>
                  <a:pt x="44193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756883" y="179563"/>
            <a:ext cx="14560697" cy="3417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624"/>
              </a:lnSpc>
              <a:spcBef>
                <a:spcPct val="0"/>
              </a:spcBef>
            </a:pPr>
            <a:r>
              <a:rPr lang="en-US" sz="104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FCS PROGRAM FUNDING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76398" y="4017072"/>
            <a:ext cx="5188540" cy="125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412 MONEY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80816" y="7067565"/>
            <a:ext cx="4579702" cy="1445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FULL TIME PROGRAMS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370227" y="7336155"/>
            <a:ext cx="3405244" cy="702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(411 MONEY)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65023" y="2500865"/>
            <a:ext cx="6981930" cy="2200338"/>
            <a:chOff x="0" y="0"/>
            <a:chExt cx="2785557" cy="87786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5557" cy="877862"/>
            </a:xfrm>
            <a:custGeom>
              <a:avLst/>
              <a:gdLst/>
              <a:ahLst/>
              <a:cxnLst/>
              <a:rect r="r" b="b" t="t" l="l"/>
              <a:pathLst>
                <a:path h="877862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44596"/>
                  </a:lnTo>
                  <a:cubicBezTo>
                    <a:pt x="2785557" y="862968"/>
                    <a:pt x="2770664" y="877862"/>
                    <a:pt x="2752291" y="877862"/>
                  </a:cubicBezTo>
                  <a:lnTo>
                    <a:pt x="33266" y="877862"/>
                  </a:lnTo>
                  <a:cubicBezTo>
                    <a:pt x="24443" y="877862"/>
                    <a:pt x="15982" y="874357"/>
                    <a:pt x="9743" y="868118"/>
                  </a:cubicBezTo>
                  <a:cubicBezTo>
                    <a:pt x="3505" y="861880"/>
                    <a:pt x="0" y="853419"/>
                    <a:pt x="0" y="844596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04775"/>
              <a:ext cx="2785557" cy="773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Classroom Equipment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65023" y="4891918"/>
            <a:ext cx="6981930" cy="2200338"/>
            <a:chOff x="0" y="0"/>
            <a:chExt cx="2785557" cy="8778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5557" cy="877862"/>
            </a:xfrm>
            <a:custGeom>
              <a:avLst/>
              <a:gdLst/>
              <a:ahLst/>
              <a:cxnLst/>
              <a:rect r="r" b="b" t="t" l="l"/>
              <a:pathLst>
                <a:path h="877862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44596"/>
                  </a:lnTo>
                  <a:cubicBezTo>
                    <a:pt x="2785557" y="862968"/>
                    <a:pt x="2770664" y="877862"/>
                    <a:pt x="2752291" y="877862"/>
                  </a:cubicBezTo>
                  <a:lnTo>
                    <a:pt x="33266" y="877862"/>
                  </a:lnTo>
                  <a:cubicBezTo>
                    <a:pt x="24443" y="877862"/>
                    <a:pt x="15982" y="874357"/>
                    <a:pt x="9743" y="868118"/>
                  </a:cubicBezTo>
                  <a:cubicBezTo>
                    <a:pt x="3505" y="861880"/>
                    <a:pt x="0" y="853419"/>
                    <a:pt x="0" y="844596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04775"/>
              <a:ext cx="2785557" cy="773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Instructional Supplies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65023" y="7284522"/>
            <a:ext cx="6981930" cy="2200338"/>
            <a:chOff x="0" y="0"/>
            <a:chExt cx="2785557" cy="8778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85557" cy="877862"/>
            </a:xfrm>
            <a:custGeom>
              <a:avLst/>
              <a:gdLst/>
              <a:ahLst/>
              <a:cxnLst/>
              <a:rect r="r" b="b" t="t" l="l"/>
              <a:pathLst>
                <a:path h="877862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44596"/>
                  </a:lnTo>
                  <a:cubicBezTo>
                    <a:pt x="2785557" y="862968"/>
                    <a:pt x="2770664" y="877862"/>
                    <a:pt x="2752291" y="877862"/>
                  </a:cubicBezTo>
                  <a:lnTo>
                    <a:pt x="33266" y="877862"/>
                  </a:lnTo>
                  <a:cubicBezTo>
                    <a:pt x="24443" y="877862"/>
                    <a:pt x="15982" y="874357"/>
                    <a:pt x="9743" y="868118"/>
                  </a:cubicBezTo>
                  <a:cubicBezTo>
                    <a:pt x="3505" y="861880"/>
                    <a:pt x="0" y="853419"/>
                    <a:pt x="0" y="844596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04775"/>
              <a:ext cx="2785557" cy="773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Professional Development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042348" y="2526204"/>
            <a:ext cx="6480629" cy="2065700"/>
          </a:xfrm>
          <a:custGeom>
            <a:avLst/>
            <a:gdLst/>
            <a:ahLst/>
            <a:cxnLst/>
            <a:rect r="r" b="b" t="t" l="l"/>
            <a:pathLst>
              <a:path h="2065700" w="6480629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42348" y="4917257"/>
            <a:ext cx="6480629" cy="2065700"/>
          </a:xfrm>
          <a:custGeom>
            <a:avLst/>
            <a:gdLst/>
            <a:ahLst/>
            <a:cxnLst/>
            <a:rect r="r" b="b" t="t" l="l"/>
            <a:pathLst>
              <a:path h="2065700" w="6480629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042348" y="7309861"/>
            <a:ext cx="6480629" cy="2065700"/>
          </a:xfrm>
          <a:custGeom>
            <a:avLst/>
            <a:gdLst/>
            <a:ahLst/>
            <a:cxnLst/>
            <a:rect r="r" b="b" t="t" l="l"/>
            <a:pathLst>
              <a:path h="2065700" w="6480629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17854" y="7744958"/>
            <a:ext cx="3679867" cy="2378114"/>
          </a:xfrm>
          <a:custGeom>
            <a:avLst/>
            <a:gdLst/>
            <a:ahLst/>
            <a:cxnLst/>
            <a:rect r="r" b="b" t="t" l="l"/>
            <a:pathLst>
              <a:path h="2378114" w="3679867">
                <a:moveTo>
                  <a:pt x="0" y="0"/>
                </a:moveTo>
                <a:lnTo>
                  <a:pt x="3679866" y="0"/>
                </a:lnTo>
                <a:lnTo>
                  <a:pt x="3679866" y="2378114"/>
                </a:lnTo>
                <a:lnTo>
                  <a:pt x="0" y="2378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206951" y="369678"/>
            <a:ext cx="13080006" cy="1693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624"/>
              </a:lnSpc>
              <a:spcBef>
                <a:spcPct val="0"/>
              </a:spcBef>
            </a:pPr>
            <a:r>
              <a:rPr lang="en-US" sz="104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USING 412 MONEY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042348" y="2570472"/>
            <a:ext cx="6480629" cy="158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Appliances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Sewing Machines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Laptops/Tablets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42348" y="4961526"/>
            <a:ext cx="6480629" cy="158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Curriculum/Textbooks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Simulations/Real Care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Food Lab Ingredients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42348" y="7354129"/>
            <a:ext cx="6480629" cy="158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Chapter Adviser Summit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Vision Conference </a:t>
            </a:r>
          </a:p>
          <a:p>
            <a:pPr algn="just" marL="650313" indent="-325156" lvl="1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May Workshops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29283" y="8030357"/>
            <a:ext cx="4438983" cy="621458"/>
          </a:xfrm>
          <a:custGeom>
            <a:avLst/>
            <a:gdLst/>
            <a:ahLst/>
            <a:cxnLst/>
            <a:rect r="r" b="b" t="t" l="l"/>
            <a:pathLst>
              <a:path h="621458" w="4438983">
                <a:moveTo>
                  <a:pt x="0" y="0"/>
                </a:moveTo>
                <a:lnTo>
                  <a:pt x="4438983" y="0"/>
                </a:lnTo>
                <a:lnTo>
                  <a:pt x="4438983" y="621457"/>
                </a:lnTo>
                <a:lnTo>
                  <a:pt x="0" y="621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89822" y="1526290"/>
            <a:ext cx="6293946" cy="7234420"/>
          </a:xfrm>
          <a:custGeom>
            <a:avLst/>
            <a:gdLst/>
            <a:ahLst/>
            <a:cxnLst/>
            <a:rect r="r" b="b" t="t" l="l"/>
            <a:pathLst>
              <a:path h="7234420" w="6293946">
                <a:moveTo>
                  <a:pt x="0" y="0"/>
                </a:moveTo>
                <a:lnTo>
                  <a:pt x="6293946" y="0"/>
                </a:lnTo>
                <a:lnTo>
                  <a:pt x="6293946" y="7234420"/>
                </a:lnTo>
                <a:lnTo>
                  <a:pt x="0" y="7234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200025" cap="sq">
            <a:solidFill>
              <a:srgbClr val="D0E2E7"/>
            </a:solidFill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205741" y="1028700"/>
            <a:ext cx="7486068" cy="5283178"/>
            <a:chOff x="0" y="0"/>
            <a:chExt cx="9981423" cy="704423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233696"/>
              <a:ext cx="9981423" cy="5810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46"/>
                </a:lnSpc>
              </a:pPr>
              <a:r>
                <a:rPr lang="en-US" sz="21319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BBBR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-413298">
              <a:off x="429070" y="17712"/>
              <a:ext cx="5226679" cy="33331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69"/>
                </a:lnSpc>
              </a:pPr>
              <a:r>
                <a:rPr lang="en-US" sz="14263" spc="-142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Let’s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514655" y="6066972"/>
            <a:ext cx="6868239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b="true" sz="3600" spc="536">
                <a:solidFill>
                  <a:srgbClr val="F62C04"/>
                </a:solidFill>
                <a:latin typeface="Gotham Bold"/>
                <a:ea typeface="Gotham Bold"/>
                <a:cs typeface="Gotham Bold"/>
                <a:sym typeface="Gotham Bold"/>
              </a:rPr>
              <a:t>BUILDING BLOCKS TO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b="true" sz="3600" spc="536">
                <a:solidFill>
                  <a:srgbClr val="F62C04"/>
                </a:solidFill>
                <a:latin typeface="Gotham Bold"/>
                <a:ea typeface="Gotham Bold"/>
                <a:cs typeface="Gotham Bold"/>
                <a:sym typeface="Gotham Bold"/>
              </a:rPr>
              <a:t> BETTER RELATIONSHIPS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276025">
            <a:off x="10499640" y="-487789"/>
            <a:ext cx="2657359" cy="3963742"/>
            <a:chOff x="0" y="0"/>
            <a:chExt cx="3543146" cy="528499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379" t="0" r="33953" b="0"/>
            <a:stretch>
              <a:fillRect/>
            </a:stretch>
          </p:blipFill>
          <p:spPr>
            <a:xfrm flipH="false" flipV="false">
              <a:off x="0" y="0"/>
              <a:ext cx="3543146" cy="5284990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-202439">
            <a:off x="15045656" y="-91995"/>
            <a:ext cx="2778201" cy="4102919"/>
            <a:chOff x="0" y="0"/>
            <a:chExt cx="3704268" cy="5470559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27443" t="0" r="27443" b="0"/>
            <a:stretch>
              <a:fillRect/>
            </a:stretch>
          </p:blipFill>
          <p:spPr>
            <a:xfrm flipH="false" flipV="false">
              <a:off x="0" y="0"/>
              <a:ext cx="3704268" cy="5470559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529141">
            <a:off x="12657387" y="2300830"/>
            <a:ext cx="2778201" cy="3811823"/>
            <a:chOff x="0" y="0"/>
            <a:chExt cx="3704268" cy="5082431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25720" t="0" r="25720" b="0"/>
            <a:stretch>
              <a:fillRect/>
            </a:stretch>
          </p:blipFill>
          <p:spPr>
            <a:xfrm flipH="false" flipV="false">
              <a:off x="0" y="0"/>
              <a:ext cx="3704268" cy="5082431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-265419">
            <a:off x="10585794" y="5006915"/>
            <a:ext cx="2485052" cy="3951885"/>
            <a:chOff x="0" y="0"/>
            <a:chExt cx="3313402" cy="5269180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29052" t="0" r="29052" b="0"/>
            <a:stretch>
              <a:fillRect/>
            </a:stretch>
          </p:blipFill>
          <p:spPr>
            <a:xfrm flipH="false" flipV="false">
              <a:off x="0" y="0"/>
              <a:ext cx="3313402" cy="5269180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-491627">
            <a:off x="15951779" y="4979488"/>
            <a:ext cx="2485052" cy="3101546"/>
            <a:chOff x="0" y="0"/>
            <a:chExt cx="3313402" cy="4135395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23309" t="0" r="23309" b="0"/>
            <a:stretch>
              <a:fillRect/>
            </a:stretch>
          </p:blipFill>
          <p:spPr>
            <a:xfrm flipH="false" flipV="false">
              <a:off x="0" y="0"/>
              <a:ext cx="3313402" cy="4135395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568354">
            <a:off x="13538229" y="6214480"/>
            <a:ext cx="2778201" cy="4102919"/>
            <a:chOff x="0" y="0"/>
            <a:chExt cx="3704268" cy="5470559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8"/>
            <a:srcRect l="49663" t="0" r="5222" b="0"/>
            <a:stretch>
              <a:fillRect/>
            </a:stretch>
          </p:blipFill>
          <p:spPr>
            <a:xfrm flipH="false" flipV="false">
              <a:off x="0" y="0"/>
              <a:ext cx="3704268" cy="5470559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825102" y="1959465"/>
            <a:ext cx="8522496" cy="2858767"/>
            <a:chOff x="0" y="0"/>
            <a:chExt cx="2244608" cy="75292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244608" cy="752926"/>
            </a:xfrm>
            <a:custGeom>
              <a:avLst/>
              <a:gdLst/>
              <a:ahLst/>
              <a:cxnLst/>
              <a:rect r="r" b="b" t="t" l="l"/>
              <a:pathLst>
                <a:path h="752926" w="2244608">
                  <a:moveTo>
                    <a:pt x="46329" y="0"/>
                  </a:moveTo>
                  <a:lnTo>
                    <a:pt x="2198279" y="0"/>
                  </a:lnTo>
                  <a:cubicBezTo>
                    <a:pt x="2223866" y="0"/>
                    <a:pt x="2244608" y="20742"/>
                    <a:pt x="2244608" y="46329"/>
                  </a:cubicBezTo>
                  <a:lnTo>
                    <a:pt x="2244608" y="706597"/>
                  </a:lnTo>
                  <a:cubicBezTo>
                    <a:pt x="2244608" y="718885"/>
                    <a:pt x="2239727" y="730668"/>
                    <a:pt x="2231039" y="739357"/>
                  </a:cubicBezTo>
                  <a:cubicBezTo>
                    <a:pt x="2222350" y="748045"/>
                    <a:pt x="2210566" y="752926"/>
                    <a:pt x="2198279" y="752926"/>
                  </a:cubicBezTo>
                  <a:lnTo>
                    <a:pt x="46329" y="752926"/>
                  </a:lnTo>
                  <a:cubicBezTo>
                    <a:pt x="34042" y="752926"/>
                    <a:pt x="22258" y="748045"/>
                    <a:pt x="13569" y="739357"/>
                  </a:cubicBezTo>
                  <a:cubicBezTo>
                    <a:pt x="4881" y="730668"/>
                    <a:pt x="0" y="718885"/>
                    <a:pt x="0" y="706597"/>
                  </a:cubicBezTo>
                  <a:lnTo>
                    <a:pt x="0" y="46329"/>
                  </a:lnTo>
                  <a:cubicBezTo>
                    <a:pt x="0" y="34042"/>
                    <a:pt x="4881" y="22258"/>
                    <a:pt x="13569" y="13569"/>
                  </a:cubicBezTo>
                  <a:cubicBezTo>
                    <a:pt x="22258" y="4881"/>
                    <a:pt x="34042" y="0"/>
                    <a:pt x="463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244608" cy="8005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28700" y="2062769"/>
            <a:ext cx="7955837" cy="2389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Oklahoma Family and Consumer Sciences is once again partnering with The Dibble Institute through a contract awarded by the Oklahoma Department of Human Services to offer the Building Blocks for Better Relationships (BBBR) program. This curriculum, specifically designed for Oklahoma FCS classrooms,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1123950"/>
            <a:ext cx="8115300" cy="835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55"/>
              </a:lnSpc>
            </a:pPr>
            <a:r>
              <a:rPr lang="en-US" sz="6132" spc="613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BBBR CURRICULUM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812964" y="5812314"/>
            <a:ext cx="8522496" cy="2891762"/>
            <a:chOff x="0" y="0"/>
            <a:chExt cx="2244608" cy="76161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244608" cy="761616"/>
            </a:xfrm>
            <a:custGeom>
              <a:avLst/>
              <a:gdLst/>
              <a:ahLst/>
              <a:cxnLst/>
              <a:rect r="r" b="b" t="t" l="l"/>
              <a:pathLst>
                <a:path h="761616" w="2244608">
                  <a:moveTo>
                    <a:pt x="46329" y="0"/>
                  </a:moveTo>
                  <a:lnTo>
                    <a:pt x="2198279" y="0"/>
                  </a:lnTo>
                  <a:cubicBezTo>
                    <a:pt x="2223866" y="0"/>
                    <a:pt x="2244608" y="20742"/>
                    <a:pt x="2244608" y="46329"/>
                  </a:cubicBezTo>
                  <a:lnTo>
                    <a:pt x="2244608" y="715287"/>
                  </a:lnTo>
                  <a:cubicBezTo>
                    <a:pt x="2244608" y="740874"/>
                    <a:pt x="2223866" y="761616"/>
                    <a:pt x="2198279" y="761616"/>
                  </a:cubicBezTo>
                  <a:lnTo>
                    <a:pt x="46329" y="761616"/>
                  </a:lnTo>
                  <a:cubicBezTo>
                    <a:pt x="34042" y="761616"/>
                    <a:pt x="22258" y="756735"/>
                    <a:pt x="13569" y="748047"/>
                  </a:cubicBezTo>
                  <a:cubicBezTo>
                    <a:pt x="4881" y="739358"/>
                    <a:pt x="0" y="727575"/>
                    <a:pt x="0" y="715287"/>
                  </a:cubicBezTo>
                  <a:lnTo>
                    <a:pt x="0" y="46329"/>
                  </a:lnTo>
                  <a:cubicBezTo>
                    <a:pt x="0" y="34042"/>
                    <a:pt x="4881" y="22258"/>
                    <a:pt x="13569" y="13569"/>
                  </a:cubicBezTo>
                  <a:cubicBezTo>
                    <a:pt x="22258" y="4881"/>
                    <a:pt x="34042" y="0"/>
                    <a:pt x="463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2244608" cy="8092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028700" y="6141596"/>
            <a:ext cx="9783041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Build Resiliency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Learn to self-soothe and regulate emotions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Develop empathy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Develop Stronger Communication Skills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Learn problem solving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sz="2300">
                <a:solidFill>
                  <a:srgbClr val="1E1E49"/>
                </a:solidFill>
                <a:latin typeface="Gotham"/>
                <a:ea typeface="Gotham"/>
                <a:cs typeface="Gotham"/>
                <a:sym typeface="Gotham"/>
              </a:rPr>
              <a:t>Support healthy, lasting relationships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4907439"/>
            <a:ext cx="4921151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0"/>
              </a:lnSpc>
              <a:spcBef>
                <a:spcPct val="0"/>
              </a:spcBef>
            </a:pPr>
            <a:r>
              <a:rPr lang="en-US" sz="5900" spc="590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12 LESSONS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77896" y="1028700"/>
            <a:ext cx="8229633" cy="8229600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21301" r="0" b="-21301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3503876" y="4036802"/>
            <a:ext cx="6390082" cy="134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2"/>
              </a:lnSpc>
            </a:pPr>
            <a:r>
              <a:rPr lang="en-US" sz="5081" spc="508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WHAT’S INCLUDED?</a:t>
            </a:r>
          </a:p>
          <a:p>
            <a:pPr algn="l">
              <a:lnSpc>
                <a:spcPts val="5182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972239" y="5297184"/>
            <a:ext cx="7535100" cy="4406169"/>
            <a:chOff x="0" y="0"/>
            <a:chExt cx="1984553" cy="11604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84553" cy="1160472"/>
            </a:xfrm>
            <a:custGeom>
              <a:avLst/>
              <a:gdLst/>
              <a:ahLst/>
              <a:cxnLst/>
              <a:rect r="r" b="b" t="t" l="l"/>
              <a:pathLst>
                <a:path h="1160472" w="1984553">
                  <a:moveTo>
                    <a:pt x="52400" y="0"/>
                  </a:moveTo>
                  <a:lnTo>
                    <a:pt x="1932153" y="0"/>
                  </a:lnTo>
                  <a:cubicBezTo>
                    <a:pt x="1946050" y="0"/>
                    <a:pt x="1959378" y="5521"/>
                    <a:pt x="1969205" y="15348"/>
                  </a:cubicBezTo>
                  <a:cubicBezTo>
                    <a:pt x="1979032" y="25174"/>
                    <a:pt x="1984553" y="38503"/>
                    <a:pt x="1984553" y="52400"/>
                  </a:cubicBezTo>
                  <a:lnTo>
                    <a:pt x="1984553" y="1108073"/>
                  </a:lnTo>
                  <a:cubicBezTo>
                    <a:pt x="1984553" y="1137012"/>
                    <a:pt x="1961093" y="1160472"/>
                    <a:pt x="1932153" y="1160472"/>
                  </a:cubicBezTo>
                  <a:lnTo>
                    <a:pt x="52400" y="1160472"/>
                  </a:lnTo>
                  <a:cubicBezTo>
                    <a:pt x="23460" y="1160472"/>
                    <a:pt x="0" y="1137012"/>
                    <a:pt x="0" y="1108073"/>
                  </a:cubicBezTo>
                  <a:lnTo>
                    <a:pt x="0" y="52400"/>
                  </a:lnTo>
                  <a:cubicBezTo>
                    <a:pt x="0" y="23460"/>
                    <a:pt x="23460" y="0"/>
                    <a:pt x="52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984553" cy="1208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972239" y="5968496"/>
            <a:ext cx="7488222" cy="3527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1322" indent="-310661" lvl="1">
              <a:lnSpc>
                <a:spcPts val="4028"/>
              </a:lnSpc>
              <a:buFont typeface="Arial"/>
              <a:buChar char="•"/>
            </a:pPr>
            <a:r>
              <a:rPr lang="en-US" b="true" sz="28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1 full day of curriculum training</a:t>
            </a:r>
          </a:p>
          <a:p>
            <a:pPr algn="l" marL="1242645" indent="-414215" lvl="2">
              <a:lnSpc>
                <a:spcPts val="4028"/>
              </a:lnSpc>
              <a:buFont typeface="Arial"/>
              <a:buChar char="⚬"/>
            </a:pPr>
            <a:r>
              <a:rPr lang="en-US" b="true" sz="28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Hotel, Mileage, and per diem paid</a:t>
            </a:r>
          </a:p>
          <a:p>
            <a:pPr algn="l" marL="621322" indent="-310661" lvl="1">
              <a:lnSpc>
                <a:spcPts val="4028"/>
              </a:lnSpc>
              <a:buFont typeface="Arial"/>
              <a:buChar char="•"/>
            </a:pPr>
            <a:r>
              <a:rPr lang="en-US" b="true" sz="28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1 printed teacher’s edition</a:t>
            </a:r>
          </a:p>
          <a:p>
            <a:pPr algn="l" marL="621322" indent="-310661" lvl="1">
              <a:lnSpc>
                <a:spcPts val="4028"/>
              </a:lnSpc>
              <a:buFont typeface="Arial"/>
              <a:buChar char="•"/>
            </a:pPr>
            <a:r>
              <a:rPr lang="en-US" b="true" sz="28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Student workbooks</a:t>
            </a:r>
          </a:p>
          <a:p>
            <a:pPr algn="l" marL="621322" indent="-310661" lvl="1">
              <a:lnSpc>
                <a:spcPts val="4028"/>
              </a:lnSpc>
              <a:buFont typeface="Arial"/>
              <a:buChar char="•"/>
            </a:pPr>
            <a:r>
              <a:rPr lang="en-US" b="true" sz="28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Digital Access</a:t>
            </a:r>
          </a:p>
          <a:p>
            <a:pPr algn="l">
              <a:lnSpc>
                <a:spcPts val="4028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-853662">
            <a:off x="499120" y="-172012"/>
            <a:ext cx="6306544" cy="4848653"/>
            <a:chOff x="0" y="0"/>
            <a:chExt cx="8408725" cy="6464871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1097035"/>
              <a:ext cx="8408725" cy="53678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45"/>
                </a:lnSpc>
              </a:pPr>
              <a:r>
                <a:rPr lang="en-US" sz="20675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Free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-413298">
              <a:off x="658004" y="-87459"/>
              <a:ext cx="3304259" cy="31517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366"/>
                </a:lnSpc>
              </a:pPr>
              <a:r>
                <a:rPr lang="en-US" sz="13833" spc="-138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It’s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93958" y="1129412"/>
            <a:ext cx="8229633" cy="8229600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7982" y="5002251"/>
            <a:ext cx="8522496" cy="4512778"/>
            <a:chOff x="0" y="0"/>
            <a:chExt cx="2244608" cy="118855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44608" cy="1188551"/>
            </a:xfrm>
            <a:custGeom>
              <a:avLst/>
              <a:gdLst/>
              <a:ahLst/>
              <a:cxnLst/>
              <a:rect r="r" b="b" t="t" l="l"/>
              <a:pathLst>
                <a:path h="1188551" w="2244608">
                  <a:moveTo>
                    <a:pt x="46329" y="0"/>
                  </a:moveTo>
                  <a:lnTo>
                    <a:pt x="2198279" y="0"/>
                  </a:lnTo>
                  <a:cubicBezTo>
                    <a:pt x="2223866" y="0"/>
                    <a:pt x="2244608" y="20742"/>
                    <a:pt x="2244608" y="46329"/>
                  </a:cubicBezTo>
                  <a:lnTo>
                    <a:pt x="2244608" y="1142222"/>
                  </a:lnTo>
                  <a:cubicBezTo>
                    <a:pt x="2244608" y="1154509"/>
                    <a:pt x="2239727" y="1166293"/>
                    <a:pt x="2231039" y="1174981"/>
                  </a:cubicBezTo>
                  <a:cubicBezTo>
                    <a:pt x="2222350" y="1183670"/>
                    <a:pt x="2210566" y="1188551"/>
                    <a:pt x="2198279" y="1188551"/>
                  </a:cubicBezTo>
                  <a:lnTo>
                    <a:pt x="46329" y="1188551"/>
                  </a:lnTo>
                  <a:cubicBezTo>
                    <a:pt x="34042" y="1188551"/>
                    <a:pt x="22258" y="1183670"/>
                    <a:pt x="13569" y="1174981"/>
                  </a:cubicBezTo>
                  <a:cubicBezTo>
                    <a:pt x="4881" y="1166293"/>
                    <a:pt x="0" y="1154509"/>
                    <a:pt x="0" y="1142222"/>
                  </a:cubicBezTo>
                  <a:lnTo>
                    <a:pt x="0" y="46329"/>
                  </a:lnTo>
                  <a:cubicBezTo>
                    <a:pt x="0" y="34042"/>
                    <a:pt x="4881" y="22258"/>
                    <a:pt x="13569" y="13569"/>
                  </a:cubicBezTo>
                  <a:cubicBezTo>
                    <a:pt x="22258" y="4881"/>
                    <a:pt x="34042" y="0"/>
                    <a:pt x="463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244608" cy="1236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503876" y="4036802"/>
            <a:ext cx="6390082" cy="685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2"/>
              </a:lnSpc>
            </a:pPr>
            <a:r>
              <a:rPr lang="en-US" sz="5081" spc="508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YOU GET..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2546" y="5125313"/>
            <a:ext cx="7488222" cy="4607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56554" indent="-278277" lvl="1">
              <a:lnSpc>
                <a:spcPts val="3608"/>
              </a:lnSpc>
              <a:buFont typeface="Arial"/>
              <a:buChar char="•"/>
            </a:pP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$200 Stipend for attending training            </a:t>
            </a:r>
          </a:p>
          <a:p>
            <a:pPr algn="l">
              <a:lnSpc>
                <a:spcPts val="3608"/>
              </a:lnSpc>
            </a:pPr>
            <a:r>
              <a:rPr lang="en-US" sz="2577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                OR</a:t>
            </a:r>
          </a:p>
          <a:p>
            <a:pPr algn="l" marL="556554" indent="-278277" lvl="1">
              <a:lnSpc>
                <a:spcPts val="3608"/>
              </a:lnSpc>
              <a:buFont typeface="Arial"/>
              <a:buChar char="•"/>
            </a:pP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$100 Stipend for 2</a:t>
            </a: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nd</a:t>
            </a: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year BBBR teachers</a:t>
            </a:r>
          </a:p>
          <a:p>
            <a:pPr algn="l" marL="556554" indent="-278277" lvl="1">
              <a:lnSpc>
                <a:spcPts val="3608"/>
              </a:lnSpc>
              <a:buFont typeface="Arial"/>
              <a:buChar char="•"/>
            </a:pP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$150 Stipend for submitting teacher and student pre-tests</a:t>
            </a:r>
          </a:p>
          <a:p>
            <a:pPr algn="l" marL="556554" indent="-278277" lvl="1">
              <a:lnSpc>
                <a:spcPts val="3608"/>
              </a:lnSpc>
              <a:buFont typeface="Arial"/>
              <a:buChar char="•"/>
            </a:pP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$150 Stipend for submitting student post-tests</a:t>
            </a:r>
          </a:p>
          <a:p>
            <a:pPr algn="l" marL="556554" indent="-278277" lvl="1">
              <a:lnSpc>
                <a:spcPts val="3608"/>
              </a:lnSpc>
              <a:buFont typeface="Arial"/>
              <a:buChar char="•"/>
            </a:pPr>
            <a:r>
              <a:rPr lang="en-US" b="true" sz="2577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$100 Stipend for teaching 3+ courses a day</a:t>
            </a:r>
          </a:p>
          <a:p>
            <a:pPr algn="just">
              <a:lnSpc>
                <a:spcPts val="4028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-853662">
            <a:off x="546320" y="-122956"/>
            <a:ext cx="5490722" cy="4626682"/>
            <a:chOff x="0" y="0"/>
            <a:chExt cx="7320963" cy="616891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891803" y="1147300"/>
              <a:ext cx="6429160" cy="50216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45"/>
                </a:lnSpc>
              </a:pPr>
              <a:r>
                <a:rPr lang="en-US" sz="20675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$$$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-413298">
              <a:off x="142498" y="-37289"/>
              <a:ext cx="4142465" cy="31780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366"/>
                </a:lnSpc>
              </a:pPr>
              <a:r>
                <a:rPr lang="en-US" sz="13833" spc="-138">
                  <a:solidFill>
                    <a:srgbClr val="F62C04"/>
                  </a:solidFill>
                  <a:latin typeface="Negrita Pro"/>
                  <a:ea typeface="Negrita Pro"/>
                  <a:cs typeface="Negrita Pro"/>
                  <a:sym typeface="Negrita Pro"/>
                </a:rPr>
                <a:t>And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25102" y="1959465"/>
            <a:ext cx="8927973" cy="1319541"/>
            <a:chOff x="0" y="0"/>
            <a:chExt cx="2351400" cy="3475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51400" cy="347533"/>
            </a:xfrm>
            <a:custGeom>
              <a:avLst/>
              <a:gdLst/>
              <a:ahLst/>
              <a:cxnLst/>
              <a:rect r="r" b="b" t="t" l="l"/>
              <a:pathLst>
                <a:path h="347533" w="2351400">
                  <a:moveTo>
                    <a:pt x="44225" y="0"/>
                  </a:moveTo>
                  <a:lnTo>
                    <a:pt x="2307175" y="0"/>
                  </a:lnTo>
                  <a:cubicBezTo>
                    <a:pt x="2318905" y="0"/>
                    <a:pt x="2330153" y="4659"/>
                    <a:pt x="2338447" y="12953"/>
                  </a:cubicBezTo>
                  <a:cubicBezTo>
                    <a:pt x="2346741" y="21247"/>
                    <a:pt x="2351400" y="32496"/>
                    <a:pt x="2351400" y="44225"/>
                  </a:cubicBezTo>
                  <a:lnTo>
                    <a:pt x="2351400" y="303308"/>
                  </a:lnTo>
                  <a:cubicBezTo>
                    <a:pt x="2351400" y="327733"/>
                    <a:pt x="2331600" y="347533"/>
                    <a:pt x="2307175" y="347533"/>
                  </a:cubicBezTo>
                  <a:lnTo>
                    <a:pt x="44225" y="347533"/>
                  </a:lnTo>
                  <a:cubicBezTo>
                    <a:pt x="19800" y="347533"/>
                    <a:pt x="0" y="327733"/>
                    <a:pt x="0" y="303308"/>
                  </a:cubicBezTo>
                  <a:lnTo>
                    <a:pt x="0" y="44225"/>
                  </a:lnTo>
                  <a:cubicBezTo>
                    <a:pt x="0" y="19800"/>
                    <a:pt x="19800" y="0"/>
                    <a:pt x="442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351400" cy="3951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2062769"/>
            <a:ext cx="7955837" cy="789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5" indent="-248288" lvl="1">
              <a:lnSpc>
                <a:spcPts val="322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Any FCS course 7</a:t>
            </a: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th</a:t>
            </a: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 - 12</a:t>
            </a: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th</a:t>
            </a: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 grades</a:t>
            </a:r>
          </a:p>
          <a:p>
            <a:pPr algn="l" marL="496575" indent="-248288" lvl="1">
              <a:lnSpc>
                <a:spcPts val="322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Can be taught in multiple classes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123950"/>
            <a:ext cx="8115300" cy="835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55"/>
              </a:lnSpc>
            </a:pPr>
            <a:r>
              <a:rPr lang="en-US" sz="6132" spc="613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ELIGIBILITY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25102" y="4498205"/>
            <a:ext cx="8927973" cy="4858185"/>
            <a:chOff x="0" y="0"/>
            <a:chExt cx="2351400" cy="12795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51400" cy="1279522"/>
            </a:xfrm>
            <a:custGeom>
              <a:avLst/>
              <a:gdLst/>
              <a:ahLst/>
              <a:cxnLst/>
              <a:rect r="r" b="b" t="t" l="l"/>
              <a:pathLst>
                <a:path h="1279522" w="2351400">
                  <a:moveTo>
                    <a:pt x="44225" y="0"/>
                  </a:moveTo>
                  <a:lnTo>
                    <a:pt x="2307175" y="0"/>
                  </a:lnTo>
                  <a:cubicBezTo>
                    <a:pt x="2318905" y="0"/>
                    <a:pt x="2330153" y="4659"/>
                    <a:pt x="2338447" y="12953"/>
                  </a:cubicBezTo>
                  <a:cubicBezTo>
                    <a:pt x="2346741" y="21247"/>
                    <a:pt x="2351400" y="32496"/>
                    <a:pt x="2351400" y="44225"/>
                  </a:cubicBezTo>
                  <a:lnTo>
                    <a:pt x="2351400" y="1235297"/>
                  </a:lnTo>
                  <a:cubicBezTo>
                    <a:pt x="2351400" y="1259722"/>
                    <a:pt x="2331600" y="1279522"/>
                    <a:pt x="2307175" y="1279522"/>
                  </a:cubicBezTo>
                  <a:lnTo>
                    <a:pt x="44225" y="1279522"/>
                  </a:lnTo>
                  <a:cubicBezTo>
                    <a:pt x="19800" y="1279522"/>
                    <a:pt x="0" y="1259722"/>
                    <a:pt x="0" y="1235297"/>
                  </a:cubicBezTo>
                  <a:lnTo>
                    <a:pt x="0" y="44225"/>
                  </a:lnTo>
                  <a:cubicBezTo>
                    <a:pt x="0" y="19800"/>
                    <a:pt x="19800" y="0"/>
                    <a:pt x="442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351400" cy="13271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28700" y="4818232"/>
            <a:ext cx="8933799" cy="411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Submit application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Attend training Aug. 27 in Stillwater</a:t>
            </a:r>
          </a:p>
          <a:p>
            <a:pPr algn="l" marL="993141" indent="-331047" lvl="2">
              <a:lnSpc>
                <a:spcPts val="2760"/>
              </a:lnSpc>
              <a:buFont typeface="Arial"/>
              <a:buChar char="⚬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turn in reimbursement form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T</a:t>
            </a: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eacher and Student pre-tests by due date</a:t>
            </a:r>
          </a:p>
          <a:p>
            <a:pPr algn="l" marL="993141" indent="-331047" lvl="2">
              <a:lnSpc>
                <a:spcPts val="2760"/>
              </a:lnSpc>
              <a:buFont typeface="Arial"/>
              <a:buChar char="⚬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Fall- Sept. 19, 2025</a:t>
            </a:r>
          </a:p>
          <a:p>
            <a:pPr algn="l" marL="993141" indent="-331047" lvl="2">
              <a:lnSpc>
                <a:spcPts val="2760"/>
              </a:lnSpc>
              <a:buFont typeface="Arial"/>
              <a:buChar char="⚬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Spring- Feb. 20, 2026 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Teach 12 lessons to a minimum of 60 total students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Post-tests of at least 90% of students that were pre-tested by due date</a:t>
            </a:r>
          </a:p>
          <a:p>
            <a:pPr algn="l" marL="993141" indent="-331047" lvl="2">
              <a:lnSpc>
                <a:spcPts val="2760"/>
              </a:lnSpc>
              <a:buFont typeface="Arial"/>
              <a:buChar char="⚬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Fall- Dec. 19, 2025</a:t>
            </a:r>
          </a:p>
          <a:p>
            <a:pPr algn="l" marL="993141" indent="-331047" lvl="2">
              <a:lnSpc>
                <a:spcPts val="2760"/>
              </a:lnSpc>
              <a:buFont typeface="Arial"/>
              <a:buChar char="⚬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Spring- May 20, 2026</a:t>
            </a:r>
          </a:p>
          <a:p>
            <a:pPr algn="l" marL="496571" indent="-248285" lvl="1">
              <a:lnSpc>
                <a:spcPts val="2760"/>
              </a:lnSpc>
              <a:buFont typeface="Arial"/>
              <a:buChar char="•"/>
            </a:pPr>
            <a:r>
              <a:rPr lang="en-US" b="true" sz="2300">
                <a:solidFill>
                  <a:srgbClr val="1E1E49"/>
                </a:solidFill>
                <a:latin typeface="Gotham Bold"/>
                <a:ea typeface="Gotham Bold"/>
                <a:cs typeface="Gotham Bold"/>
                <a:sym typeface="Gotham Bold"/>
              </a:rPr>
              <a:t>Submit feedback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593330"/>
            <a:ext cx="5834509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0"/>
              </a:lnSpc>
              <a:spcBef>
                <a:spcPct val="0"/>
              </a:spcBef>
            </a:pPr>
            <a:r>
              <a:rPr lang="en-US" sz="5900" spc="590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REQUIREMENTS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300070" y="433320"/>
            <a:ext cx="6293946" cy="3765339"/>
          </a:xfrm>
          <a:custGeom>
            <a:avLst/>
            <a:gdLst/>
            <a:ahLst/>
            <a:cxnLst/>
            <a:rect r="r" b="b" t="t" l="l"/>
            <a:pathLst>
              <a:path h="3765339" w="6293946">
                <a:moveTo>
                  <a:pt x="0" y="0"/>
                </a:moveTo>
                <a:lnTo>
                  <a:pt x="6293946" y="0"/>
                </a:lnTo>
                <a:lnTo>
                  <a:pt x="6293946" y="3765339"/>
                </a:lnTo>
                <a:lnTo>
                  <a:pt x="0" y="376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92131"/>
            </a:stretch>
          </a:blipFill>
          <a:ln w="200025" cap="sq">
            <a:solidFill>
              <a:srgbClr val="D0E2E7"/>
            </a:solidFill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0851274" y="4331530"/>
            <a:ext cx="5191537" cy="5191537"/>
          </a:xfrm>
          <a:custGeom>
            <a:avLst/>
            <a:gdLst/>
            <a:ahLst/>
            <a:cxnLst/>
            <a:rect r="r" b="b" t="t" l="l"/>
            <a:pathLst>
              <a:path h="5191537" w="5191537">
                <a:moveTo>
                  <a:pt x="0" y="0"/>
                </a:moveTo>
                <a:lnTo>
                  <a:pt x="5191537" y="0"/>
                </a:lnTo>
                <a:lnTo>
                  <a:pt x="5191537" y="5191536"/>
                </a:lnTo>
                <a:lnTo>
                  <a:pt x="0" y="519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66706" y="1028700"/>
            <a:ext cx="6892594" cy="8229600"/>
            <a:chOff x="0" y="0"/>
            <a:chExt cx="1067843" cy="12749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67843" cy="1274980"/>
            </a:xfrm>
            <a:custGeom>
              <a:avLst/>
              <a:gdLst/>
              <a:ahLst/>
              <a:cxnLst/>
              <a:rect r="r" b="b" t="t" l="l"/>
              <a:pathLst>
                <a:path h="1274980" w="1067843">
                  <a:moveTo>
                    <a:pt x="0" y="0"/>
                  </a:moveTo>
                  <a:lnTo>
                    <a:pt x="1067843" y="0"/>
                  </a:lnTo>
                  <a:lnTo>
                    <a:pt x="1067843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3"/>
              <a:stretch>
                <a:fillRect l="0" t="-5835" r="0" b="-5835"/>
              </a:stretch>
            </a:blipFill>
            <a:ln w="38100" cap="sq">
              <a:solidFill>
                <a:srgbClr val="1F5471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3129808"/>
            <a:ext cx="8590618" cy="6128492"/>
            <a:chOff x="0" y="0"/>
            <a:chExt cx="2982770" cy="212788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82770" cy="2127889"/>
            </a:xfrm>
            <a:custGeom>
              <a:avLst/>
              <a:gdLst/>
              <a:ahLst/>
              <a:cxnLst/>
              <a:rect r="r" b="b" t="t" l="l"/>
              <a:pathLst>
                <a:path h="2127889" w="2982770">
                  <a:moveTo>
                    <a:pt x="0" y="0"/>
                  </a:moveTo>
                  <a:lnTo>
                    <a:pt x="2982770" y="0"/>
                  </a:lnTo>
                  <a:lnTo>
                    <a:pt x="2982770" y="2127889"/>
                  </a:lnTo>
                  <a:lnTo>
                    <a:pt x="0" y="2127889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1F5471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982770" cy="2156464"/>
            </a:xfrm>
            <a:prstGeom prst="rect">
              <a:avLst/>
            </a:prstGeom>
          </p:spPr>
          <p:txBody>
            <a:bodyPr anchor="ctr" rtlCol="false" tIns="38534" lIns="38534" bIns="38534" rIns="38534"/>
            <a:lstStyle/>
            <a:p>
              <a:pPr algn="ctr">
                <a:lnSpc>
                  <a:spcPts val="2017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1028700"/>
            <a:ext cx="8590618" cy="1789924"/>
            <a:chOff x="0" y="0"/>
            <a:chExt cx="2982770" cy="6214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982770" cy="621484"/>
            </a:xfrm>
            <a:custGeom>
              <a:avLst/>
              <a:gdLst/>
              <a:ahLst/>
              <a:cxnLst/>
              <a:rect r="r" b="b" t="t" l="l"/>
              <a:pathLst>
                <a:path h="621484" w="2982770">
                  <a:moveTo>
                    <a:pt x="0" y="0"/>
                  </a:moveTo>
                  <a:lnTo>
                    <a:pt x="2982770" y="0"/>
                  </a:lnTo>
                  <a:lnTo>
                    <a:pt x="2982770" y="621484"/>
                  </a:lnTo>
                  <a:lnTo>
                    <a:pt x="0" y="621484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1F5471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982770" cy="650059"/>
            </a:xfrm>
            <a:prstGeom prst="rect">
              <a:avLst/>
            </a:prstGeom>
          </p:spPr>
          <p:txBody>
            <a:bodyPr anchor="ctr" rtlCol="false" tIns="38534" lIns="38534" bIns="38534" rIns="38534"/>
            <a:lstStyle/>
            <a:p>
              <a:pPr algn="ctr">
                <a:lnSpc>
                  <a:spcPts val="2017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66359" y="1253102"/>
            <a:ext cx="8115300" cy="114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Program Specialist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66359" y="3296631"/>
            <a:ext cx="7703474" cy="6267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Contact Info: ​</a:t>
            </a: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jessica.maker</a:t>
            </a: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@careertech.ok.gov​</a:t>
            </a:r>
          </a:p>
          <a:p>
            <a:pPr algn="just" marL="647698" indent="-323849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405-743-5464</a:t>
            </a:r>
          </a:p>
          <a:p>
            <a:pPr algn="just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Personal Info: ​</a:t>
            </a: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Del</a:t>
            </a: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 City Alum</a:t>
            </a: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  ​</a:t>
            </a:r>
          </a:p>
          <a:p>
            <a:pPr algn="just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OSU FCSED Alum</a:t>
            </a:r>
          </a:p>
          <a:p>
            <a:pPr algn="l" marL="647698" indent="-323849" lvl="1">
              <a:lnSpc>
                <a:spcPts val="4199"/>
              </a:lnSpc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Taught at</a:t>
            </a: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 Guthrie JH, HS, and Meridian Tech</a:t>
            </a:r>
          </a:p>
          <a:p>
            <a:pPr algn="l" marL="647698" indent="-323849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School Board Member</a:t>
            </a:r>
          </a:p>
          <a:p>
            <a:pPr algn="l" marL="647698" indent="-323849" lvl="1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Passionate for kids, education, and FCS</a:t>
            </a:r>
          </a:p>
          <a:p>
            <a:pPr algn="just" marL="0" indent="0" lvl="0">
              <a:lnSpc>
                <a:spcPts val="41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14168" y="2524042"/>
            <a:ext cx="15459663" cy="3099156"/>
            <a:chOff x="0" y="0"/>
            <a:chExt cx="6167890" cy="12364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67890" cy="1236460"/>
            </a:xfrm>
            <a:custGeom>
              <a:avLst/>
              <a:gdLst/>
              <a:ahLst/>
              <a:cxnLst/>
              <a:rect r="r" b="b" t="t" l="l"/>
              <a:pathLst>
                <a:path h="1236460" w="616789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21436"/>
                  </a:lnTo>
                  <a:cubicBezTo>
                    <a:pt x="6167890" y="1225421"/>
                    <a:pt x="6166307" y="1229242"/>
                    <a:pt x="6163490" y="1232059"/>
                  </a:cubicBezTo>
                  <a:cubicBezTo>
                    <a:pt x="6160672" y="1234877"/>
                    <a:pt x="6156851" y="1236460"/>
                    <a:pt x="6152866" y="1236460"/>
                  </a:cubicBezTo>
                  <a:lnTo>
                    <a:pt x="15023" y="1236460"/>
                  </a:lnTo>
                  <a:cubicBezTo>
                    <a:pt x="6726" y="1236460"/>
                    <a:pt x="0" y="1229733"/>
                    <a:pt x="0" y="1221436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85725"/>
              <a:ext cx="6167890" cy="11507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$900 FCCLA AFFILIATION PER CHAPTER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14168" y="6089512"/>
            <a:ext cx="15459663" cy="3168788"/>
            <a:chOff x="0" y="0"/>
            <a:chExt cx="6167890" cy="12642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67890" cy="1264241"/>
            </a:xfrm>
            <a:custGeom>
              <a:avLst/>
              <a:gdLst/>
              <a:ahLst/>
              <a:cxnLst/>
              <a:rect r="r" b="b" t="t" l="l"/>
              <a:pathLst>
                <a:path h="1264241" w="616789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49217"/>
                  </a:lnTo>
                  <a:cubicBezTo>
                    <a:pt x="6167890" y="1253202"/>
                    <a:pt x="6166307" y="1257023"/>
                    <a:pt x="6163490" y="1259840"/>
                  </a:cubicBezTo>
                  <a:cubicBezTo>
                    <a:pt x="6160672" y="1262658"/>
                    <a:pt x="6156851" y="1264241"/>
                    <a:pt x="6152866" y="1264241"/>
                  </a:cubicBezTo>
                  <a:lnTo>
                    <a:pt x="15023" y="1264241"/>
                  </a:lnTo>
                  <a:cubicBezTo>
                    <a:pt x="6726" y="1264241"/>
                    <a:pt x="0" y="1257514"/>
                    <a:pt x="0" y="1249217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85725"/>
              <a:ext cx="6167890" cy="1178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$300 OFFICIAL DRESS/CONFERENCE DRESS/CHEF ATTIRE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1162250">
            <a:off x="638732" y="4034272"/>
            <a:ext cx="1896462" cy="2473647"/>
          </a:xfrm>
          <a:custGeom>
            <a:avLst/>
            <a:gdLst/>
            <a:ahLst/>
            <a:cxnLst/>
            <a:rect r="r" b="b" t="t" l="l"/>
            <a:pathLst>
              <a:path h="2473647" w="1896462">
                <a:moveTo>
                  <a:pt x="0" y="0"/>
                </a:moveTo>
                <a:lnTo>
                  <a:pt x="1896463" y="0"/>
                </a:lnTo>
                <a:lnTo>
                  <a:pt x="1896463" y="2473647"/>
                </a:lnTo>
                <a:lnTo>
                  <a:pt x="0" y="247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487552" y="93780"/>
            <a:ext cx="13312896" cy="2430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94"/>
              </a:lnSpc>
              <a:spcBef>
                <a:spcPct val="0"/>
              </a:spcBef>
            </a:pPr>
            <a:r>
              <a:rPr lang="en-US" sz="74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ADDITIONAL EXPENDITURES FY26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1156786">
            <a:off x="15663510" y="7303754"/>
            <a:ext cx="1896462" cy="2473647"/>
          </a:xfrm>
          <a:custGeom>
            <a:avLst/>
            <a:gdLst/>
            <a:ahLst/>
            <a:cxnLst/>
            <a:rect r="r" b="b" t="t" l="l"/>
            <a:pathLst>
              <a:path h="2473647" w="1896462">
                <a:moveTo>
                  <a:pt x="0" y="0"/>
                </a:moveTo>
                <a:lnTo>
                  <a:pt x="1896462" y="0"/>
                </a:lnTo>
                <a:lnTo>
                  <a:pt x="1896462" y="2473646"/>
                </a:lnTo>
                <a:lnTo>
                  <a:pt x="0" y="247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20539" y="2595204"/>
            <a:ext cx="13646536" cy="6907899"/>
            <a:chOff x="0" y="0"/>
            <a:chExt cx="3594149" cy="1819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94149" cy="1819364"/>
            </a:xfrm>
            <a:custGeom>
              <a:avLst/>
              <a:gdLst/>
              <a:ahLst/>
              <a:cxnLst/>
              <a:rect r="r" b="b" t="t" l="l"/>
              <a:pathLst>
                <a:path h="1819364" w="3594149">
                  <a:moveTo>
                    <a:pt x="28933" y="0"/>
                  </a:moveTo>
                  <a:lnTo>
                    <a:pt x="3565216" y="0"/>
                  </a:lnTo>
                  <a:cubicBezTo>
                    <a:pt x="3572890" y="0"/>
                    <a:pt x="3580249" y="3048"/>
                    <a:pt x="3585675" y="8474"/>
                  </a:cubicBezTo>
                  <a:cubicBezTo>
                    <a:pt x="3591101" y="13900"/>
                    <a:pt x="3594149" y="21260"/>
                    <a:pt x="3594149" y="28933"/>
                  </a:cubicBezTo>
                  <a:lnTo>
                    <a:pt x="3594149" y="1790431"/>
                  </a:lnTo>
                  <a:cubicBezTo>
                    <a:pt x="3594149" y="1798105"/>
                    <a:pt x="3591101" y="1805464"/>
                    <a:pt x="3585675" y="1810890"/>
                  </a:cubicBezTo>
                  <a:cubicBezTo>
                    <a:pt x="3580249" y="1816316"/>
                    <a:pt x="3572890" y="1819364"/>
                    <a:pt x="3565216" y="1819364"/>
                  </a:cubicBezTo>
                  <a:lnTo>
                    <a:pt x="28933" y="1819364"/>
                  </a:lnTo>
                  <a:cubicBezTo>
                    <a:pt x="21260" y="1819364"/>
                    <a:pt x="13900" y="1816316"/>
                    <a:pt x="8474" y="1810890"/>
                  </a:cubicBezTo>
                  <a:cubicBezTo>
                    <a:pt x="3048" y="1805464"/>
                    <a:pt x="0" y="1798105"/>
                    <a:pt x="0" y="1790431"/>
                  </a:cubicBezTo>
                  <a:lnTo>
                    <a:pt x="0" y="28933"/>
                  </a:lnTo>
                  <a:cubicBezTo>
                    <a:pt x="0" y="21260"/>
                    <a:pt x="3048" y="13900"/>
                    <a:pt x="8474" y="8474"/>
                  </a:cubicBezTo>
                  <a:cubicBezTo>
                    <a:pt x="13900" y="3048"/>
                    <a:pt x="21260" y="0"/>
                    <a:pt x="28933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3594149" cy="18098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148828" y="532631"/>
            <a:ext cx="7990345" cy="120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94"/>
              </a:lnSpc>
              <a:spcBef>
                <a:spcPct val="0"/>
              </a:spcBef>
            </a:pPr>
            <a:r>
              <a:rPr lang="en-US" sz="74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CTYOU HELP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80018" y="1772267"/>
            <a:ext cx="9727964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b="true" sz="4200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www.ctYOU.org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85396" y="2696989"/>
            <a:ext cx="12385734" cy="6806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63939" indent="-381970" lvl="1">
              <a:lnSpc>
                <a:spcPts val="4953"/>
              </a:lnSpc>
              <a:buFont typeface="Arial"/>
              <a:buChar char="•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Create an account (tip use a personal email)</a:t>
            </a:r>
          </a:p>
          <a:p>
            <a:pPr algn="l" marL="763939" indent="-381970" lvl="1">
              <a:lnSpc>
                <a:spcPts val="4953"/>
              </a:lnSpc>
              <a:buFont typeface="Arial"/>
              <a:buChar char="•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It is okay if you are viewing items as a guest... you will have the password to anything that is locked. </a:t>
            </a:r>
          </a:p>
          <a:p>
            <a:pPr algn="l" marL="763939" indent="-381970" lvl="1">
              <a:lnSpc>
                <a:spcPts val="4953"/>
              </a:lnSpc>
              <a:buFont typeface="Arial"/>
              <a:buChar char="•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Locate helpful resources like: </a:t>
            </a:r>
          </a:p>
          <a:p>
            <a:pPr algn="l" marL="1527878" indent="-509293" lvl="2">
              <a:lnSpc>
                <a:spcPts val="4953"/>
              </a:lnSpc>
              <a:buFont typeface="Arial"/>
              <a:buChar char="⚬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Region/District info</a:t>
            </a:r>
          </a:p>
          <a:p>
            <a:pPr algn="l" marL="1527878" indent="-509293" lvl="2">
              <a:lnSpc>
                <a:spcPts val="4953"/>
              </a:lnSpc>
              <a:buFont typeface="Arial"/>
              <a:buChar char="⚬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Course Resources</a:t>
            </a:r>
          </a:p>
          <a:p>
            <a:pPr algn="l" marL="1527878" indent="-509293" lvl="2">
              <a:lnSpc>
                <a:spcPts val="4953"/>
              </a:lnSpc>
              <a:buFont typeface="Arial"/>
              <a:buChar char="⚬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FCCLA Information</a:t>
            </a:r>
          </a:p>
          <a:p>
            <a:pPr algn="l" marL="1527878" indent="-509293" lvl="2">
              <a:lnSpc>
                <a:spcPts val="4953"/>
              </a:lnSpc>
              <a:buFont typeface="Arial"/>
              <a:buChar char="⚬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Safety Tests/FCS Directory (Fc$2025) </a:t>
            </a:r>
          </a:p>
          <a:p>
            <a:pPr algn="l" marL="1527878" indent="-509293" lvl="2">
              <a:lnSpc>
                <a:spcPts val="4953"/>
              </a:lnSpc>
              <a:buFont typeface="Arial"/>
              <a:buChar char="⚬"/>
            </a:pPr>
            <a:r>
              <a:rPr lang="en-US" b="true" sz="3538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 Year Comprehensive Evaluation Folders for your program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24538" y="4613910"/>
            <a:ext cx="4214904" cy="4114800"/>
          </a:xfrm>
          <a:custGeom>
            <a:avLst/>
            <a:gdLst/>
            <a:ahLst/>
            <a:cxnLst/>
            <a:rect r="r" b="b" t="t" l="l"/>
            <a:pathLst>
              <a:path h="4114800" w="4214904">
                <a:moveTo>
                  <a:pt x="0" y="0"/>
                </a:moveTo>
                <a:lnTo>
                  <a:pt x="4214904" y="0"/>
                </a:lnTo>
                <a:lnTo>
                  <a:pt x="4214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76845" y="895350"/>
            <a:ext cx="12734310" cy="1956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720"/>
              </a:lnSpc>
              <a:spcBef>
                <a:spcPct val="0"/>
              </a:spcBef>
            </a:pPr>
            <a:r>
              <a:rPr lang="en-US" sz="120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FCS DIRECTORY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18704" y="3342513"/>
            <a:ext cx="8250591" cy="81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83"/>
              </a:lnSpc>
              <a:spcBef>
                <a:spcPct val="0"/>
              </a:spcBef>
            </a:pPr>
            <a:r>
              <a:rPr lang="en-US" sz="55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located on ctYOU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822639" y="5299710"/>
            <a:ext cx="9424021" cy="2210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0"/>
              </a:lnSpc>
            </a:pPr>
          </a:p>
          <a:p>
            <a:pPr algn="ctr">
              <a:lnSpc>
                <a:spcPts val="5200"/>
              </a:lnSpc>
            </a:pPr>
          </a:p>
          <a:p>
            <a:pPr algn="ctr" marL="0" indent="0" lvl="0">
              <a:lnSpc>
                <a:spcPts val="5200"/>
              </a:lnSpc>
            </a:pPr>
            <a:r>
              <a:rPr lang="en-US" sz="104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Fc$2025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255606" y="2458818"/>
            <a:ext cx="13417535" cy="5990211"/>
          </a:xfrm>
          <a:custGeom>
            <a:avLst/>
            <a:gdLst/>
            <a:ahLst/>
            <a:cxnLst/>
            <a:rect r="r" b="b" t="t" l="l"/>
            <a:pathLst>
              <a:path h="5990211" w="13417535">
                <a:moveTo>
                  <a:pt x="0" y="0"/>
                </a:moveTo>
                <a:lnTo>
                  <a:pt x="13417535" y="0"/>
                </a:lnTo>
                <a:lnTo>
                  <a:pt x="13417535" y="5990211"/>
                </a:lnTo>
                <a:lnTo>
                  <a:pt x="0" y="5990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13897" y="548703"/>
            <a:ext cx="14660206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GRADUATION REQURIEMENT REFORM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2375523"/>
            <a:ext cx="16039951" cy="6030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22679" indent="-561340" lvl="1">
              <a:lnSpc>
                <a:spcPts val="5927"/>
              </a:lnSpc>
              <a:buFont typeface="Arial"/>
              <a:buChar char="•"/>
            </a:pPr>
            <a:r>
              <a:rPr lang="en-US" sz="51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Guest speakers</a:t>
            </a:r>
          </a:p>
          <a:p>
            <a:pPr algn="l" marL="1122679" indent="-561340" lvl="1">
              <a:lnSpc>
                <a:spcPts val="5927"/>
              </a:lnSpc>
              <a:buFont typeface="Arial"/>
              <a:buChar char="•"/>
            </a:pPr>
            <a:r>
              <a:rPr lang="en-US" sz="51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OK Career Guide</a:t>
            </a:r>
          </a:p>
          <a:p>
            <a:pPr algn="l" marL="2245359" indent="-748453" lvl="2">
              <a:lnSpc>
                <a:spcPts val="5927"/>
              </a:lnSpc>
              <a:buFont typeface="Arial"/>
              <a:buChar char="⚬"/>
            </a:pPr>
            <a:r>
              <a:rPr lang="en-US" sz="51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Training</a:t>
            </a:r>
          </a:p>
          <a:p>
            <a:pPr algn="l" marL="2245359" indent="-748453" lvl="2">
              <a:lnSpc>
                <a:spcPts val="5927"/>
              </a:lnSpc>
              <a:buFont typeface="Arial"/>
              <a:buChar char="⚬"/>
            </a:pPr>
            <a:r>
              <a:rPr lang="en-US" sz="51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OK Career Guide Curriculum</a:t>
            </a:r>
          </a:p>
          <a:p>
            <a:pPr algn="l" marL="2245359" indent="-748453" lvl="2">
              <a:lnSpc>
                <a:spcPts val="5927"/>
              </a:lnSpc>
              <a:buFont typeface="Arial"/>
              <a:buChar char="⚬"/>
            </a:pPr>
            <a:r>
              <a:rPr lang="en-US" sz="51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Connect 2 Business</a:t>
            </a:r>
          </a:p>
          <a:p>
            <a:pPr algn="l" marL="1122679" indent="-561340" lvl="1">
              <a:lnSpc>
                <a:spcPts val="5927"/>
              </a:lnSpc>
              <a:buFont typeface="Arial"/>
              <a:buChar char="•"/>
            </a:pPr>
            <a:r>
              <a:rPr lang="en-US" sz="5199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These integrations can be used to help students with their Individual Career Plan (ICAP)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1505" y="548704"/>
            <a:ext cx="17436199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CAREER INTEGRATION IN THE CLASSROOM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345730" y="2051241"/>
            <a:ext cx="7596540" cy="3641002"/>
          </a:xfrm>
          <a:custGeom>
            <a:avLst/>
            <a:gdLst/>
            <a:ahLst/>
            <a:cxnLst/>
            <a:rect r="r" b="b" t="t" l="l"/>
            <a:pathLst>
              <a:path h="3641002" w="7596540">
                <a:moveTo>
                  <a:pt x="0" y="0"/>
                </a:moveTo>
                <a:lnTo>
                  <a:pt x="7596540" y="0"/>
                </a:lnTo>
                <a:lnTo>
                  <a:pt x="7596540" y="3641001"/>
                </a:lnTo>
                <a:lnTo>
                  <a:pt x="0" y="364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9349" y="5854061"/>
            <a:ext cx="16039951" cy="411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20" indent="-518160" lvl="1">
              <a:lnSpc>
                <a:spcPts val="5472"/>
              </a:lnSpc>
              <a:buFont typeface="Arial"/>
              <a:buChar char="•"/>
            </a:pPr>
            <a:r>
              <a:rPr lang="en-US" sz="48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More information will be available in the FCS/FCCLA Weekly Newsletter</a:t>
            </a:r>
          </a:p>
          <a:p>
            <a:pPr algn="l" marL="1036320" indent="-518160" lvl="1">
              <a:lnSpc>
                <a:spcPts val="5472"/>
              </a:lnSpc>
              <a:buFont typeface="Arial"/>
              <a:buChar char="•"/>
            </a:pPr>
            <a:r>
              <a:rPr lang="en-US" sz="48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Grants available for up to $250 reimbursement</a:t>
            </a:r>
          </a:p>
          <a:p>
            <a:pPr algn="l" marL="1036320" indent="-518160" lvl="1">
              <a:lnSpc>
                <a:spcPts val="5472"/>
              </a:lnSpc>
              <a:buFont typeface="Arial"/>
              <a:buChar char="•"/>
            </a:pPr>
            <a:r>
              <a:rPr lang="en-US" sz="48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Application deadline is Sept. 30</a:t>
            </a:r>
            <a:r>
              <a:rPr lang="en-US" sz="48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</a:t>
            </a:r>
          </a:p>
          <a:p>
            <a:pPr algn="l" marL="1036320" indent="-518160" lvl="1">
              <a:lnSpc>
                <a:spcPts val="5472"/>
              </a:lnSpc>
              <a:spcBef>
                <a:spcPct val="0"/>
              </a:spcBef>
              <a:buFont typeface="Arial"/>
              <a:buChar char="•"/>
            </a:pPr>
            <a:r>
              <a:rPr lang="en-US" sz="48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Questions can be directed to Sammy Head at SHead@oklabeef.org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8509" y="416268"/>
            <a:ext cx="11990981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OKLAHOMA BEEF COUNCIL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D7EC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136780" y="0"/>
            <a:ext cx="11151220" cy="10287000"/>
          </a:xfrm>
          <a:custGeom>
            <a:avLst/>
            <a:gdLst/>
            <a:ahLst/>
            <a:cxnLst/>
            <a:rect r="r" b="b" t="t" l="l"/>
            <a:pathLst>
              <a:path h="10287000" w="11151220">
                <a:moveTo>
                  <a:pt x="0" y="0"/>
                </a:moveTo>
                <a:lnTo>
                  <a:pt x="11151220" y="0"/>
                </a:lnTo>
                <a:lnTo>
                  <a:pt x="111512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8900" y="2365492"/>
            <a:ext cx="6156250" cy="5556016"/>
          </a:xfrm>
          <a:custGeom>
            <a:avLst/>
            <a:gdLst/>
            <a:ahLst/>
            <a:cxnLst/>
            <a:rect r="r" b="b" t="t" l="l"/>
            <a:pathLst>
              <a:path h="5556016" w="6156250">
                <a:moveTo>
                  <a:pt x="0" y="0"/>
                </a:moveTo>
                <a:lnTo>
                  <a:pt x="6156250" y="0"/>
                </a:lnTo>
                <a:lnTo>
                  <a:pt x="6156250" y="5556016"/>
                </a:lnTo>
                <a:lnTo>
                  <a:pt x="0" y="5556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579247"/>
            <a:ext cx="7414050" cy="841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12"/>
              </a:lnSpc>
              <a:spcBef>
                <a:spcPct val="0"/>
              </a:spcBef>
            </a:pPr>
            <a:r>
              <a:rPr lang="en-US" sz="5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CERTIFICATIONS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-886757" y="6518831"/>
            <a:ext cx="20061513" cy="0"/>
          </a:xfrm>
          <a:prstGeom prst="line">
            <a:avLst/>
          </a:prstGeom>
          <a:ln cap="flat" w="28575">
            <a:solidFill>
              <a:srgbClr val="1F5471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6290057" y="6272123"/>
            <a:ext cx="502056" cy="50205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310501" y="6203428"/>
            <a:ext cx="502056" cy="50205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488900" y="6272123"/>
            <a:ext cx="502056" cy="50205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47439" y="6272123"/>
            <a:ext cx="502056" cy="50205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035902" y="6272123"/>
            <a:ext cx="502056" cy="50205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366883" y="6267803"/>
            <a:ext cx="502056" cy="50205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3812558" y="300916"/>
            <a:ext cx="4000692" cy="2895501"/>
          </a:xfrm>
          <a:custGeom>
            <a:avLst/>
            <a:gdLst/>
            <a:ahLst/>
            <a:cxnLst/>
            <a:rect r="r" b="b" t="t" l="l"/>
            <a:pathLst>
              <a:path h="2895501" w="4000692">
                <a:moveTo>
                  <a:pt x="0" y="0"/>
                </a:moveTo>
                <a:lnTo>
                  <a:pt x="4000691" y="0"/>
                </a:lnTo>
                <a:lnTo>
                  <a:pt x="4000691" y="2895501"/>
                </a:lnTo>
                <a:lnTo>
                  <a:pt x="0" y="2895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743547" y="337496"/>
            <a:ext cx="10800907" cy="3142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76"/>
              </a:lnSpc>
              <a:spcBef>
                <a:spcPct val="0"/>
              </a:spcBef>
            </a:pPr>
            <a:r>
              <a:rPr lang="en-US" sz="9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PROGRAM REPORTING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6278" y="7020305"/>
            <a:ext cx="1524379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 b="true">
                <a:solidFill>
                  <a:srgbClr val="1F5471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Sept. 30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62182" y="7620380"/>
            <a:ext cx="2472572" cy="86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Salary &amp; Teaching Report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32773" y="5394128"/>
            <a:ext cx="1108315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 b="true">
                <a:solidFill>
                  <a:srgbClr val="1F5471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Oct. 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98220" y="5548432"/>
            <a:ext cx="1239384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 b="true">
                <a:solidFill>
                  <a:srgbClr val="1F5471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Oct. 31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19021" y="7103554"/>
            <a:ext cx="1441815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 b="true">
                <a:solidFill>
                  <a:srgbClr val="1F5471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Nov. 30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902711" y="5565745"/>
            <a:ext cx="1317638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 b="true">
                <a:solidFill>
                  <a:srgbClr val="1F5471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Jan. 31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874640" y="6964125"/>
            <a:ext cx="1332890" cy="487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 b="true">
                <a:solidFill>
                  <a:srgbClr val="1F5471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May 31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050644" y="4190408"/>
            <a:ext cx="2472572" cy="86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Follow-Up Reports Open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236724" y="4022909"/>
            <a:ext cx="2907276" cy="131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CESI Reports initial submission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Submit DSE Judges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503642" y="7648003"/>
            <a:ext cx="2472572" cy="86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Follow up Reports Due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325244" y="4044142"/>
            <a:ext cx="2472572" cy="131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CESI Reports additional students added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691033" y="7620380"/>
            <a:ext cx="3700104" cy="2209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CESI Final Reports Due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5 yr Folders Updated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Advisory Committee Report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412/314 Reports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362182" y="432746"/>
            <a:ext cx="4000692" cy="2895501"/>
          </a:xfrm>
          <a:custGeom>
            <a:avLst/>
            <a:gdLst/>
            <a:ahLst/>
            <a:cxnLst/>
            <a:rect r="r" b="b" t="t" l="l"/>
            <a:pathLst>
              <a:path h="2895501" w="4000692">
                <a:moveTo>
                  <a:pt x="0" y="0"/>
                </a:moveTo>
                <a:lnTo>
                  <a:pt x="4000691" y="0"/>
                </a:lnTo>
                <a:lnTo>
                  <a:pt x="4000691" y="2895500"/>
                </a:lnTo>
                <a:lnTo>
                  <a:pt x="0" y="2895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68272" y="0"/>
            <a:ext cx="4513562" cy="10937142"/>
            <a:chOff x="0" y="0"/>
            <a:chExt cx="1188757" cy="28805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88757" cy="2880564"/>
            </a:xfrm>
            <a:custGeom>
              <a:avLst/>
              <a:gdLst/>
              <a:ahLst/>
              <a:cxnLst/>
              <a:rect r="r" b="b" t="t" l="l"/>
              <a:pathLst>
                <a:path h="2880564" w="1188757">
                  <a:moveTo>
                    <a:pt x="0" y="0"/>
                  </a:moveTo>
                  <a:lnTo>
                    <a:pt x="1188757" y="0"/>
                  </a:lnTo>
                  <a:lnTo>
                    <a:pt x="1188757" y="2880564"/>
                  </a:lnTo>
                  <a:lnTo>
                    <a:pt x="0" y="2880564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1188757" cy="2956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7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172505" y="3985785"/>
            <a:ext cx="13847855" cy="5911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08" indent="-410204" lvl="1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Add your entire school day! Don’t forget your plan period and your lunch! </a:t>
            </a:r>
          </a:p>
          <a:p>
            <a:pPr algn="l">
              <a:lnSpc>
                <a:spcPts val="5319"/>
              </a:lnSpc>
            </a:pPr>
          </a:p>
          <a:p>
            <a:pPr algn="l" marL="690871" indent="-345435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If you have an ‘Other’ such as advisory or study hall please note it in the comments.​</a:t>
            </a:r>
          </a:p>
          <a:p>
            <a:pPr algn="l" marL="1381742" indent="-460581" lvl="2">
              <a:lnSpc>
                <a:spcPts val="4479"/>
              </a:lnSpc>
              <a:buFont typeface="Arial"/>
              <a:buChar char="⚬"/>
            </a:pPr>
            <a:r>
              <a:rPr lang="en-US" sz="31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DO NOT place students in an “OTHER” course; unless you are teaching a FCS-related course. If student numbers are listed in other, an explanation is needed describing what material is being taught.​</a:t>
            </a: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305180" y="1480253"/>
            <a:ext cx="7315200" cy="2057400"/>
          </a:xfrm>
          <a:custGeom>
            <a:avLst/>
            <a:gdLst/>
            <a:ahLst/>
            <a:cxnLst/>
            <a:rect r="r" b="b" t="t" l="l"/>
            <a:pathLst>
              <a:path h="2057400" w="7315200">
                <a:moveTo>
                  <a:pt x="0" y="0"/>
                </a:moveTo>
                <a:lnTo>
                  <a:pt x="7315200" y="0"/>
                </a:lnTo>
                <a:lnTo>
                  <a:pt x="73152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532399">
            <a:off x="1160138" y="1211925"/>
            <a:ext cx="2690051" cy="4114800"/>
          </a:xfrm>
          <a:custGeom>
            <a:avLst/>
            <a:gdLst/>
            <a:ahLst/>
            <a:cxnLst/>
            <a:rect r="r" b="b" t="t" l="l"/>
            <a:pathLst>
              <a:path h="4114800" w="2690051">
                <a:moveTo>
                  <a:pt x="0" y="0"/>
                </a:moveTo>
                <a:lnTo>
                  <a:pt x="2690051" y="0"/>
                </a:lnTo>
                <a:lnTo>
                  <a:pt x="2690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850189" y="328168"/>
            <a:ext cx="13909533" cy="70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64"/>
              </a:lnSpc>
              <a:spcBef>
                <a:spcPct val="0"/>
              </a:spcBef>
            </a:pPr>
            <a:r>
              <a:rPr lang="en-US" sz="44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SALARY &amp; TEACHING REPORT: DUE SEPT 30TH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53124" y="1132693"/>
            <a:ext cx="13847855" cy="8375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The ‘Contact Info’ section </a:t>
            </a:r>
          </a:p>
          <a:p>
            <a:pPr algn="l" marL="1619234" indent="-404808" lvl="3">
              <a:lnSpc>
                <a:spcPts val="3499"/>
              </a:lnSpc>
              <a:buFont typeface="Arial"/>
              <a:buChar char="￭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Use someone who can answer questions about your contract.​</a:t>
            </a:r>
          </a:p>
          <a:p>
            <a:pPr algn="l">
              <a:lnSpc>
                <a:spcPts val="3499"/>
              </a:lnSpc>
            </a:pP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In the salary section, if you put any amount in the other box you must put a comment itemizing that amount. 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Example: $1500 should be broken down to $1000 Student Council, $500 Sr. Class Sponsor. 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b="true" sz="2499">
                <a:solidFill>
                  <a:srgbClr val="1F5471"/>
                </a:solidFill>
                <a:latin typeface="Agrandir Bold"/>
                <a:ea typeface="Agrandir Bold"/>
                <a:cs typeface="Agrandir Bold"/>
                <a:sym typeface="Agrandir Bold"/>
              </a:rPr>
              <a:t>DO NOT INCLUDE THE FCS STIPEND $2200</a:t>
            </a: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.​</a:t>
            </a:r>
          </a:p>
          <a:p>
            <a:pPr algn="l">
              <a:lnSpc>
                <a:spcPts val="3499"/>
              </a:lnSpc>
            </a:pP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Break down of what goes in each category of the Salary Information:​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b="true" sz="2499">
                <a:solidFill>
                  <a:srgbClr val="1F5471"/>
                </a:solidFill>
                <a:latin typeface="Agrandir Bold"/>
                <a:ea typeface="Agrandir Bold"/>
                <a:cs typeface="Agrandir Bold"/>
                <a:sym typeface="Agrandir Bold"/>
              </a:rPr>
              <a:t>Base Salary</a:t>
            </a: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: your base salary 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b="true" sz="2499">
                <a:solidFill>
                  <a:srgbClr val="1F5471"/>
                </a:solidFill>
                <a:latin typeface="Agrandir Bold"/>
                <a:ea typeface="Agrandir Bold"/>
                <a:cs typeface="Agrandir Bold"/>
                <a:sym typeface="Agrandir Bold"/>
              </a:rPr>
              <a:t>Health</a:t>
            </a: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: any type of Insurance i.e.: health, life, etc. </a:t>
            </a:r>
          </a:p>
          <a:p>
            <a:pPr algn="l" marL="2158978" indent="-431796" lvl="4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Itemize in the comment section what amount is paid for each different insurance.​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b="true" sz="2499">
                <a:solidFill>
                  <a:srgbClr val="1F5471"/>
                </a:solidFill>
                <a:latin typeface="Agrandir Bold"/>
                <a:ea typeface="Agrandir Bold"/>
                <a:cs typeface="Agrandir Bold"/>
                <a:sym typeface="Agrandir Bold"/>
              </a:rPr>
              <a:t>Retirement</a:t>
            </a: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: all school-paid retirements​</a:t>
            </a:r>
          </a:p>
          <a:p>
            <a:pPr algn="l" marL="1079489" indent="-359830" lvl="2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b="true" sz="2499">
                <a:solidFill>
                  <a:srgbClr val="1F5471"/>
                </a:solidFill>
                <a:latin typeface="Agrandir Bold"/>
                <a:ea typeface="Agrandir Bold"/>
                <a:cs typeface="Agrandir Bold"/>
                <a:sym typeface="Agrandir Bold"/>
              </a:rPr>
              <a:t>Other</a:t>
            </a: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: extra duty pay other than FCCLA​</a:t>
            </a:r>
          </a:p>
          <a:p>
            <a:pPr algn="l">
              <a:lnSpc>
                <a:spcPts val="3499"/>
              </a:lnSpc>
            </a:pPr>
          </a:p>
          <a:p>
            <a:pPr algn="l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2499">
                <a:solidFill>
                  <a:srgbClr val="1F5471"/>
                </a:solidFill>
                <a:latin typeface="Agrandir"/>
                <a:ea typeface="Agrandir"/>
                <a:cs typeface="Agrandir"/>
                <a:sym typeface="Agrandir"/>
              </a:rPr>
              <a:t>n the acknowledgment section note which pathways you teach.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1068272" y="0"/>
            <a:ext cx="4513562" cy="10937142"/>
            <a:chOff x="0" y="0"/>
            <a:chExt cx="1188757" cy="28805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88757" cy="2880564"/>
            </a:xfrm>
            <a:custGeom>
              <a:avLst/>
              <a:gdLst/>
              <a:ahLst/>
              <a:cxnLst/>
              <a:rect r="r" b="b" t="t" l="l"/>
              <a:pathLst>
                <a:path h="2880564" w="1188757">
                  <a:moveTo>
                    <a:pt x="0" y="0"/>
                  </a:moveTo>
                  <a:lnTo>
                    <a:pt x="1188757" y="0"/>
                  </a:lnTo>
                  <a:lnTo>
                    <a:pt x="1188757" y="2880564"/>
                  </a:lnTo>
                  <a:lnTo>
                    <a:pt x="0" y="2880564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1188757" cy="29567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696885">
            <a:off x="268784" y="1028700"/>
            <a:ext cx="4177462" cy="4114800"/>
          </a:xfrm>
          <a:custGeom>
            <a:avLst/>
            <a:gdLst/>
            <a:ahLst/>
            <a:cxnLst/>
            <a:rect r="r" b="b" t="t" l="l"/>
            <a:pathLst>
              <a:path h="4114800" w="4177462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850189" y="328168"/>
            <a:ext cx="13909533" cy="70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64"/>
              </a:lnSpc>
              <a:spcBef>
                <a:spcPct val="0"/>
              </a:spcBef>
            </a:pPr>
            <a:r>
              <a:rPr lang="en-US" sz="44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SALARY &amp; TEACHING REPORT: DUE SEPT 30TH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8101" y="355794"/>
            <a:ext cx="3547606" cy="6661679"/>
          </a:xfrm>
          <a:custGeom>
            <a:avLst/>
            <a:gdLst/>
            <a:ahLst/>
            <a:cxnLst/>
            <a:rect r="r" b="b" t="t" l="l"/>
            <a:pathLst>
              <a:path h="6661679" w="3547606">
                <a:moveTo>
                  <a:pt x="0" y="0"/>
                </a:moveTo>
                <a:lnTo>
                  <a:pt x="3547605" y="0"/>
                </a:lnTo>
                <a:lnTo>
                  <a:pt x="3547605" y="6661679"/>
                </a:lnTo>
                <a:lnTo>
                  <a:pt x="0" y="6661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77" t="-7583" r="-3643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35462" y="5401479"/>
            <a:ext cx="5610336" cy="4391853"/>
          </a:xfrm>
          <a:custGeom>
            <a:avLst/>
            <a:gdLst/>
            <a:ahLst/>
            <a:cxnLst/>
            <a:rect r="r" b="b" t="t" l="l"/>
            <a:pathLst>
              <a:path h="4391853" w="5610336">
                <a:moveTo>
                  <a:pt x="0" y="0"/>
                </a:moveTo>
                <a:lnTo>
                  <a:pt x="5610336" y="0"/>
                </a:lnTo>
                <a:lnTo>
                  <a:pt x="5610336" y="4391853"/>
                </a:lnTo>
                <a:lnTo>
                  <a:pt x="0" y="4391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8" t="0" r="-329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35553" y="5275490"/>
            <a:ext cx="7960894" cy="5011510"/>
          </a:xfrm>
          <a:custGeom>
            <a:avLst/>
            <a:gdLst/>
            <a:ahLst/>
            <a:cxnLst/>
            <a:rect r="r" b="b" t="t" l="l"/>
            <a:pathLst>
              <a:path h="5011510" w="7960894">
                <a:moveTo>
                  <a:pt x="0" y="0"/>
                </a:moveTo>
                <a:lnTo>
                  <a:pt x="7960894" y="0"/>
                </a:lnTo>
                <a:lnTo>
                  <a:pt x="7960894" y="5011510"/>
                </a:lnTo>
                <a:lnTo>
                  <a:pt x="0" y="5011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9139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97021" y="155289"/>
            <a:ext cx="8949717" cy="4988211"/>
          </a:xfrm>
          <a:custGeom>
            <a:avLst/>
            <a:gdLst/>
            <a:ahLst/>
            <a:cxnLst/>
            <a:rect r="r" b="b" t="t" l="l"/>
            <a:pathLst>
              <a:path h="4988211" w="8949717">
                <a:moveTo>
                  <a:pt x="0" y="0"/>
                </a:moveTo>
                <a:lnTo>
                  <a:pt x="8949717" y="0"/>
                </a:lnTo>
                <a:lnTo>
                  <a:pt x="8949717" y="4988211"/>
                </a:lnTo>
                <a:lnTo>
                  <a:pt x="0" y="49882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611" r="0" b="-395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98052" y="355794"/>
            <a:ext cx="3498395" cy="4664527"/>
          </a:xfrm>
          <a:custGeom>
            <a:avLst/>
            <a:gdLst/>
            <a:ahLst/>
            <a:cxnLst/>
            <a:rect r="r" b="b" t="t" l="l"/>
            <a:pathLst>
              <a:path h="4664527" w="3498395">
                <a:moveTo>
                  <a:pt x="0" y="0"/>
                </a:moveTo>
                <a:lnTo>
                  <a:pt x="3498395" y="0"/>
                </a:lnTo>
                <a:lnTo>
                  <a:pt x="3498395" y="4664527"/>
                </a:lnTo>
                <a:lnTo>
                  <a:pt x="0" y="4664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4300" y="7265947"/>
            <a:ext cx="3113518" cy="2697821"/>
          </a:xfrm>
          <a:custGeom>
            <a:avLst/>
            <a:gdLst/>
            <a:ahLst/>
            <a:cxnLst/>
            <a:rect r="r" b="b" t="t" l="l"/>
            <a:pathLst>
              <a:path h="2697821" w="3113518">
                <a:moveTo>
                  <a:pt x="0" y="0"/>
                </a:moveTo>
                <a:lnTo>
                  <a:pt x="3113518" y="0"/>
                </a:lnTo>
                <a:lnTo>
                  <a:pt x="3113518" y="2697822"/>
                </a:lnTo>
                <a:lnTo>
                  <a:pt x="0" y="2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8937" r="0" b="-72879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686819"/>
            <a:ext cx="15869944" cy="7347381"/>
            <a:chOff x="0" y="0"/>
            <a:chExt cx="4179738" cy="19351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79738" cy="1935113"/>
            </a:xfrm>
            <a:custGeom>
              <a:avLst/>
              <a:gdLst/>
              <a:ahLst/>
              <a:cxnLst/>
              <a:rect r="r" b="b" t="t" l="l"/>
              <a:pathLst>
                <a:path h="1935113" w="4179738">
                  <a:moveTo>
                    <a:pt x="24880" y="0"/>
                  </a:moveTo>
                  <a:lnTo>
                    <a:pt x="4154859" y="0"/>
                  </a:lnTo>
                  <a:cubicBezTo>
                    <a:pt x="4168599" y="0"/>
                    <a:pt x="4179738" y="11139"/>
                    <a:pt x="4179738" y="24880"/>
                  </a:cubicBezTo>
                  <a:lnTo>
                    <a:pt x="4179738" y="1910233"/>
                  </a:lnTo>
                  <a:cubicBezTo>
                    <a:pt x="4179738" y="1923974"/>
                    <a:pt x="4168599" y="1935113"/>
                    <a:pt x="4154859" y="1935113"/>
                  </a:cubicBezTo>
                  <a:lnTo>
                    <a:pt x="24880" y="1935113"/>
                  </a:lnTo>
                  <a:cubicBezTo>
                    <a:pt x="11139" y="1935113"/>
                    <a:pt x="0" y="1923974"/>
                    <a:pt x="0" y="1910233"/>
                  </a:cubicBezTo>
                  <a:lnTo>
                    <a:pt x="0" y="24880"/>
                  </a:lnTo>
                  <a:cubicBezTo>
                    <a:pt x="0" y="11139"/>
                    <a:pt x="11139" y="0"/>
                    <a:pt x="24880" y="0"/>
                  </a:cubicBezTo>
                  <a:close/>
                </a:path>
              </a:pathLst>
            </a:custGeom>
            <a:solidFill>
              <a:srgbClr val="FE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179738" cy="20113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7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911723" y="2344303"/>
            <a:ext cx="4464553" cy="639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Mustang North MS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Emerson Alt (2)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John Marshall HS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NW Classen (2)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Star Spencer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Capitol Hill  HS(2)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Capitol Hill MS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Rogers MS</a:t>
            </a: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219041" y="365976"/>
            <a:ext cx="15849917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PROGRAM EVALUATIONS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76277" y="2344303"/>
            <a:ext cx="4425097" cy="5756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Jefferson MS</a:t>
            </a:r>
          </a:p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Roosevelt MS</a:t>
            </a:r>
          </a:p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Southeast HS</a:t>
            </a:r>
          </a:p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US Grant HS (2)</a:t>
            </a:r>
          </a:p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Webster MS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Wheeler MS</a:t>
            </a:r>
          </a:p>
          <a:p>
            <a:pPr algn="ctr">
              <a:lnSpc>
                <a:spcPts val="5040"/>
              </a:lnSpc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Douglas HS</a:t>
            </a: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791158" y="2344303"/>
            <a:ext cx="4757227" cy="703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Sentine</a:t>
            </a: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 HS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Clinton HS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Weatherford HS (2)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Central High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Minco HS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Mustang HS (5)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Mustang Central MS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Mustang MS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4816593" cy="23659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11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148509" y="548704"/>
            <a:ext cx="11990981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CAREERTECH ACCREDITATIONS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89929" y="5668949"/>
            <a:ext cx="4747675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DEC. 9-11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00816" y="5668949"/>
            <a:ext cx="8372800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SOUTHWEST TECH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7880" y="4061795"/>
            <a:ext cx="8372800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RED RIVER TECH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10680" y="3939480"/>
            <a:ext cx="4747675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NOV. 19-20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737895"/>
            <a:ext cx="18288000" cy="8549105"/>
            <a:chOff x="0" y="0"/>
            <a:chExt cx="4816593" cy="22516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251616"/>
            </a:xfrm>
            <a:custGeom>
              <a:avLst/>
              <a:gdLst/>
              <a:ahLst/>
              <a:cxnLst/>
              <a:rect r="r" b="b" t="t" l="l"/>
              <a:pathLst>
                <a:path h="225161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417910" y="2698421"/>
            <a:ext cx="8841390" cy="5824265"/>
          </a:xfrm>
          <a:custGeom>
            <a:avLst/>
            <a:gdLst/>
            <a:ahLst/>
            <a:cxnLst/>
            <a:rect r="r" b="b" t="t" l="l"/>
            <a:pathLst>
              <a:path h="5824265" w="8841390">
                <a:moveTo>
                  <a:pt x="0" y="0"/>
                </a:moveTo>
                <a:lnTo>
                  <a:pt x="8841390" y="0"/>
                </a:lnTo>
                <a:lnTo>
                  <a:pt x="8841390" y="5824265"/>
                </a:lnTo>
                <a:lnTo>
                  <a:pt x="0" y="5824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26488" y="548704"/>
            <a:ext cx="11990981" cy="902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NEW TEACHER VISITS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0743" y="3282707"/>
            <a:ext cx="7158360" cy="4598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CHECK YOUR EMAIL FOR DATE CONFIRMATION</a:t>
            </a:r>
          </a:p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STARTING LATER</a:t>
            </a:r>
          </a:p>
          <a:p>
            <a:pPr algn="ctr" marL="0" indent="0" lvl="0">
              <a:lnSpc>
                <a:spcPts val="7336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THIS WEEK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44795" y="525919"/>
            <a:ext cx="14198411" cy="9761081"/>
            <a:chOff x="0" y="0"/>
            <a:chExt cx="3739499" cy="25708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39499" cy="2570820"/>
            </a:xfrm>
            <a:custGeom>
              <a:avLst/>
              <a:gdLst/>
              <a:ahLst/>
              <a:cxnLst/>
              <a:rect r="r" b="b" t="t" l="l"/>
              <a:pathLst>
                <a:path h="2570820" w="3739499">
                  <a:moveTo>
                    <a:pt x="27809" y="0"/>
                  </a:moveTo>
                  <a:lnTo>
                    <a:pt x="3711690" y="0"/>
                  </a:lnTo>
                  <a:cubicBezTo>
                    <a:pt x="3719066" y="0"/>
                    <a:pt x="3726139" y="2930"/>
                    <a:pt x="3731354" y="8145"/>
                  </a:cubicBezTo>
                  <a:cubicBezTo>
                    <a:pt x="3736570" y="13360"/>
                    <a:pt x="3739499" y="20433"/>
                    <a:pt x="3739499" y="27809"/>
                  </a:cubicBezTo>
                  <a:lnTo>
                    <a:pt x="3739499" y="2543011"/>
                  </a:lnTo>
                  <a:cubicBezTo>
                    <a:pt x="3739499" y="2558369"/>
                    <a:pt x="3727049" y="2570820"/>
                    <a:pt x="3711690" y="2570820"/>
                  </a:cubicBezTo>
                  <a:lnTo>
                    <a:pt x="27809" y="2570820"/>
                  </a:lnTo>
                  <a:cubicBezTo>
                    <a:pt x="20433" y="2570820"/>
                    <a:pt x="13360" y="2567890"/>
                    <a:pt x="8145" y="2562675"/>
                  </a:cubicBezTo>
                  <a:cubicBezTo>
                    <a:pt x="2930" y="2557460"/>
                    <a:pt x="0" y="2550386"/>
                    <a:pt x="0" y="2543011"/>
                  </a:cubicBezTo>
                  <a:lnTo>
                    <a:pt x="0" y="27809"/>
                  </a:lnTo>
                  <a:cubicBezTo>
                    <a:pt x="0" y="20433"/>
                    <a:pt x="2930" y="13360"/>
                    <a:pt x="8145" y="8145"/>
                  </a:cubicBezTo>
                  <a:cubicBezTo>
                    <a:pt x="13360" y="2930"/>
                    <a:pt x="20433" y="0"/>
                    <a:pt x="278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3739499" cy="2532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106130" y="5406460"/>
            <a:ext cx="3000479" cy="3363497"/>
            <a:chOff x="0" y="0"/>
            <a:chExt cx="1113930" cy="12487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467669" y="5406460"/>
            <a:ext cx="3000479" cy="3363497"/>
            <a:chOff x="0" y="0"/>
            <a:chExt cx="1113930" cy="12487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826284" y="5406460"/>
            <a:ext cx="3000479" cy="3363497"/>
            <a:chOff x="0" y="0"/>
            <a:chExt cx="1113930" cy="124870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6422521" y="1028700"/>
            <a:ext cx="5087852" cy="4114800"/>
          </a:xfrm>
          <a:custGeom>
            <a:avLst/>
            <a:gdLst/>
            <a:ahLst/>
            <a:cxnLst/>
            <a:rect r="r" b="b" t="t" l="l"/>
            <a:pathLst>
              <a:path h="4114800" w="5087852">
                <a:moveTo>
                  <a:pt x="0" y="0"/>
                </a:moveTo>
                <a:lnTo>
                  <a:pt x="5087851" y="0"/>
                </a:lnTo>
                <a:lnTo>
                  <a:pt x="50878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169754" y="6361260"/>
            <a:ext cx="2873231" cy="1339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The Newsletter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14078" y="5748612"/>
            <a:ext cx="2507661" cy="1339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Our Websites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44423" y="6361260"/>
            <a:ext cx="2333581" cy="1339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Your Email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31556" y="7452625"/>
            <a:ext cx="3072705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Oklahoma FCCLA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ctYOU.org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E1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74972" y="1000706"/>
            <a:ext cx="14138057" cy="8285588"/>
          </a:xfrm>
          <a:custGeom>
            <a:avLst/>
            <a:gdLst/>
            <a:ahLst/>
            <a:cxnLst/>
            <a:rect r="r" b="b" t="t" l="l"/>
            <a:pathLst>
              <a:path h="8285588" w="14138057">
                <a:moveTo>
                  <a:pt x="0" y="0"/>
                </a:moveTo>
                <a:lnTo>
                  <a:pt x="14138056" y="0"/>
                </a:lnTo>
                <a:lnTo>
                  <a:pt x="14138056" y="8285588"/>
                </a:lnTo>
                <a:lnTo>
                  <a:pt x="0" y="828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4219" r="0" b="-135052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>
  <p:cSld>
    <p:bg>
      <p:bgPr>
        <a:solidFill>
          <a:srgbClr val="C2E1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7377" y="6968077"/>
            <a:ext cx="502056" cy="50205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57377" y="5623026"/>
            <a:ext cx="502056" cy="50205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57377" y="4287805"/>
            <a:ext cx="502056" cy="50205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57377" y="3156426"/>
            <a:ext cx="502056" cy="50205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77E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-267315" y="773227"/>
            <a:ext cx="18822630" cy="146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914"/>
              </a:lnSpc>
              <a:spcBef>
                <a:spcPct val="0"/>
              </a:spcBef>
            </a:pPr>
            <a:r>
              <a:rPr lang="en-US" sz="9095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25-26 OATFCS OFFICERS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59617" y="3223101"/>
            <a:ext cx="717603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President: Mary Dushane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59617" y="4269352"/>
            <a:ext cx="7366037" cy="1098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3"/>
              </a:lnSpc>
            </a:pPr>
            <a:r>
              <a:rPr lang="en-US" sz="41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Pres.-Elect: Amanda Faulkenberry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59617" y="5614403"/>
            <a:ext cx="7506053" cy="1098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3"/>
              </a:lnSpc>
            </a:pPr>
            <a:r>
              <a:rPr lang="en-US" sz="41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Past President: Rita Hartwick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59617" y="6968979"/>
            <a:ext cx="7471971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Secretary: Kelly Brock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157377" y="7826407"/>
            <a:ext cx="502056" cy="50205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959617" y="7827308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Treasurer: Mary Beth Carver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479188" y="3223101"/>
            <a:ext cx="717603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N-VP: Lisa Favalora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45106" y="5064500"/>
            <a:ext cx="750605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S-VP: Tina Clawson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479188" y="5983853"/>
            <a:ext cx="7471971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SE-VP: Richard Boone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479188" y="6842182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Occ. VP: Bobbie Back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9678079" y="5982951"/>
            <a:ext cx="502056" cy="50205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643997" y="5063598"/>
            <a:ext cx="502056" cy="502056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9678079" y="4078472"/>
            <a:ext cx="502056" cy="502056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77E7"/>
            </a:solidFill>
            <a:ln cap="sq">
              <a:noFill/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6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9678079" y="3156426"/>
            <a:ext cx="502056" cy="502056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9678079" y="6841280"/>
            <a:ext cx="502056" cy="502056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77E7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10528297" y="4079373"/>
            <a:ext cx="7506053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NE-VP: Brenna Humphrey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9643997" y="7694860"/>
            <a:ext cx="502056" cy="502056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10445106" y="7694860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Div. Advisor: Holly Hanan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1157377" y="8745760"/>
            <a:ext cx="502056" cy="502056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877E7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50" id="50"/>
          <p:cNvSpPr txBox="true"/>
          <p:nvPr/>
        </p:nvSpPr>
        <p:spPr>
          <a:xfrm rot="0">
            <a:off x="1959617" y="8746661"/>
            <a:ext cx="8568679" cy="5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Treasurer-Elect: Emily Colvin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94669" y="260811"/>
            <a:ext cx="11698663" cy="2978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914"/>
              </a:lnSpc>
              <a:spcBef>
                <a:spcPct val="0"/>
              </a:spcBef>
            </a:pPr>
            <a:r>
              <a:rPr lang="en-US" sz="9095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GET INVOLVED WITH OATFCS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290872" y="3772299"/>
            <a:ext cx="4229454" cy="4741161"/>
            <a:chOff x="0" y="0"/>
            <a:chExt cx="1113930" cy="124870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760900" y="3990879"/>
            <a:ext cx="330466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OATFCS MEMBERSHIP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45345" y="5209797"/>
            <a:ext cx="3535771" cy="2731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Will need OATFCS members to work on committees and legislative networks to improve FCS programs in Oklahoma.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29273" y="3772299"/>
            <a:ext cx="4229454" cy="4741161"/>
            <a:chOff x="0" y="0"/>
            <a:chExt cx="1113930" cy="12487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656510" y="3990879"/>
            <a:ext cx="313218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TIME COMMITMENT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99301" y="5209797"/>
            <a:ext cx="3289398" cy="1816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The time commitment of serving with OATFCS is about 1-3 meetings a year.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1763552" y="3772299"/>
            <a:ext cx="4229454" cy="4741161"/>
            <a:chOff x="0" y="0"/>
            <a:chExt cx="1113930" cy="12487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13930" cy="1248701"/>
            </a:xfrm>
            <a:custGeom>
              <a:avLst/>
              <a:gdLst/>
              <a:ahLst/>
              <a:cxnLst/>
              <a:rect r="r" b="b" t="t" l="l"/>
              <a:pathLst>
                <a:path h="1248701" w="1113930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8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1763552" y="4252816"/>
            <a:ext cx="4209881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CORRESPONDENCE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33580" y="5209797"/>
            <a:ext cx="3289398" cy="1816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Typically correspondence occurs via mail, email, or fax.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56883" y="9266062"/>
            <a:ext cx="14774235" cy="613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77"/>
              </a:lnSpc>
              <a:spcBef>
                <a:spcPct val="0"/>
              </a:spcBef>
            </a:pPr>
            <a:r>
              <a:rPr lang="en-US" sz="3799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WILL NEED VOLUNTEERS FROM EACH REGION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65023" y="2104837"/>
            <a:ext cx="6981930" cy="1932441"/>
            <a:chOff x="0" y="0"/>
            <a:chExt cx="2785557" cy="7709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85557" cy="770980"/>
            </a:xfrm>
            <a:custGeom>
              <a:avLst/>
              <a:gdLst/>
              <a:ahLst/>
              <a:cxnLst/>
              <a:rect r="r" b="b" t="t" l="l"/>
              <a:pathLst>
                <a:path h="770980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37714"/>
                  </a:lnTo>
                  <a:cubicBezTo>
                    <a:pt x="2785557" y="756086"/>
                    <a:pt x="2770664" y="770980"/>
                    <a:pt x="2752291" y="770980"/>
                  </a:cubicBezTo>
                  <a:lnTo>
                    <a:pt x="33266" y="770980"/>
                  </a:lnTo>
                  <a:cubicBezTo>
                    <a:pt x="14893" y="770980"/>
                    <a:pt x="0" y="756086"/>
                    <a:pt x="0" y="73771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0"/>
              <a:ext cx="2785557" cy="6757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Membership Committee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65023" y="4153633"/>
            <a:ext cx="6981930" cy="1876819"/>
            <a:chOff x="0" y="0"/>
            <a:chExt cx="2785557" cy="7487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85557" cy="748788"/>
            </a:xfrm>
            <a:custGeom>
              <a:avLst/>
              <a:gdLst/>
              <a:ahLst/>
              <a:cxnLst/>
              <a:rect r="r" b="b" t="t" l="l"/>
              <a:pathLst>
                <a:path h="748788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76200"/>
              <a:ext cx="2785557" cy="672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047"/>
                </a:lnSpc>
              </a:pPr>
              <a:r>
                <a:rPr lang="en-US" sz="4900" spc="347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Public Information Committee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65023" y="6201901"/>
            <a:ext cx="6981930" cy="1932441"/>
            <a:chOff x="0" y="0"/>
            <a:chExt cx="2785557" cy="7709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85557" cy="770980"/>
            </a:xfrm>
            <a:custGeom>
              <a:avLst/>
              <a:gdLst/>
              <a:ahLst/>
              <a:cxnLst/>
              <a:rect r="r" b="b" t="t" l="l"/>
              <a:pathLst>
                <a:path h="770980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37714"/>
                  </a:lnTo>
                  <a:cubicBezTo>
                    <a:pt x="2785557" y="756086"/>
                    <a:pt x="2770664" y="770980"/>
                    <a:pt x="2752291" y="770980"/>
                  </a:cubicBezTo>
                  <a:lnTo>
                    <a:pt x="33266" y="770980"/>
                  </a:lnTo>
                  <a:cubicBezTo>
                    <a:pt x="14893" y="770980"/>
                    <a:pt x="0" y="756086"/>
                    <a:pt x="0" y="73771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0"/>
              <a:ext cx="2785557" cy="6757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Scholarship Committee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28700" y="203074"/>
            <a:ext cx="16827090" cy="1473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914"/>
              </a:lnSpc>
              <a:spcBef>
                <a:spcPct val="0"/>
              </a:spcBef>
            </a:pPr>
            <a:r>
              <a:rPr lang="en-US" sz="9095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THANK YOU FOR SERVING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042348" y="2104837"/>
            <a:ext cx="5941095" cy="1893724"/>
          </a:xfrm>
          <a:custGeom>
            <a:avLst/>
            <a:gdLst/>
            <a:ahLst/>
            <a:cxnLst/>
            <a:rect r="r" b="b" t="t" l="l"/>
            <a:pathLst>
              <a:path h="1893724" w="5941095">
                <a:moveTo>
                  <a:pt x="0" y="0"/>
                </a:moveTo>
                <a:lnTo>
                  <a:pt x="5941095" y="0"/>
                </a:lnTo>
                <a:lnTo>
                  <a:pt x="5941095" y="1893724"/>
                </a:lnTo>
                <a:lnTo>
                  <a:pt x="0" y="189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937899" y="2142014"/>
            <a:ext cx="5446372" cy="170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0597" indent="-260298" lvl="1">
              <a:lnSpc>
                <a:spcPts val="3375"/>
              </a:lnSpc>
              <a:buFont typeface="Arial"/>
              <a:buChar char="•"/>
            </a:pPr>
            <a:r>
              <a:rPr lang="en-US" sz="2411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Work to increase membership in OATFACS</a:t>
            </a:r>
          </a:p>
          <a:p>
            <a:pPr algn="l" marL="520597" indent="-260298" lvl="1">
              <a:lnSpc>
                <a:spcPts val="3375"/>
              </a:lnSpc>
              <a:buFont typeface="Arial"/>
              <a:buChar char="•"/>
            </a:pPr>
            <a:r>
              <a:rPr lang="en-US" sz="2411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maintains a communication network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134641" y="4205155"/>
            <a:ext cx="5726419" cy="1825296"/>
          </a:xfrm>
          <a:custGeom>
            <a:avLst/>
            <a:gdLst/>
            <a:ahLst/>
            <a:cxnLst/>
            <a:rect r="r" b="b" t="t" l="l"/>
            <a:pathLst>
              <a:path h="1825296" w="5726419">
                <a:moveTo>
                  <a:pt x="0" y="0"/>
                </a:moveTo>
                <a:lnTo>
                  <a:pt x="5726419" y="0"/>
                </a:lnTo>
                <a:lnTo>
                  <a:pt x="5726419" y="1825296"/>
                </a:lnTo>
                <a:lnTo>
                  <a:pt x="0" y="182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042348" y="4323859"/>
            <a:ext cx="5203426" cy="1460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0168" indent="-230084" lvl="1">
              <a:lnSpc>
                <a:spcPts val="2983"/>
              </a:lnSpc>
              <a:buFont typeface="Arial"/>
              <a:buChar char="•"/>
            </a:pPr>
            <a:r>
              <a:rPr lang="en-US" sz="2131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Recognize teachers and programs making outstanding contribultions to FCS</a:t>
            </a:r>
          </a:p>
          <a:p>
            <a:pPr algn="l" marL="460168" indent="-230084" lvl="1">
              <a:lnSpc>
                <a:spcPts val="2983"/>
              </a:lnSpc>
              <a:buFont typeface="Arial"/>
              <a:buChar char="•"/>
            </a:pPr>
            <a:r>
              <a:rPr lang="en-US" sz="2131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promote curriculum showcase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134641" y="6240001"/>
            <a:ext cx="5736588" cy="1828537"/>
          </a:xfrm>
          <a:custGeom>
            <a:avLst/>
            <a:gdLst/>
            <a:ahLst/>
            <a:cxnLst/>
            <a:rect r="r" b="b" t="t" l="l"/>
            <a:pathLst>
              <a:path h="1828537" w="5736588">
                <a:moveTo>
                  <a:pt x="0" y="0"/>
                </a:moveTo>
                <a:lnTo>
                  <a:pt x="5736588" y="0"/>
                </a:lnTo>
                <a:lnTo>
                  <a:pt x="5736588" y="1828538"/>
                </a:lnTo>
                <a:lnTo>
                  <a:pt x="0" y="1828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134641" y="6290582"/>
            <a:ext cx="5258895" cy="1326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7344" indent="-273672" lvl="1">
              <a:lnSpc>
                <a:spcPts val="3549"/>
              </a:lnSpc>
              <a:buFont typeface="Arial"/>
              <a:buChar char="•"/>
            </a:pPr>
            <a:r>
              <a:rPr lang="en-US" sz="2535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review applications of scholarships</a:t>
            </a:r>
          </a:p>
          <a:p>
            <a:pPr algn="l" marL="547344" indent="-273672" lvl="1">
              <a:lnSpc>
                <a:spcPts val="3549"/>
              </a:lnSpc>
              <a:buFont typeface="Arial"/>
              <a:buChar char="•"/>
            </a:pPr>
            <a:r>
              <a:rPr lang="en-US" sz="2535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determine scholarship recipients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765023" y="8232328"/>
            <a:ext cx="6981930" cy="1858976"/>
            <a:chOff x="0" y="0"/>
            <a:chExt cx="2785557" cy="74166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85557" cy="741669"/>
            </a:xfrm>
            <a:custGeom>
              <a:avLst/>
              <a:gdLst/>
              <a:ahLst/>
              <a:cxnLst/>
              <a:rect r="r" b="b" t="t" l="l"/>
              <a:pathLst>
                <a:path h="741669" w="2785557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2785557" cy="6654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738"/>
                </a:lnSpc>
              </a:pPr>
              <a:r>
                <a:rPr lang="en-US" sz="4600" spc="326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Nominating/Awards Committee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0124472" y="8278089"/>
            <a:ext cx="5736588" cy="1828537"/>
          </a:xfrm>
          <a:custGeom>
            <a:avLst/>
            <a:gdLst/>
            <a:ahLst/>
            <a:cxnLst/>
            <a:rect r="r" b="b" t="t" l="l"/>
            <a:pathLst>
              <a:path h="1828537" w="5736588">
                <a:moveTo>
                  <a:pt x="0" y="0"/>
                </a:moveTo>
                <a:lnTo>
                  <a:pt x="5736588" y="0"/>
                </a:lnTo>
                <a:lnTo>
                  <a:pt x="5736588" y="1828537"/>
                </a:lnTo>
                <a:lnTo>
                  <a:pt x="0" y="1828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124472" y="8328670"/>
            <a:ext cx="5258895" cy="1626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4165" indent="-252082" lvl="1">
              <a:lnSpc>
                <a:spcPts val="3269"/>
              </a:lnSpc>
              <a:buFont typeface="Arial"/>
              <a:buChar char="•"/>
            </a:pPr>
            <a:r>
              <a:rPr lang="en-US" sz="2335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Recruit applicants for the scholarship program.</a:t>
            </a:r>
          </a:p>
          <a:p>
            <a:pPr algn="l" marL="504165" indent="-252082" lvl="1">
              <a:lnSpc>
                <a:spcPts val="3269"/>
              </a:lnSpc>
              <a:buFont typeface="Arial"/>
              <a:buChar char="•"/>
            </a:pPr>
            <a:r>
              <a:rPr lang="en-US" sz="2335">
                <a:solidFill>
                  <a:srgbClr val="1F5471"/>
                </a:solidFill>
                <a:latin typeface="Sniglet"/>
                <a:ea typeface="Sniglet"/>
                <a:cs typeface="Sniglet"/>
                <a:sym typeface="Sniglet"/>
              </a:rPr>
              <a:t>Assist with hosting awards ceremony.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6517" y="2330047"/>
            <a:ext cx="16514967" cy="5626905"/>
          </a:xfrm>
          <a:custGeom>
            <a:avLst/>
            <a:gdLst/>
            <a:ahLst/>
            <a:cxnLst/>
            <a:rect r="r" b="b" t="t" l="l"/>
            <a:pathLst>
              <a:path h="5626905" w="16514967">
                <a:moveTo>
                  <a:pt x="0" y="0"/>
                </a:moveTo>
                <a:lnTo>
                  <a:pt x="16514966" y="0"/>
                </a:lnTo>
                <a:lnTo>
                  <a:pt x="16514966" y="5626906"/>
                </a:lnTo>
                <a:lnTo>
                  <a:pt x="0" y="562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>
  <p:cSld>
    <p:bg>
      <p:bgPr>
        <a:solidFill>
          <a:srgbClr val="EF3E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23796" y="5056533"/>
            <a:ext cx="345384" cy="34538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971308" y="8116488"/>
            <a:ext cx="345384" cy="34538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F547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38281" y="1814252"/>
            <a:ext cx="17293561" cy="8937439"/>
            <a:chOff x="0" y="0"/>
            <a:chExt cx="4554683" cy="23538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54683" cy="2353893"/>
            </a:xfrm>
            <a:custGeom>
              <a:avLst/>
              <a:gdLst/>
              <a:ahLst/>
              <a:cxnLst/>
              <a:rect r="r" b="b" t="t" l="l"/>
              <a:pathLst>
                <a:path h="2353893" w="4554683">
                  <a:moveTo>
                    <a:pt x="22831" y="0"/>
                  </a:moveTo>
                  <a:lnTo>
                    <a:pt x="4531851" y="0"/>
                  </a:lnTo>
                  <a:cubicBezTo>
                    <a:pt x="4544461" y="0"/>
                    <a:pt x="4554683" y="10222"/>
                    <a:pt x="4554683" y="22831"/>
                  </a:cubicBezTo>
                  <a:lnTo>
                    <a:pt x="4554683" y="2331062"/>
                  </a:lnTo>
                  <a:cubicBezTo>
                    <a:pt x="4554683" y="2337117"/>
                    <a:pt x="4552278" y="2342924"/>
                    <a:pt x="4547996" y="2347206"/>
                  </a:cubicBezTo>
                  <a:cubicBezTo>
                    <a:pt x="4543714" y="2351488"/>
                    <a:pt x="4537907" y="2353893"/>
                    <a:pt x="4531851" y="2353893"/>
                  </a:cubicBezTo>
                  <a:lnTo>
                    <a:pt x="22831" y="2353893"/>
                  </a:lnTo>
                  <a:cubicBezTo>
                    <a:pt x="10222" y="2353893"/>
                    <a:pt x="0" y="2343671"/>
                    <a:pt x="0" y="2331062"/>
                  </a:cubicBezTo>
                  <a:lnTo>
                    <a:pt x="0" y="22831"/>
                  </a:lnTo>
                  <a:cubicBezTo>
                    <a:pt x="0" y="16776"/>
                    <a:pt x="2405" y="10969"/>
                    <a:pt x="6687" y="6687"/>
                  </a:cubicBezTo>
                  <a:cubicBezTo>
                    <a:pt x="10969" y="2405"/>
                    <a:pt x="16776" y="0"/>
                    <a:pt x="228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38100"/>
              <a:ext cx="4554683" cy="23157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6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148828" y="31198"/>
            <a:ext cx="7990345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2025-2026 SEC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97779" y="2264493"/>
            <a:ext cx="7027857" cy="7296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Kendall Stout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Stigler HS​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Vice President​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Kooper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Walker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Kingston HS​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Community Service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Amina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Washington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Oklahoma Union HS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 Secondary Officer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Aleighnna Rodriguez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Great Plains Tech Center​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VP of Community Service​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Tennyson Elrod-Spears, Wright City</a:t>
            </a:r>
            <a:r>
              <a:rPr lang="en-US" sz="2599" b="true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HS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637332" y="2121618"/>
            <a:ext cx="7746443" cy="743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Membership​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Maddie Mueller</a:t>
            </a: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, Colbert HS​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Programs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Gracelyn Vails</a:t>
            </a: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, Stigler HS​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Public Relations​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Tyce Myers</a:t>
            </a: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, Edmond North HS​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 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Competitive Events​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Audree Elder</a:t>
            </a: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,  Putnam City North HS​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 b="true">
                <a:solidFill>
                  <a:srgbClr val="1F547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Marketing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1F5471"/>
                </a:solidFill>
                <a:latin typeface="Montserrat"/>
                <a:ea typeface="Montserrat"/>
                <a:cs typeface="Montserrat"/>
                <a:sym typeface="Montserrat"/>
              </a:rPr>
              <a:t>Adrianna Allen, Sallisaw HS​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36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0338" y="262869"/>
            <a:ext cx="6909079" cy="5014488"/>
          </a:xfrm>
          <a:custGeom>
            <a:avLst/>
            <a:gdLst/>
            <a:ahLst/>
            <a:cxnLst/>
            <a:rect r="r" b="b" t="t" l="l"/>
            <a:pathLst>
              <a:path h="5014488" w="6909079">
                <a:moveTo>
                  <a:pt x="0" y="0"/>
                </a:moveTo>
                <a:lnTo>
                  <a:pt x="6909079" y="0"/>
                </a:lnTo>
                <a:lnTo>
                  <a:pt x="6909079" y="5014489"/>
                </a:lnTo>
                <a:lnTo>
                  <a:pt x="0" y="5014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40224" y="1296415"/>
            <a:ext cx="4638740" cy="7961885"/>
          </a:xfrm>
          <a:custGeom>
            <a:avLst/>
            <a:gdLst/>
            <a:ahLst/>
            <a:cxnLst/>
            <a:rect r="r" b="b" t="t" l="l"/>
            <a:pathLst>
              <a:path h="7961885" w="4638740">
                <a:moveTo>
                  <a:pt x="0" y="0"/>
                </a:moveTo>
                <a:lnTo>
                  <a:pt x="4638739" y="0"/>
                </a:lnTo>
                <a:lnTo>
                  <a:pt x="4638739" y="7961885"/>
                </a:lnTo>
                <a:lnTo>
                  <a:pt x="0" y="796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53" t="0" r="-1265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3673" y="5634862"/>
            <a:ext cx="6381894" cy="3623438"/>
          </a:xfrm>
          <a:custGeom>
            <a:avLst/>
            <a:gdLst/>
            <a:ahLst/>
            <a:cxnLst/>
            <a:rect r="r" b="b" t="t" l="l"/>
            <a:pathLst>
              <a:path h="3623438" w="6381894">
                <a:moveTo>
                  <a:pt x="0" y="0"/>
                </a:moveTo>
                <a:lnTo>
                  <a:pt x="6381894" y="0"/>
                </a:lnTo>
                <a:lnTo>
                  <a:pt x="6381894" y="3623438"/>
                </a:lnTo>
                <a:lnTo>
                  <a:pt x="0" y="3623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0829" b="-8603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53803" y="325667"/>
            <a:ext cx="4767719" cy="4598497"/>
          </a:xfrm>
          <a:custGeom>
            <a:avLst/>
            <a:gdLst/>
            <a:ahLst/>
            <a:cxnLst/>
            <a:rect r="r" b="b" t="t" l="l"/>
            <a:pathLst>
              <a:path h="4598497" w="4767719">
                <a:moveTo>
                  <a:pt x="0" y="0"/>
                </a:moveTo>
                <a:lnTo>
                  <a:pt x="4767719" y="0"/>
                </a:lnTo>
                <a:lnTo>
                  <a:pt x="4767719" y="4598496"/>
                </a:lnTo>
                <a:lnTo>
                  <a:pt x="0" y="4598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605" r="0" b="-316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79417" y="5572054"/>
            <a:ext cx="5532827" cy="3686246"/>
          </a:xfrm>
          <a:custGeom>
            <a:avLst/>
            <a:gdLst/>
            <a:ahLst/>
            <a:cxnLst/>
            <a:rect r="r" b="b" t="t" l="l"/>
            <a:pathLst>
              <a:path h="3686246" w="5532827">
                <a:moveTo>
                  <a:pt x="0" y="0"/>
                </a:moveTo>
                <a:lnTo>
                  <a:pt x="5532827" y="0"/>
                </a:lnTo>
                <a:lnTo>
                  <a:pt x="5532827" y="3686246"/>
                </a:lnTo>
                <a:lnTo>
                  <a:pt x="0" y="36862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843280" y="351066"/>
            <a:ext cx="7843096" cy="9413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LEAD REGISTRATION DEADLINE: </a:t>
            </a:r>
          </a:p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AUGUST 28TH</a:t>
            </a:r>
          </a:p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DON’T WAIT!</a:t>
            </a:r>
          </a:p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REGISTER NOW! 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86281" y="1028700"/>
            <a:ext cx="6557503" cy="8491966"/>
          </a:xfrm>
          <a:custGeom>
            <a:avLst/>
            <a:gdLst/>
            <a:ahLst/>
            <a:cxnLst/>
            <a:rect r="r" b="b" t="t" l="l"/>
            <a:pathLst>
              <a:path h="8491966" w="6557503">
                <a:moveTo>
                  <a:pt x="0" y="0"/>
                </a:moveTo>
                <a:lnTo>
                  <a:pt x="6557503" y="0"/>
                </a:lnTo>
                <a:lnTo>
                  <a:pt x="6557503" y="8491966"/>
                </a:lnTo>
                <a:lnTo>
                  <a:pt x="0" y="8491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1140113"/>
            <a:ext cx="8361010" cy="7835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LEADERSHIP CONFERENCE:</a:t>
            </a:r>
          </a:p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WASHINGTON, DC </a:t>
            </a:r>
          </a:p>
          <a:p>
            <a:pPr algn="ctr">
              <a:lnSpc>
                <a:spcPts val="12489"/>
              </a:lnSpc>
            </a:pPr>
            <a:r>
              <a:rPr lang="en-US" b="true" sz="8921">
                <a:solidFill>
                  <a:srgbClr val="1F547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JULY 6-10, 2026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1312" y="2341728"/>
            <a:ext cx="9249846" cy="4694297"/>
          </a:xfrm>
          <a:custGeom>
            <a:avLst/>
            <a:gdLst/>
            <a:ahLst/>
            <a:cxnLst/>
            <a:rect r="r" b="b" t="t" l="l"/>
            <a:pathLst>
              <a:path h="4694297" w="9249846">
                <a:moveTo>
                  <a:pt x="0" y="0"/>
                </a:moveTo>
                <a:lnTo>
                  <a:pt x="9249846" y="0"/>
                </a:lnTo>
                <a:lnTo>
                  <a:pt x="9249846" y="4694297"/>
                </a:lnTo>
                <a:lnTo>
                  <a:pt x="0" y="46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48591" y="3267215"/>
            <a:ext cx="14349536" cy="3706351"/>
            <a:chOff x="0" y="0"/>
            <a:chExt cx="19132714" cy="494180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39116" y="971987"/>
              <a:ext cx="18121615" cy="871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1F54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Lindsay High School FCCLA- 3 Events in TOP 10 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363513" y="3037856"/>
              <a:ext cx="18121615" cy="871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1F54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Fox High School FCCLA- 1 Event in TOP 10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66675"/>
              <a:ext cx="18848641" cy="871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1F54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Bridge Creek High School FCCLA- 4 Events in TOP 10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84073" y="2004922"/>
              <a:ext cx="18848641" cy="871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1F54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Great Plains Tech-PS FCCLA- 4 Events in TOP 10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84073" y="4070791"/>
              <a:ext cx="18848641" cy="871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1F547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Putnam City North FCCLA - 2 Events in TOP 10 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957381" y="7210225"/>
            <a:ext cx="3804358" cy="3076775"/>
          </a:xfrm>
          <a:custGeom>
            <a:avLst/>
            <a:gdLst/>
            <a:ahLst/>
            <a:cxnLst/>
            <a:rect r="r" b="b" t="t" l="l"/>
            <a:pathLst>
              <a:path h="3076775" w="3804358">
                <a:moveTo>
                  <a:pt x="0" y="0"/>
                </a:moveTo>
                <a:lnTo>
                  <a:pt x="3804358" y="0"/>
                </a:lnTo>
                <a:lnTo>
                  <a:pt x="3804358" y="3076775"/>
                </a:lnTo>
                <a:lnTo>
                  <a:pt x="0" y="307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597900"/>
            <a:ext cx="15661720" cy="155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NLC CHAPTERS RECOGNITION - TOP 10 PLACEMENT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17851" y="1735936"/>
            <a:ext cx="10852299" cy="6605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299"/>
              </a:lnSpc>
              <a:spcBef>
                <a:spcPct val="0"/>
              </a:spcBef>
            </a:pPr>
            <a:r>
              <a:rPr lang="en-US" sz="20076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OATFCS YEARS OF SERVICE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9090279" cy="9606636"/>
          </a:xfrm>
          <a:custGeom>
            <a:avLst/>
            <a:gdLst/>
            <a:ahLst/>
            <a:cxnLst/>
            <a:rect r="r" b="b" t="t" l="l"/>
            <a:pathLst>
              <a:path h="9606636" w="9090279">
                <a:moveTo>
                  <a:pt x="0" y="0"/>
                </a:moveTo>
                <a:lnTo>
                  <a:pt x="9090279" y="0"/>
                </a:lnTo>
                <a:lnTo>
                  <a:pt x="9090279" y="9606636"/>
                </a:lnTo>
                <a:lnTo>
                  <a:pt x="0" y="9606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118979" y="3405059"/>
            <a:ext cx="8203674" cy="3267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299"/>
              </a:lnSpc>
              <a:spcBef>
                <a:spcPct val="0"/>
              </a:spcBef>
            </a:pPr>
            <a:r>
              <a:rPr lang="en-US" sz="20076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EMAIL ME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32776" y="0"/>
            <a:ext cx="13723806" cy="10287000"/>
          </a:xfrm>
          <a:custGeom>
            <a:avLst/>
            <a:gdLst/>
            <a:ahLst/>
            <a:cxnLst/>
            <a:rect r="r" b="b" t="t" l="l"/>
            <a:pathLst>
              <a:path h="10287000" w="13723806">
                <a:moveTo>
                  <a:pt x="0" y="0"/>
                </a:moveTo>
                <a:lnTo>
                  <a:pt x="13723807" y="0"/>
                </a:lnTo>
                <a:lnTo>
                  <a:pt x="137238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1" r="0" b="-361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28320" y="2951416"/>
            <a:ext cx="15631361" cy="486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384"/>
              </a:lnSpc>
            </a:pPr>
            <a:r>
              <a:rPr lang="en-US" sz="144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PLEASE MOVE INTO YOUR DISTRICT SECTIONS FOR DISTRICT PLANNING MEETINGS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40526" y="2536178"/>
            <a:ext cx="7345741" cy="1683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624"/>
              </a:lnSpc>
              <a:spcBef>
                <a:spcPct val="0"/>
              </a:spcBef>
            </a:pPr>
            <a:r>
              <a:rPr lang="en-US" sz="104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QR CODE VERIFICATION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40526" y="3889260"/>
            <a:ext cx="7703474" cy="3245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39"/>
              </a:lnSpc>
              <a:spcBef>
                <a:spcPct val="0"/>
              </a:spcBef>
            </a:pPr>
            <a:r>
              <a:rPr lang="en-US" b="true" sz="3099">
                <a:solidFill>
                  <a:srgbClr val="1F547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Below is the QR Code you will use for your verification forms for this year. This will take you to a digital form to complete. You will need to answer every question. Then it will be emailed to you so you can print it.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847433" y="1437567"/>
            <a:ext cx="7411867" cy="7411867"/>
          </a:xfrm>
          <a:custGeom>
            <a:avLst/>
            <a:gdLst/>
            <a:ahLst/>
            <a:cxnLst/>
            <a:rect r="r" b="b" t="t" l="l"/>
            <a:pathLst>
              <a:path h="7411867" w="7411867">
                <a:moveTo>
                  <a:pt x="0" y="0"/>
                </a:moveTo>
                <a:lnTo>
                  <a:pt x="7411867" y="0"/>
                </a:lnTo>
                <a:lnTo>
                  <a:pt x="7411867" y="7411866"/>
                </a:lnTo>
                <a:lnTo>
                  <a:pt x="0" y="741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95302" y="392706"/>
            <a:ext cx="8203674" cy="206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800"/>
              </a:lnSpc>
              <a:spcBef>
                <a:spcPct val="0"/>
              </a:spcBef>
            </a:pPr>
            <a:r>
              <a:rPr lang="en-US" sz="120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~PSA~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76889" y="3238875"/>
            <a:ext cx="15640501" cy="5906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This entire powerpoint will be posted to ctyou after ok summit. You can review</a:t>
            </a: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 it using this link: </a:t>
            </a:r>
          </a:p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</a:p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trike="noStrike" u="sng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  <a:hlinkClick r:id="rId3" tooltip="https://scribehow.com/shared/Accessing_Northeast_Region_Date_Sheet_on_CTYou__rIps9mLxSMiiCHs_W_JJBw?referrer=workspace"/>
              </a:rPr>
              <a:t>Scribe to get you to Region Specific Resources</a:t>
            </a:r>
            <a:r>
              <a:rPr lang="en-US" sz="5600" strike="noStrike" u="none">
                <a:solidFill>
                  <a:srgbClr val="1F5471"/>
                </a:solidFill>
                <a:latin typeface="Coustard"/>
                <a:ea typeface="Coustard"/>
                <a:cs typeface="Coustard"/>
                <a:sym typeface="Coustar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6032" y="3297497"/>
            <a:ext cx="2226358" cy="2037263"/>
            <a:chOff x="0" y="0"/>
            <a:chExt cx="888242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8242" cy="812800"/>
            </a:xfrm>
            <a:custGeom>
              <a:avLst/>
              <a:gdLst/>
              <a:ahLst/>
              <a:cxnLst/>
              <a:rect r="r" b="b" t="t" l="l"/>
              <a:pathLst>
                <a:path h="812800" w="888242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S1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764581" y="3297497"/>
            <a:ext cx="2366309" cy="2037263"/>
            <a:chOff x="0" y="0"/>
            <a:chExt cx="94407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D7EC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846964" y="3297497"/>
            <a:ext cx="2297036" cy="2037263"/>
            <a:chOff x="0" y="0"/>
            <a:chExt cx="916441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6441" cy="812800"/>
            </a:xfrm>
            <a:custGeom>
              <a:avLst/>
              <a:gdLst/>
              <a:ahLst/>
              <a:cxnLst/>
              <a:rect r="r" b="b" t="t" l="l"/>
              <a:pathLst>
                <a:path h="812800" w="916441">
                  <a:moveTo>
                    <a:pt x="101112" y="0"/>
                  </a:moveTo>
                  <a:lnTo>
                    <a:pt x="815329" y="0"/>
                  </a:lnTo>
                  <a:cubicBezTo>
                    <a:pt x="842145" y="0"/>
                    <a:pt x="867863" y="10653"/>
                    <a:pt x="886826" y="29615"/>
                  </a:cubicBezTo>
                  <a:cubicBezTo>
                    <a:pt x="905788" y="48577"/>
                    <a:pt x="916441" y="74295"/>
                    <a:pt x="916441" y="101112"/>
                  </a:cubicBezTo>
                  <a:lnTo>
                    <a:pt x="916441" y="711688"/>
                  </a:lnTo>
                  <a:cubicBezTo>
                    <a:pt x="916441" y="767531"/>
                    <a:pt x="871171" y="812800"/>
                    <a:pt x="815329" y="812800"/>
                  </a:cubicBezTo>
                  <a:lnTo>
                    <a:pt x="101112" y="812800"/>
                  </a:lnTo>
                  <a:cubicBezTo>
                    <a:pt x="45269" y="812800"/>
                    <a:pt x="0" y="767531"/>
                    <a:pt x="0" y="711688"/>
                  </a:cubicBezTo>
                  <a:lnTo>
                    <a:pt x="0" y="101112"/>
                  </a:lnTo>
                  <a:cubicBezTo>
                    <a:pt x="0" y="45269"/>
                    <a:pt x="45269" y="0"/>
                    <a:pt x="101112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14300"/>
              <a:ext cx="916441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800343" y="3297497"/>
            <a:ext cx="2366309" cy="2037263"/>
            <a:chOff x="0" y="0"/>
            <a:chExt cx="944078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D7ECF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S4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604684" y="3297497"/>
            <a:ext cx="2347585" cy="2037263"/>
            <a:chOff x="0" y="0"/>
            <a:chExt cx="936608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6608" cy="812800"/>
            </a:xfrm>
            <a:custGeom>
              <a:avLst/>
              <a:gdLst/>
              <a:ahLst/>
              <a:cxnLst/>
              <a:rect r="r" b="b" t="t" l="l"/>
              <a:pathLst>
                <a:path h="812800" w="936608">
                  <a:moveTo>
                    <a:pt x="98935" y="0"/>
                  </a:moveTo>
                  <a:lnTo>
                    <a:pt x="837673" y="0"/>
                  </a:lnTo>
                  <a:cubicBezTo>
                    <a:pt x="863912" y="0"/>
                    <a:pt x="889077" y="10423"/>
                    <a:pt x="907631" y="28977"/>
                  </a:cubicBezTo>
                  <a:cubicBezTo>
                    <a:pt x="926185" y="47531"/>
                    <a:pt x="936608" y="72696"/>
                    <a:pt x="936608" y="98935"/>
                  </a:cubicBezTo>
                  <a:lnTo>
                    <a:pt x="936608" y="713865"/>
                  </a:lnTo>
                  <a:cubicBezTo>
                    <a:pt x="936608" y="768505"/>
                    <a:pt x="892313" y="812800"/>
                    <a:pt x="837673" y="812800"/>
                  </a:cubicBezTo>
                  <a:lnTo>
                    <a:pt x="98935" y="812800"/>
                  </a:lnTo>
                  <a:cubicBezTo>
                    <a:pt x="44295" y="812800"/>
                    <a:pt x="0" y="768505"/>
                    <a:pt x="0" y="713865"/>
                  </a:cubicBezTo>
                  <a:lnTo>
                    <a:pt x="0" y="98935"/>
                  </a:lnTo>
                  <a:cubicBezTo>
                    <a:pt x="0" y="44295"/>
                    <a:pt x="44295" y="0"/>
                    <a:pt x="98935" y="0"/>
                  </a:cubicBezTo>
                  <a:close/>
                </a:path>
              </a:pathLst>
            </a:custGeom>
            <a:solidFill>
              <a:srgbClr val="C2E1F5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14300"/>
              <a:ext cx="93660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S5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709379">
            <a:off x="-81381" y="728063"/>
            <a:ext cx="7315200" cy="2011680"/>
          </a:xfrm>
          <a:custGeom>
            <a:avLst/>
            <a:gdLst/>
            <a:ahLst/>
            <a:cxnLst/>
            <a:rect r="r" b="b" t="t" l="l"/>
            <a:pathLst>
              <a:path h="2011680" w="7315200">
                <a:moveTo>
                  <a:pt x="0" y="0"/>
                </a:moveTo>
                <a:lnTo>
                  <a:pt x="7315200" y="0"/>
                </a:lnTo>
                <a:lnTo>
                  <a:pt x="731520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836032" y="5470764"/>
            <a:ext cx="3153432" cy="4231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Cache HS-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Robyn English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Cordell HS-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Keely Bobeck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Altus HS-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Emma Place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Western Tech, CA-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 Alexander Thomison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Lawton LRC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OPEN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Great Plains, CA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OPEN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570522" y="5461239"/>
            <a:ext cx="2723725" cy="1421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Wayne HS- </a:t>
            </a:r>
          </a:p>
          <a:p>
            <a:pPr algn="l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Andrea Wartchow</a:t>
            </a:r>
          </a:p>
          <a:p>
            <a:pPr algn="l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Union City- </a:t>
            </a:r>
          </a:p>
          <a:p>
            <a:pPr algn="l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Heather Babione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846964" y="5414885"/>
            <a:ext cx="2598964" cy="3526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PC West HS-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Lacy Curtis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Mustang HS-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Tina Roby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Mustang MS-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Jennifer Valadez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Hefner MS-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Julie Meder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PC-Mayfield MS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OPEN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613407" y="273627"/>
            <a:ext cx="9929412" cy="228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TEACHER CHANGES!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490134" y="5405360"/>
            <a:ext cx="2988044" cy="4593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Westmoore HS-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Kimberly Griffin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Southmoore HS-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Darcy Malezer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Westmoore HS-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 Ashley Craft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Moore HS-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Kelli McCaskill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Moore HS-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Taryn Fowler Kelley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Noble HS-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 Susan Swopes</a:t>
            </a:r>
          </a:p>
          <a:p>
            <a:pPr algn="just">
              <a:lnSpc>
                <a:spcPts val="279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5271637" y="5405360"/>
            <a:ext cx="2690558" cy="4593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OKC- Capitol Hill-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Shelley Mitchell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OKC- NW Classen-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Jacob Gray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N</a:t>
            </a: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ewcastle HS-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 Ashten Johnson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OKC- Southeast HS-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Ericka Barnett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OKC- Douglas HS-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Glenn Downey</a:t>
            </a:r>
          </a:p>
          <a:p>
            <a:pPr algn="just" marL="345439" indent="-172720" lvl="1">
              <a:lnSpc>
                <a:spcPts val="2799"/>
              </a:lnSpc>
              <a:buFont typeface="Arial"/>
              <a:buChar char="•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OKC- R</a:t>
            </a: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ogers MS- </a:t>
            </a:r>
          </a:p>
          <a:p>
            <a:pPr algn="just" marL="690879" indent="-230293" lvl="2">
              <a:lnSpc>
                <a:spcPts val="2799"/>
              </a:lnSpc>
              <a:buFont typeface="Arial"/>
              <a:buChar char="⚬"/>
            </a:pPr>
            <a:r>
              <a:rPr lang="en-US" sz="1599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Linda LeClear</a:t>
            </a:r>
          </a:p>
          <a:p>
            <a:pPr algn="just">
              <a:lnSpc>
                <a:spcPts val="279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9800343" y="5414885"/>
            <a:ext cx="2571920" cy="2469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Fletcher HS-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Brooke Wagstaff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Wilson HS</a:t>
            </a: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Kelli Kana</a:t>
            </a:r>
          </a:p>
          <a:p>
            <a:pPr algn="l" marL="345443" indent="-172721" lvl="1">
              <a:lnSpc>
                <a:spcPts val="2800"/>
              </a:lnSpc>
              <a:buFont typeface="Arial"/>
              <a:buChar char="•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Elgin HS</a:t>
            </a: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- </a:t>
            </a:r>
          </a:p>
          <a:p>
            <a:pPr algn="l" marL="690885" indent="-230295" lvl="2">
              <a:lnSpc>
                <a:spcPts val="2800"/>
              </a:lnSpc>
              <a:buFont typeface="Arial"/>
              <a:buChar char="⚬"/>
            </a:pPr>
            <a:r>
              <a:rPr lang="en-US" sz="1600" spc="113">
                <a:solidFill>
                  <a:srgbClr val="1F5471"/>
                </a:solidFill>
                <a:latin typeface="Chunk Five"/>
                <a:ea typeface="Chunk Five"/>
                <a:cs typeface="Chunk Five"/>
                <a:sym typeface="Chunk Five"/>
              </a:rPr>
              <a:t>Kelly Elledge</a:t>
            </a:r>
          </a:p>
          <a:p>
            <a:pPr algn="l"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31021" y="1357628"/>
            <a:ext cx="3786303" cy="3785872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7844" r="0" b="-25665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347853" y="1357628"/>
            <a:ext cx="3786303" cy="3785872"/>
            <a:chOff x="0" y="0"/>
            <a:chExt cx="6350013" cy="634928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16674" r="0" b="-1667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772332" y="2921636"/>
            <a:ext cx="3730967" cy="3730542"/>
            <a:chOff x="0" y="0"/>
            <a:chExt cx="6350013" cy="634928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0" t="-810" r="0" b="-3270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80259" y="5160539"/>
            <a:ext cx="4121492" cy="2091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4"/>
              </a:lnSpc>
            </a:pPr>
            <a:r>
              <a:rPr lang="en-US" sz="64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EMMA PLACE: </a:t>
            </a:r>
          </a:p>
          <a:p>
            <a:pPr algn="ctr" marL="0" indent="0" lvl="0">
              <a:lnSpc>
                <a:spcPts val="8384"/>
              </a:lnSpc>
              <a:spcBef>
                <a:spcPct val="0"/>
              </a:spcBef>
            </a:pPr>
            <a:r>
              <a:rPr lang="en-US" sz="64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ALTUS HS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59667" y="6818588"/>
            <a:ext cx="3743632" cy="2091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3"/>
              </a:lnSpc>
            </a:pPr>
            <a:r>
              <a:rPr lang="en-US" sz="6399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ROBYN ENGLISH</a:t>
            </a:r>
          </a:p>
          <a:p>
            <a:pPr algn="ctr" marL="0" indent="0" lvl="0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CACHE HS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35631" y="5261123"/>
            <a:ext cx="4777082" cy="1900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1"/>
              </a:lnSpc>
            </a:pPr>
            <a:r>
              <a:rPr lang="en-US" sz="61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ALEXANDER THOMISON </a:t>
            </a:r>
          </a:p>
          <a:p>
            <a:pPr algn="ctr" marL="0" indent="0" lvl="0">
              <a:lnSpc>
                <a:spcPts val="7205"/>
              </a:lnSpc>
              <a:spcBef>
                <a:spcPct val="0"/>
              </a:spcBef>
            </a:pPr>
            <a:r>
              <a:rPr lang="en-US" sz="55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WESTERN TECH, CULINARY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854955" y="214660"/>
            <a:ext cx="2226358" cy="2037263"/>
            <a:chOff x="0" y="0"/>
            <a:chExt cx="888242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88242" cy="812800"/>
            </a:xfrm>
            <a:custGeom>
              <a:avLst/>
              <a:gdLst/>
              <a:ahLst/>
              <a:cxnLst/>
              <a:rect r="r" b="b" t="t" l="l"/>
              <a:pathLst>
                <a:path h="812800" w="888242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C2E1F5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724"/>
                </a:lnSpc>
                <a:spcBef>
                  <a:spcPct val="0"/>
                </a:spcBef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</a:t>
              </a:r>
              <a:r>
                <a:rPr lang="en-US" sz="7499" spc="532" strike="noStrike" u="none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1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9012864" y="6872828"/>
            <a:ext cx="3922078" cy="2091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4"/>
              </a:lnSpc>
            </a:pPr>
            <a:r>
              <a:rPr lang="en-US" sz="64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KEELY BOBECK</a:t>
            </a:r>
          </a:p>
          <a:p>
            <a:pPr algn="ctr" marL="0" indent="0" lvl="0">
              <a:lnSpc>
                <a:spcPts val="8384"/>
              </a:lnSpc>
              <a:spcBef>
                <a:spcPct val="0"/>
              </a:spcBef>
            </a:pPr>
            <a:r>
              <a:rPr lang="en-US" sz="64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CORDELL HS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144000" y="2921636"/>
            <a:ext cx="3659807" cy="3659390"/>
            <a:chOff x="0" y="0"/>
            <a:chExt cx="6350013" cy="634928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0" t="-8654" r="-17279" b="-47925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20108" y="4739855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405" r="0" b="-33105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620108" y="2266315"/>
            <a:ext cx="5129014" cy="2366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ANDREA WARTCHOW</a:t>
            </a:r>
          </a:p>
          <a:p>
            <a:pPr algn="ctr" marL="0" indent="0" lvl="0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WAYNE HS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872669" y="207629"/>
            <a:ext cx="2366309" cy="2037263"/>
            <a:chOff x="0" y="0"/>
            <a:chExt cx="94407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D7ECF8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724"/>
                </a:lnSpc>
                <a:spcBef>
                  <a:spcPct val="0"/>
                </a:spcBef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636585" y="4739855"/>
            <a:ext cx="4871430" cy="4870875"/>
            <a:chOff x="0" y="0"/>
            <a:chExt cx="6350013" cy="63492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16755" r="0" b="-16755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869799" y="207629"/>
            <a:ext cx="2366309" cy="2037263"/>
            <a:chOff x="0" y="0"/>
            <a:chExt cx="944078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4078" cy="812800"/>
            </a:xfrm>
            <a:custGeom>
              <a:avLst/>
              <a:gdLst/>
              <a:ahLst/>
              <a:cxnLst/>
              <a:rect r="r" b="b" t="t" l="l"/>
              <a:pathLst>
                <a:path h="812800" w="944078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D7ECF8"/>
            </a:solidFill>
            <a:ln cap="rnd">
              <a:noFill/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724"/>
                </a:lnSpc>
                <a:spcBef>
                  <a:spcPct val="0"/>
                </a:spcBef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S3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1488447" y="2373464"/>
            <a:ext cx="5129014" cy="2366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JENNIFER VALADEZ</a:t>
            </a:r>
          </a:p>
          <a:p>
            <a:pPr algn="ctr" marL="0" indent="0" lvl="0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MUSTANG NORTH MS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387425"/>
            <a:ext cx="4871430" cy="4870875"/>
            <a:chOff x="0" y="0"/>
            <a:chExt cx="6350013" cy="63492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0" t="-16755" r="0" b="-16755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550073" y="723646"/>
            <a:ext cx="4871430" cy="4870875"/>
            <a:chOff x="0" y="0"/>
            <a:chExt cx="6350013" cy="634928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95250" y="-95136"/>
              <a:ext cx="6540526" cy="6539573"/>
            </a:xfrm>
            <a:custGeom>
              <a:avLst/>
              <a:gdLst/>
              <a:ahLst/>
              <a:cxnLst/>
              <a:rect r="r" b="b" t="t" l="l"/>
              <a:pathLst>
                <a:path h="6539573" w="6540526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0" t="-16755" r="0" b="-16755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822969"/>
            <a:ext cx="5129014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BROOKE WAGSTAFF: FLETCHER HS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421281" y="6150105"/>
            <a:ext cx="5129014" cy="262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80"/>
              </a:lnSpc>
              <a:spcBef>
                <a:spcPct val="0"/>
              </a:spcBef>
            </a:pPr>
            <a:r>
              <a:rPr lang="en-US" sz="8000">
                <a:solidFill>
                  <a:srgbClr val="1F5471"/>
                </a:solidFill>
                <a:latin typeface="Hibernate"/>
                <a:ea typeface="Hibernate"/>
                <a:cs typeface="Hibernate"/>
                <a:sym typeface="Hibernate"/>
              </a:rPr>
              <a:t>KELLY ELLEDGE: ELGIN HS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710514" y="3907899"/>
            <a:ext cx="2561917" cy="2037263"/>
            <a:chOff x="0" y="0"/>
            <a:chExt cx="1022119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2119" cy="812800"/>
            </a:xfrm>
            <a:custGeom>
              <a:avLst/>
              <a:gdLst/>
              <a:ahLst/>
              <a:cxnLst/>
              <a:rect r="r" b="b" t="t" l="l"/>
              <a:pathLst>
                <a:path h="812800" w="1022119">
                  <a:moveTo>
                    <a:pt x="90658" y="0"/>
                  </a:moveTo>
                  <a:lnTo>
                    <a:pt x="931462" y="0"/>
                  </a:lnTo>
                  <a:cubicBezTo>
                    <a:pt x="955506" y="0"/>
                    <a:pt x="978565" y="9551"/>
                    <a:pt x="995566" y="26553"/>
                  </a:cubicBezTo>
                  <a:cubicBezTo>
                    <a:pt x="1012568" y="43555"/>
                    <a:pt x="1022119" y="66614"/>
                    <a:pt x="1022119" y="90658"/>
                  </a:cubicBezTo>
                  <a:lnTo>
                    <a:pt x="1022119" y="722142"/>
                  </a:lnTo>
                  <a:cubicBezTo>
                    <a:pt x="1022119" y="746186"/>
                    <a:pt x="1012568" y="769245"/>
                    <a:pt x="995566" y="786247"/>
                  </a:cubicBezTo>
                  <a:cubicBezTo>
                    <a:pt x="978565" y="803249"/>
                    <a:pt x="955506" y="812800"/>
                    <a:pt x="931462" y="812800"/>
                  </a:cubicBezTo>
                  <a:lnTo>
                    <a:pt x="90658" y="812800"/>
                  </a:lnTo>
                  <a:cubicBezTo>
                    <a:pt x="66614" y="812800"/>
                    <a:pt x="43555" y="803249"/>
                    <a:pt x="26553" y="786247"/>
                  </a:cubicBezTo>
                  <a:cubicBezTo>
                    <a:pt x="9551" y="769245"/>
                    <a:pt x="0" y="746186"/>
                    <a:pt x="0" y="722142"/>
                  </a:cubicBezTo>
                  <a:lnTo>
                    <a:pt x="0" y="90658"/>
                  </a:lnTo>
                  <a:cubicBezTo>
                    <a:pt x="0" y="66614"/>
                    <a:pt x="9551" y="43555"/>
                    <a:pt x="26553" y="26553"/>
                  </a:cubicBezTo>
                  <a:cubicBezTo>
                    <a:pt x="43555" y="9551"/>
                    <a:pt x="66614" y="0"/>
                    <a:pt x="90658" y="0"/>
                  </a:cubicBezTo>
                  <a:close/>
                </a:path>
              </a:pathLst>
            </a:custGeom>
            <a:solidFill>
              <a:srgbClr val="D7ECF8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114300"/>
              <a:ext cx="10221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724"/>
                </a:lnSpc>
                <a:spcBef>
                  <a:spcPct val="0"/>
                </a:spcBef>
              </a:pPr>
              <a:r>
                <a:rPr lang="en-US" sz="7499" spc="532">
                  <a:solidFill>
                    <a:srgbClr val="1F5471"/>
                  </a:solidFill>
                  <a:latin typeface="Coustard"/>
                  <a:ea typeface="Coustard"/>
                  <a:cs typeface="Coustard"/>
                  <a:sym typeface="Coustard"/>
                </a:rPr>
                <a:t>S4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DAGuklC_DP0</dc:identifier>
  <dcterms:modified xsi:type="dcterms:W3CDTF">2011-08-01T06:04:30Z</dcterms:modified>
  <cp:revision>1</cp:revision>
  <dc:title>South 2025 Summit Region Meeting</dc:title>
</cp:coreProperties>
</file>