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embeddedFontLst>
    <p:embeddedFont>
      <p:font typeface="Roboto"/>
      <p:regular r:id="rId26"/>
      <p:bold r:id="rId27"/>
      <p:italic r:id="rId28"/>
      <p:boldItalic r:id="rId29"/>
    </p:embeddedFont>
    <p:embeddedFont>
      <p:font typeface="Titan One"/>
      <p:regular r:id="rId30"/>
    </p:embeddedFont>
    <p:embeddedFont>
      <p:font typeface="Alfa Slab One"/>
      <p:regular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32" roundtripDataSignature="AMtx7mg6F5X4OQYaaSFonlMhnkb7NQCp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regular.fntdata"/><Relationship Id="rId25" Type="http://schemas.openxmlformats.org/officeDocument/2006/relationships/slide" Target="slides/slide20.xml"/><Relationship Id="rId28" Type="http://schemas.openxmlformats.org/officeDocument/2006/relationships/font" Target="fonts/Roboto-italic.fntdata"/><Relationship Id="rId27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AlfaSlabOne-regular.fntdata"/><Relationship Id="rId30" Type="http://schemas.openxmlformats.org/officeDocument/2006/relationships/font" Target="fonts/TitanOne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explain that this presentation will walk new teachers through a simple step-by-step fundraiser process they can use at school.</a:t>
            </a:r>
            <a:endParaRPr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Suggest a simple milestone schedule: Week 1 approvals, Week 2–4 promotions, Week 5–6 ticketing/orders, Week 7 execution.</a:t>
            </a:r>
            <a:endParaRPr/>
          </a:p>
        </p:txBody>
      </p:sp>
      <p:sp>
        <p:nvSpPr>
          <p:cNvPr id="153" name="Google Shape;153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9" name="Google Shape;159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Offer to share email/flyer templates included in the resources slide. Recommend asking the principal to share in the newsletter.</a:t>
            </a:r>
            <a:endParaRPr/>
          </a:p>
        </p:txBody>
      </p:sp>
      <p:sp>
        <p:nvSpPr>
          <p:cNvPr id="160" name="Google Shape;160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Explain two-person cash handling and suggest a digital-first approach to reduce cash handling workload.</a:t>
            </a:r>
            <a:endParaRPr/>
          </a:p>
        </p:txBody>
      </p:sp>
      <p:sp>
        <p:nvSpPr>
          <p:cNvPr id="167" name="Google Shape;167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Provide a sample volunteer schedule idea and stress the importance of backups for no-shows.</a:t>
            </a:r>
            <a:endParaRPr/>
          </a:p>
        </p:txBody>
      </p:sp>
      <p:sp>
        <p:nvSpPr>
          <p:cNvPr id="174" name="Google Shape;174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" name="Google Shape;180;p1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Mention having labeled supply bins, signage, and signage for clear flow. Share a sample run sheet in resources.</a:t>
            </a:r>
            <a:endParaRPr/>
          </a:p>
        </p:txBody>
      </p:sp>
      <p:sp>
        <p:nvSpPr>
          <p:cNvPr id="181" name="Google Shape;181;p1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7" name="Google Shape;187;p1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Recommend same-day or next-business-day deposit if possible. Keep a digital photo of the counted totals and deposit slip.</a:t>
            </a:r>
            <a:endParaRPr/>
          </a:p>
        </p:txBody>
      </p:sp>
      <p:sp>
        <p:nvSpPr>
          <p:cNvPr id="188" name="Google Shape;188;p1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Google Shape;194;p1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Provide sample thank-you language and suggest tagging donors (with permission) on social media.</a:t>
            </a:r>
            <a:endParaRPr/>
          </a:p>
        </p:txBody>
      </p:sp>
      <p:sp>
        <p:nvSpPr>
          <p:cNvPr id="195" name="Google Shape;195;p1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1" name="Google Shape;201;p1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Encourage creating a short 1-page summary for the PTA and school files to make the next fundraiser smoother.</a:t>
            </a:r>
            <a:endParaRPr/>
          </a:p>
        </p:txBody>
      </p:sp>
      <p:sp>
        <p:nvSpPr>
          <p:cNvPr id="202" name="Google Shape;202;p1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822a45328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822a4532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822a453288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822a45328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Explain the three learning objectives and why each matters for teachers: confidence, compliance, and repeatability.</a:t>
            </a:r>
            <a:endParaRPr/>
          </a:p>
        </p:txBody>
      </p:sp>
      <p:sp>
        <p:nvSpPr>
          <p:cNvPr id="97" name="Google Shape;97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1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Offer support and remind them where to find the templates in the slide deck. Invite them to request school-branded versions.</a:t>
            </a:r>
            <a:endParaRPr/>
          </a:p>
        </p:txBody>
      </p:sp>
      <p:sp>
        <p:nvSpPr>
          <p:cNvPr id="222" name="Google Shape;222;p1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Give a 30-second overview of the fundraiser lifecycle and the roles involved.</a:t>
            </a:r>
            <a:endParaRPr/>
          </a:p>
        </p:txBody>
      </p:sp>
      <p:sp>
        <p:nvSpPr>
          <p:cNvPr id="104" name="Google Shape;104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Provide an example SMART goal. Encourage teachers to be specific about purpose so messaging is clear.</a:t>
            </a:r>
            <a:endParaRPr/>
          </a:p>
        </p:txBody>
      </p:sp>
      <p:sp>
        <p:nvSpPr>
          <p:cNvPr id="111" name="Google Shape;111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Recommend a short kickoff meeting and a shared task list (Google Sheet) to assign responsibilities.</a:t>
            </a:r>
            <a:endParaRPr/>
          </a:p>
        </p:txBody>
      </p:sp>
      <p:sp>
        <p:nvSpPr>
          <p:cNvPr id="118" name="Google Shape;118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Walk through pros/cons quickly: events require volunteers but build community; product sales can scale but need upfront inventory.</a:t>
            </a:r>
            <a:endParaRPr/>
          </a:p>
        </p:txBody>
      </p:sp>
      <p:sp>
        <p:nvSpPr>
          <p:cNvPr id="125" name="Google Shape;125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Show a simple budget example verbally: cost of goods, estimated sales, net. Emphasize tracking every receipt.</a:t>
            </a:r>
            <a:endParaRPr/>
          </a:p>
        </p:txBody>
      </p:sp>
      <p:sp>
        <p:nvSpPr>
          <p:cNvPr id="132" name="Google Shape;132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Remind teachers to confirm space and custodial costs ahead of time and add setup/cleanup buffers.</a:t>
            </a:r>
            <a:endParaRPr/>
          </a:p>
        </p:txBody>
      </p:sp>
      <p:sp>
        <p:nvSpPr>
          <p:cNvPr id="139" name="Google Shape;139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Emphasize that approvals can take time—start this early. Provide examples of common district requirements.</a:t>
            </a:r>
            <a:endParaRPr/>
          </a:p>
        </p:txBody>
      </p:sp>
      <p:sp>
        <p:nvSpPr>
          <p:cNvPr id="146" name="Google Shape;146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g3816b70028b_0_135"/>
          <p:cNvGrpSpPr/>
          <p:nvPr/>
        </p:nvGrpSpPr>
        <p:grpSpPr>
          <a:xfrm>
            <a:off x="6098378" y="7"/>
            <a:ext cx="3045625" cy="2707359"/>
            <a:chOff x="6098378" y="5"/>
            <a:chExt cx="3045625" cy="2030570"/>
          </a:xfrm>
        </p:grpSpPr>
        <p:sp>
          <p:nvSpPr>
            <p:cNvPr id="11" name="Google Shape;11;g3816b70028b_0_135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g3816b70028b_0_135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g3816b70028b_0_135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g3816b70028b_0_135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g3816b70028b_0_13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g3816b70028b_0_135"/>
          <p:cNvSpPr txBox="1"/>
          <p:nvPr>
            <p:ph type="ctrTitle"/>
          </p:nvPr>
        </p:nvSpPr>
        <p:spPr>
          <a:xfrm>
            <a:off x="598100" y="2366963"/>
            <a:ext cx="8222100" cy="1118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g3816b70028b_0_135"/>
          <p:cNvSpPr txBox="1"/>
          <p:nvPr>
            <p:ph idx="1" type="subTitle"/>
          </p:nvPr>
        </p:nvSpPr>
        <p:spPr>
          <a:xfrm>
            <a:off x="598088" y="3621217"/>
            <a:ext cx="8222100" cy="57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g3816b70028b_0_135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g3816b70028b_0_195"/>
          <p:cNvGrpSpPr/>
          <p:nvPr/>
        </p:nvGrpSpPr>
        <p:grpSpPr>
          <a:xfrm>
            <a:off x="6098378" y="7"/>
            <a:ext cx="3045625" cy="2707359"/>
            <a:chOff x="6098378" y="5"/>
            <a:chExt cx="3045625" cy="2030570"/>
          </a:xfrm>
        </p:grpSpPr>
        <p:sp>
          <p:nvSpPr>
            <p:cNvPr id="71" name="Google Shape;71;g3816b70028b_0_195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g3816b70028b_0_195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g3816b70028b_0_195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g3816b70028b_0_195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g3816b70028b_0_19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g3816b70028b_0_195"/>
          <p:cNvSpPr txBox="1"/>
          <p:nvPr>
            <p:ph hasCustomPrompt="1" type="title"/>
          </p:nvPr>
        </p:nvSpPr>
        <p:spPr>
          <a:xfrm>
            <a:off x="311700" y="1674733"/>
            <a:ext cx="8520600" cy="27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g3816b70028b_0_195"/>
          <p:cNvSpPr txBox="1"/>
          <p:nvPr>
            <p:ph idx="1" type="body"/>
          </p:nvPr>
        </p:nvSpPr>
        <p:spPr>
          <a:xfrm>
            <a:off x="311700" y="4492300"/>
            <a:ext cx="8520600" cy="17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g3816b70028b_0_195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816b70028b_0_205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16b70028b_0_2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3" name="Google Shape;83;g3816b70028b_0_20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84" name="Google Shape;84;g3816b70028b_0_20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g3816b70028b_0_20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g3816b70028b_0_20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g3816b70028b_0_145"/>
          <p:cNvGrpSpPr/>
          <p:nvPr/>
        </p:nvGrpSpPr>
        <p:grpSpPr>
          <a:xfrm>
            <a:off x="6098378" y="7"/>
            <a:ext cx="3045625" cy="2707359"/>
            <a:chOff x="6098378" y="5"/>
            <a:chExt cx="3045625" cy="2030570"/>
          </a:xfrm>
        </p:grpSpPr>
        <p:sp>
          <p:nvSpPr>
            <p:cNvPr id="21" name="Google Shape;21;g3816b70028b_0_145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g3816b70028b_0_145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g3816b70028b_0_145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g3816b70028b_0_145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g3816b70028b_0_14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g3816b70028b_0_145"/>
          <p:cNvSpPr txBox="1"/>
          <p:nvPr>
            <p:ph type="title"/>
          </p:nvPr>
        </p:nvSpPr>
        <p:spPr>
          <a:xfrm>
            <a:off x="598100" y="2869796"/>
            <a:ext cx="8222100" cy="111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g3816b70028b_0_145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g3816b70028b_0_154"/>
          <p:cNvGrpSpPr/>
          <p:nvPr/>
        </p:nvGrpSpPr>
        <p:grpSpPr>
          <a:xfrm>
            <a:off x="0" y="5204762"/>
            <a:ext cx="9144000" cy="1653192"/>
            <a:chOff x="0" y="3903669"/>
            <a:chExt cx="9144000" cy="1239925"/>
          </a:xfrm>
        </p:grpSpPr>
        <p:sp>
          <p:nvSpPr>
            <p:cNvPr id="30" name="Google Shape;30;g3816b70028b_0_15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g3816b70028b_0_15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g3816b70028b_0_15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g3816b70028b_0_15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g3816b70028b_0_15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g3816b70028b_0_154"/>
          <p:cNvSpPr txBox="1"/>
          <p:nvPr>
            <p:ph type="title"/>
          </p:nvPr>
        </p:nvSpPr>
        <p:spPr>
          <a:xfrm>
            <a:off x="311700" y="546667"/>
            <a:ext cx="8520600" cy="8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g3816b70028b_0_154"/>
          <p:cNvSpPr txBox="1"/>
          <p:nvPr>
            <p:ph idx="1" type="body"/>
          </p:nvPr>
        </p:nvSpPr>
        <p:spPr>
          <a:xfrm>
            <a:off x="311700" y="1639833"/>
            <a:ext cx="8520600" cy="4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g3816b70028b_0_154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816b70028b_0_164"/>
          <p:cNvSpPr txBox="1"/>
          <p:nvPr>
            <p:ph type="title"/>
          </p:nvPr>
        </p:nvSpPr>
        <p:spPr>
          <a:xfrm>
            <a:off x="311700" y="546667"/>
            <a:ext cx="8520600" cy="8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g3816b70028b_0_164"/>
          <p:cNvSpPr txBox="1"/>
          <p:nvPr>
            <p:ph idx="1" type="body"/>
          </p:nvPr>
        </p:nvSpPr>
        <p:spPr>
          <a:xfrm>
            <a:off x="311700" y="1639967"/>
            <a:ext cx="3999900" cy="4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g3816b70028b_0_164"/>
          <p:cNvSpPr txBox="1"/>
          <p:nvPr>
            <p:ph idx="2" type="body"/>
          </p:nvPr>
        </p:nvSpPr>
        <p:spPr>
          <a:xfrm>
            <a:off x="4832400" y="1639967"/>
            <a:ext cx="3999900" cy="4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g3816b70028b_0_164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816b70028b_0_169"/>
          <p:cNvSpPr txBox="1"/>
          <p:nvPr>
            <p:ph type="title"/>
          </p:nvPr>
        </p:nvSpPr>
        <p:spPr>
          <a:xfrm>
            <a:off x="311700" y="546667"/>
            <a:ext cx="8520600" cy="8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g3816b70028b_0_169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816b70028b_0_172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g3816b70028b_0_172"/>
          <p:cNvSpPr txBox="1"/>
          <p:nvPr>
            <p:ph idx="1" type="body"/>
          </p:nvPr>
        </p:nvSpPr>
        <p:spPr>
          <a:xfrm>
            <a:off x="311700" y="1954405"/>
            <a:ext cx="2808000" cy="413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g3816b70028b_0_172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g3816b70028b_0_176"/>
          <p:cNvGrpSpPr/>
          <p:nvPr/>
        </p:nvGrpSpPr>
        <p:grpSpPr>
          <a:xfrm>
            <a:off x="6098378" y="7"/>
            <a:ext cx="3045625" cy="2707359"/>
            <a:chOff x="6098378" y="5"/>
            <a:chExt cx="3045625" cy="2030570"/>
          </a:xfrm>
        </p:grpSpPr>
        <p:sp>
          <p:nvSpPr>
            <p:cNvPr id="52" name="Google Shape;52;g3816b70028b_0_176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g3816b70028b_0_176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g3816b70028b_0_176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g3816b70028b_0_176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g3816b70028b_0_17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g3816b70028b_0_176"/>
          <p:cNvSpPr txBox="1"/>
          <p:nvPr>
            <p:ph type="title"/>
          </p:nvPr>
        </p:nvSpPr>
        <p:spPr>
          <a:xfrm>
            <a:off x="490250" y="701800"/>
            <a:ext cx="56187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g3816b70028b_0_176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16b70028b_0_185"/>
          <p:cNvSpPr/>
          <p:nvPr/>
        </p:nvSpPr>
        <p:spPr>
          <a:xfrm>
            <a:off x="4572000" y="-233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g3816b70028b_0_185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g3816b70028b_0_185"/>
          <p:cNvSpPr txBox="1"/>
          <p:nvPr>
            <p:ph type="title"/>
          </p:nvPr>
        </p:nvSpPr>
        <p:spPr>
          <a:xfrm>
            <a:off x="265500" y="1534800"/>
            <a:ext cx="4045200" cy="208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g3816b70028b_0_185"/>
          <p:cNvSpPr txBox="1"/>
          <p:nvPr>
            <p:ph idx="1" type="subTitle"/>
          </p:nvPr>
        </p:nvSpPr>
        <p:spPr>
          <a:xfrm>
            <a:off x="265500" y="3692002"/>
            <a:ext cx="4045200" cy="169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g3816b70028b_0_185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g3816b70028b_0_185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16b70028b_0_192"/>
          <p:cNvSpPr txBox="1"/>
          <p:nvPr>
            <p:ph idx="1" type="body"/>
          </p:nvPr>
        </p:nvSpPr>
        <p:spPr>
          <a:xfrm>
            <a:off x="319500" y="5640767"/>
            <a:ext cx="5998800" cy="7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g3816b70028b_0_192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accent6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816b70028b_0_131"/>
          <p:cNvSpPr txBox="1"/>
          <p:nvPr>
            <p:ph type="title"/>
          </p:nvPr>
        </p:nvSpPr>
        <p:spPr>
          <a:xfrm>
            <a:off x="311700" y="546667"/>
            <a:ext cx="8520600" cy="8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g3816b70028b_0_131"/>
          <p:cNvSpPr txBox="1"/>
          <p:nvPr>
            <p:ph idx="1" type="body"/>
          </p:nvPr>
        </p:nvSpPr>
        <p:spPr>
          <a:xfrm>
            <a:off x="311700" y="1639833"/>
            <a:ext cx="8520600" cy="44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g3816b70028b_0_131"/>
          <p:cNvSpPr txBox="1"/>
          <p:nvPr>
            <p:ph idx="12" type="sldNum"/>
          </p:nvPr>
        </p:nvSpPr>
        <p:spPr>
          <a:xfrm>
            <a:off x="8460431" y="6201587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hyperlink" Target="mailto:calexander@westville.k12.ok.u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>
            <p:ph type="ctrTitle"/>
          </p:nvPr>
        </p:nvSpPr>
        <p:spPr>
          <a:xfrm>
            <a:off x="598100" y="2366963"/>
            <a:ext cx="8222100" cy="111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latin typeface="Alfa Slab One"/>
                <a:ea typeface="Alfa Slab One"/>
                <a:cs typeface="Alfa Slab One"/>
                <a:sym typeface="Alfa Slab One"/>
              </a:rPr>
              <a:t>It’s All About the Money</a:t>
            </a:r>
            <a:endParaRPr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93" name="Google Shape;93;p1"/>
          <p:cNvSpPr txBox="1"/>
          <p:nvPr>
            <p:ph idx="1" type="subTitle"/>
          </p:nvPr>
        </p:nvSpPr>
        <p:spPr>
          <a:xfrm>
            <a:off x="598088" y="3621217"/>
            <a:ext cx="8222100" cy="5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52380"/>
              <a:buNone/>
            </a:pPr>
            <a:r>
              <a:rPr lang="en-US">
                <a:latin typeface="Titan One"/>
                <a:ea typeface="Titan One"/>
                <a:cs typeface="Titan One"/>
                <a:sym typeface="Titan One"/>
              </a:rPr>
              <a:t>Guide to conducting a successful fundraiser. </a:t>
            </a:r>
            <a:endParaRPr>
              <a:latin typeface="Titan One"/>
              <a:ea typeface="Titan One"/>
              <a:cs typeface="Titan One"/>
              <a:sym typeface="Titan One"/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ct val="1523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Plan &amp; Timeline</a:t>
            </a:r>
            <a:endParaRPr/>
          </a:p>
        </p:txBody>
      </p:sp>
      <p:sp>
        <p:nvSpPr>
          <p:cNvPr id="156" name="Google Shape;156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 checklist with milestones and deadlines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Schedule tasks: approvals, ordering, volunteer recruitment, promotions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shared calendars and weekly check-ins to keep momentum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Marketing &amp; Communications</a:t>
            </a:r>
            <a:endParaRPr/>
          </a:p>
        </p:txBody>
      </p:sp>
      <p:sp>
        <p:nvSpPr>
          <p:cNvPr id="163" name="Google Shape;163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your audience (parents, staff, neighbors)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Craft clear messages: why the fundraiser matters &amp; how to participate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email templates, flyers, school newsletter, and social media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Payment Options &amp; Tracking</a:t>
            </a:r>
            <a:endParaRPr/>
          </a:p>
        </p:txBody>
      </p:sp>
      <p:sp>
        <p:nvSpPr>
          <p:cNvPr id="170" name="Google Shape;170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Offer both cash and digital payments (Square, PayPal, Donorbox)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 every transaction in a simple ledger or spreadsheet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 receipts and keep donor records for reporting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Volunteer Recruitment &amp; Training</a:t>
            </a:r>
            <a:endParaRPr/>
          </a:p>
        </p:txBody>
      </p:sp>
      <p:sp>
        <p:nvSpPr>
          <p:cNvPr id="177" name="Google Shape;17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clear role descriptions and shift times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sign-up forms and confirm volunteers with reminders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 a short orientation on safety, cash handling, and expectations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Day-of Run Sheet &amp; Logistics</a:t>
            </a:r>
            <a:endParaRPr/>
          </a:p>
        </p:txBody>
      </p:sp>
      <p:sp>
        <p:nvSpPr>
          <p:cNvPr id="184" name="Google Shape;184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Prepare a minute-by-minute run sheet (set-up to teardown)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Designate arrival/check-in point for volunteers and vendors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 an emergency contact list and first-aid plan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Collecting, Counting &amp; Depositing Funds</a:t>
            </a:r>
            <a:endParaRPr/>
          </a:p>
        </p:txBody>
      </p:sp>
      <p:sp>
        <p:nvSpPr>
          <p:cNvPr id="191" name="Google Shape;191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Secure cash box during the event and limit access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 cash with two people and reconcile against sales records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Deposit funds to school account promptly and keep documentation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Donors &amp; Report Back</a:t>
            </a:r>
            <a:endParaRPr/>
          </a:p>
        </p:txBody>
      </p:sp>
      <p:sp>
        <p:nvSpPr>
          <p:cNvPr id="198" name="Google Shape;19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Send thank-you notes/emails within 48–72 hours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 results to the school community (amount raised, impact)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photos/stories of how funds will be used to build trust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&amp; Document Lessons</a:t>
            </a:r>
            <a:endParaRPr/>
          </a:p>
        </p:txBody>
      </p:sp>
      <p:sp>
        <p:nvSpPr>
          <p:cNvPr id="205" name="Google Shape;205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Compare results to goals and calculate ROI (time vs. money)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Survey volunteers and key stakeholders for feedback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 templates, vendor contacts, and a lessons-learned doc for next time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822a453288_0_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Fundraisers Ideas</a:t>
            </a:r>
            <a:endParaRPr/>
          </a:p>
        </p:txBody>
      </p:sp>
      <p:sp>
        <p:nvSpPr>
          <p:cNvPr id="211" name="Google Shape;211;g3822a453288_0_0"/>
          <p:cNvSpPr txBox="1"/>
          <p:nvPr>
            <p:ph idx="1" type="body"/>
          </p:nvPr>
        </p:nvSpPr>
        <p:spPr>
          <a:xfrm>
            <a:off x="4520725" y="1417650"/>
            <a:ext cx="37572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81000" lvl="0" marL="457200" rtl="0" algn="l">
              <a:spcBef>
                <a:spcPts val="36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Yard Sale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Tshirt Sales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Mini Golf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Face Painting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Ugly Apron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Buttons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Craft festivals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Special Events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Hospitality rooms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Breakfast Buffet</a:t>
            </a:r>
            <a:endParaRPr sz="24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3822a453288_0_0"/>
          <p:cNvSpPr txBox="1"/>
          <p:nvPr>
            <p:ph idx="1" type="body"/>
          </p:nvPr>
        </p:nvSpPr>
        <p:spPr>
          <a:xfrm>
            <a:off x="827500" y="1417650"/>
            <a:ext cx="38610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0525" lvl="0" marL="457200" rtl="0" algn="l">
              <a:spcBef>
                <a:spcPts val="36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Valentines gift bags	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Cookie Dough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Bake Sales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Energy Tea Kits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We Help Two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Popcorn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Ozark Delight Sucker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Ornaments</a:t>
            </a:r>
            <a:endParaRPr sz="2550"/>
          </a:p>
          <a:p>
            <a:pPr indent="-390525" lvl="0" marL="457200" rtl="0" algn="l"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-US" sz="2550"/>
              <a:t>Cupcake Wars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822a453288_0_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 Fundraiser Ideas</a:t>
            </a:r>
            <a:endParaRPr/>
          </a:p>
        </p:txBody>
      </p:sp>
      <p:sp>
        <p:nvSpPr>
          <p:cNvPr id="218" name="Google Shape;218;g3822a453288_0_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0" lvl="0" marL="457200" rtl="0" algn="l">
              <a:spcBef>
                <a:spcPts val="36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Dinner and Auction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Golf Tournament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Bingo Night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Business Sponsor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Calendar</a:t>
            </a:r>
            <a:r>
              <a:rPr lang="en-US" sz="2400"/>
              <a:t> Sponsor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Holiday GIft Wrapping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Parents Night Out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Daddy/Daughter dance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Holiday desserts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Raffles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First Things First</a:t>
            </a:r>
            <a:endParaRPr/>
          </a:p>
        </p:txBody>
      </p:sp>
      <p:sp>
        <p:nvSpPr>
          <p:cNvPr id="100" name="Google Shape;100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list of already approved fundraisers for FCCLA at your school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to see if what other organizations at you school are doing for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fundraisers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on any other specifications your school has on fundraising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</a:t>
            </a: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Info</a:t>
            </a:r>
            <a:endParaRPr/>
          </a:p>
        </p:txBody>
      </p:sp>
      <p:sp>
        <p:nvSpPr>
          <p:cNvPr id="225" name="Google Shape;225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Cindy Alexander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9410" lvl="1" marL="74295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calexander@westville.k12.ok.us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941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○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Facebook - Cindy Alexander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941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○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Instagram - @cindyloualexander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Westville FCCLA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656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Facebook - Westville FCCLA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656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Instagram - westville_okfccla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Fundraiser Overview</a:t>
            </a:r>
            <a:endParaRPr/>
          </a:p>
        </p:txBody>
      </p:sp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Phases: Planning → Preparation → Execution → Follow-up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Typical timeline: 4–12 weeks depending on the event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players: Teacher lead, admin, parents, student volunteers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Purpose &amp; Goals</a:t>
            </a:r>
            <a:endParaRPr/>
          </a:p>
        </p:txBody>
      </p:sp>
      <p:sp>
        <p:nvSpPr>
          <p:cNvPr id="114" name="Google Shape;114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Decide what money will buy (materials, field trip, conferences, competitions)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a SMART goal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how to measure the success of the fundraiser (dollars, participation, volunteer hours)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Your Team &amp; Roles</a:t>
            </a:r>
            <a:endParaRPr/>
          </a:p>
        </p:txBody>
      </p:sp>
      <p:sp>
        <p:nvSpPr>
          <p:cNvPr id="121" name="Google Shape;121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a teacher lead and a treasurer (two-person finance control)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Recruit parent volunteers and student helpers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 roles: communications, logistics, ticketing, float/cash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the Fundraiser Type</a:t>
            </a:r>
            <a:endParaRPr/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types: bake sale, product sales, fun-run, auction, online crowdfunding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Match type to timeline, audience, and school rules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Estimate effort vs. expected net revenue before deciding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 Budget &amp; Financial Plan</a:t>
            </a:r>
            <a:endParaRPr/>
          </a:p>
        </p:txBody>
      </p:sp>
      <p:sp>
        <p:nvSpPr>
          <p:cNvPr id="135" name="Google Shape;135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startup costs (supplies, permits, platform fees) and variable costs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Estimate revenue and compute break-even point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pricing to meet your goal but keep in mind the economics of your audience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Date, Venue &amp; Logistics</a:t>
            </a:r>
            <a:endParaRPr/>
          </a:p>
        </p:txBody>
      </p:sp>
      <p:sp>
        <p:nvSpPr>
          <p:cNvPr id="142" name="Google Shape;142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the school calendar and local events to avoid conflicts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Reserve venue space and coordinate custodial services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for weather and accessibility (outdoor → backup plan)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Approvals &amp; Compliance</a:t>
            </a:r>
            <a:endParaRPr/>
          </a:p>
        </p:txBody>
      </p:sp>
      <p:sp>
        <p:nvSpPr>
          <p:cNvPr id="149" name="Google Shape;149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Submit required forms (ex. - POs, work orders, venue request) to principal/district for approval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food-safety, allergy, and background-check policies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Confirm insurance/permits if event is public or off-campus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