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24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  <p:sldMasterId id="2147483666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30" roundtripDataSignature="AMtx7mhFHjz+PqoZGJJWxdKTCaHiwJr5d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0" Type="http://customschemas.google.com/relationships/presentationmetadata" Target="meta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learn.k20center.ou.edu/strategy/61" TargetMode="Externa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learn.k20center.ou.edu/strategy/118" TargetMode="Externa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learn.k20center.ou.edu/strategy/126" TargetMode="Externa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learn.k20center.ou.edu/strategy/147" TargetMode="Externa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learn.k20center.ou.edu/strategy/118" TargetMode="Externa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learn.k20center.ou.edu/strategy/926" TargetMode="Externa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learn.k20center.ou.edu/strategy/165" TargetMode="Externa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learn.k20center.ou.edu/strategy/165" TargetMode="Externa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8" name="Google Shape;88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US"/>
              <a:t>K20 Center. (n.d.). Honeycomb harvest. Strategies. Retrieved from </a:t>
            </a:r>
            <a:r>
              <a:rPr lang="en-US" u="sng">
                <a:solidFill>
                  <a:srgbClr val="1155CC"/>
                </a:solidFill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https://learn.k20center.ou.edu/strategy/61</a:t>
            </a:r>
            <a:r>
              <a:rPr lang="en-US"/>
              <a:t> 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r>
              <a:rPr lang="en-US"/>
              <a:t>YouTube. (2021, September 21). </a:t>
            </a:r>
            <a:r>
              <a:rPr i="1" lang="en-US"/>
              <a:t>K20 Center 5 minute timer</a:t>
            </a:r>
            <a:r>
              <a:rPr lang="en-US"/>
              <a:t>. YouTube. https://www.youtube.com/watch?v=EVS_yYQoLJg 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1" name="Google Shape;141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US"/>
              <a:t>K20 Center. (n.d.). Gallery walk / carousel. Strategies. Retrieved from </a:t>
            </a:r>
            <a:r>
              <a:rPr lang="en-US" u="sng">
                <a:solidFill>
                  <a:srgbClr val="1155CC"/>
                </a:solidFill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https://learn.k20center.ou.edu/strategy/118</a:t>
            </a:r>
            <a:r>
              <a:rPr lang="en-US"/>
              <a:t> 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9" name="Google Shape;149;p1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SzPts val="1100"/>
              <a:buNone/>
            </a:pPr>
            <a:r>
              <a:rPr lang="en-US"/>
              <a:t>K20 Center. (n.d.). Frayer model. Strategies. Retrieved from </a:t>
            </a:r>
            <a:r>
              <a:rPr lang="en-US" u="sng">
                <a:solidFill>
                  <a:srgbClr val="1155CC"/>
                </a:solidFill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https://learn.k20center.ou.edu/strategy/126</a:t>
            </a:r>
            <a:endParaRPr/>
          </a:p>
        </p:txBody>
      </p:sp>
      <p:sp>
        <p:nvSpPr>
          <p:cNvPr id="156" name="Google Shape;156;p1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3" name="Google Shape;163;p1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1" name="Google Shape;171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US"/>
              <a:t>K20 Center. (n.d.). Card sort. Strategies. </a:t>
            </a:r>
            <a:r>
              <a:rPr lang="en-US" u="sng">
                <a:solidFill>
                  <a:srgbClr val="1155CC"/>
                </a:solidFill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https://learn.k20center.ou.edu/strategy/147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r>
              <a:rPr lang="en-US"/>
              <a:t>YouTube. (2021, September 21). </a:t>
            </a:r>
            <a:r>
              <a:rPr i="1" lang="en-US"/>
              <a:t>K20 Center 5 minute timer</a:t>
            </a:r>
            <a:r>
              <a:rPr lang="en-US"/>
              <a:t>. YouTube. https://www.youtube.com/watch?v=EVS_yYQoLJg 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US"/>
              <a:t>K20 Center. (n.d.). Gallery walk / carousel. Strategies. Retrieved from </a:t>
            </a:r>
            <a:r>
              <a:rPr lang="en-US" u="sng">
                <a:solidFill>
                  <a:srgbClr val="1155CC"/>
                </a:solidFill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https://learn.k20center.ou.edu/strategy/118</a:t>
            </a:r>
            <a:r>
              <a:rPr lang="en-US"/>
              <a:t> 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9" name="Google Shape;179;p1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6" name="Google Shape;186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YouTube. (2022, November 16). </a:t>
            </a:r>
            <a:r>
              <a:rPr i="1" lang="en-US"/>
              <a:t>C-section anatomy {7 layers!} #csection #childbirtheducation #laboranddelivery #pregnancyjourney</a:t>
            </a:r>
            <a:r>
              <a:rPr lang="en-US"/>
              <a:t>. YouTube. https://www.youtube.com/shorts/34lWQwoYddw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92" name="Google Shape;192;p1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0" name="Google Shape;200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YouTube. (2023, November 1). </a:t>
            </a:r>
            <a:r>
              <a:rPr i="1" lang="en-US"/>
              <a:t>K20 ICAP- obstetrics nurse - escape womb</a:t>
            </a:r>
            <a:r>
              <a:rPr lang="en-US"/>
              <a:t>. YouTube. https://www.youtube.com/watch?v=SK6nVL0yH_g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1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6" name="Google Shape;206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K20 Center. (n.d.). Surprising, interesting, troubling. Strategies. Retrieved from </a:t>
            </a:r>
            <a:r>
              <a:rPr lang="en-US" u="sng">
                <a:solidFill>
                  <a:srgbClr val="1155CC"/>
                </a:solidFill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https://learn.k20center.ou.edu/strategy/926</a:t>
            </a:r>
            <a:r>
              <a:rPr lang="en-US"/>
              <a:t> 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SzPts val="1100"/>
              <a:buNone/>
            </a:pPr>
            <a:r>
              <a:rPr lang="en-US"/>
              <a:t>K20 Center. (n.d.). Lines of agreement. Strategies. Retrieved from </a:t>
            </a:r>
            <a:r>
              <a:rPr lang="en-US" u="sng">
                <a:solidFill>
                  <a:schemeClr val="hlink"/>
                </a:solidFill>
                <a:hlinkClick r:id="rId2"/>
              </a:rPr>
              <a:t>https://learn.k20center.ou.edu/strategy/165</a:t>
            </a:r>
            <a:endParaRPr/>
          </a:p>
        </p:txBody>
      </p:sp>
      <p:sp>
        <p:nvSpPr>
          <p:cNvPr id="213" name="Google Shape;213;p2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20" name="Google Shape;220;p2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26" name="Google Shape;226;p2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32" name="Google Shape;232;p2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38" name="Google Shape;238;p2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8" name="Google Shape;98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4" name="Google Shape;104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K20 Center. (n.d.). Lines of agreement. Strategies. Retrieved from </a:t>
            </a:r>
            <a:r>
              <a:rPr lang="en-US" u="sng">
                <a:solidFill>
                  <a:schemeClr val="hlink"/>
                </a:solidFill>
                <a:hlinkClick r:id="rId2"/>
              </a:rPr>
              <a:t>https://learn.k20center.ou.edu/strategy/165</a:t>
            </a:r>
            <a:endParaRPr/>
          </a:p>
        </p:txBody>
      </p:sp>
      <p:sp>
        <p:nvSpPr>
          <p:cNvPr id="110" name="Google Shape;110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7" name="Google Shape;117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3" name="Google Shape;123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9" name="Google Shape;129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5" name="Google Shape;135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9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EARN Logo" type="blank">
  <p:cSld name="BLANK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38"/>
          <p:cNvSpPr txBox="1"/>
          <p:nvPr>
            <p:ph type="title"/>
          </p:nvPr>
        </p:nvSpPr>
        <p:spPr>
          <a:xfrm>
            <a:off x="457200" y="302954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38"/>
          <p:cNvSpPr txBox="1"/>
          <p:nvPr>
            <p:ph idx="1" type="body"/>
          </p:nvPr>
        </p:nvSpPr>
        <p:spPr>
          <a:xfrm>
            <a:off x="457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indent="-32385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indent="-314325" lvl="4" marL="22860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pic>
        <p:nvPicPr>
          <p:cNvPr id="49" name="Google Shape;49;p3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Google Shape;50;p38"/>
          <p:cNvSpPr txBox="1"/>
          <p:nvPr>
            <p:ph idx="2" type="body"/>
          </p:nvPr>
        </p:nvSpPr>
        <p:spPr>
          <a:xfrm>
            <a:off x="4648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indent="-32385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indent="-314325" lvl="4" marL="22860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>
  <p:cSld name="Comparison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9"/>
          <p:cNvSpPr txBox="1"/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9"/>
          <p:cNvSpPr txBox="1"/>
          <p:nvPr>
            <p:ph idx="1" type="body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45700" spcFirstLastPara="1" rIns="4570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b="1" sz="2400" cap="none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b="1" sz="1500"/>
            </a:lvl2pPr>
            <a:lvl3pPr indent="-228600" lvl="2" marL="1371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b="1" sz="1350"/>
            </a:lvl3pPr>
            <a:lvl4pPr indent="-228600" lvl="3" marL="1828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b="1" sz="1200"/>
            </a:lvl4pPr>
            <a:lvl5pPr indent="-228600" lvl="4" marL="22860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b="1" sz="1200"/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54" name="Google Shape;54;p39"/>
          <p:cNvSpPr txBox="1"/>
          <p:nvPr>
            <p:ph idx="2" type="body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45700" spcFirstLastPara="1" rIns="4570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b="1" sz="2400" cap="none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b="1" sz="1500"/>
            </a:lvl2pPr>
            <a:lvl3pPr indent="-228600" lvl="2" marL="1371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b="1" sz="1350"/>
            </a:lvl3pPr>
            <a:lvl4pPr indent="-228600" lvl="3" marL="1828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b="1" sz="1200"/>
            </a:lvl4pPr>
            <a:lvl5pPr indent="-228600" lvl="4" marL="22860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b="1" sz="1200"/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55" name="Google Shape;55;p39"/>
          <p:cNvSpPr txBox="1"/>
          <p:nvPr>
            <p:ph idx="3" type="body"/>
          </p:nvPr>
        </p:nvSpPr>
        <p:spPr>
          <a:xfrm>
            <a:off x="457200" y="1974760"/>
            <a:ext cx="4040188" cy="27954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indent="-32385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indent="-314325" lvl="2" marL="1371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indent="-304800" lvl="3" marL="1828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indent="-304800" lvl="4" marL="22860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pic>
        <p:nvPicPr>
          <p:cNvPr id="56" name="Google Shape;56;p3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39"/>
          <p:cNvSpPr txBox="1"/>
          <p:nvPr>
            <p:ph idx="4" type="body"/>
          </p:nvPr>
        </p:nvSpPr>
        <p:spPr>
          <a:xfrm>
            <a:off x="4649788" y="1974760"/>
            <a:ext cx="4040188" cy="27954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indent="-32385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indent="-314325" lvl="2" marL="1371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indent="-304800" lvl="3" marL="1828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indent="-304800" lvl="4" marL="22860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Graphic">
  <p:cSld name="Content with Graphic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40"/>
          <p:cNvSpPr txBox="1"/>
          <p:nvPr>
            <p:ph idx="1" type="body"/>
          </p:nvPr>
        </p:nvSpPr>
        <p:spPr>
          <a:xfrm>
            <a:off x="3581400" y="1330012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indent="-333883" lvl="1" marL="914400" algn="l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indent="-30861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indent="-290512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indent="-284289" lvl="4" marL="22860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60" name="Google Shape;60;p40"/>
          <p:cNvSpPr txBox="1"/>
          <p:nvPr>
            <p:ph idx="2" type="body"/>
          </p:nvPr>
        </p:nvSpPr>
        <p:spPr>
          <a:xfrm>
            <a:off x="450850" y="1330012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indent="-330200" lvl="1" marL="914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2pPr>
            <a:lvl3pPr indent="-317500" lvl="2" marL="1371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Font typeface="Arial"/>
              <a:buChar char="•"/>
              <a:defRPr sz="1400"/>
            </a:lvl3pPr>
            <a:lvl4pPr indent="-311150" lvl="3" marL="1828800" algn="l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SzPts val="1300"/>
              <a:buFont typeface="Arial"/>
              <a:buChar char="•"/>
              <a:defRPr sz="1300"/>
            </a:lvl4pPr>
            <a:lvl5pPr indent="-304800" lvl="4" marL="22860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pic>
        <p:nvPicPr>
          <p:cNvPr id="61" name="Google Shape;61;p4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40"/>
          <p:cNvSpPr txBox="1"/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ideo">
  <p:cSld name="Video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Google Shape;64;p4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41"/>
          <p:cNvSpPr/>
          <p:nvPr>
            <p:ph idx="2" type="media"/>
          </p:nvPr>
        </p:nvSpPr>
        <p:spPr>
          <a:xfrm>
            <a:off x="457200" y="1343696"/>
            <a:ext cx="6125827" cy="34083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b="0" i="0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b="0" i="0" sz="157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b="0" i="0" sz="10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6" name="Google Shape;66;p41"/>
          <p:cNvSpPr txBox="1"/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able">
  <p:cSld name="Table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4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42"/>
          <p:cNvSpPr txBox="1"/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1">
  <p:cSld name="Blank 1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4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White BG">
  <p:cSld name="Blank White BG">
    <p:bg>
      <p:bgPr>
        <a:solidFill>
          <a:schemeClr val="lt1"/>
        </a:solidFill>
      </p:bgPr>
    </p:bg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4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No Logo">
  <p:cSld name="Blank No Logo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8"/>
          <p:cNvSpPr txBox="1"/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18275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b="0"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8"/>
          <p:cNvSpPr txBox="1"/>
          <p:nvPr>
            <p:ph idx="1" type="subTitle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18275" wrap="square" tIns="45700">
            <a:normAutofit/>
          </a:bodyPr>
          <a:lstStyle>
            <a:lvl1pPr lvl="0" marR="34289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pic>
        <p:nvPicPr>
          <p:cNvPr id="81" name="Google Shape;81;p2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</p:bgPr>
    </p:bg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9"/>
          <p:cNvSpPr txBox="1"/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b="0" sz="500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29"/>
          <p:cNvSpPr txBox="1"/>
          <p:nvPr>
            <p:ph idx="1" type="body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93700" lvl="0" marL="4572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pic>
        <p:nvPicPr>
          <p:cNvPr id="85" name="Google Shape;85;p2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30"/>
          <p:cNvSpPr txBox="1"/>
          <p:nvPr>
            <p:ph idx="1" type="body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93700" lvl="0" marL="4572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indent="-336550" lvl="2" marL="137160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SzPts val="1700"/>
              <a:buFont typeface="Arial"/>
              <a:buChar char="•"/>
              <a:defRPr sz="1700"/>
            </a:lvl3pPr>
            <a:lvl4pPr indent="-32385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/>
            </a:lvl4pPr>
            <a:lvl5pPr indent="-314325" lvl="4" marL="22860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pic>
        <p:nvPicPr>
          <p:cNvPr id="12" name="Google Shape;12;p3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30"/>
          <p:cNvSpPr txBox="1"/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oogle Shape;15;p3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31"/>
          <p:cNvSpPr txBox="1"/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rdered List">
  <p:cSld name="Ordered Lis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2"/>
          <p:cNvSpPr txBox="1"/>
          <p:nvPr>
            <p:ph idx="1" type="body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93700" lvl="0" marL="4572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AutoNum type="arabicPeriod"/>
              <a:defRPr sz="26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Calibri"/>
              <a:buAutoNum type="alphaLcParenR"/>
              <a:defRPr sz="2000"/>
            </a:lvl2pPr>
            <a:lvl3pPr indent="-336550" lvl="2" marL="137160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accent4"/>
              </a:buClr>
              <a:buSzPts val="1700"/>
              <a:buFont typeface="Calibri"/>
              <a:buAutoNum type="romanLcPeriod"/>
              <a:defRPr sz="1700"/>
            </a:lvl3pPr>
            <a:lvl4pPr indent="-32385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Calibri"/>
              <a:buAutoNum type="arabicPeriod"/>
              <a:defRPr/>
            </a:lvl4pPr>
            <a:lvl5pPr indent="-314325" lvl="4" marL="22860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AutoNum type="arabicPeriod"/>
              <a:defRPr sz="1350"/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pic>
        <p:nvPicPr>
          <p:cNvPr id="19" name="Google Shape;19;p3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Google Shape;20;p32"/>
          <p:cNvSpPr txBox="1"/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trategy v1">
  <p:cSld name="Strategy v1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3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33"/>
          <p:cNvSpPr txBox="1"/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33"/>
          <p:cNvSpPr txBox="1"/>
          <p:nvPr>
            <p:ph idx="1" type="body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00" lIns="91400" spcFirstLastPara="1" rIns="91400" wrap="square" tIns="91400">
            <a:normAutofit/>
          </a:bodyPr>
          <a:lstStyle>
            <a:lvl1pPr indent="-393700" lvl="0" marL="4572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indent="-325755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indent="-298640" lvl="2" marL="137160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indent="-290512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indent="-284289" lvl="4" marL="22860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indent="-297179" lvl="5" marL="27432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indent="-297179" lvl="6" marL="32004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indent="-314325" lvl="7" marL="3657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indent="-314325" lvl="8" marL="41148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/>
        </p:txBody>
      </p:sp>
      <p:sp>
        <p:nvSpPr>
          <p:cNvPr id="25" name="Google Shape;25;p33"/>
          <p:cNvSpPr/>
          <p:nvPr>
            <p:ph idx="2" type="pic"/>
          </p:nvPr>
        </p:nvSpPr>
        <p:spPr>
          <a:xfrm>
            <a:off x="5911850" y="1663336"/>
            <a:ext cx="1828800" cy="1828009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trategy v2">
  <p:cSld name="Strategy v2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3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34"/>
          <p:cNvSpPr txBox="1"/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34"/>
          <p:cNvSpPr txBox="1"/>
          <p:nvPr>
            <p:ph idx="1" type="body"/>
          </p:nvPr>
        </p:nvSpPr>
        <p:spPr>
          <a:xfrm>
            <a:off x="457200" y="1305059"/>
            <a:ext cx="3994500" cy="36208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00" lIns="91400" spcFirstLastPara="1" rIns="91400" wrap="square" tIns="91400">
            <a:normAutofit/>
          </a:bodyPr>
          <a:lstStyle>
            <a:lvl1pPr indent="-393700" lvl="0" marL="4572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indent="-325755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indent="-298640" lvl="2" marL="137160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indent="-290512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indent="-284289" lvl="4" marL="22860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indent="-297179" lvl="5" marL="27432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indent="-297179" lvl="6" marL="32004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indent="-314325" lvl="7" marL="3657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indent="-314325" lvl="8" marL="41148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/>
        </p:txBody>
      </p:sp>
      <p:sp>
        <p:nvSpPr>
          <p:cNvPr id="30" name="Google Shape;30;p34"/>
          <p:cNvSpPr/>
          <p:nvPr>
            <p:ph idx="2" type="pic"/>
          </p:nvPr>
        </p:nvSpPr>
        <p:spPr>
          <a:xfrm>
            <a:off x="4692302" y="1305059"/>
            <a:ext cx="3994150" cy="1420813"/>
          </a:xfrm>
          <a:prstGeom prst="rect">
            <a:avLst/>
          </a:prstGeom>
          <a:noFill/>
          <a:ln cap="flat" cmpd="sng" w="9525">
            <a:solidFill>
              <a:srgbClr val="BCD4E9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ull Quote">
  <p:cSld name="Pull Quote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35"/>
          <p:cNvSpPr/>
          <p:nvPr/>
        </p:nvSpPr>
        <p:spPr>
          <a:xfrm>
            <a:off x="1721476" y="1313644"/>
            <a:ext cx="5701048" cy="3206840"/>
          </a:xfrm>
          <a:prstGeom prst="snip2DiagRect">
            <a:avLst>
              <a:gd fmla="val 0" name="adj1"/>
              <a:gd fmla="val 16667" name="adj2"/>
            </a:avLst>
          </a:prstGeom>
          <a:solidFill>
            <a:srgbClr val="1C3C5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3" name="Google Shape;33;p3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Google Shape;34;p35"/>
          <p:cNvSpPr txBox="1"/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35"/>
          <p:cNvSpPr txBox="1"/>
          <p:nvPr>
            <p:ph idx="1" type="body"/>
          </p:nvPr>
        </p:nvSpPr>
        <p:spPr>
          <a:xfrm>
            <a:off x="2574750" y="1534732"/>
            <a:ext cx="3994500" cy="2376154"/>
          </a:xfrm>
          <a:prstGeom prst="rect">
            <a:avLst/>
          </a:prstGeom>
          <a:noFill/>
          <a:ln>
            <a:noFill/>
          </a:ln>
        </p:spPr>
        <p:txBody>
          <a:bodyPr anchorCtr="0" anchor="t" bIns="91400" lIns="91400" spcFirstLastPara="1" rIns="91400" wrap="square" tIns="914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b="1">
                <a:solidFill>
                  <a:schemeClr val="lt1"/>
                </a:solidFill>
              </a:defRPr>
            </a:lvl1pPr>
            <a:lvl2pPr indent="-325755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indent="-298640" lvl="2" marL="137160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indent="-290512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indent="-284289" lvl="4" marL="22860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indent="-297179" lvl="5" marL="27432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indent="-297179" lvl="6" marL="32004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indent="-314325" lvl="7" marL="3657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indent="-314325" lvl="8" marL="41148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/>
        </p:txBody>
      </p:sp>
      <p:sp>
        <p:nvSpPr>
          <p:cNvPr id="36" name="Google Shape;36;p35"/>
          <p:cNvSpPr txBox="1"/>
          <p:nvPr>
            <p:ph idx="2" type="body"/>
          </p:nvPr>
        </p:nvSpPr>
        <p:spPr>
          <a:xfrm>
            <a:off x="3017949" y="3943350"/>
            <a:ext cx="3108101" cy="521326"/>
          </a:xfrm>
          <a:prstGeom prst="rect">
            <a:avLst/>
          </a:prstGeom>
          <a:noFill/>
          <a:ln>
            <a:noFill/>
          </a:ln>
        </p:spPr>
        <p:txBody>
          <a:bodyPr anchorCtr="0" anchor="t" bIns="91400" lIns="91400" spcFirstLastPara="1" rIns="91400" wrap="square" tIns="914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b="1" i="1" sz="1600">
                <a:solidFill>
                  <a:schemeClr val="lt1"/>
                </a:solidFill>
              </a:defRPr>
            </a:lvl1pPr>
            <a:lvl2pPr indent="-325755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indent="-298640" lvl="2" marL="137160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indent="-290512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indent="-284289" lvl="4" marL="22860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indent="-297179" lvl="5" marL="27432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indent="-297179" lvl="6" marL="32004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indent="-314325" lvl="7" marL="3657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indent="-314325" lvl="8" marL="41148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/>
        </p:txBody>
      </p:sp>
      <p:pic>
        <p:nvPicPr>
          <p:cNvPr descr="A picture containing icon&#10;&#10;Description automatically generated" id="37" name="Google Shape;37;p35"/>
          <p:cNvPicPr preferRelativeResize="0"/>
          <p:nvPr/>
        </p:nvPicPr>
        <p:blipFill rotWithShape="1">
          <a:blip r:embed="rId3">
            <a:alphaModFix/>
          </a:blip>
          <a:srcRect b="56088" l="34179" r="32616" t="21571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rgbClr val="1C3C58"/>
          </a:solidFill>
          <a:ln>
            <a:noFill/>
          </a:ln>
        </p:spPr>
      </p:pic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</p:bgPr>
    </p:bg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36"/>
          <p:cNvSpPr txBox="1"/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18275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b="0"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36"/>
          <p:cNvSpPr txBox="1"/>
          <p:nvPr>
            <p:ph idx="1" type="subTitle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18275" wrap="square" tIns="45700">
            <a:normAutofit/>
          </a:bodyPr>
          <a:lstStyle>
            <a:lvl1pPr lvl="0" marR="34289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pic>
        <p:nvPicPr>
          <p:cNvPr id="41" name="Google Shape;41;p3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37"/>
          <p:cNvSpPr txBox="1"/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b="0" sz="500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37"/>
          <p:cNvSpPr txBox="1"/>
          <p:nvPr>
            <p:ph idx="1" type="body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93700" lvl="0" marL="4572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pic>
        <p:nvPicPr>
          <p:cNvPr id="45" name="Google Shape;45;p3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18" Type="http://schemas.openxmlformats.org/officeDocument/2006/relationships/theme" Target="../theme/theme3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9.xml"/><Relationship Id="rId3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5"/>
          <p:cNvSpPr txBox="1"/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b="0" i="0" sz="3600" u="none" cap="none" strike="noStrik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5"/>
          <p:cNvSpPr txBox="1"/>
          <p:nvPr>
            <p:ph idx="1" type="body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93700" lvl="0" marL="457200" marR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b="0" i="0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25755" lvl="1" marL="914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98640" lvl="2" marL="1371600" marR="0" rtl="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b="0" i="0" sz="157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90512" lvl="3" marL="18288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90512" lvl="4" marL="22860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7179" lvl="5" marL="2743200" marR="0" rtl="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89560" lvl="6" marL="320040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04800" lvl="7" marL="365760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5275" lvl="8" marL="4114800" marR="0" rtl="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b="0" i="0" sz="10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40000" scaled="0"/>
        </a:gradFill>
      </p:bgPr>
    </p:bg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7"/>
          <p:cNvSpPr txBox="1"/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b="0" i="0" sz="3600" u="none" cap="none" strike="noStrik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7" name="Google Shape;77;p27"/>
          <p:cNvSpPr txBox="1"/>
          <p:nvPr>
            <p:ph idx="1" type="body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93700" lvl="0" marL="457200" marR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b="0" i="0" sz="2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25755" lvl="1" marL="914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98640" lvl="2" marL="1371600" marR="0" rtl="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b="0" i="0" sz="1575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90512" lvl="3" marL="18288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b="0" i="0" sz="15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90512" lvl="4" marL="22860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b="0" i="0" sz="15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7179" lvl="5" marL="2743200" marR="0" rtl="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b="0" i="0" sz="135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89560" lvl="6" marL="320040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04800" lvl="7" marL="365760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alibri"/>
              <a:buChar char="•"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5275" lvl="8" marL="4114800" marR="0" rtl="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alibri"/>
              <a:buChar char="•"/>
              <a:defRPr b="0" i="0" sz="105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7" r:id="rId1"/>
    <p:sldLayoutId id="2147483668" r:id="rId2"/>
  </p:sldLayoutIdLst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7.png"/><Relationship Id="rId4" Type="http://schemas.openxmlformats.org/officeDocument/2006/relationships/image" Target="../media/image16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4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8.png"/><Relationship Id="rId4" Type="http://schemas.openxmlformats.org/officeDocument/2006/relationships/image" Target="../media/image16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1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hyperlink" Target="https://www.youtube.com/shorts/34lWQwoYddw" TargetMode="External"/><Relationship Id="rId4" Type="http://schemas.openxmlformats.org/officeDocument/2006/relationships/image" Target="../media/image15.jp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Relationship Id="rId3" Type="http://schemas.openxmlformats.org/officeDocument/2006/relationships/hyperlink" Target="https://www.youtube.com/watch?v=SK6nVL0yH_g" TargetMode="External"/><Relationship Id="rId4" Type="http://schemas.openxmlformats.org/officeDocument/2006/relationships/hyperlink" Target="https://www.youtube.com/watch?v=SK6nVL0yH_g" TargetMode="External"/><Relationship Id="rId5" Type="http://schemas.openxmlformats.org/officeDocument/2006/relationships/hyperlink" Target="https://www.youtube.com/watch?v=SK6nVL0yH_g" TargetMode="External"/><Relationship Id="rId6" Type="http://schemas.openxmlformats.org/officeDocument/2006/relationships/image" Target="../media/image17.jp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1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0"/>
          <p:cNvSpPr txBox="1"/>
          <p:nvPr>
            <p:ph idx="1" type="body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93700" lvl="0" marL="45720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With your group, cut out all the hexagons.</a:t>
            </a:r>
            <a:endParaRPr/>
          </a:p>
          <a:p>
            <a:pPr indent="-3937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Based on what you already know about labor and delivery, connect the hexagons based on how they relate to each other.</a:t>
            </a:r>
            <a:endParaRPr/>
          </a:p>
          <a:p>
            <a:pPr indent="-3937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You can connect more than two hexagons together.</a:t>
            </a:r>
            <a:endParaRPr/>
          </a:p>
        </p:txBody>
      </p:sp>
      <p:sp>
        <p:nvSpPr>
          <p:cNvPr id="144" name="Google Shape;144;p10"/>
          <p:cNvSpPr txBox="1"/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Labor and Delivery</a:t>
            </a:r>
            <a:endParaRPr/>
          </a:p>
        </p:txBody>
      </p:sp>
      <p:pic>
        <p:nvPicPr>
          <p:cNvPr id="145" name="Google Shape;145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62825" y="307247"/>
            <a:ext cx="1023975" cy="105645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K20 Center 5 minute timer" id="146" name="Google Shape;146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302000" y="3401153"/>
            <a:ext cx="2540000" cy="1435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1"/>
          <p:cNvSpPr txBox="1"/>
          <p:nvPr>
            <p:ph idx="1" type="body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93700" lvl="0" marL="45720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Now walk around the room viewing the other Honeycomb Harvests.</a:t>
            </a:r>
            <a:endParaRPr/>
          </a:p>
          <a:p>
            <a:pPr indent="-3937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Pay attention to how other groups have arranged their hexagons.</a:t>
            </a:r>
            <a:endParaRPr/>
          </a:p>
          <a:p>
            <a:pPr indent="-3937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Once you return to your Honeycomb Harvest, discuss with the group and make any changes needed.</a:t>
            </a:r>
            <a:endParaRPr/>
          </a:p>
        </p:txBody>
      </p:sp>
      <p:sp>
        <p:nvSpPr>
          <p:cNvPr id="152" name="Google Shape;152;p11"/>
          <p:cNvSpPr txBox="1"/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Labor and Delivery</a:t>
            </a:r>
            <a:endParaRPr/>
          </a:p>
        </p:txBody>
      </p:sp>
      <p:pic>
        <p:nvPicPr>
          <p:cNvPr id="153" name="Google Shape;153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58529" y="162542"/>
            <a:ext cx="1828271" cy="9248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2"/>
          <p:cNvSpPr txBox="1"/>
          <p:nvPr>
            <p:ph idx="1" type="body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93700" lvl="0" marL="45720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Revisit your Honeycomb Harvest.</a:t>
            </a:r>
            <a:endParaRPr/>
          </a:p>
          <a:p>
            <a:pPr indent="-3937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Using your guided notes, review your group’s work.</a:t>
            </a:r>
            <a:endParaRPr/>
          </a:p>
          <a:p>
            <a:pPr indent="-3937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As a group discuss and make any needed changes.</a:t>
            </a:r>
            <a:endParaRPr/>
          </a:p>
        </p:txBody>
      </p:sp>
      <p:sp>
        <p:nvSpPr>
          <p:cNvPr id="159" name="Google Shape;159;p12"/>
          <p:cNvSpPr txBox="1"/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Natural Birth Guided Notes</a:t>
            </a:r>
            <a:endParaRPr/>
          </a:p>
        </p:txBody>
      </p:sp>
      <p:pic>
        <p:nvPicPr>
          <p:cNvPr id="160" name="Google Shape;160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12242" y="247892"/>
            <a:ext cx="1238350" cy="802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3"/>
          <p:cNvSpPr txBox="1"/>
          <p:nvPr>
            <p:ph type="title"/>
          </p:nvPr>
        </p:nvSpPr>
        <p:spPr>
          <a:xfrm>
            <a:off x="530352" y="307328"/>
            <a:ext cx="7772400" cy="10218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/>
              <a:t>Essential Question</a:t>
            </a:r>
            <a:endParaRPr/>
          </a:p>
        </p:txBody>
      </p:sp>
      <p:sp>
        <p:nvSpPr>
          <p:cNvPr id="166" name="Google Shape;166;p13"/>
          <p:cNvSpPr txBox="1"/>
          <p:nvPr>
            <p:ph idx="1" type="body"/>
          </p:nvPr>
        </p:nvSpPr>
        <p:spPr>
          <a:xfrm>
            <a:off x="530352" y="1272430"/>
            <a:ext cx="7772400" cy="113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0" lvl="0" marL="5556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/>
              <a:t>What happens during a natural birth and a cesarean birth?</a:t>
            </a:r>
            <a:endParaRPr/>
          </a:p>
        </p:txBody>
      </p:sp>
      <p:sp>
        <p:nvSpPr>
          <p:cNvPr id="167" name="Google Shape;167;p13"/>
          <p:cNvSpPr txBox="1"/>
          <p:nvPr>
            <p:ph type="title"/>
          </p:nvPr>
        </p:nvSpPr>
        <p:spPr>
          <a:xfrm>
            <a:off x="530352" y="1866879"/>
            <a:ext cx="7772400" cy="10218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/>
              <a:t>Lesson Objectives</a:t>
            </a:r>
            <a:endParaRPr/>
          </a:p>
        </p:txBody>
      </p:sp>
      <p:sp>
        <p:nvSpPr>
          <p:cNvPr id="168" name="Google Shape;168;p13"/>
          <p:cNvSpPr txBox="1"/>
          <p:nvPr>
            <p:ph idx="1" type="body"/>
          </p:nvPr>
        </p:nvSpPr>
        <p:spPr>
          <a:xfrm>
            <a:off x="530352" y="2888679"/>
            <a:ext cx="7772400" cy="113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-368935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Compare the differences between natural birth and a c-section.</a:t>
            </a:r>
            <a:endParaRPr/>
          </a:p>
          <a:p>
            <a:pPr indent="-368935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Recognize the stages of natural birth.</a:t>
            </a:r>
            <a:endParaRPr/>
          </a:p>
          <a:p>
            <a:pPr indent="-368935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Understand the process of cesarean birth.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4"/>
          <p:cNvSpPr txBox="1"/>
          <p:nvPr>
            <p:ph idx="1" type="body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93700" lvl="0" marL="45720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With your group, cut out all the cards.</a:t>
            </a:r>
            <a:endParaRPr/>
          </a:p>
          <a:p>
            <a:pPr indent="-3937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Place the 8 bold terms in a vertical line on your workspace in the order they are cut by the doctor.</a:t>
            </a:r>
            <a:endParaRPr/>
          </a:p>
          <a:p>
            <a:pPr indent="-3937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Based on what you already know about c-sections, sort the remaining cards to the right of the bold terms that match.</a:t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2600"/>
              <a:buNone/>
            </a:pPr>
            <a:r>
              <a:t/>
            </a:r>
            <a:endParaRPr/>
          </a:p>
        </p:txBody>
      </p:sp>
      <p:sp>
        <p:nvSpPr>
          <p:cNvPr id="174" name="Google Shape;174;p14"/>
          <p:cNvSpPr txBox="1"/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/>
              <a:t>C-Section</a:t>
            </a:r>
            <a:endParaRPr/>
          </a:p>
        </p:txBody>
      </p:sp>
      <p:pic>
        <p:nvPicPr>
          <p:cNvPr id="175" name="Google Shape;175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971721" y="-141"/>
            <a:ext cx="1715079" cy="171507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K20 Center 5 minute timer" id="176" name="Google Shape;176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302000" y="3453057"/>
            <a:ext cx="2540000" cy="1435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15"/>
          <p:cNvSpPr txBox="1"/>
          <p:nvPr>
            <p:ph idx="1" type="body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93700" lvl="0" marL="45720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Now you will walk around the room viewing the other groups’ Card Sorts.</a:t>
            </a:r>
            <a:endParaRPr/>
          </a:p>
          <a:p>
            <a:pPr indent="-3937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Pay attention to how other groups have sorted their cards.</a:t>
            </a:r>
            <a:endParaRPr/>
          </a:p>
          <a:p>
            <a:pPr indent="-3937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Once you return to your Card Sort, discuss with the group and make any changes needed.</a:t>
            </a:r>
            <a:endParaRPr/>
          </a:p>
        </p:txBody>
      </p:sp>
      <p:sp>
        <p:nvSpPr>
          <p:cNvPr id="182" name="Google Shape;182;p15"/>
          <p:cNvSpPr txBox="1"/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C-section</a:t>
            </a:r>
            <a:endParaRPr/>
          </a:p>
        </p:txBody>
      </p:sp>
      <p:pic>
        <p:nvPicPr>
          <p:cNvPr id="183" name="Google Shape;183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58529" y="162542"/>
            <a:ext cx="1828271" cy="9248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6"/>
          <p:cNvSpPr txBox="1"/>
          <p:nvPr>
            <p:ph type="title"/>
          </p:nvPr>
        </p:nvSpPr>
        <p:spPr>
          <a:xfrm>
            <a:off x="253475" y="4694248"/>
            <a:ext cx="8229600" cy="3009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 sz="1400" u="sng">
                <a:solidFill>
                  <a:schemeClr val="dk1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https://www.youtube.com/shorts/34lWQwoYddw</a:t>
            </a:r>
            <a:endParaRPr sz="1400">
              <a:solidFill>
                <a:schemeClr val="dk1"/>
              </a:solidFill>
            </a:endParaRPr>
          </a:p>
        </p:txBody>
      </p:sp>
      <p:pic>
        <p:nvPicPr>
          <p:cNvPr descr="C-Section Anatomy {7 Layers!} #csection #childbirtheducation #laboranddelivery #pregnancyjourney" id="189" name="Google Shape;189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119920" y="148352"/>
            <a:ext cx="2496710" cy="44189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7"/>
          <p:cNvSpPr txBox="1"/>
          <p:nvPr>
            <p:ph type="title"/>
          </p:nvPr>
        </p:nvSpPr>
        <p:spPr>
          <a:xfrm>
            <a:off x="530352" y="390877"/>
            <a:ext cx="7772400" cy="10218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/>
              <a:t>Essential Question</a:t>
            </a:r>
            <a:endParaRPr/>
          </a:p>
        </p:txBody>
      </p:sp>
      <p:sp>
        <p:nvSpPr>
          <p:cNvPr id="195" name="Google Shape;195;p17"/>
          <p:cNvSpPr txBox="1"/>
          <p:nvPr>
            <p:ph idx="1" type="body"/>
          </p:nvPr>
        </p:nvSpPr>
        <p:spPr>
          <a:xfrm>
            <a:off x="530352" y="1355375"/>
            <a:ext cx="7772400" cy="113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0" lvl="0" marL="5556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/>
              <a:t>What happens during a natural birth and a cesarean birth?</a:t>
            </a:r>
            <a:endParaRPr/>
          </a:p>
        </p:txBody>
      </p:sp>
      <p:sp>
        <p:nvSpPr>
          <p:cNvPr id="196" name="Google Shape;196;p17"/>
          <p:cNvSpPr txBox="1"/>
          <p:nvPr>
            <p:ph type="title"/>
          </p:nvPr>
        </p:nvSpPr>
        <p:spPr>
          <a:xfrm>
            <a:off x="530352" y="1976977"/>
            <a:ext cx="7772400" cy="10218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/>
              <a:t>Lesson Objectives</a:t>
            </a:r>
            <a:endParaRPr/>
          </a:p>
        </p:txBody>
      </p:sp>
      <p:sp>
        <p:nvSpPr>
          <p:cNvPr id="197" name="Google Shape;197;p17"/>
          <p:cNvSpPr txBox="1"/>
          <p:nvPr>
            <p:ph idx="1" type="body"/>
          </p:nvPr>
        </p:nvSpPr>
        <p:spPr>
          <a:xfrm>
            <a:off x="530352" y="2885973"/>
            <a:ext cx="8083296" cy="113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-368935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Compare the differences between a natural birth and a c-section.</a:t>
            </a:r>
            <a:endParaRPr/>
          </a:p>
          <a:p>
            <a:pPr indent="-368935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Recognize the stages of natural birth.</a:t>
            </a:r>
            <a:endParaRPr/>
          </a:p>
          <a:p>
            <a:pPr indent="-368935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Understand the process of cesarean birth.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8"/>
          <p:cNvSpPr txBox="1"/>
          <p:nvPr>
            <p:ph type="title"/>
          </p:nvPr>
        </p:nvSpPr>
        <p:spPr>
          <a:xfrm>
            <a:off x="253475" y="4694248"/>
            <a:ext cx="8229600" cy="3009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 sz="1400" u="sng">
                <a:solidFill>
                  <a:schemeClr val="dk1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</a:t>
            </a:r>
            <a:r>
              <a:rPr lang="en-US" sz="1400" u="sng">
                <a:solidFill>
                  <a:schemeClr val="dk1"/>
                </a:solidFill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www</a:t>
            </a:r>
            <a:r>
              <a:rPr lang="en-US" sz="1400" u="sng">
                <a:solidFill>
                  <a:schemeClr val="dk1"/>
                </a:solidFill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.youtube.com/watch?v=SK6nVL0yH_g</a:t>
            </a:r>
            <a:endParaRPr sz="1400">
              <a:solidFill>
                <a:schemeClr val="dk1"/>
              </a:solidFill>
            </a:endParaRPr>
          </a:p>
        </p:txBody>
      </p:sp>
      <p:pic>
        <p:nvPicPr>
          <p:cNvPr descr="K20 ICAP- Obstetrics Nurse - Escape Womb" id="203" name="Google Shape;203;p1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797338" y="497233"/>
            <a:ext cx="7343423" cy="414903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19"/>
          <p:cNvSpPr txBox="1"/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/>
              <a:t>Natural Birth vs C-section</a:t>
            </a:r>
            <a:endParaRPr/>
          </a:p>
        </p:txBody>
      </p:sp>
      <p:sp>
        <p:nvSpPr>
          <p:cNvPr id="209" name="Google Shape;209;p19"/>
          <p:cNvSpPr txBox="1"/>
          <p:nvPr>
            <p:ph idx="1" type="body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93700" lvl="0" marL="4572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●"/>
            </a:pPr>
            <a:r>
              <a:rPr lang="en-US"/>
              <a:t>Think of all that you have learned over the last few days.</a:t>
            </a:r>
            <a:endParaRPr/>
          </a:p>
          <a:p>
            <a:pPr indent="-3937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/>
              <a:t>Compare and contrast natural birth and c-section.</a:t>
            </a:r>
            <a:endParaRPr/>
          </a:p>
          <a:p>
            <a:pPr indent="-3937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/>
              <a:t>Divide your paper in half for each type of birth.</a:t>
            </a:r>
            <a:endParaRPr/>
          </a:p>
          <a:p>
            <a:pPr indent="-3937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/>
              <a:t>Divide each half into three sections.</a:t>
            </a:r>
            <a:endParaRPr/>
          </a:p>
          <a:p>
            <a:pPr indent="-3937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/>
              <a:t>Record the following on your sheet of paper.</a:t>
            </a:r>
            <a:endParaRPr/>
          </a:p>
          <a:p>
            <a:pPr indent="-3556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b="1" lang="en-US"/>
              <a:t>S</a:t>
            </a:r>
            <a:r>
              <a:rPr lang="en-US"/>
              <a:t> - Surprising</a:t>
            </a:r>
            <a:endParaRPr/>
          </a:p>
          <a:p>
            <a:pPr indent="-3556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b="1" lang="en-US"/>
              <a:t>I</a:t>
            </a:r>
            <a:r>
              <a:rPr lang="en-US"/>
              <a:t> - Interesting</a:t>
            </a:r>
            <a:endParaRPr/>
          </a:p>
          <a:p>
            <a:pPr indent="-3556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b="1" lang="en-US"/>
              <a:t>T</a:t>
            </a:r>
            <a:r>
              <a:rPr lang="en-US"/>
              <a:t> - Thought provoking </a:t>
            </a:r>
            <a:endParaRPr/>
          </a:p>
        </p:txBody>
      </p:sp>
      <p:pic>
        <p:nvPicPr>
          <p:cNvPr id="210" name="Google Shape;210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06630" y="0"/>
            <a:ext cx="1537370" cy="168561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/>
          <p:nvPr>
            <p:ph type="ctrTitle"/>
          </p:nvPr>
        </p:nvSpPr>
        <p:spPr>
          <a:xfrm>
            <a:off x="644652" y="1007598"/>
            <a:ext cx="78516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18275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/>
              <a:t>Escape Womb</a:t>
            </a:r>
            <a:endParaRPr/>
          </a:p>
        </p:txBody>
      </p:sp>
      <p:sp>
        <p:nvSpPr>
          <p:cNvPr id="95" name="Google Shape;95;p2"/>
          <p:cNvSpPr txBox="1"/>
          <p:nvPr>
            <p:ph idx="1" type="subTitle"/>
          </p:nvPr>
        </p:nvSpPr>
        <p:spPr>
          <a:xfrm>
            <a:off x="644652" y="2400300"/>
            <a:ext cx="7854600" cy="131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18275" wrap="square" tIns="45700">
            <a:normAutofit/>
          </a:bodyPr>
          <a:lstStyle/>
          <a:p>
            <a:pPr indent="0" lvl="0" marL="0" marR="3428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/>
              <a:t>Natural Birth and C-Section</a:t>
            </a:r>
            <a:endParaRPr/>
          </a:p>
        </p:txBody>
      </p:sp>
    </p:spTree>
  </p:cSld>
  <p:clrMapOvr>
    <a:masterClrMapping/>
  </p:clrMapOvr>
  <p:transition spd="slow"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20"/>
          <p:cNvSpPr txBox="1"/>
          <p:nvPr>
            <p:ph idx="1" type="body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93700" lvl="0" marL="45720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Reread each statement or question carefully.</a:t>
            </a:r>
            <a:endParaRPr/>
          </a:p>
          <a:p>
            <a:pPr indent="-3937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Decide if your opinion has changed.</a:t>
            </a:r>
            <a:endParaRPr/>
          </a:p>
          <a:p>
            <a:pPr indent="-3937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Create a line on the side of the room that represents your response.</a:t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2600"/>
              <a:buNone/>
            </a:pPr>
            <a:r>
              <a:t/>
            </a:r>
            <a:endParaRPr/>
          </a:p>
        </p:txBody>
      </p:sp>
      <p:sp>
        <p:nvSpPr>
          <p:cNvPr id="216" name="Google Shape;216;p20"/>
          <p:cNvSpPr txBox="1"/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Lines of Agreement</a:t>
            </a:r>
            <a:endParaRPr/>
          </a:p>
        </p:txBody>
      </p:sp>
      <p:pic>
        <p:nvPicPr>
          <p:cNvPr id="217" name="Google Shape;217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847050" y="304402"/>
            <a:ext cx="839750" cy="1004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21"/>
          <p:cNvSpPr txBox="1"/>
          <p:nvPr>
            <p:ph idx="1" type="body"/>
          </p:nvPr>
        </p:nvSpPr>
        <p:spPr>
          <a:xfrm>
            <a:off x="685800" y="2005650"/>
            <a:ext cx="7772400" cy="113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5556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sz="3600"/>
              <a:t>Which birthing option is easier? </a:t>
            </a:r>
            <a:endParaRPr sz="3600"/>
          </a:p>
          <a:p>
            <a:pPr indent="0" lvl="0" marL="5556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sz="3600"/>
              <a:t>Natural birth or C-section </a:t>
            </a:r>
            <a:endParaRPr sz="3600"/>
          </a:p>
        </p:txBody>
      </p:sp>
      <p:pic>
        <p:nvPicPr>
          <p:cNvPr id="223" name="Google Shape;223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847050" y="304402"/>
            <a:ext cx="839750" cy="1004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2"/>
          <p:cNvSpPr txBox="1"/>
          <p:nvPr>
            <p:ph idx="1" type="body"/>
          </p:nvPr>
        </p:nvSpPr>
        <p:spPr>
          <a:xfrm>
            <a:off x="373241" y="2005650"/>
            <a:ext cx="8397517" cy="113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5556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sz="3600"/>
              <a:t>Which option has the shorter healing time?</a:t>
            </a:r>
            <a:endParaRPr sz="3600"/>
          </a:p>
          <a:p>
            <a:pPr indent="0" lvl="0" marL="5556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sz="3600"/>
              <a:t>Natural birth or C-section</a:t>
            </a:r>
            <a:endParaRPr sz="3600"/>
          </a:p>
        </p:txBody>
      </p:sp>
      <p:pic>
        <p:nvPicPr>
          <p:cNvPr id="229" name="Google Shape;229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847050" y="304402"/>
            <a:ext cx="839750" cy="1004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23"/>
          <p:cNvSpPr txBox="1"/>
          <p:nvPr>
            <p:ph idx="1" type="body"/>
          </p:nvPr>
        </p:nvSpPr>
        <p:spPr>
          <a:xfrm>
            <a:off x="685800" y="2005650"/>
            <a:ext cx="7772400" cy="113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5556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sz="3600"/>
              <a:t>Agree or Disagree:</a:t>
            </a:r>
            <a:endParaRPr sz="3600"/>
          </a:p>
          <a:p>
            <a:pPr indent="0" lvl="0" marL="5556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sz="3600"/>
              <a:t>The whole labor and delivery process is generally quick (6 hours or less).</a:t>
            </a:r>
            <a:endParaRPr sz="3600"/>
          </a:p>
        </p:txBody>
      </p:sp>
      <p:pic>
        <p:nvPicPr>
          <p:cNvPr id="235" name="Google Shape;235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847050" y="304402"/>
            <a:ext cx="839750" cy="1004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24"/>
          <p:cNvSpPr txBox="1"/>
          <p:nvPr>
            <p:ph idx="1" type="body"/>
          </p:nvPr>
        </p:nvSpPr>
        <p:spPr>
          <a:xfrm>
            <a:off x="685800" y="2005650"/>
            <a:ext cx="7772400" cy="113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5556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sz="3600"/>
              <a:t>True or False:</a:t>
            </a:r>
            <a:endParaRPr sz="3600"/>
          </a:p>
          <a:p>
            <a:pPr indent="0" lvl="0" marL="5556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sz="3600"/>
              <a:t>After birth, you do not have physical limitations.</a:t>
            </a:r>
            <a:endParaRPr sz="3600"/>
          </a:p>
        </p:txBody>
      </p:sp>
      <p:pic>
        <p:nvPicPr>
          <p:cNvPr id="241" name="Google Shape;241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847050" y="304402"/>
            <a:ext cx="839750" cy="1004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"/>
          <p:cNvSpPr txBox="1"/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/>
              <a:t>Essential Question</a:t>
            </a:r>
            <a:endParaRPr/>
          </a:p>
        </p:txBody>
      </p:sp>
      <p:sp>
        <p:nvSpPr>
          <p:cNvPr id="101" name="Google Shape;101;p3"/>
          <p:cNvSpPr txBox="1"/>
          <p:nvPr>
            <p:ph idx="1" type="body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0" lvl="0" marL="5556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/>
              <a:t>What happens during a natural birth and a cesarean birth?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"/>
          <p:cNvSpPr txBox="1"/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/>
              <a:t>Lesson Objectives</a:t>
            </a:r>
            <a:endParaRPr/>
          </a:p>
        </p:txBody>
      </p:sp>
      <p:sp>
        <p:nvSpPr>
          <p:cNvPr id="107" name="Google Shape;107;p4"/>
          <p:cNvSpPr txBox="1"/>
          <p:nvPr>
            <p:ph idx="1" type="body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-368935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Compare the differences between natural birth and a c-section.</a:t>
            </a:r>
            <a:endParaRPr/>
          </a:p>
          <a:p>
            <a:pPr indent="-368935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Recognize the stages of natural birth.</a:t>
            </a:r>
            <a:endParaRPr/>
          </a:p>
          <a:p>
            <a:pPr indent="-368935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Understand the process of cesarean birth.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5"/>
          <p:cNvSpPr txBox="1"/>
          <p:nvPr>
            <p:ph idx="1" type="body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93700" lvl="0" marL="45720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Read each statement or question carefully.</a:t>
            </a:r>
            <a:endParaRPr/>
          </a:p>
          <a:p>
            <a:pPr indent="-3937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Decide on a position.</a:t>
            </a:r>
            <a:endParaRPr/>
          </a:p>
          <a:p>
            <a:pPr indent="-3937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Create a line on the side of the room that represents your response.</a:t>
            </a:r>
            <a:endParaRPr/>
          </a:p>
          <a:p>
            <a:pPr indent="-3937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Find a partner in the opposing line and discuss why you chose your answer.</a:t>
            </a:r>
            <a:endParaRPr/>
          </a:p>
        </p:txBody>
      </p:sp>
      <p:sp>
        <p:nvSpPr>
          <p:cNvPr id="113" name="Google Shape;113;p5"/>
          <p:cNvSpPr txBox="1"/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Lines of Agreement</a:t>
            </a:r>
            <a:endParaRPr/>
          </a:p>
        </p:txBody>
      </p:sp>
      <p:pic>
        <p:nvPicPr>
          <p:cNvPr id="114" name="Google Shape;114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847050" y="304402"/>
            <a:ext cx="839750" cy="1004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6"/>
          <p:cNvSpPr txBox="1"/>
          <p:nvPr>
            <p:ph idx="1" type="body"/>
          </p:nvPr>
        </p:nvSpPr>
        <p:spPr>
          <a:xfrm>
            <a:off x="265176" y="2005608"/>
            <a:ext cx="8613648" cy="11322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5556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sz="3600"/>
              <a:t>Which birthing option is easier? </a:t>
            </a:r>
            <a:endParaRPr sz="3600"/>
          </a:p>
          <a:p>
            <a:pPr indent="0" lvl="0" marL="5556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sz="3600"/>
              <a:t>Natural birth or C-section </a:t>
            </a:r>
            <a:endParaRPr sz="3600"/>
          </a:p>
        </p:txBody>
      </p:sp>
      <p:pic>
        <p:nvPicPr>
          <p:cNvPr id="120" name="Google Shape;120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847050" y="304402"/>
            <a:ext cx="839750" cy="1004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7"/>
          <p:cNvSpPr txBox="1"/>
          <p:nvPr>
            <p:ph idx="1" type="body"/>
          </p:nvPr>
        </p:nvSpPr>
        <p:spPr>
          <a:xfrm>
            <a:off x="394023" y="2005650"/>
            <a:ext cx="8355953" cy="113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5556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sz="3600"/>
              <a:t>Which option has the shorter healing time?</a:t>
            </a:r>
            <a:endParaRPr sz="3600"/>
          </a:p>
          <a:p>
            <a:pPr indent="0" lvl="0" marL="5556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sz="3600"/>
              <a:t>Natural birth or C-section</a:t>
            </a:r>
            <a:endParaRPr sz="3600"/>
          </a:p>
        </p:txBody>
      </p:sp>
      <p:pic>
        <p:nvPicPr>
          <p:cNvPr id="126" name="Google Shape;126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847050" y="304402"/>
            <a:ext cx="839750" cy="1004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8"/>
          <p:cNvSpPr txBox="1"/>
          <p:nvPr>
            <p:ph idx="1" type="body"/>
          </p:nvPr>
        </p:nvSpPr>
        <p:spPr>
          <a:xfrm>
            <a:off x="685800" y="2005650"/>
            <a:ext cx="7772400" cy="113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5556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sz="3600"/>
              <a:t>Agree or Disagree:</a:t>
            </a:r>
            <a:endParaRPr sz="3600"/>
          </a:p>
          <a:p>
            <a:pPr indent="0" lvl="0" marL="5556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sz="3600"/>
              <a:t>The whole labor and delivery process is generally quick (6 hours or less).</a:t>
            </a:r>
            <a:endParaRPr sz="3600"/>
          </a:p>
        </p:txBody>
      </p:sp>
      <p:pic>
        <p:nvPicPr>
          <p:cNvPr id="132" name="Google Shape;132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847050" y="304402"/>
            <a:ext cx="839750" cy="1004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9"/>
          <p:cNvSpPr txBox="1"/>
          <p:nvPr>
            <p:ph idx="1" type="body"/>
          </p:nvPr>
        </p:nvSpPr>
        <p:spPr>
          <a:xfrm>
            <a:off x="685800" y="2005650"/>
            <a:ext cx="7772400" cy="113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5556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sz="3600"/>
              <a:t>True or False:</a:t>
            </a:r>
            <a:endParaRPr sz="3600"/>
          </a:p>
          <a:p>
            <a:pPr indent="0" lvl="0" marL="5556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sz="3600"/>
              <a:t>After birth, you do not have physical limitations.</a:t>
            </a:r>
            <a:endParaRPr sz="3600"/>
          </a:p>
        </p:txBody>
      </p:sp>
      <p:pic>
        <p:nvPicPr>
          <p:cNvPr id="138" name="Google Shape;138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847050" y="304402"/>
            <a:ext cx="839750" cy="1004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Pam</dc:creator>
</cp:coreProperties>
</file>