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1"/>
  </p:handoutMasterIdLst>
  <p:sldIdLst>
    <p:sldId id="256" r:id="rId2"/>
    <p:sldId id="290" r:id="rId3"/>
    <p:sldId id="261" r:id="rId4"/>
    <p:sldId id="262" r:id="rId5"/>
    <p:sldId id="263" r:id="rId6"/>
    <p:sldId id="264" r:id="rId7"/>
    <p:sldId id="265" r:id="rId8"/>
    <p:sldId id="266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A6DF"/>
    <a:srgbClr val="0066A8"/>
    <a:srgbClr val="AA6728"/>
    <a:srgbClr val="924115"/>
    <a:srgbClr val="D15520"/>
    <a:srgbClr val="DE9028"/>
    <a:srgbClr val="679B41"/>
    <a:srgbClr val="316821"/>
    <a:srgbClr val="679BA5"/>
    <a:srgbClr val="004E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E240C3-4A34-4640-B6F6-00E8B47447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B259A8-74EB-440B-8DD8-76C99666106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36472-7FC8-4193-82A0-C65DC4EA1699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1532CF-3B20-4A6D-91BE-AC7470A4D00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95DEA9-B4BB-460F-B81F-34804A14C4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3F80E-613E-4926-9675-E763F36FA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515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C2E20A82-3756-4DBE-969B-2BAFCB84C32E}"/>
              </a:ext>
            </a:extLst>
          </p:cNvPr>
          <p:cNvSpPr/>
          <p:nvPr userDrawn="1"/>
        </p:nvSpPr>
        <p:spPr>
          <a:xfrm>
            <a:off x="0" y="0"/>
            <a:ext cx="12192000" cy="881064"/>
          </a:xfrm>
          <a:prstGeom prst="rect">
            <a:avLst/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C9053A-30A4-439C-83FB-897660F85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0066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111BA9-0CDB-4FCB-8749-CAB20B0996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F995D-35D3-412E-A0EB-229F6F3D7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D2E6D-2EDE-4638-B5F3-EAE7A8E67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DB45E-31B2-498D-A38C-941A25330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Picture 18" descr="A close up of a sign&#10;&#10;Description automatically generated">
            <a:extLst>
              <a:ext uri="{FF2B5EF4-FFF2-40B4-BE49-F238E27FC236}">
                <a16:creationId xmlns:a16="http://schemas.microsoft.com/office/drawing/2014/main" id="{6A3A30BE-D9CE-4652-8176-E064AE10BA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4941057"/>
            <a:ext cx="3531010" cy="1211334"/>
          </a:xfrm>
          <a:prstGeom prst="rect">
            <a:avLst/>
          </a:prstGeom>
        </p:spPr>
      </p:pic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C409F019-1EF3-41D2-9798-EC95EA3F7F8B}"/>
              </a:ext>
            </a:extLst>
          </p:cNvPr>
          <p:cNvSpPr/>
          <p:nvPr userDrawn="1"/>
        </p:nvSpPr>
        <p:spPr>
          <a:xfrm rot="10800000">
            <a:off x="9525" y="0"/>
            <a:ext cx="1143000" cy="881064"/>
          </a:xfrm>
          <a:prstGeom prst="triangle">
            <a:avLst>
              <a:gd name="adj" fmla="val 51399"/>
            </a:avLst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376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85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D0EB1B1-0323-498C-B113-BBEB11D8AEEF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71F40BAB-710E-472B-AAE5-3512347DF4BC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75B4C6-ADD2-420C-B166-25CBF223A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BCFD-6323-4244-9481-889D1722C2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3007D6-FA56-442D-AAAE-E794C8D69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5043F-31C9-4DD9-9AC9-79C43869B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4E4BE9-DE9B-47EC-90DB-D8B8BCB25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2F56D-BA5A-454B-8E46-FE1FD5938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FBCDD844-4BDB-4BB4-94FC-46F11F57E9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234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2F83565-AC13-4689-87CD-5359AF5396B8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E305CF96-0131-4FE3-842F-1382CD4EE40E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FA614A-F2DE-4C29-B2EA-759C095C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D63314-E9A2-4123-872D-9A870F79A6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6094FA-4650-4D2A-A572-EB7B644E3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89DEAA-849E-4F36-9213-80063747D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06D784-90F8-44E6-BA08-3AD085DB1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92FC4-41B0-4AFD-9CF7-7471FF395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4AB8D95B-DFBC-4F18-972B-DCB01FF37D5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2228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EC62D-8ED6-4D1A-A863-4F92915AB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5E6371-8C9F-4C89-B781-79BC7135D6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307D8-8370-4A52-B0C7-7C8165640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50E87-CDFF-460F-B317-4D0A1B679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6C431C-85A5-4B9F-B314-B79C045E2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02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20D2DF-4D7B-46EB-BA00-3B430FB4E5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12E2C1-B9EB-479B-AACF-DF9B31AB0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8917B-7D9E-49AA-A4A2-74BF61C89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24D3D-1B39-4B00-8592-76A2AA73F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954B4-AB1A-4184-BFA6-7348BEBE1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03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7498D-2B4F-4638-B21E-552379A5D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66A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B4562-3CFF-4DA9-953B-BCB9B4F9D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66A8"/>
              </a:buClr>
              <a:buFont typeface="Arial" panose="020B0604020202020204" pitchFamily="34" charset="0"/>
              <a:buChar char="&gt;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buClr>
                <a:srgbClr val="0066A8"/>
              </a:buClr>
              <a:buSzPct val="120000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buClr>
                <a:srgbClr val="0066A8"/>
              </a:buClr>
              <a:buFont typeface="Wingdings" panose="05000000000000000000" pitchFamily="2" charset="2"/>
              <a:buChar char="ü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57350" indent="-285750">
              <a:buClr>
                <a:srgbClr val="0066A8"/>
              </a:buClr>
              <a:buFont typeface="Wingdings" panose="05000000000000000000" pitchFamily="2" charset="2"/>
              <a:buChar char="§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buClr>
                <a:srgbClr val="0066A8"/>
              </a:buCl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01328-93AD-49F4-86EA-07525CB5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650BD-7963-4709-B4FF-1D902620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6590D-FD28-4F1A-B2F9-188C1722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A close up of a sign&#10;&#10;Description automatically generated">
            <a:extLst>
              <a:ext uri="{FF2B5EF4-FFF2-40B4-BE49-F238E27FC236}">
                <a16:creationId xmlns:a16="http://schemas.microsoft.com/office/drawing/2014/main" id="{A22C6E59-57E0-4A54-B601-54BCABB13A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BA3DEC58-DD0D-489E-89D7-48B520FAF31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1300" y="5502"/>
            <a:ext cx="1790700" cy="685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997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BA77D3D-EB6C-470B-88D7-E88D973FCE77}"/>
              </a:ext>
            </a:extLst>
          </p:cNvPr>
          <p:cNvSpPr/>
          <p:nvPr userDrawn="1"/>
        </p:nvSpPr>
        <p:spPr>
          <a:xfrm>
            <a:off x="-3" y="6176964"/>
            <a:ext cx="12192003" cy="681036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700E5B01-C69C-4201-9620-A4CEFAA25C48}"/>
              </a:ext>
            </a:extLst>
          </p:cNvPr>
          <p:cNvSpPr/>
          <p:nvPr userDrawn="1"/>
        </p:nvSpPr>
        <p:spPr>
          <a:xfrm rot="5400000">
            <a:off x="-75805" y="6262289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3F7498D-2B4F-4638-B21E-552379A5D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B4562-3CFF-4DA9-953B-BCB9B4F9D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01328-93AD-49F4-86EA-07525CB5A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650BD-7963-4709-B4FF-1D902620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6590D-FD28-4F1A-B2F9-188C1722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2" name="Picture 21" descr="A close up of a sign&#10;&#10;Description automatically generated">
            <a:extLst>
              <a:ext uri="{FF2B5EF4-FFF2-40B4-BE49-F238E27FC236}">
                <a16:creationId xmlns:a16="http://schemas.microsoft.com/office/drawing/2014/main" id="{64E26A8A-3861-44FA-9F25-5209F3A55E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87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8BE7-7E0D-4FE6-9A09-A01974DED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38601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87E38-21AB-44A5-933E-BBDB29530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190048"/>
            <a:ext cx="10515600" cy="10582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198DB-E2E2-4621-86F0-491A9102F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FFFA3-C11C-4784-B241-ED40C5843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5D06F7-64FC-4E16-A6F2-A838E8CF7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776BB167-5223-4787-9D40-C427FEF4A0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0369" y="0"/>
            <a:ext cx="3338561" cy="1368565"/>
          </a:xfrm>
          <a:prstGeom prst="rect">
            <a:avLst/>
          </a:prstGeom>
        </p:spPr>
      </p:pic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:a16="http://schemas.microsoft.com/office/drawing/2014/main" id="{98853A46-355B-43D4-AC0B-EC581D0547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060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0AE6B6-E4D9-430F-A1A6-2FD90BB2AEAD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2FE54030-734F-4867-A425-FD781025C882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DD910D-BE99-49D0-8285-41FF41AEC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8C7A0-022A-4F99-A0C2-33276644F6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9EB2EE-35C0-4F6A-9A88-19585A48B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BC444E-BC3C-48DD-B0EE-5AD82E9E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91A159-06B3-45AE-B20D-1B94E9EAE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9C28A2-40C2-45AC-8284-24CC7B83F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close up of a sign&#10;&#10;Description automatically generated">
            <a:extLst>
              <a:ext uri="{FF2B5EF4-FFF2-40B4-BE49-F238E27FC236}">
                <a16:creationId xmlns:a16="http://schemas.microsoft.com/office/drawing/2014/main" id="{17921164-5862-485A-98FF-85D0E31555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697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63FAD79-29E3-4606-991C-B67D06E2C72D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31A0194A-5D0E-40C4-AB4F-F7E74CABE9F2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1554EA-2EC4-4F72-973B-F9628F6B1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1874CF-1970-4A3C-8FE6-7A04D221F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678CE7-604B-4F86-9B5D-3FAA07816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87FC8D-397D-4F30-A188-8C060553CC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B399E2-8ED9-413C-8F81-E15355195F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B79164-105F-4A8D-9C1C-9C575EFEF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985673-20F2-4420-9492-E849EF41C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3BC90F-0DC6-446A-A477-E6BFD973B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A close up of a sign&#10;&#10;Description automatically generated">
            <a:extLst>
              <a:ext uri="{FF2B5EF4-FFF2-40B4-BE49-F238E27FC236}">
                <a16:creationId xmlns:a16="http://schemas.microsoft.com/office/drawing/2014/main" id="{E2359358-A04A-41A6-BB3E-72D0DCDBD9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914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9351E6-0B77-487D-AF4C-37DD96BAC2D9}"/>
              </a:ext>
            </a:extLst>
          </p:cNvPr>
          <p:cNvSpPr/>
          <p:nvPr userDrawn="1"/>
        </p:nvSpPr>
        <p:spPr>
          <a:xfrm>
            <a:off x="-3" y="6176964"/>
            <a:ext cx="12192003" cy="675480"/>
          </a:xfrm>
          <a:prstGeom prst="rect">
            <a:avLst/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97CFE111-BCB3-481A-85D0-0F57E88EBC2C}"/>
              </a:ext>
            </a:extLst>
          </p:cNvPr>
          <p:cNvSpPr/>
          <p:nvPr userDrawn="1"/>
        </p:nvSpPr>
        <p:spPr>
          <a:xfrm rot="5400000">
            <a:off x="-75805" y="6252764"/>
            <a:ext cx="675481" cy="523877"/>
          </a:xfrm>
          <a:prstGeom prst="triangle">
            <a:avLst>
              <a:gd name="adj" fmla="val 51399"/>
            </a:avLst>
          </a:prstGeom>
          <a:solidFill>
            <a:srgbClr val="0066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1BE492-D277-4B57-B7FD-702527F0B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CB0850-9FFE-4966-BD90-DB06F7853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53334D-C731-4501-A5C8-C610FB6C1AE8}" type="datetimeFigureOut">
              <a:rPr lang="en-US" smtClean="0"/>
              <a:pPr/>
              <a:t>8/25/2025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89B77C-9C12-494F-A87E-7517CBD7A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AAC97F-B8D0-4433-B69C-3E0C16228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2A5EAC9B-387B-4DD3-9C4A-E3BF2B9AA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8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bird&#10;&#10;Description automatically generated">
            <a:extLst>
              <a:ext uri="{FF2B5EF4-FFF2-40B4-BE49-F238E27FC236}">
                <a16:creationId xmlns:a16="http://schemas.microsoft.com/office/drawing/2014/main" id="{B933FC99-1097-4018-8B3C-56B4DCF03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206" y="0"/>
            <a:ext cx="1944793" cy="6857999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BBBBF-C7E9-446C-9E28-AD70279937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560B2B0-E84F-48DB-B6CA-EE6B1DD34A63}"/>
              </a:ext>
            </a:extLst>
          </p:cNvPr>
          <p:cNvSpPr/>
          <p:nvPr userDrawn="1"/>
        </p:nvSpPr>
        <p:spPr>
          <a:xfrm rot="16200000">
            <a:off x="7790603" y="2456602"/>
            <a:ext cx="6857999" cy="1944792"/>
          </a:xfrm>
          <a:prstGeom prst="triangle">
            <a:avLst>
              <a:gd name="adj" fmla="val 49722"/>
            </a:avLst>
          </a:prstGeom>
          <a:solidFill>
            <a:srgbClr val="1AA6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95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DA5EE-B82D-44A7-AAA9-E2BF97723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334D-C731-4501-A5C8-C610FB6C1AE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19ACC1-2306-4000-94CA-63A16D177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C6BF2-43C3-46FE-9124-1F7CE686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D9758-F717-40A5-A5A2-7DB12EC6A1C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B91BBBBF-C7E9-446C-9E28-AD70279937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406707"/>
            <a:ext cx="1828800" cy="627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139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8E82A-DEDB-4F57-9C56-785DF1FE3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22110C-DA35-4E5E-AB88-5914338FC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BF4E9-9671-423F-B6BB-F2C0642CF4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3334D-C731-4501-A5C8-C610FB6C1AE8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9415B-A953-4A00-BD68-FCEAD64EE8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757A3-55CA-430A-9473-9543328AA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D9758-F717-40A5-A5A2-7DB12EC6A1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22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5" r:id="rId4"/>
    <p:sldLayoutId id="2147483652" r:id="rId5"/>
    <p:sldLayoutId id="2147483653" r:id="rId6"/>
    <p:sldLayoutId id="2147483654" r:id="rId7"/>
    <p:sldLayoutId id="2147483655" r:id="rId8"/>
    <p:sldLayoutId id="2147483666" r:id="rId9"/>
    <p:sldLayoutId id="2147483667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66A8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66A8"/>
        </a:buClr>
        <a:buFont typeface="Arial" panose="020B0604020202020204" pitchFamily="34" charset="0"/>
        <a:buChar char="&gt;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SzPct val="120000"/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Wingdings" panose="05000000000000000000" pitchFamily="2" charset="2"/>
        <a:buChar char="ü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6A8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FE070-3ADA-4CF0-BC7C-2375B12212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Certified Nurse Aide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F1F35A-387C-49C4-A820-1FBA72A74A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Healthcare Fundamentals</a:t>
            </a:r>
          </a:p>
        </p:txBody>
      </p:sp>
    </p:spTree>
    <p:extLst>
      <p:ext uri="{BB962C8B-B14F-4D97-AF65-F5344CB8AC3E}">
        <p14:creationId xmlns:p14="http://schemas.microsoft.com/office/powerpoint/2010/main" val="2983873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03A65DF-FEE3-68B0-0C90-A16C61A94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Exhibit Professional Work Habits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40A845A-95E0-9E09-AC52-FF0F51239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Professional behavior means:</a:t>
            </a:r>
          </a:p>
          <a:p>
            <a:pPr lvl="1"/>
            <a:r>
              <a:rPr lang="en-US" dirty="0"/>
              <a:t>Follow legal and ethical behavior</a:t>
            </a:r>
          </a:p>
          <a:p>
            <a:pPr lvl="1"/>
            <a:r>
              <a:rPr lang="en-US" dirty="0"/>
              <a:t>Maintain your certification</a:t>
            </a:r>
          </a:p>
          <a:p>
            <a:pPr lvl="1"/>
            <a:r>
              <a:rPr lang="en-US" dirty="0"/>
              <a:t>Adhere to your job description</a:t>
            </a:r>
          </a:p>
          <a:p>
            <a:pPr lvl="1"/>
            <a:r>
              <a:rPr lang="en-US" dirty="0"/>
              <a:t>Present a positive, professional image</a:t>
            </a:r>
          </a:p>
        </p:txBody>
      </p:sp>
    </p:spTree>
    <p:extLst>
      <p:ext uri="{BB962C8B-B14F-4D97-AF65-F5344CB8AC3E}">
        <p14:creationId xmlns:p14="http://schemas.microsoft.com/office/powerpoint/2010/main" val="2934147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D9E9C-804C-2D39-D544-D97C1FC24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Exhibit Professional Work Habits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639AB-4478-62E2-F2B6-924640A77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maintain CNA certification, you must:</a:t>
            </a:r>
          </a:p>
          <a:p>
            <a:pPr lvl="1"/>
            <a:r>
              <a:rPr lang="en-US" dirty="0"/>
              <a:t>Take two hours of in-service training every month</a:t>
            </a:r>
          </a:p>
          <a:p>
            <a:pPr lvl="1"/>
            <a:r>
              <a:rPr lang="en-US" dirty="0"/>
              <a:t>Work as a CNA for at least one eight-hour shift every 24 months</a:t>
            </a:r>
          </a:p>
          <a:p>
            <a:pPr lvl="1"/>
            <a:r>
              <a:rPr lang="en-US" dirty="0"/>
              <a:t>Have a performance review at least once every 12 months, and have the opportunity to get training on areas that need improvement</a:t>
            </a:r>
          </a:p>
          <a:p>
            <a:pPr lvl="1"/>
            <a:r>
              <a:rPr lang="en-US" dirty="0"/>
              <a:t>Avoid verified complaints or allegations (can lose your certification in all 50 states)</a:t>
            </a:r>
          </a:p>
        </p:txBody>
      </p:sp>
    </p:spTree>
    <p:extLst>
      <p:ext uri="{BB962C8B-B14F-4D97-AF65-F5344CB8AC3E}">
        <p14:creationId xmlns:p14="http://schemas.microsoft.com/office/powerpoint/2010/main" val="2712628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4BE6E-A59F-743F-14FF-968090115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Exhibit Professional Work Habits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3AC79-326A-F3BF-91D0-085EBF103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job description lists the tasks you are expected to perform</a:t>
            </a:r>
          </a:p>
          <a:p>
            <a:r>
              <a:rPr lang="en-US" dirty="0"/>
              <a:t>Never do something that was not covered in your training and is not listed in your job description</a:t>
            </a:r>
          </a:p>
          <a:p>
            <a:r>
              <a:rPr lang="en-US" dirty="0"/>
              <a:t>A professional image is very important – not only your outer appearance, but your inner well-being</a:t>
            </a:r>
          </a:p>
        </p:txBody>
      </p:sp>
    </p:spTree>
    <p:extLst>
      <p:ext uri="{BB962C8B-B14F-4D97-AF65-F5344CB8AC3E}">
        <p14:creationId xmlns:p14="http://schemas.microsoft.com/office/powerpoint/2010/main" val="4197460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B9BD3-05FD-0700-53A4-85A3EDC78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Exhibit Professional Work Habits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2240B-21B5-61E0-0CB3-984DC3878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proper hygiene</a:t>
            </a:r>
          </a:p>
          <a:p>
            <a:pPr lvl="1"/>
            <a:r>
              <a:rPr lang="en-US" dirty="0"/>
              <a:t>Bathe daily</a:t>
            </a:r>
          </a:p>
          <a:p>
            <a:pPr lvl="1"/>
            <a:r>
              <a:rPr lang="en-US" dirty="0"/>
              <a:t>Brush your teeth regularly</a:t>
            </a:r>
          </a:p>
          <a:p>
            <a:pPr lvl="1"/>
            <a:r>
              <a:rPr lang="en-US" dirty="0"/>
              <a:t>Use deodorant every day</a:t>
            </a:r>
          </a:p>
          <a:p>
            <a:pPr lvl="1"/>
            <a:r>
              <a:rPr lang="en-US" dirty="0"/>
              <a:t>Avoid strongly-scented lotions and perfumes</a:t>
            </a:r>
          </a:p>
          <a:p>
            <a:pPr lvl="1"/>
            <a:r>
              <a:rPr lang="en-US" dirty="0"/>
              <a:t>Keep fingernails clean and free of chipped polish</a:t>
            </a:r>
          </a:p>
        </p:txBody>
      </p:sp>
    </p:spTree>
    <p:extLst>
      <p:ext uri="{BB962C8B-B14F-4D97-AF65-F5344CB8AC3E}">
        <p14:creationId xmlns:p14="http://schemas.microsoft.com/office/powerpoint/2010/main" val="1028552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811FA-AB70-AC90-BEA9-253AB9F27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Exhibit Professional Work Habits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0A748-6E68-464B-DF29-2D70F99F41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Dress appropriately</a:t>
            </a:r>
          </a:p>
          <a:p>
            <a:pPr lvl="1"/>
            <a:r>
              <a:rPr lang="en-US" dirty="0"/>
              <a:t>Wear a uniform or follow your facility’s dress code</a:t>
            </a:r>
          </a:p>
          <a:p>
            <a:pPr lvl="1"/>
            <a:r>
              <a:rPr lang="en-US" dirty="0"/>
              <a:t>Clothing and shoes should be clean and fit properly</a:t>
            </a:r>
          </a:p>
          <a:p>
            <a:pPr lvl="1"/>
            <a:r>
              <a:rPr lang="en-US" dirty="0"/>
              <a:t>Make sure you don’t show too much skin when you lean over and your underwear is not visible</a:t>
            </a:r>
          </a:p>
          <a:p>
            <a:pPr lvl="1"/>
            <a:r>
              <a:rPr lang="en-US" dirty="0"/>
              <a:t>Wear your ID every day</a:t>
            </a:r>
          </a:p>
          <a:p>
            <a:pPr lvl="1"/>
            <a:r>
              <a:rPr lang="en-US" dirty="0"/>
              <a:t>Keep hair, makeup, and jewelry simple</a:t>
            </a:r>
          </a:p>
          <a:p>
            <a:pPr lvl="1"/>
            <a:r>
              <a:rPr lang="en-US" dirty="0"/>
              <a:t>Follow your facility’s rules about jewelry, tattoos, and fingernails</a:t>
            </a:r>
          </a:p>
        </p:txBody>
      </p:sp>
    </p:spTree>
    <p:extLst>
      <p:ext uri="{BB962C8B-B14F-4D97-AF65-F5344CB8AC3E}">
        <p14:creationId xmlns:p14="http://schemas.microsoft.com/office/powerpoint/2010/main" val="1655712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B93EA-9455-0271-0131-A1D176C2B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Exhibit Professional Work Habits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58653-9ACC-A719-4C0B-A3C934B56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 appropriately</a:t>
            </a:r>
          </a:p>
          <a:p>
            <a:pPr lvl="1"/>
            <a:r>
              <a:rPr lang="en-US" dirty="0"/>
              <a:t>Show respect to residents, their families, and other team members</a:t>
            </a:r>
          </a:p>
          <a:p>
            <a:pPr lvl="1"/>
            <a:r>
              <a:rPr lang="en-US" dirty="0"/>
              <a:t>Do not use rough language or joke about residents</a:t>
            </a:r>
          </a:p>
          <a:p>
            <a:pPr lvl="1"/>
            <a:r>
              <a:rPr lang="en-US" dirty="0"/>
              <a:t>Always act as if the residents’ families and your supervisor can hear everything you say</a:t>
            </a:r>
          </a:p>
        </p:txBody>
      </p:sp>
    </p:spTree>
    <p:extLst>
      <p:ext uri="{BB962C8B-B14F-4D97-AF65-F5344CB8AC3E}">
        <p14:creationId xmlns:p14="http://schemas.microsoft.com/office/powerpoint/2010/main" val="2197778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FA682-8C3C-8DF2-C827-332C42DA9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Exhibit Professional Work Habits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350B6-85B8-10F2-BE6C-AB3333129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Inner well-being</a:t>
            </a:r>
          </a:p>
          <a:p>
            <a:pPr lvl="1"/>
            <a:r>
              <a:rPr lang="en-US" dirty="0"/>
              <a:t>Take care of yourself physically</a:t>
            </a:r>
          </a:p>
          <a:p>
            <a:pPr lvl="1"/>
            <a:r>
              <a:rPr lang="en-US" dirty="0"/>
              <a:t>You cannot meet anyone else’s needs if you are not meeting your own</a:t>
            </a:r>
          </a:p>
          <a:p>
            <a:pPr lvl="1"/>
            <a:r>
              <a:rPr lang="en-US" dirty="0"/>
              <a:t>Take care of your emotions; being a CNA can be emotionally demanding</a:t>
            </a:r>
          </a:p>
          <a:p>
            <a:pPr lvl="1"/>
            <a:r>
              <a:rPr lang="en-US" dirty="0"/>
              <a:t>It’s good to talk to someone, but do not discuss residents with your friends or family</a:t>
            </a:r>
          </a:p>
          <a:p>
            <a:pPr lvl="1"/>
            <a:r>
              <a:rPr lang="en-US" dirty="0"/>
              <a:t>Take pride in what you do; your job is important</a:t>
            </a:r>
          </a:p>
        </p:txBody>
      </p:sp>
    </p:spTree>
    <p:extLst>
      <p:ext uri="{BB962C8B-B14F-4D97-AF65-F5344CB8AC3E}">
        <p14:creationId xmlns:p14="http://schemas.microsoft.com/office/powerpoint/2010/main" val="1347422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75FE3-7216-8E21-9653-092F4D738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85B23-6294-C3FE-76DD-22A87F1C6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living things are made of cells</a:t>
            </a:r>
          </a:p>
          <a:p>
            <a:r>
              <a:rPr lang="en-US" dirty="0"/>
              <a:t>Cells are microscopic structural units that group together to form tissues</a:t>
            </a:r>
          </a:p>
          <a:p>
            <a:r>
              <a:rPr lang="en-US" dirty="0"/>
              <a:t>Tissues combine to perform a certain function and form organs</a:t>
            </a:r>
          </a:p>
          <a:p>
            <a:r>
              <a:rPr lang="en-US" dirty="0"/>
              <a:t>Organs are combined into body systems</a:t>
            </a:r>
          </a:p>
        </p:txBody>
      </p:sp>
    </p:spTree>
    <p:extLst>
      <p:ext uri="{BB962C8B-B14F-4D97-AF65-F5344CB8AC3E}">
        <p14:creationId xmlns:p14="http://schemas.microsoft.com/office/powerpoint/2010/main" val="39418932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E1740-F017-EE79-F176-ED852A21A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B70AA-9145-9F47-B70A-226B2203C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Integumentary system protects the body</a:t>
            </a:r>
          </a:p>
          <a:p>
            <a:pPr lvl="1"/>
            <a:r>
              <a:rPr lang="en-US" dirty="0"/>
              <a:t>Skin is the largest organ in the body, the first line of defense against infection, prevents germs from entering the body</a:t>
            </a:r>
          </a:p>
          <a:p>
            <a:pPr lvl="1"/>
            <a:r>
              <a:rPr lang="en-US" dirty="0"/>
              <a:t>Hair protects the skin and other organs</a:t>
            </a:r>
          </a:p>
          <a:p>
            <a:pPr lvl="1"/>
            <a:r>
              <a:rPr lang="en-US" dirty="0"/>
              <a:t>Fingernails and toenails protect the tips of the fingers and toes</a:t>
            </a:r>
          </a:p>
          <a:p>
            <a:pPr lvl="1"/>
            <a:r>
              <a:rPr lang="en-US" dirty="0"/>
              <a:t>Oil glands help the skin stay moist and smooth</a:t>
            </a:r>
          </a:p>
          <a:p>
            <a:pPr lvl="1"/>
            <a:r>
              <a:rPr lang="en-US" dirty="0"/>
              <a:t>Sweat glands help keep the body cool</a:t>
            </a:r>
          </a:p>
        </p:txBody>
      </p:sp>
    </p:spTree>
    <p:extLst>
      <p:ext uri="{BB962C8B-B14F-4D97-AF65-F5344CB8AC3E}">
        <p14:creationId xmlns:p14="http://schemas.microsoft.com/office/powerpoint/2010/main" val="7401183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A8BA6-D465-2A96-47E0-4B9685920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6C22F-3192-0804-1BD8-96961D272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Musculoskeletal system provides structure</a:t>
            </a:r>
          </a:p>
          <a:p>
            <a:pPr lvl="1"/>
            <a:r>
              <a:rPr lang="en-US" dirty="0"/>
              <a:t>Bones provide a frame for the body</a:t>
            </a:r>
          </a:p>
          <a:p>
            <a:pPr lvl="1"/>
            <a:r>
              <a:rPr lang="en-US" dirty="0"/>
              <a:t>Joints connect bones and allow for movement</a:t>
            </a:r>
          </a:p>
          <a:p>
            <a:pPr lvl="1"/>
            <a:r>
              <a:rPr lang="en-US" dirty="0"/>
              <a:t>Muscles make movement possible by contracting and relaxing</a:t>
            </a:r>
          </a:p>
          <a:p>
            <a:pPr lvl="1"/>
            <a:r>
              <a:rPr lang="en-US" dirty="0"/>
              <a:t>Ligaments connect bones to other bones and provide support for joints</a:t>
            </a:r>
          </a:p>
          <a:p>
            <a:pPr lvl="1"/>
            <a:r>
              <a:rPr lang="en-US" dirty="0"/>
              <a:t>Tendons connect muscle to bones</a:t>
            </a:r>
          </a:p>
          <a:p>
            <a:pPr lvl="1"/>
            <a:r>
              <a:rPr lang="en-US" dirty="0"/>
              <a:t>Cartilage provides a cushion for joints</a:t>
            </a:r>
          </a:p>
        </p:txBody>
      </p:sp>
    </p:spTree>
    <p:extLst>
      <p:ext uri="{BB962C8B-B14F-4D97-AF65-F5344CB8AC3E}">
        <p14:creationId xmlns:p14="http://schemas.microsoft.com/office/powerpoint/2010/main" val="963619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05CBE-37AB-4D8E-C5F6-B5E623DB9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to the Instructor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CE384-FE7F-0427-B7BF-1931FE623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presentation was originally created in 2010. The content is included here unchanged.</a:t>
            </a:r>
          </a:p>
          <a:p>
            <a:r>
              <a:rPr lang="en-US" dirty="0"/>
              <a:t>Please review this content and update it as appropriate prior to use.</a:t>
            </a:r>
          </a:p>
        </p:txBody>
      </p:sp>
    </p:spTree>
    <p:extLst>
      <p:ext uri="{BB962C8B-B14F-4D97-AF65-F5344CB8AC3E}">
        <p14:creationId xmlns:p14="http://schemas.microsoft.com/office/powerpoint/2010/main" val="34693516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A3935-C810-0FB8-877E-AA62786D7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DFA9F-4050-4339-3FD4-B70C5444C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Nervous system is the body’s means of communication</a:t>
            </a:r>
          </a:p>
          <a:p>
            <a:pPr lvl="1"/>
            <a:r>
              <a:rPr lang="en-US" dirty="0"/>
              <a:t>Brain sends and receives messages and interprets the messages it receives</a:t>
            </a:r>
          </a:p>
          <a:p>
            <a:pPr lvl="1"/>
            <a:r>
              <a:rPr lang="en-US" dirty="0"/>
              <a:t>Spinal cord carries messages between the brain and the nerves</a:t>
            </a:r>
          </a:p>
          <a:p>
            <a:pPr lvl="1"/>
            <a:r>
              <a:rPr lang="en-US" dirty="0"/>
              <a:t>Nerves transmit messages between the brain and other parts of the body</a:t>
            </a:r>
          </a:p>
        </p:txBody>
      </p:sp>
    </p:spTree>
    <p:extLst>
      <p:ext uri="{BB962C8B-B14F-4D97-AF65-F5344CB8AC3E}">
        <p14:creationId xmlns:p14="http://schemas.microsoft.com/office/powerpoint/2010/main" val="8433168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7DE9C-632D-32C3-B144-8CAD5324B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9F0ED-75F1-5716-49DC-CF0377224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Endocrine system regulates bodily functions</a:t>
            </a:r>
          </a:p>
          <a:p>
            <a:pPr lvl="1"/>
            <a:r>
              <a:rPr lang="en-US" dirty="0"/>
              <a:t>Pituitary gland makes hormones that control many other glands</a:t>
            </a:r>
          </a:p>
          <a:p>
            <a:pPr lvl="1"/>
            <a:r>
              <a:rPr lang="en-US" dirty="0"/>
              <a:t>Thyroid controls the way the food uses food and affects growth and development</a:t>
            </a:r>
          </a:p>
          <a:p>
            <a:pPr lvl="1"/>
            <a:r>
              <a:rPr lang="en-US" dirty="0"/>
              <a:t>Adrenal glands affect the metabolism, body’s reaction to stress, immune system</a:t>
            </a:r>
          </a:p>
          <a:p>
            <a:pPr lvl="1"/>
            <a:r>
              <a:rPr lang="en-US" dirty="0"/>
              <a:t>Pancreas produces insulin and glucagon to keep the body supplied with fuel</a:t>
            </a:r>
          </a:p>
        </p:txBody>
      </p:sp>
    </p:spTree>
    <p:extLst>
      <p:ext uri="{BB962C8B-B14F-4D97-AF65-F5344CB8AC3E}">
        <p14:creationId xmlns:p14="http://schemas.microsoft.com/office/powerpoint/2010/main" val="7134124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12CBE-AD80-8048-D2AA-6BE29206C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443BD-5EE7-D9C4-3A16-15C428EB9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Reproductive system allows us to have children</a:t>
            </a:r>
          </a:p>
          <a:p>
            <a:pPr lvl="1"/>
            <a:r>
              <a:rPr lang="en-US" dirty="0"/>
              <a:t>Male</a:t>
            </a:r>
          </a:p>
          <a:p>
            <a:pPr lvl="2"/>
            <a:r>
              <a:rPr lang="en-US" dirty="0"/>
              <a:t>Testes produce testosterone</a:t>
            </a:r>
          </a:p>
          <a:p>
            <a:pPr lvl="2"/>
            <a:r>
              <a:rPr lang="en-US" dirty="0"/>
              <a:t>Scrotum contains the testes</a:t>
            </a:r>
          </a:p>
          <a:p>
            <a:pPr lvl="2"/>
            <a:r>
              <a:rPr lang="en-US" dirty="0"/>
              <a:t>Prostate produces semen which mixes with sperm</a:t>
            </a:r>
          </a:p>
          <a:p>
            <a:pPr lvl="2"/>
            <a:r>
              <a:rPr lang="en-US" dirty="0"/>
              <a:t>Penis is used to urinate and ejaculate</a:t>
            </a:r>
          </a:p>
        </p:txBody>
      </p:sp>
    </p:spTree>
    <p:extLst>
      <p:ext uri="{BB962C8B-B14F-4D97-AF65-F5344CB8AC3E}">
        <p14:creationId xmlns:p14="http://schemas.microsoft.com/office/powerpoint/2010/main" val="40993497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F6648-3C0F-D0F4-AA07-782DD6123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E35A5-321E-4112-B4C8-032A9CDA41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Reproductive system allows us to have children</a:t>
            </a:r>
          </a:p>
          <a:p>
            <a:pPr lvl="1"/>
            <a:r>
              <a:rPr lang="en-US" dirty="0"/>
              <a:t>Female</a:t>
            </a:r>
          </a:p>
          <a:p>
            <a:pPr lvl="2"/>
            <a:r>
              <a:rPr lang="en-US" dirty="0"/>
              <a:t>Ovaries produce estrogen, progesterone, and ova</a:t>
            </a:r>
          </a:p>
          <a:p>
            <a:pPr lvl="2"/>
            <a:r>
              <a:rPr lang="en-US" dirty="0"/>
              <a:t>Fallopian tubes carry ova from the ovaries to the uterus</a:t>
            </a:r>
          </a:p>
          <a:p>
            <a:pPr lvl="2"/>
            <a:r>
              <a:rPr lang="en-US" dirty="0"/>
              <a:t>Uterus is a muscular sac where fertilized ova can develop into a fetus</a:t>
            </a:r>
          </a:p>
          <a:p>
            <a:pPr lvl="2"/>
            <a:r>
              <a:rPr lang="en-US" dirty="0"/>
              <a:t>Vagina is the canal that leads from the uterus to the outside of the body</a:t>
            </a:r>
          </a:p>
          <a:p>
            <a:pPr lvl="2"/>
            <a:r>
              <a:rPr lang="en-US" dirty="0"/>
              <a:t>Breasts produce milk for infants</a:t>
            </a:r>
          </a:p>
        </p:txBody>
      </p:sp>
    </p:spTree>
    <p:extLst>
      <p:ext uri="{BB962C8B-B14F-4D97-AF65-F5344CB8AC3E}">
        <p14:creationId xmlns:p14="http://schemas.microsoft.com/office/powerpoint/2010/main" val="30717653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1CB7A-75A4-BA7F-0396-10768A543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28D40-55B0-53C4-AB32-B8174F00E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Urinary system removes waste products</a:t>
            </a:r>
          </a:p>
          <a:p>
            <a:pPr lvl="1"/>
            <a:r>
              <a:rPr lang="en-US" dirty="0"/>
              <a:t>Kidneys filter waste products from blood and produce urine</a:t>
            </a:r>
          </a:p>
          <a:p>
            <a:pPr lvl="1"/>
            <a:r>
              <a:rPr lang="en-US" dirty="0"/>
              <a:t>Ureters carry urine from the kidneys to the bladder</a:t>
            </a:r>
          </a:p>
          <a:p>
            <a:pPr lvl="1"/>
            <a:r>
              <a:rPr lang="en-US" dirty="0"/>
              <a:t>Urinary bladder stores urine</a:t>
            </a:r>
          </a:p>
          <a:p>
            <a:pPr lvl="1"/>
            <a:r>
              <a:rPr lang="en-US" dirty="0"/>
              <a:t>Urethra carries urine from the bladder to the outside of the body</a:t>
            </a:r>
          </a:p>
        </p:txBody>
      </p:sp>
    </p:spTree>
    <p:extLst>
      <p:ext uri="{BB962C8B-B14F-4D97-AF65-F5344CB8AC3E}">
        <p14:creationId xmlns:p14="http://schemas.microsoft.com/office/powerpoint/2010/main" val="31674851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24AF5-DFF6-48B0-261A-EDA737FF1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DF951-BD2D-83A4-9B10-61B8C2415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Gastrointestinal system takes in food, processes food, and gets rid of waste</a:t>
            </a:r>
          </a:p>
          <a:p>
            <a:pPr lvl="1"/>
            <a:r>
              <a:rPr lang="en-US" dirty="0"/>
              <a:t>Mouth takes in food and mixes it with saliva</a:t>
            </a:r>
          </a:p>
          <a:p>
            <a:pPr lvl="1"/>
            <a:r>
              <a:rPr lang="en-US" dirty="0"/>
              <a:t>Esophagus connects the mouth to the stomach</a:t>
            </a:r>
          </a:p>
          <a:p>
            <a:pPr lvl="1"/>
            <a:r>
              <a:rPr lang="en-US" dirty="0"/>
              <a:t>Stomach contains the food and fluids where they are mixed with digestive juices and sent to the small intestine</a:t>
            </a:r>
          </a:p>
          <a:p>
            <a:pPr lvl="1"/>
            <a:r>
              <a:rPr lang="en-US" dirty="0"/>
              <a:t>Small intestine absorbs nutrients and moves food to the large intestine</a:t>
            </a:r>
          </a:p>
        </p:txBody>
      </p:sp>
    </p:spTree>
    <p:extLst>
      <p:ext uri="{BB962C8B-B14F-4D97-AF65-F5344CB8AC3E}">
        <p14:creationId xmlns:p14="http://schemas.microsoft.com/office/powerpoint/2010/main" val="6842364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BA701-CAF1-8DC6-E62D-9935D7143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BE996-4FE4-08D0-D196-21DA00473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Gastrointestinal system takes in food, processes food, and gets rid of waste</a:t>
            </a:r>
          </a:p>
          <a:p>
            <a:pPr lvl="1"/>
            <a:r>
              <a:rPr lang="en-US" dirty="0"/>
              <a:t>Large intestine absorbs water</a:t>
            </a:r>
          </a:p>
          <a:p>
            <a:pPr lvl="1"/>
            <a:r>
              <a:rPr lang="en-US" dirty="0"/>
              <a:t>Rectum temporarily stores waste</a:t>
            </a:r>
          </a:p>
          <a:p>
            <a:pPr lvl="1"/>
            <a:r>
              <a:rPr lang="en-US" dirty="0"/>
              <a:t>Anus is an opening where waste is expelled</a:t>
            </a:r>
          </a:p>
          <a:p>
            <a:pPr lvl="1"/>
            <a:r>
              <a:rPr lang="en-US" dirty="0"/>
              <a:t>Liver produces bile which helps break down food</a:t>
            </a:r>
          </a:p>
          <a:p>
            <a:pPr lvl="1"/>
            <a:r>
              <a:rPr lang="en-US" dirty="0"/>
              <a:t>Gall bladder stores bile and sends it to the small intestine when needed</a:t>
            </a:r>
          </a:p>
        </p:txBody>
      </p:sp>
    </p:spTree>
    <p:extLst>
      <p:ext uri="{BB962C8B-B14F-4D97-AF65-F5344CB8AC3E}">
        <p14:creationId xmlns:p14="http://schemas.microsoft.com/office/powerpoint/2010/main" val="42410389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6634D-B453-67DF-2DF8-5BF7FA9CC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E3E9D-7150-35BA-9AE0-12DC59D37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Circulatory system delivers oxygen and fuel</a:t>
            </a:r>
          </a:p>
          <a:p>
            <a:pPr lvl="1"/>
            <a:r>
              <a:rPr lang="en-US" dirty="0"/>
              <a:t>Heart pumps blood through the body</a:t>
            </a:r>
          </a:p>
          <a:p>
            <a:pPr lvl="1"/>
            <a:r>
              <a:rPr lang="en-US" dirty="0"/>
              <a:t>Blood is a fluid that carries oxygen and fuel to all cells and carries away waste products</a:t>
            </a:r>
          </a:p>
          <a:p>
            <a:pPr lvl="1"/>
            <a:r>
              <a:rPr lang="en-US" dirty="0"/>
              <a:t>Blood vessels are tubes that transport blood</a:t>
            </a:r>
          </a:p>
        </p:txBody>
      </p:sp>
    </p:spTree>
    <p:extLst>
      <p:ext uri="{BB962C8B-B14F-4D97-AF65-F5344CB8AC3E}">
        <p14:creationId xmlns:p14="http://schemas.microsoft.com/office/powerpoint/2010/main" val="2644283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1A152-31C9-50F8-42B9-4F58478FB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Anatomy and Physiology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F8A20-0427-F7FA-3D7B-453B31A74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Respiratory system provides oxygen to the body</a:t>
            </a:r>
          </a:p>
          <a:p>
            <a:pPr lvl="1"/>
            <a:r>
              <a:rPr lang="en-US" dirty="0"/>
              <a:t>Mouth and nose take in air</a:t>
            </a:r>
          </a:p>
          <a:p>
            <a:pPr lvl="1"/>
            <a:r>
              <a:rPr lang="en-US" dirty="0"/>
              <a:t>Trachea connects the mouth and nose to the lungs</a:t>
            </a:r>
          </a:p>
          <a:p>
            <a:pPr lvl="1"/>
            <a:r>
              <a:rPr lang="en-US" dirty="0"/>
              <a:t>Lungs move oxygen from the air into the blood so it can be distributed throughout the body, and expel carbon dioxide</a:t>
            </a:r>
          </a:p>
        </p:txBody>
      </p:sp>
    </p:spTree>
    <p:extLst>
      <p:ext uri="{BB962C8B-B14F-4D97-AF65-F5344CB8AC3E}">
        <p14:creationId xmlns:p14="http://schemas.microsoft.com/office/powerpoint/2010/main" val="36683363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D61E0E1-DFC2-3F51-C7C8-863371DD0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E820E6-43AA-D2B9-9DDC-5BE4973550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86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43861-E9B9-5FDB-82E2-AD8A5E1B1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Healthcare Industry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7F0D3-A70C-F581-350C-46B367FDA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Healthcare settings</a:t>
            </a:r>
          </a:p>
          <a:p>
            <a:pPr lvl="1"/>
            <a:r>
              <a:rPr lang="en-US" sz="2800" dirty="0"/>
              <a:t>Hospital: provides care for major illnesses and injuries, may be specialized</a:t>
            </a:r>
          </a:p>
          <a:p>
            <a:pPr lvl="1"/>
            <a:r>
              <a:rPr lang="en-US" sz="2800" dirty="0"/>
              <a:t>Doctor’s office or clinic: provides care for minor acute illnesses, maintenance care, preventive care</a:t>
            </a:r>
          </a:p>
          <a:p>
            <a:pPr lvl="1"/>
            <a:r>
              <a:rPr lang="en-US" sz="2800" dirty="0"/>
              <a:t>Rehabilitation/convalescent care facility: provides care for people who are recovering from illness or injury but do not need hospital, may be called “sub acute care”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166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8A228-8C38-9016-CA2E-D281CFC22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Healthcare Industry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32CD4-80BF-21DB-7E52-267C1F136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Healthcare settings</a:t>
            </a:r>
          </a:p>
          <a:p>
            <a:pPr lvl="1"/>
            <a:r>
              <a:rPr lang="en-US" sz="2800" dirty="0"/>
              <a:t>Long term care facility: provides care for people who cannot care for themselves due to chronic illness, injury, old age; may be called “nursing home”</a:t>
            </a:r>
          </a:p>
          <a:p>
            <a:pPr lvl="1"/>
            <a:r>
              <a:rPr lang="en-US" sz="2800" dirty="0"/>
              <a:t>Home health agency: provides the same type of care you might receive in a long term care facility, but care is provided in the patient’s home</a:t>
            </a:r>
          </a:p>
          <a:p>
            <a:pPr lvl="1"/>
            <a:r>
              <a:rPr lang="en-US" sz="2800" dirty="0"/>
              <a:t>Hospice: provides care for people who are dying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637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E63A2-B80F-AC55-0B13-6080498B9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Healthcare Industry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51B51-C15E-DCFF-905E-45852F038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Healthcare settings</a:t>
            </a:r>
          </a:p>
          <a:p>
            <a:pPr lvl="1"/>
            <a:r>
              <a:rPr lang="en-US" sz="2800" dirty="0"/>
              <a:t>Most CNAs work in long term care facilities</a:t>
            </a:r>
          </a:p>
          <a:p>
            <a:pPr lvl="1"/>
            <a:r>
              <a:rPr lang="en-US" sz="2800" dirty="0"/>
              <a:t>Because the people who are being cared for live in the facility, they are called “residents”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549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055B6B-78AC-9B41-1357-F443F5317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Teams in the Workplace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908CE8-85FF-341B-7AC6-62B7DC18A7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Team Members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0B393B-1398-C417-6E02-B515DABD1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2808797"/>
          </a:xfrm>
        </p:spPr>
        <p:txBody>
          <a:bodyPr>
            <a:normAutofit fontScale="92500" lnSpcReduction="10000"/>
          </a:bodyPr>
          <a:lstStyle/>
          <a:p>
            <a:pPr>
              <a:buFont typeface="Calibri" pitchFamily="34" charset="0"/>
              <a:buChar char="–"/>
            </a:pPr>
            <a:r>
              <a:rPr lang="en-US" sz="2400" dirty="0"/>
              <a:t>Resident’s family</a:t>
            </a:r>
          </a:p>
          <a:p>
            <a:pPr>
              <a:buFont typeface="Calibri" pitchFamily="34" charset="0"/>
              <a:buChar char="–"/>
            </a:pPr>
            <a:r>
              <a:rPr lang="en-US" sz="2400" dirty="0"/>
              <a:t>Physician</a:t>
            </a:r>
          </a:p>
          <a:p>
            <a:pPr>
              <a:buFont typeface="Calibri" pitchFamily="34" charset="0"/>
              <a:buChar char="–"/>
            </a:pPr>
            <a:r>
              <a:rPr lang="en-US" sz="2400" dirty="0"/>
              <a:t>Nursing staff (RNs, LPNs, CNAs)</a:t>
            </a:r>
          </a:p>
          <a:p>
            <a:pPr>
              <a:buFont typeface="Calibri" pitchFamily="34" charset="0"/>
              <a:buChar char="–"/>
            </a:pPr>
            <a:r>
              <a:rPr lang="en-US" sz="2400" dirty="0"/>
              <a:t>Physical therapist</a:t>
            </a:r>
          </a:p>
          <a:p>
            <a:pPr>
              <a:buFont typeface="Calibri" pitchFamily="34" charset="0"/>
              <a:buChar char="–"/>
            </a:pPr>
            <a:r>
              <a:rPr lang="en-US" sz="2400" dirty="0"/>
              <a:t>Occupational therapist</a:t>
            </a:r>
          </a:p>
          <a:p>
            <a:pPr>
              <a:buFont typeface="Calibri" pitchFamily="34" charset="0"/>
              <a:buChar char="–"/>
            </a:pPr>
            <a:r>
              <a:rPr lang="en-US" sz="2400" dirty="0"/>
              <a:t>Speech therapist</a:t>
            </a:r>
          </a:p>
          <a:p>
            <a:pPr>
              <a:buFont typeface="Calibri" pitchFamily="34" charset="0"/>
              <a:buChar char="–"/>
            </a:pPr>
            <a:r>
              <a:rPr lang="en-US" sz="2400" dirty="0"/>
              <a:t>Respiratory therapist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BF71040-55E2-70B8-CB47-43D4CB8A39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7B9D790-D792-DB67-37BC-44599470800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Calibri" pitchFamily="34" charset="0"/>
              <a:buChar char="–"/>
            </a:pPr>
            <a:r>
              <a:rPr lang="en-US" dirty="0"/>
              <a:t>Social worker</a:t>
            </a:r>
          </a:p>
          <a:p>
            <a:pPr>
              <a:buFont typeface="Calibri" pitchFamily="34" charset="0"/>
              <a:buChar char="–"/>
            </a:pPr>
            <a:r>
              <a:rPr lang="en-US" dirty="0"/>
              <a:t>Dietician</a:t>
            </a:r>
          </a:p>
          <a:p>
            <a:pPr>
              <a:buFont typeface="Calibri" pitchFamily="34" charset="0"/>
              <a:buChar char="–"/>
            </a:pPr>
            <a:r>
              <a:rPr lang="en-US" dirty="0"/>
              <a:t>Facility administrator</a:t>
            </a:r>
          </a:p>
          <a:p>
            <a:pPr>
              <a:buFont typeface="Calibri" pitchFamily="34" charset="0"/>
              <a:buChar char="–"/>
            </a:pPr>
            <a:r>
              <a:rPr lang="en-US" dirty="0"/>
              <a:t>Activity coordinator</a:t>
            </a:r>
          </a:p>
          <a:p>
            <a:pPr>
              <a:buFont typeface="Calibri" pitchFamily="34" charset="0"/>
              <a:buChar char="–"/>
            </a:pPr>
            <a:r>
              <a:rPr lang="en-US" dirty="0"/>
              <a:t>Resident advocate (ombudsman)</a:t>
            </a:r>
          </a:p>
          <a:p>
            <a:pPr>
              <a:buFont typeface="Calibri" pitchFamily="34" charset="0"/>
              <a:buChar char="–"/>
            </a:pPr>
            <a:r>
              <a:rPr lang="en-US" dirty="0"/>
              <a:t>Spiritual counselor</a:t>
            </a:r>
          </a:p>
          <a:p>
            <a:pPr>
              <a:buFont typeface="Calibri" pitchFamily="34" charset="0"/>
              <a:buChar char="–"/>
            </a:pPr>
            <a:r>
              <a:rPr lang="en-US" dirty="0"/>
              <a:t>Other medical professionals</a:t>
            </a:r>
          </a:p>
          <a:p>
            <a:pPr>
              <a:buFont typeface="Calibri" pitchFamily="34" charset="0"/>
              <a:buChar char="–"/>
            </a:pPr>
            <a:r>
              <a:rPr lang="en-US" dirty="0"/>
              <a:t>Maintenance and housekeeping</a:t>
            </a:r>
          </a:p>
        </p:txBody>
      </p:sp>
    </p:spTree>
    <p:extLst>
      <p:ext uri="{BB962C8B-B14F-4D97-AF65-F5344CB8AC3E}">
        <p14:creationId xmlns:p14="http://schemas.microsoft.com/office/powerpoint/2010/main" val="1401447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12AD3B5-1CE1-A995-AA9C-661FBD0DB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Functioning as a Member</a:t>
            </a:r>
            <a:br>
              <a:rPr lang="en-US" dirty="0"/>
            </a:br>
            <a:r>
              <a:rPr lang="en-US" dirty="0"/>
              <a:t>of the Healthcare Team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09E2D39-2276-51A9-81D0-B074EE1DC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Everyone on the healthcare team is important</a:t>
            </a:r>
          </a:p>
          <a:p>
            <a:r>
              <a:rPr lang="en-US" dirty="0"/>
              <a:t>The resident relies on the team for everything</a:t>
            </a:r>
          </a:p>
          <a:p>
            <a:r>
              <a:rPr lang="en-US" dirty="0"/>
              <a:t>Each resident has a care plan that outlines what they need from the team members</a:t>
            </a:r>
          </a:p>
          <a:p>
            <a:r>
              <a:rPr lang="en-US" dirty="0"/>
              <a:t>CNA may be asked to help plan the resident’s care</a:t>
            </a:r>
          </a:p>
          <a:p>
            <a:r>
              <a:rPr lang="en-US" dirty="0"/>
              <a:t>CNA functions as the eyes, ears, and hands of the healthcare team</a:t>
            </a:r>
          </a:p>
        </p:txBody>
      </p:sp>
    </p:spTree>
    <p:extLst>
      <p:ext uri="{BB962C8B-B14F-4D97-AF65-F5344CB8AC3E}">
        <p14:creationId xmlns:p14="http://schemas.microsoft.com/office/powerpoint/2010/main" val="1283297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5FF95-D52A-5D40-43A2-79CA4DE73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Functioning as a Member</a:t>
            </a:r>
            <a:br>
              <a:rPr lang="en-US" dirty="0"/>
            </a:br>
            <a:r>
              <a:rPr lang="en-US" dirty="0"/>
              <a:t>of the Healthcare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0D3F1-506E-C4F3-8B4C-ACCDD4D13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Observe the resident, inform the nurse of changes, communicate with the resident and family, and provide hands-on care</a:t>
            </a:r>
          </a:p>
          <a:p>
            <a:r>
              <a:rPr lang="en-US" dirty="0"/>
              <a:t>Daily care</a:t>
            </a:r>
          </a:p>
          <a:p>
            <a:pPr lvl="1"/>
            <a:r>
              <a:rPr lang="en-US" dirty="0"/>
              <a:t>Bathing, grooming, and dressing</a:t>
            </a:r>
          </a:p>
          <a:p>
            <a:pPr lvl="1"/>
            <a:r>
              <a:rPr lang="en-US" dirty="0"/>
              <a:t>Eating</a:t>
            </a:r>
          </a:p>
          <a:p>
            <a:pPr lvl="1"/>
            <a:r>
              <a:rPr lang="en-US" dirty="0"/>
              <a:t>Elimination</a:t>
            </a:r>
          </a:p>
          <a:p>
            <a:pPr lvl="1"/>
            <a:r>
              <a:rPr lang="en-US" dirty="0"/>
              <a:t>Transferring and ambulating</a:t>
            </a:r>
          </a:p>
          <a:p>
            <a:pPr lvl="1"/>
            <a:r>
              <a:rPr lang="en-US" dirty="0"/>
              <a:t>Communication</a:t>
            </a:r>
          </a:p>
        </p:txBody>
      </p:sp>
    </p:spTree>
    <p:extLst>
      <p:ext uri="{BB962C8B-B14F-4D97-AF65-F5344CB8AC3E}">
        <p14:creationId xmlns:p14="http://schemas.microsoft.com/office/powerpoint/2010/main" val="85155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D399D3-AF03-E0F9-A402-71F916826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Functioning as a Member</a:t>
            </a:r>
            <a:br>
              <a:rPr lang="en-US" dirty="0"/>
            </a:br>
            <a:r>
              <a:rPr lang="en-US" dirty="0"/>
              <a:t>of the Healthcare Team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6C3369-6657-1EF6-638C-1114C48730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Resident comfort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0F735C-4610-F809-4C73-5E8A485205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Help create a home-like environment</a:t>
            </a:r>
          </a:p>
          <a:p>
            <a:r>
              <a:rPr lang="en-US" dirty="0"/>
              <a:t>Communicate with the resident and family</a:t>
            </a:r>
          </a:p>
          <a:p>
            <a:r>
              <a:rPr lang="en-US" dirty="0"/>
              <a:t>Give emotional support</a:t>
            </a:r>
          </a:p>
          <a:p>
            <a:r>
              <a:rPr lang="en-US" dirty="0"/>
              <a:t>Gain the resident’s trust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315C30-9FB7-BC75-8978-69F3C7EB45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Resident safety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C174112-0B5F-353D-98A1-E5D4916713D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US" dirty="0"/>
              <a:t>Use proper infection control techniques</a:t>
            </a:r>
          </a:p>
          <a:p>
            <a:pPr lvl="1"/>
            <a:r>
              <a:rPr lang="en-US" dirty="0"/>
              <a:t>Maintain a clean, safe environment</a:t>
            </a:r>
          </a:p>
          <a:p>
            <a:pPr lvl="1"/>
            <a:r>
              <a:rPr lang="en-US" dirty="0"/>
              <a:t>Perform all procedures correctly</a:t>
            </a:r>
          </a:p>
          <a:p>
            <a:pPr lvl="1"/>
            <a:r>
              <a:rPr lang="en-US" dirty="0"/>
              <a:t>Observe the resident for changes in condition and report to the nurse</a:t>
            </a:r>
          </a:p>
          <a:p>
            <a:pPr lvl="1"/>
            <a:r>
              <a:rPr lang="en-US" dirty="0"/>
              <a:t>Accurately measure vital signs, weight, and intake/output</a:t>
            </a:r>
          </a:p>
          <a:p>
            <a:pPr lvl="1"/>
            <a:r>
              <a:rPr lang="en-US" dirty="0"/>
              <a:t>Assist the nurse during procedures if needed)</a:t>
            </a:r>
          </a:p>
        </p:txBody>
      </p:sp>
    </p:spTree>
    <p:extLst>
      <p:ext uri="{BB962C8B-B14F-4D97-AF65-F5344CB8AC3E}">
        <p14:creationId xmlns:p14="http://schemas.microsoft.com/office/powerpoint/2010/main" val="1059136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1398</Words>
  <Application>Microsoft Office PowerPoint</Application>
  <PresentationFormat>Widescreen</PresentationFormat>
  <Paragraphs>182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Wingdings</vt:lpstr>
      <vt:lpstr>Office Theme</vt:lpstr>
      <vt:lpstr>Certified Nurse Aide 1</vt:lpstr>
      <vt:lpstr>Note to the Instructor</vt:lpstr>
      <vt:lpstr>The Healthcare Industry</vt:lpstr>
      <vt:lpstr>The Healthcare Industry</vt:lpstr>
      <vt:lpstr>The Healthcare Industry</vt:lpstr>
      <vt:lpstr>Types of Teams in the Workplace</vt:lpstr>
      <vt:lpstr>Functioning as a Member of the Healthcare Team</vt:lpstr>
      <vt:lpstr>Functioning as a Member of the Healthcare Team</vt:lpstr>
      <vt:lpstr>Functioning as a Member of the Healthcare Team</vt:lpstr>
      <vt:lpstr>Exhibit Professional Work Habits</vt:lpstr>
      <vt:lpstr>Exhibit Professional Work Habits</vt:lpstr>
      <vt:lpstr>Exhibit Professional Work Habits</vt:lpstr>
      <vt:lpstr>Exhibit Professional Work Habits</vt:lpstr>
      <vt:lpstr>Exhibit Professional Work Habits</vt:lpstr>
      <vt:lpstr>Exhibit Professional Work Habits</vt:lpstr>
      <vt:lpstr>Exhibit Professional Work Habits</vt:lpstr>
      <vt:lpstr>Human Anatomy and Physiology</vt:lpstr>
      <vt:lpstr>Human Anatomy and Physiology</vt:lpstr>
      <vt:lpstr>Human Anatomy and Physiology</vt:lpstr>
      <vt:lpstr>Human Anatomy and Physiology</vt:lpstr>
      <vt:lpstr>Human Anatomy and Physiology</vt:lpstr>
      <vt:lpstr>Human Anatomy and Physiology</vt:lpstr>
      <vt:lpstr>Human Anatomy and Physiology</vt:lpstr>
      <vt:lpstr>Human Anatomy and Physiology</vt:lpstr>
      <vt:lpstr>Human Anatomy and Physiology</vt:lpstr>
      <vt:lpstr>Human Anatomy and Physiology</vt:lpstr>
      <vt:lpstr>Human Anatomy and Physiology</vt:lpstr>
      <vt:lpstr>Human Anatomy and Physiology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Margi Cooper</dc:creator>
  <cp:lastModifiedBy>Craig Maile</cp:lastModifiedBy>
  <cp:revision>74</cp:revision>
  <dcterms:created xsi:type="dcterms:W3CDTF">2020-07-06T17:50:26Z</dcterms:created>
  <dcterms:modified xsi:type="dcterms:W3CDTF">2025-08-25T15:41:03Z</dcterms:modified>
</cp:coreProperties>
</file>