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61" r:id="rId2"/>
    <p:sldId id="257" r:id="rId3"/>
    <p:sldId id="303" r:id="rId4"/>
    <p:sldId id="258" r:id="rId5"/>
    <p:sldId id="304" r:id="rId6"/>
    <p:sldId id="305" r:id="rId7"/>
    <p:sldId id="259" r:id="rId8"/>
    <p:sldId id="306" r:id="rId9"/>
    <p:sldId id="262" r:id="rId10"/>
    <p:sldId id="263" r:id="rId11"/>
    <p:sldId id="267" r:id="rId12"/>
    <p:sldId id="320" r:id="rId13"/>
    <p:sldId id="321" r:id="rId14"/>
    <p:sldId id="292" r:id="rId15"/>
    <p:sldId id="323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2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6DF"/>
    <a:srgbClr val="0066A8"/>
    <a:srgbClr val="AA6728"/>
    <a:srgbClr val="924115"/>
    <a:srgbClr val="D15520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Morris" userId="eb46280d-8896-485e-8414-109d57f28b8b" providerId="ADAL" clId="{4EA7F74A-24EE-4127-AB69-6553E7EAE548}"/>
    <pc:docChg chg="modSld">
      <pc:chgData name="Lara Morris" userId="eb46280d-8896-485e-8414-109d57f28b8b" providerId="ADAL" clId="{4EA7F74A-24EE-4127-AB69-6553E7EAE548}" dt="2026-02-19T15:35:34.347" v="8" actId="20577"/>
      <pc:docMkLst>
        <pc:docMk/>
      </pc:docMkLst>
      <pc:sldChg chg="modSp mod">
        <pc:chgData name="Lara Morris" userId="eb46280d-8896-485e-8414-109d57f28b8b" providerId="ADAL" clId="{4EA7F74A-24EE-4127-AB69-6553E7EAE548}" dt="2026-02-19T04:35:31.250" v="1" actId="113"/>
        <pc:sldMkLst>
          <pc:docMk/>
          <pc:sldMk cId="2637673684" sldId="262"/>
        </pc:sldMkLst>
        <pc:spChg chg="mod">
          <ac:chgData name="Lara Morris" userId="eb46280d-8896-485e-8414-109d57f28b8b" providerId="ADAL" clId="{4EA7F74A-24EE-4127-AB69-6553E7EAE548}" dt="2026-02-19T04:35:31.250" v="1" actId="113"/>
          <ac:spMkLst>
            <pc:docMk/>
            <pc:sldMk cId="2637673684" sldId="262"/>
            <ac:spMk id="4" creationId="{00000000-0000-0000-0000-000000000000}"/>
          </ac:spMkLst>
        </pc:spChg>
      </pc:sldChg>
      <pc:sldChg chg="modSp mod">
        <pc:chgData name="Lara Morris" userId="eb46280d-8896-485e-8414-109d57f28b8b" providerId="ADAL" clId="{4EA7F74A-24EE-4127-AB69-6553E7EAE548}" dt="2026-02-19T15:35:34.347" v="8" actId="20577"/>
        <pc:sldMkLst>
          <pc:docMk/>
          <pc:sldMk cId="959052672" sldId="267"/>
        </pc:sldMkLst>
        <pc:spChg chg="mod">
          <ac:chgData name="Lara Morris" userId="eb46280d-8896-485e-8414-109d57f28b8b" providerId="ADAL" clId="{4EA7F74A-24EE-4127-AB69-6553E7EAE548}" dt="2026-02-19T15:35:34.347" v="8" actId="20577"/>
          <ac:spMkLst>
            <pc:docMk/>
            <pc:sldMk cId="959052672" sldId="267"/>
            <ac:spMk id="3" creationId="{00000000-0000-0000-0000-000000000000}"/>
          </ac:spMkLst>
        </pc:spChg>
      </pc:sldChg>
      <pc:sldChg chg="modSp mod">
        <pc:chgData name="Lara Morris" userId="eb46280d-8896-485e-8414-109d57f28b8b" providerId="ADAL" clId="{4EA7F74A-24EE-4127-AB69-6553E7EAE548}" dt="2026-02-19T04:34:34.851" v="0" actId="255"/>
        <pc:sldMkLst>
          <pc:docMk/>
          <pc:sldMk cId="1189498894" sldId="303"/>
        </pc:sldMkLst>
        <pc:spChg chg="mod">
          <ac:chgData name="Lara Morris" userId="eb46280d-8896-485e-8414-109d57f28b8b" providerId="ADAL" clId="{4EA7F74A-24EE-4127-AB69-6553E7EAE548}" dt="2026-02-19T04:34:34.851" v="0" actId="255"/>
          <ac:spMkLst>
            <pc:docMk/>
            <pc:sldMk cId="1189498894" sldId="303"/>
            <ac:spMk id="4" creationId="{064B15ED-20CC-F6AF-8259-1D32ADCC4D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ara.morris@careertech.ok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518" y="1828800"/>
            <a:ext cx="10130117" cy="1739153"/>
          </a:xfrm>
        </p:spPr>
        <p:txBody>
          <a:bodyPr>
            <a:normAutofit/>
          </a:bodyPr>
          <a:lstStyle/>
          <a:p>
            <a:r>
              <a:rPr lang="en-US" dirty="0"/>
              <a:t>Teaching Adult Learners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A08F9-E7DD-2796-D9EF-8CA364677029}"/>
              </a:ext>
            </a:extLst>
          </p:cNvPr>
          <p:cNvSpPr txBox="1"/>
          <p:nvPr/>
        </p:nvSpPr>
        <p:spPr>
          <a:xfrm>
            <a:off x="4043082" y="3429000"/>
            <a:ext cx="469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February 19, 2026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1074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Students want to participate in fun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Enjoyment and engagement are vital to the learning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attitude of the instructor conveying enjoyment is key!</a:t>
            </a:r>
          </a:p>
          <a:p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Fun is contagious!!!</a:t>
            </a:r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" y="1676400"/>
            <a:ext cx="1120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Develops personal characteristics for success.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Being a team member is one of the many employability “soft skills”       students will need to be successful in the work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Involves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Provides opportunities for teachable moments.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Provides real world simulation.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Working together develops energy, motivation and engagement </a:t>
            </a:r>
            <a:r>
              <a:rPr lang="en-US" sz="2800" b="1"/>
              <a:t>between students</a:t>
            </a:r>
            <a:r>
              <a:rPr lang="en-US" sz="28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305" y="-304800"/>
            <a:ext cx="8555224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Medical Terminology--DICEY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sz="half" idx="2"/>
          </p:nvPr>
        </p:nvSpPr>
        <p:spPr>
          <a:xfrm>
            <a:off x="1192213" y="1676400"/>
            <a:ext cx="103759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Fold a sheet of paper into thirds vertically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 the left side, Number your paper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1-10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and 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abel 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Prefix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 the middle, Number your paper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1-10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and label 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Root Word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 the left side, Number your paper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1-10,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and label 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Suffix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495" y="421341"/>
            <a:ext cx="4987382" cy="70821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Rules of the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013" y="1568824"/>
            <a:ext cx="10300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Create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teams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5-10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+mn-cs"/>
              </a:rPr>
              <a:t>or by 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Each team should have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dice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When I say go…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One person rolls the dice until they get the number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Everyone else is writing as many answers as possible on their page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When the dice hits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you pass it to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right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and the same process repeats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The first group for all students to get 10 in each column wins.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Stand for True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5388" y="457200"/>
            <a:ext cx="3932237" cy="95410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True/False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765" y="1801272"/>
            <a:ext cx="99328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review question will be asked.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believe the answer is True, stand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believe the answer is False, stay seated.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answer is False, your table will give an explanation.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not only gets students moving, but you can also get immediate feedback on their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also use “thumbs up” for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r>
              <a:rPr lang="en-US" sz="2800" dirty="0"/>
              <a:t> or “thumbs down” for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084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37208-6CF3-5E15-2C7A-62585A836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59D1-9290-8EF9-CB8D-148B072B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62" y="2223246"/>
            <a:ext cx="10515600" cy="420444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Now, you try!  Adapt</a:t>
            </a:r>
            <a:br>
              <a:rPr lang="en-US" dirty="0"/>
            </a:br>
            <a:r>
              <a:rPr lang="en-US" dirty="0"/>
              <a:t>this game to Long Term Care terms</a:t>
            </a:r>
            <a:br>
              <a:rPr lang="en-US" dirty="0"/>
            </a:br>
            <a:r>
              <a:rPr lang="en-US" dirty="0"/>
              <a:t>or skills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2124635"/>
            <a:ext cx="3932237" cy="290456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Match the Description to the Profession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670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 an index card write…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Dental Hygienist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EMT-Paramedic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Podiatrist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Nurse Midwife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Audiologist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Athletic Trainer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Optometrist</a:t>
            </a:r>
          </a:p>
        </p:txBody>
      </p:sp>
    </p:spTree>
    <p:extLst>
      <p:ext uri="{BB962C8B-B14F-4D97-AF65-F5344CB8AC3E}">
        <p14:creationId xmlns:p14="http://schemas.microsoft.com/office/powerpoint/2010/main" val="14168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r>
              <a:rPr lang="en-US" sz="4000" dirty="0"/>
              <a:t>Dental Hygienist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Fluoride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Remove stains and deposits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Takes radiographs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Does preliminary exam of  the teeth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EMT-Paramedic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ACLS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Endotracheal Intubation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Transports victims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ECG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interpretation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855693"/>
            <a:ext cx="3932237" cy="16853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Podiatrist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Can diagnose athlete’s foot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Designated as a DPM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Plantar fasciitis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Treats ingrown toenails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Positive learning environment</a:t>
            </a:r>
          </a:p>
          <a:p>
            <a:r>
              <a:rPr lang="en-US" sz="3600" dirty="0"/>
              <a:t>Techniques to “Sell it”</a:t>
            </a:r>
          </a:p>
          <a:p>
            <a:r>
              <a:rPr lang="en-US" sz="3600" dirty="0"/>
              <a:t>Meaningful and engaging place to learn</a:t>
            </a:r>
          </a:p>
          <a:p>
            <a:r>
              <a:rPr lang="en-US" sz="3600" dirty="0"/>
              <a:t>Fun and games for instruction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2456329"/>
            <a:ext cx="3932237" cy="164950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Nurse Midwife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Total care for normal pregnancy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Newborn delivery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Designation as a CNM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Teaches childbirth classes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2061882"/>
            <a:ext cx="3932237" cy="161364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Audiologist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Adjusts hearing aids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Develops hearing protection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Tests noise levels in workplace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Athletic Trainer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Designated as an ATC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Applies tape to support body parts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Teaches proper sports nutrition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Franklin Gothic Medium"/>
              </a:rPr>
              <a:t>Resource for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rehabilitation and conditioning</a:t>
            </a:r>
          </a:p>
        </p:txBody>
      </p:sp>
    </p:spTree>
    <p:extLst>
      <p:ext uri="{BB962C8B-B14F-4D97-AF65-F5344CB8AC3E}">
        <p14:creationId xmlns:p14="http://schemas.microsoft.com/office/powerpoint/2010/main" val="254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Optometrist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Visual acuity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Prescribes contact lenses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Measures intraocular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Treats conjunctivitis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EA892-16E6-5163-DF00-8EB836F3B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F449-0F76-71AF-F674-5887E8AB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0D126-474C-458E-2FDA-0802D195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115672"/>
            <a:ext cx="10515600" cy="313260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For more great ideas—ask to be on the HSE email list for a weekly “Did You Know” email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and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Follow the Health Science Educators Association 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40899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6B416-6DC0-2A34-702A-381E77AA2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5736-D239-F658-B58C-181D9B01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CB815-B321-4BA6-E6AF-A637F717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115672"/>
            <a:ext cx="10515600" cy="313260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Presented by: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Lara Morris, Health Science Supervisor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Ok Dept. of Career Tech Education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hlinkClick r:id="rId2"/>
              </a:rPr>
              <a:t>Lara.morris@careertech.ok.gov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Questions to ask yourself…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B15ED-20CC-F6AF-8259-1D32ADCC4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6353" y="1416424"/>
            <a:ext cx="9157447" cy="3675529"/>
          </a:xfrm>
        </p:spPr>
        <p:txBody>
          <a:bodyPr/>
          <a:lstStyle/>
          <a:p>
            <a:r>
              <a:rPr lang="en-US" dirty="0"/>
              <a:t>Begin with the end in mind</a:t>
            </a:r>
          </a:p>
          <a:p>
            <a:pPr lvl="1"/>
            <a:r>
              <a:rPr lang="en-US" dirty="0"/>
              <a:t>By the end of class, what do learners need to know? </a:t>
            </a:r>
          </a:p>
          <a:p>
            <a:pPr lvl="2"/>
            <a:r>
              <a:rPr lang="en-US" sz="2400" dirty="0"/>
              <a:t>(What strategies will you use to relay the information?)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will they/you know they have learned it?</a:t>
            </a:r>
          </a:p>
          <a:p>
            <a:pPr lvl="2"/>
            <a:r>
              <a:rPr lang="en-US" sz="2400" dirty="0"/>
              <a:t>(How will you assess the learning?)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will they be able to do with it?</a:t>
            </a:r>
          </a:p>
        </p:txBody>
      </p:sp>
    </p:spTree>
    <p:extLst>
      <p:ext uri="{BB962C8B-B14F-4D97-AF65-F5344CB8AC3E}">
        <p14:creationId xmlns:p14="http://schemas.microsoft.com/office/powerpoint/2010/main" val="11894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Positive Learning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929"/>
            <a:ext cx="9838765" cy="4635034"/>
          </a:xfrm>
        </p:spPr>
        <p:txBody>
          <a:bodyPr>
            <a:normAutofit/>
          </a:bodyPr>
          <a:lstStyle/>
          <a:p>
            <a:r>
              <a:rPr lang="en-US" dirty="0"/>
              <a:t>The habits and behaviors your students develop in your classroom will translate to the workplace.</a:t>
            </a:r>
          </a:p>
          <a:p>
            <a:r>
              <a:rPr lang="en-US" dirty="0"/>
              <a:t>The greater the challenge, the more meaningful the reward.</a:t>
            </a:r>
          </a:p>
          <a:p>
            <a:r>
              <a:rPr lang="en-US" dirty="0"/>
              <a:t>Learning can be fun, fun can be motivating, and you are responsible for creating that environment.</a:t>
            </a:r>
          </a:p>
          <a:p>
            <a:r>
              <a:rPr lang="en-US" dirty="0"/>
              <a:t>Students learn best when they are active participants in the learning process.</a:t>
            </a:r>
          </a:p>
          <a:p>
            <a:r>
              <a:rPr lang="en-US" dirty="0"/>
              <a:t>It takes creativity!</a:t>
            </a: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Techniques to “Sell It”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24001"/>
            <a:ext cx="9184341" cy="3711388"/>
          </a:xfrm>
        </p:spPr>
        <p:txBody>
          <a:bodyPr>
            <a:normAutofit/>
          </a:bodyPr>
          <a:lstStyle/>
          <a:p>
            <a:r>
              <a:rPr lang="en-US" dirty="0"/>
              <a:t>The atmosphere you create for students is key.</a:t>
            </a:r>
          </a:p>
          <a:p>
            <a:r>
              <a:rPr lang="en-US" dirty="0"/>
              <a:t>Have clear goals and high expectations.</a:t>
            </a:r>
          </a:p>
          <a:p>
            <a:r>
              <a:rPr lang="en-US" dirty="0"/>
              <a:t>Create lesson plans that are fresh and involve a variety of interactions—lecture, discussion, videos or observation, performing hands on practice or skill checks.</a:t>
            </a:r>
          </a:p>
          <a:p>
            <a:r>
              <a:rPr lang="en-US" dirty="0"/>
              <a:t>Provide short bursts of information.</a:t>
            </a:r>
          </a:p>
          <a:p>
            <a:r>
              <a:rPr lang="en-US" dirty="0"/>
              <a:t>Relationships are the key—be passionate about your students’ success.</a:t>
            </a:r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215153"/>
            <a:ext cx="7790329" cy="52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Meaningful and Engaging Place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67047" cy="3140822"/>
          </a:xfrm>
        </p:spPr>
        <p:txBody>
          <a:bodyPr/>
          <a:lstStyle/>
          <a:p>
            <a:r>
              <a:rPr lang="en-US" dirty="0"/>
              <a:t>Students can learn.</a:t>
            </a:r>
          </a:p>
          <a:p>
            <a:r>
              <a:rPr lang="en-US" dirty="0"/>
              <a:t>Motivation has the greatest impact on student learning.</a:t>
            </a:r>
          </a:p>
          <a:p>
            <a:r>
              <a:rPr lang="en-US" dirty="0"/>
              <a:t>It’s more than just delivering content—you are a tic toc, an entertainer, an expert and the prime motivator.</a:t>
            </a:r>
          </a:p>
          <a:p>
            <a:r>
              <a:rPr lang="en-US" dirty="0"/>
              <a:t>Create challenges that create student success.  Make students believe they can learn.</a:t>
            </a:r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Fun and Games for Instruction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Content/Motivation/Teamwork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7107"/>
            <a:ext cx="10751577" cy="67235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Must have a clear connection to the curriculum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617977" cy="2371725"/>
          </a:xfrm>
        </p:spPr>
        <p:txBody>
          <a:bodyPr/>
          <a:lstStyle/>
          <a:p>
            <a:r>
              <a:rPr lang="en-US" b="1" dirty="0"/>
              <a:t>Use to introduce a lesson.</a:t>
            </a:r>
          </a:p>
          <a:p>
            <a:r>
              <a:rPr lang="en-US" b="1" dirty="0"/>
              <a:t>Use as an instructional strategy.</a:t>
            </a:r>
          </a:p>
          <a:p>
            <a:r>
              <a:rPr lang="en-US" b="1" dirty="0"/>
              <a:t>Use for review.</a:t>
            </a:r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844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Medium</vt:lpstr>
      <vt:lpstr>Wingdings</vt:lpstr>
      <vt:lpstr>Office Theme</vt:lpstr>
      <vt:lpstr>Teaching Adult Learners </vt:lpstr>
      <vt:lpstr>Objectives</vt:lpstr>
      <vt:lpstr>Questions to ask yourself…</vt:lpstr>
      <vt:lpstr>Positive Learning Environment</vt:lpstr>
      <vt:lpstr>Techniques to “Sell It”</vt:lpstr>
      <vt:lpstr>PowerPoint Presentation</vt:lpstr>
      <vt:lpstr>A Meaningful and Engaging Place to Learn</vt:lpstr>
      <vt:lpstr>Fun and Games for Instruction  </vt:lpstr>
      <vt:lpstr>Content</vt:lpstr>
      <vt:lpstr>Motivation</vt:lpstr>
      <vt:lpstr>Teamwork</vt:lpstr>
      <vt:lpstr>Medical Terminology--DICEY</vt:lpstr>
      <vt:lpstr>Rules of the game</vt:lpstr>
      <vt:lpstr>Stand for True    </vt:lpstr>
      <vt:lpstr>  Now, you try!  Adapt this game to Long Term Care terms or skills  </vt:lpstr>
      <vt:lpstr>  Match the Description to the Profession </vt:lpstr>
      <vt:lpstr>Dental Hygienist</vt:lpstr>
      <vt:lpstr>EMT-Paramedic</vt:lpstr>
      <vt:lpstr>Podiatrist </vt:lpstr>
      <vt:lpstr>Nurse Midwife </vt:lpstr>
      <vt:lpstr>Audiologist </vt:lpstr>
      <vt:lpstr>Athletic Trainer</vt:lpstr>
      <vt:lpstr>Optometrist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Lara Morris</cp:lastModifiedBy>
  <cp:revision>49</cp:revision>
  <dcterms:created xsi:type="dcterms:W3CDTF">2020-07-06T17:50:26Z</dcterms:created>
  <dcterms:modified xsi:type="dcterms:W3CDTF">2026-02-19T15:35:37Z</dcterms:modified>
</cp:coreProperties>
</file>