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69"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Wilson" initials="LW" lastIdx="3" clrIdx="0">
    <p:extLst>
      <p:ext uri="{19B8F6BF-5375-455C-9EA6-DF929625EA0E}">
        <p15:presenceInfo xmlns:p15="http://schemas.microsoft.com/office/powerpoint/2012/main" userId="S-1-5-21-3105621484-1315669831-298050114-3057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15520"/>
    <a:srgbClr val="1AA6DF"/>
    <a:srgbClr val="0066A8"/>
    <a:srgbClr val="AA6728"/>
    <a:srgbClr val="924115"/>
    <a:srgbClr val="DE9028"/>
    <a:srgbClr val="679B41"/>
    <a:srgbClr val="316821"/>
    <a:srgbClr val="679BA5"/>
    <a:srgbClr val="004E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542" autoAdjust="0"/>
    <p:restoredTop sz="63946" autoAdjust="0"/>
  </p:normalViewPr>
  <p:slideViewPr>
    <p:cSldViewPr snapToGrid="0">
      <p:cViewPr varScale="1">
        <p:scale>
          <a:sx n="73" d="100"/>
          <a:sy n="73" d="100"/>
        </p:scale>
        <p:origin x="1494" y="96"/>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795"/>
    </p:cViewPr>
  </p:sorterViewPr>
  <p:notesViewPr>
    <p:cSldViewPr snapToGrid="0">
      <p:cViewPr varScale="1">
        <p:scale>
          <a:sx n="90" d="100"/>
          <a:sy n="90" d="100"/>
        </p:scale>
        <p:origin x="3048"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AE240C3-4A34-4640-B6F6-00E8B474472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E5B259A8-74EB-440B-8DD8-76C99666106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3436472-7FC8-4193-82A0-C65DC4EA1699}" type="datetimeFigureOut">
              <a:rPr lang="en-US" smtClean="0"/>
              <a:t>4/29/2021</a:t>
            </a:fld>
            <a:endParaRPr lang="en-US"/>
          </a:p>
        </p:txBody>
      </p:sp>
      <p:sp>
        <p:nvSpPr>
          <p:cNvPr id="4" name="Footer Placeholder 3">
            <a:extLst>
              <a:ext uri="{FF2B5EF4-FFF2-40B4-BE49-F238E27FC236}">
                <a16:creationId xmlns:a16="http://schemas.microsoft.com/office/drawing/2014/main" id="{281532CF-3B20-4A6D-91BE-AC7470A4D00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1195DEA9-B4BB-460F-B81F-34804A14C4D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23F80E-613E-4926-9675-E763F36FAB37}" type="slidenum">
              <a:rPr lang="en-US" smtClean="0"/>
              <a:t>‹#›</a:t>
            </a:fld>
            <a:endParaRPr lang="en-US"/>
          </a:p>
        </p:txBody>
      </p:sp>
    </p:spTree>
    <p:extLst>
      <p:ext uri="{BB962C8B-B14F-4D97-AF65-F5344CB8AC3E}">
        <p14:creationId xmlns:p14="http://schemas.microsoft.com/office/powerpoint/2010/main" val="42565151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E0BB7ED-2B47-48A0-9AAE-3F1A8477DEEB}" type="datetimeFigureOut">
              <a:rPr lang="en-US" smtClean="0"/>
              <a:t>4/29/2021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FDED88-3499-4A23-A3E7-8403DDEE69A0}" type="slidenum">
              <a:rPr lang="en-US" smtClean="0"/>
              <a:t>‹#›</a:t>
            </a:fld>
            <a:endParaRPr lang="en-US"/>
          </a:p>
        </p:txBody>
      </p:sp>
    </p:spTree>
    <p:extLst>
      <p:ext uri="{BB962C8B-B14F-4D97-AF65-F5344CB8AC3E}">
        <p14:creationId xmlns:p14="http://schemas.microsoft.com/office/powerpoint/2010/main" val="491830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2FDED88-3499-4A23-A3E7-8403DDEE69A0}" type="slidenum">
              <a:rPr lang="en-US" smtClean="0"/>
              <a:t>1</a:t>
            </a:fld>
            <a:endParaRPr lang="en-US"/>
          </a:p>
        </p:txBody>
      </p:sp>
    </p:spTree>
    <p:extLst>
      <p:ext uri="{BB962C8B-B14F-4D97-AF65-F5344CB8AC3E}">
        <p14:creationId xmlns:p14="http://schemas.microsoft.com/office/powerpoint/2010/main" val="2424175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Why do you need a plan? A: Money! 54% of people surveyed in Oklahoma have education debt but earn less than $40,000 annually. Having a plan will help prevent this.</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10</a:t>
            </a:fld>
            <a:endParaRPr lang="en-US"/>
          </a:p>
        </p:txBody>
      </p:sp>
    </p:spTree>
    <p:extLst>
      <p:ext uri="{BB962C8B-B14F-4D97-AF65-F5344CB8AC3E}">
        <p14:creationId xmlns:p14="http://schemas.microsoft.com/office/powerpoint/2010/main" val="1427938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To help students understand the difference between a job and a career, write “JOB” and “CAREER” on the board and brainstorm what they think is meant by both. Record answers on the board (e.g., demographics of workers, wages vs. salary, promotion, paid leave, etc.). Summarize the definitions: Job equals the work position that you have at any point in time, and career equals the path of your jobs over time.</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11</a:t>
            </a:fld>
            <a:endParaRPr lang="en-US"/>
          </a:p>
        </p:txBody>
      </p:sp>
    </p:spTree>
    <p:extLst>
      <p:ext uri="{BB962C8B-B14F-4D97-AF65-F5344CB8AC3E}">
        <p14:creationId xmlns:p14="http://schemas.microsoft.com/office/powerpoint/2010/main" val="64246757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Explain: </a:t>
            </a:r>
            <a:r>
              <a:rPr lang="en-US" sz="1200" kern="1200" dirty="0">
                <a:solidFill>
                  <a:schemeClr val="tx1"/>
                </a:solidFill>
                <a:effectLst/>
                <a:latin typeface="+mn-lt"/>
                <a:ea typeface="+mn-ea"/>
                <a:cs typeface="+mn-cs"/>
              </a:rPr>
              <a:t>The goal is to think about your career and not just the next job. Students can do this by creating a map of where they are going. Let’s look at some examples of career paths: </a:t>
            </a:r>
            <a:r>
              <a:rPr lang="en-US" sz="1200" b="1" kern="1200" dirty="0">
                <a:solidFill>
                  <a:schemeClr val="tx1"/>
                </a:solidFill>
                <a:effectLst/>
                <a:latin typeface="+mn-lt"/>
                <a:ea typeface="+mn-ea"/>
                <a:cs typeface="+mn-cs"/>
              </a:rPr>
              <a:t>(Slide 12)</a:t>
            </a:r>
            <a:endParaRPr lang="en-US"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Certified Nursing Assistant &gt; Surgical Technologist &gt; Registered Nurse: This path is in the health career field. Are these jobs? Careers? Both?</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Secretary &gt; Administrative Assistant &gt; Manager: This career path could be within many different fields or sectors.</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Teacher &gt; Social Worker &gt; Consultant: This path focuses on jobs that use similar skills, but in different fields or sectors.</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12</a:t>
            </a:fld>
            <a:endParaRPr lang="en-US"/>
          </a:p>
        </p:txBody>
      </p:sp>
    </p:spTree>
    <p:extLst>
      <p:ext uri="{BB962C8B-B14F-4D97-AF65-F5344CB8AC3E}">
        <p14:creationId xmlns:p14="http://schemas.microsoft.com/office/powerpoint/2010/main" val="7526467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Place students in groups of 3-5 and give them a large sheet of paper from the sticky pad along with markers. Ask the students to brainstorm what they think is meant by career planning and to write down their answers. They should discuss what they think career planning is, what it involves and what the outcome might be. Give the students 5-8 minutes to complete the task, then ask them to post their answers on the wall. One person from each group will explain their responses.</a:t>
            </a:r>
          </a:p>
          <a:p>
            <a:r>
              <a:rPr lang="en-US" sz="1200" i="0" kern="1200" dirty="0">
                <a:solidFill>
                  <a:schemeClr val="tx1"/>
                </a:solidFill>
                <a:effectLst/>
                <a:latin typeface="+mn-lt"/>
                <a:ea typeface="+mn-ea"/>
                <a:cs typeface="+mn-cs"/>
              </a:rPr>
              <a:t> </a:t>
            </a:r>
            <a:endParaRPr lang="en-US" sz="1200" i="1"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Summarize with the following points.</a:t>
            </a:r>
            <a:endParaRPr lang="en-US" sz="1000" kern="1200" dirty="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What is career planning?</a:t>
            </a:r>
            <a:endParaRPr lang="en-US" sz="10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Identifying what you’re good at</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How your skills, talents, values and interests translate into work</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Matching your skills, etc., to existing jobs</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Matching your career goals to your financial needs</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process</a:t>
            </a:r>
            <a:endParaRPr lang="en-US" sz="1100" kern="1200" dirty="0">
              <a:solidFill>
                <a:schemeClr val="tx1"/>
              </a:solidFill>
              <a:effectLst/>
              <a:latin typeface="+mn-lt"/>
              <a:ea typeface="+mn-ea"/>
              <a:cs typeface="+mn-cs"/>
            </a:endParaRPr>
          </a:p>
          <a:p>
            <a:pPr marL="628650" lvl="1" indent="-171450">
              <a:buFont typeface="Courier New" panose="02070309020205020404" pitchFamily="49" charset="0"/>
              <a:buChar char="o"/>
            </a:pPr>
            <a:r>
              <a:rPr lang="en-US" sz="1200" kern="1200" dirty="0">
                <a:solidFill>
                  <a:schemeClr val="tx1"/>
                </a:solidFill>
                <a:effectLst/>
                <a:latin typeface="+mn-lt"/>
                <a:ea typeface="+mn-ea"/>
                <a:cs typeface="+mn-cs"/>
              </a:rPr>
              <a:t>A need to make good decisions</a:t>
            </a:r>
            <a:endParaRPr lang="en-US" sz="1100" kern="1200" dirty="0">
              <a:solidFill>
                <a:schemeClr val="tx1"/>
              </a:solidFill>
              <a:effectLst/>
              <a:latin typeface="+mn-lt"/>
              <a:ea typeface="+mn-ea"/>
              <a:cs typeface="+mn-cs"/>
            </a:endParaRPr>
          </a:p>
          <a:p>
            <a:pPr marL="171450" indent="-171450">
              <a:buFont typeface="Arial" panose="020B0604020202020204" pitchFamily="34" charset="0"/>
              <a:buChar char="•"/>
            </a:pPr>
            <a:r>
              <a:rPr lang="en-US" sz="1200" kern="1200" dirty="0">
                <a:solidFill>
                  <a:schemeClr val="tx1"/>
                </a:solidFill>
                <a:effectLst/>
                <a:latin typeface="+mn-lt"/>
                <a:ea typeface="+mn-ea"/>
                <a:cs typeface="+mn-cs"/>
              </a:rPr>
              <a:t>By doing career planning you can find good answers that meet your needs on your schedule.</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13</a:t>
            </a:fld>
            <a:endParaRPr lang="en-US"/>
          </a:p>
        </p:txBody>
      </p:sp>
    </p:spTree>
    <p:extLst>
      <p:ext uri="{BB962C8B-B14F-4D97-AF65-F5344CB8AC3E}">
        <p14:creationId xmlns:p14="http://schemas.microsoft.com/office/powerpoint/2010/main" val="211082059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Explain:</a:t>
            </a:r>
            <a:r>
              <a:rPr lang="en-US" sz="1200" kern="1200" dirty="0">
                <a:solidFill>
                  <a:schemeClr val="tx1"/>
                </a:solidFill>
                <a:effectLst/>
                <a:latin typeface="+mn-lt"/>
                <a:ea typeface="+mn-ea"/>
                <a:cs typeface="+mn-cs"/>
              </a:rPr>
              <a:t> Career planning is a lifelong process. Display the Career Planning Model and use the chart below to give students an overview of what this process entails. This can be an opportunity for you to share how your career has evolved and what factors contributed to changes, but be brief.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sng"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i="0" u="none" kern="1200" dirty="0">
                <a:solidFill>
                  <a:schemeClr val="tx1"/>
                </a:solidFill>
                <a:effectLst/>
                <a:latin typeface="+mn-lt"/>
                <a:ea typeface="+mn-ea"/>
                <a:cs typeface="+mn-cs"/>
              </a:rPr>
              <a:t>Follow the chart in the teacher</a:t>
            </a:r>
            <a:r>
              <a:rPr lang="en-US" sz="1200" b="1" i="0" u="none" kern="1200" baseline="0" dirty="0">
                <a:solidFill>
                  <a:schemeClr val="tx1"/>
                </a:solidFill>
                <a:effectLst/>
                <a:latin typeface="+mn-lt"/>
                <a:ea typeface="+mn-ea"/>
                <a:cs typeface="+mn-cs"/>
              </a:rPr>
              <a:t> g</a:t>
            </a:r>
            <a:r>
              <a:rPr lang="en-US" sz="1200" b="1" i="0" u="none" kern="1200" dirty="0">
                <a:solidFill>
                  <a:schemeClr val="tx1"/>
                </a:solidFill>
                <a:effectLst/>
                <a:latin typeface="+mn-lt"/>
                <a:ea typeface="+mn-ea"/>
                <a:cs typeface="+mn-cs"/>
              </a:rPr>
              <a:t>uide,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Teacher Tip: </a:t>
            </a:r>
            <a:r>
              <a:rPr lang="en-US" sz="1200" kern="1200" dirty="0">
                <a:solidFill>
                  <a:schemeClr val="tx1"/>
                </a:solidFill>
                <a:effectLst/>
                <a:latin typeface="+mn-lt"/>
                <a:ea typeface="+mn-ea"/>
                <a:cs typeface="+mn-cs"/>
              </a:rPr>
              <a:t>Depending on the needs and interests of the class, you can further break down the sections of the process and ask students to decide which parts of the career planning process they are most interested in learning about. This can guide you in how best to engage students with the curriculum.</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14</a:t>
            </a:fld>
            <a:endParaRPr lang="en-US"/>
          </a:p>
        </p:txBody>
      </p:sp>
    </p:spTree>
    <p:extLst>
      <p:ext uri="{BB962C8B-B14F-4D97-AF65-F5344CB8AC3E}">
        <p14:creationId xmlns:p14="http://schemas.microsoft.com/office/powerpoint/2010/main" val="2434223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Course Overview:</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Creating a goal sheet to build one’s ICAP</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Setting short-term and long-term goals with SMART goal-setting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Decision-making and analysis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interests, skills and work values through surveys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Exploring labor market statistics for growing industries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Exploring labor market statistics for specific occupations related to student interests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Exploring training or education needed for target goal</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Budgeting</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Identifying components of successful and unsuccessful applications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Preparing for and answering common interview questions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Developing Job Search Tools</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Opportunities for case management with instructor and ICAP execution</a:t>
            </a:r>
          </a:p>
          <a:p>
            <a:pPr marL="457200" lvl="0" indent="-457200">
              <a:buFont typeface="Arial" panose="020B0604020202020204" pitchFamily="34" charset="0"/>
              <a:buChar char="•"/>
            </a:pPr>
            <a:endParaRPr lang="en-US" sz="1200" i="1" dirty="0">
              <a:solidFill>
                <a:schemeClr val="accent1"/>
              </a:solidFill>
              <a:effectLst>
                <a:outerShdw blurRad="50800" dist="38100" dir="2700000" algn="tl" rotWithShape="0">
                  <a:prstClr val="black">
                    <a:alpha val="40000"/>
                  </a:prstClr>
                </a:outerShdw>
              </a:effectLst>
            </a:endParaRPr>
          </a:p>
          <a:p>
            <a:r>
              <a:rPr lang="en-US" sz="1200" kern="1200" dirty="0">
                <a:solidFill>
                  <a:schemeClr val="tx1"/>
                </a:solidFill>
                <a:effectLst/>
                <a:latin typeface="+mn-lt"/>
                <a:ea typeface="+mn-ea"/>
                <a:cs typeface="+mn-cs"/>
              </a:rPr>
              <a:t>Hand out check sheet to be use with the OK Career Guide program to complete individual career academic plans.</a:t>
            </a:r>
          </a:p>
        </p:txBody>
      </p:sp>
      <p:sp>
        <p:nvSpPr>
          <p:cNvPr id="4" name="Slide Number Placeholder 3"/>
          <p:cNvSpPr>
            <a:spLocks noGrp="1"/>
          </p:cNvSpPr>
          <p:nvPr>
            <p:ph type="sldNum" sz="quarter" idx="10"/>
          </p:nvPr>
        </p:nvSpPr>
        <p:spPr/>
        <p:txBody>
          <a:bodyPr/>
          <a:lstStyle/>
          <a:p>
            <a:fld id="{62FDED88-3499-4A23-A3E7-8403DDEE69A0}" type="slidenum">
              <a:rPr lang="en-US" smtClean="0"/>
              <a:t>15</a:t>
            </a:fld>
            <a:endParaRPr lang="en-US"/>
          </a:p>
        </p:txBody>
      </p:sp>
    </p:spTree>
    <p:extLst>
      <p:ext uri="{BB962C8B-B14F-4D97-AF65-F5344CB8AC3E}">
        <p14:creationId xmlns:p14="http://schemas.microsoft.com/office/powerpoint/2010/main" val="410573517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Ask </a:t>
            </a:r>
            <a:r>
              <a:rPr lang="en-US" sz="1200" kern="1200" dirty="0">
                <a:solidFill>
                  <a:schemeClr val="tx1"/>
                </a:solidFill>
                <a:effectLst/>
                <a:latin typeface="+mn-lt"/>
                <a:ea typeface="+mn-ea"/>
                <a:cs typeface="+mn-cs"/>
              </a:rPr>
              <a:t>students to take a moment and consider their long-term goals. What types of careers do they have in mind? Will training be necessary? Will extra education be necessary? Should they visit a CareerTech technology center or community college or university? Are they just here to get a diploma for a promotion at a job they already have? </a:t>
            </a:r>
            <a:r>
              <a:rPr lang="en-US" sz="1200" kern="1200">
                <a:solidFill>
                  <a:schemeClr val="tx1"/>
                </a:solidFill>
                <a:effectLst/>
                <a:latin typeface="+mn-lt"/>
                <a:ea typeface="+mn-ea"/>
                <a:cs typeface="+mn-cs"/>
              </a:rPr>
              <a:t>Understanding that throughout the exploration process this may change, they should tentatively decide on a path today.</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16</a:t>
            </a:fld>
            <a:endParaRPr lang="en-US"/>
          </a:p>
        </p:txBody>
      </p:sp>
    </p:spTree>
    <p:extLst>
      <p:ext uri="{BB962C8B-B14F-4D97-AF65-F5344CB8AC3E}">
        <p14:creationId xmlns:p14="http://schemas.microsoft.com/office/powerpoint/2010/main" val="5335388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17</a:t>
            </a:fld>
            <a:endParaRPr lang="en-US"/>
          </a:p>
        </p:txBody>
      </p:sp>
    </p:spTree>
    <p:extLst>
      <p:ext uri="{BB962C8B-B14F-4D97-AF65-F5344CB8AC3E}">
        <p14:creationId xmlns:p14="http://schemas.microsoft.com/office/powerpoint/2010/main" val="29544537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this number ($331,000) represent? A: The lifetime earning difference of earning your high school equivalency or not. Take a moment to ask students how that money could change their lives. Ask how it could affect generational poverty.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Before moving to next slide, ask students, “How does education level impact earning potential?” Students should answer before you show the next slide. Ask students to guess the difference in lifetime earnings, then show the next slide.</a:t>
            </a:r>
            <a:endParaRPr lang="en-US" sz="1200" i="1"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2</a:t>
            </a:fld>
            <a:endParaRPr lang="en-US"/>
          </a:p>
        </p:txBody>
      </p:sp>
    </p:spTree>
    <p:extLst>
      <p:ext uri="{BB962C8B-B14F-4D97-AF65-F5344CB8AC3E}">
        <p14:creationId xmlns:p14="http://schemas.microsoft.com/office/powerpoint/2010/main" val="2541047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does this number ($331,000) represent? A: The lifetime earning difference of earning your high school equivalency or not. Take a moment to ask students how that money could change their lives. Ask how it could affect generational poverty.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Before moving to next slide, ask students, “How does education level impact earning potential?” Students should answer before you show the next slide. Ask students to guess the difference in lifetime earnings, then show the next slide.</a:t>
            </a:r>
            <a:endParaRPr lang="en-US" sz="1200" i="1" kern="1200" dirty="0">
              <a:solidFill>
                <a:schemeClr val="tx1"/>
              </a:solidFill>
              <a:effectLst/>
              <a:latin typeface="+mn-lt"/>
              <a:ea typeface="+mn-ea"/>
              <a:cs typeface="+mn-cs"/>
            </a:endParaRPr>
          </a:p>
          <a:p>
            <a:endParaRPr lang="en-US" dirty="0"/>
          </a:p>
          <a:p>
            <a:r>
              <a:rPr lang="en-US" dirty="0"/>
              <a:t>Annual</a:t>
            </a:r>
            <a:r>
              <a:rPr lang="en-US" baseline="0" dirty="0"/>
              <a:t> salaries</a:t>
            </a:r>
          </a:p>
          <a:p>
            <a:r>
              <a:rPr lang="en-US" baseline="0" dirty="0"/>
              <a:t>Less Than High School		$21K</a:t>
            </a:r>
          </a:p>
          <a:p>
            <a:r>
              <a:rPr lang="en-US" baseline="0" dirty="0"/>
              <a:t>High School Diploma		$30K</a:t>
            </a:r>
          </a:p>
          <a:p>
            <a:r>
              <a:rPr lang="en-US" baseline="0" dirty="0"/>
              <a:t>Some College/No Degree		$31K</a:t>
            </a:r>
          </a:p>
          <a:p>
            <a:r>
              <a:rPr lang="en-US" baseline="0" dirty="0"/>
              <a:t>Associate Degree		$38K</a:t>
            </a:r>
          </a:p>
          <a:p>
            <a:r>
              <a:rPr lang="en-US" baseline="0" dirty="0"/>
              <a:t>Low End Trade Skills		$48K</a:t>
            </a:r>
          </a:p>
          <a:p>
            <a:r>
              <a:rPr lang="en-US" baseline="0" dirty="0"/>
              <a:t>Bachelor’s Degree		$49K</a:t>
            </a:r>
          </a:p>
          <a:p>
            <a:r>
              <a:rPr lang="en-US" baseline="0" dirty="0"/>
              <a:t>Master’s Degree		$59K</a:t>
            </a:r>
          </a:p>
          <a:p>
            <a:r>
              <a:rPr lang="en-US" baseline="0" dirty="0"/>
              <a:t>High End Trade Skills		$60K</a:t>
            </a:r>
          </a:p>
          <a:p>
            <a:r>
              <a:rPr lang="en-US" baseline="0" dirty="0"/>
              <a:t>Doctoral Degree		$72K</a:t>
            </a:r>
          </a:p>
          <a:p>
            <a:r>
              <a:rPr lang="en-US" baseline="0" dirty="0"/>
              <a:t>Professional Degree		$81K</a:t>
            </a:r>
          </a:p>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3</a:t>
            </a:fld>
            <a:endParaRPr lang="en-US"/>
          </a:p>
        </p:txBody>
      </p:sp>
    </p:spTree>
    <p:extLst>
      <p:ext uri="{BB962C8B-B14F-4D97-AF65-F5344CB8AC3E}">
        <p14:creationId xmlns:p14="http://schemas.microsoft.com/office/powerpoint/2010/main" val="39819388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do salaries compare among those who never started postsecondary education, those who started but didn’t complete it and those who completed some form of it? A: Use the bar graph to illustrate that those who receive their high school equivalency earn significantly more (55% more) money in Oklahoma. Those who start at a CareerTech technology center but don’t finish still earn significantly more than those with only an </a:t>
            </a:r>
            <a:r>
              <a:rPr lang="en-US" sz="1200" kern="1200" dirty="0" err="1">
                <a:solidFill>
                  <a:schemeClr val="tx1"/>
                </a:solidFill>
                <a:effectLst/>
                <a:latin typeface="+mn-lt"/>
                <a:ea typeface="+mn-ea"/>
                <a:cs typeface="+mn-cs"/>
              </a:rPr>
              <a:t>HSE</a:t>
            </a:r>
            <a:r>
              <a:rPr lang="en-US"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4</a:t>
            </a:fld>
            <a:endParaRPr lang="en-US"/>
          </a:p>
        </p:txBody>
      </p:sp>
    </p:spTree>
    <p:extLst>
      <p:ext uri="{BB962C8B-B14F-4D97-AF65-F5344CB8AC3E}">
        <p14:creationId xmlns:p14="http://schemas.microsoft.com/office/powerpoint/2010/main" val="18395957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think red (-23%) and green (+23%) represent about jobs in Oklahoma? A: Show Oklahoma Works chart and discuss the anticipated industry growth in Oklahoma. 53% of new jobs in Oklahoma will require training beyond a high school diploma by 2025.</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5</a:t>
            </a:fld>
            <a:endParaRPr lang="en-US"/>
          </a:p>
        </p:txBody>
      </p:sp>
    </p:spTree>
    <p:extLst>
      <p:ext uri="{BB962C8B-B14F-4D97-AF65-F5344CB8AC3E}">
        <p14:creationId xmlns:p14="http://schemas.microsoft.com/office/powerpoint/2010/main" val="32338350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do you think red (-23%) and green (+23%) represent about jobs in Oklahoma? A: Show Oklahoma Works chart and discuss the anticipated industry growth in Oklahoma. 53% of new jobs in Oklahoma will require training beyond a high school diploma by 2025.</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6</a:t>
            </a:fld>
            <a:endParaRPr lang="en-US"/>
          </a:p>
        </p:txBody>
      </p:sp>
    </p:spTree>
    <p:extLst>
      <p:ext uri="{BB962C8B-B14F-4D97-AF65-F5344CB8AC3E}">
        <p14:creationId xmlns:p14="http://schemas.microsoft.com/office/powerpoint/2010/main" val="20160233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What are the single greatest contributors to individuals not completing school? A: 36% report bullying as the reason for dropping out, but the No. 1 response was lack of support from family. Expectations from spouses/partners, parents, children, friends and employers increase the likelihood of an individual to take action toward degree completion. You’ve got to build your support network now!</a:t>
            </a:r>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7</a:t>
            </a:fld>
            <a:endParaRPr lang="en-US"/>
          </a:p>
        </p:txBody>
      </p:sp>
    </p:spTree>
    <p:extLst>
      <p:ext uri="{BB962C8B-B14F-4D97-AF65-F5344CB8AC3E}">
        <p14:creationId xmlns:p14="http://schemas.microsoft.com/office/powerpoint/2010/main" val="1628248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i="0" kern="1200" dirty="0">
                <a:solidFill>
                  <a:schemeClr val="tx1"/>
                </a:solidFill>
                <a:effectLst/>
                <a:latin typeface="+mn-lt"/>
                <a:ea typeface="+mn-ea"/>
                <a:cs typeface="+mn-cs"/>
              </a:rPr>
              <a:t>According to multiple sources, including Forbes, the average American will change </a:t>
            </a:r>
            <a:r>
              <a:rPr lang="en-US" sz="1200" b="0" i="0" u="none" kern="1200" dirty="0">
                <a:solidFill>
                  <a:schemeClr val="tx1"/>
                </a:solidFill>
                <a:effectLst/>
                <a:latin typeface="+mn-lt"/>
                <a:ea typeface="+mn-ea"/>
                <a:cs typeface="+mn-cs"/>
              </a:rPr>
              <a:t>jobs 25 times </a:t>
            </a:r>
            <a:r>
              <a:rPr lang="en-US" sz="1200" i="0" kern="1200" dirty="0">
                <a:solidFill>
                  <a:schemeClr val="tx1"/>
                </a:solidFill>
                <a:effectLst/>
                <a:latin typeface="+mn-lt"/>
                <a:ea typeface="+mn-ea"/>
                <a:cs typeface="+mn-cs"/>
              </a:rPr>
              <a:t>in his or her lifetime. </a:t>
            </a:r>
          </a:p>
          <a:p>
            <a:endParaRPr lang="en-US" dirty="0"/>
          </a:p>
        </p:txBody>
      </p:sp>
      <p:sp>
        <p:nvSpPr>
          <p:cNvPr id="4" name="Slide Number Placeholder 3"/>
          <p:cNvSpPr>
            <a:spLocks noGrp="1"/>
          </p:cNvSpPr>
          <p:nvPr>
            <p:ph type="sldNum" sz="quarter" idx="10"/>
          </p:nvPr>
        </p:nvSpPr>
        <p:spPr/>
        <p:txBody>
          <a:bodyPr/>
          <a:lstStyle/>
          <a:p>
            <a:fld id="{62FDED88-3499-4A23-A3E7-8403DDEE69A0}" type="slidenum">
              <a:rPr lang="en-US" smtClean="0"/>
              <a:t>8</a:t>
            </a:fld>
            <a:endParaRPr lang="en-US"/>
          </a:p>
        </p:txBody>
      </p:sp>
    </p:spTree>
    <p:extLst>
      <p:ext uri="{BB962C8B-B14F-4D97-AF65-F5344CB8AC3E}">
        <p14:creationId xmlns:p14="http://schemas.microsoft.com/office/powerpoint/2010/main" val="5132563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How has job security changed over the last 50 years? A: Answers will vary. Mention unions and right-to-work.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Some states have laws commonly known </a:t>
            </a:r>
            <a:r>
              <a:rPr lang="en-US" b="0" dirty="0"/>
              <a:t>as right-to-work laws. Oklahoma </a:t>
            </a:r>
            <a:r>
              <a:rPr lang="en-US" dirty="0"/>
              <a:t>is one of these states. The law makes it illegal to require as a condition of employment that an employee is a member or nonmember of a labor organization.</a:t>
            </a:r>
          </a:p>
        </p:txBody>
      </p:sp>
      <p:sp>
        <p:nvSpPr>
          <p:cNvPr id="4" name="Slide Number Placeholder 3"/>
          <p:cNvSpPr>
            <a:spLocks noGrp="1"/>
          </p:cNvSpPr>
          <p:nvPr>
            <p:ph type="sldNum" sz="quarter" idx="10"/>
          </p:nvPr>
        </p:nvSpPr>
        <p:spPr/>
        <p:txBody>
          <a:bodyPr/>
          <a:lstStyle/>
          <a:p>
            <a:fld id="{62FDED88-3499-4A23-A3E7-8403DDEE69A0}" type="slidenum">
              <a:rPr lang="en-US" smtClean="0"/>
              <a:t>9</a:t>
            </a:fld>
            <a:endParaRPr lang="en-US"/>
          </a:p>
        </p:txBody>
      </p:sp>
    </p:spTree>
    <p:extLst>
      <p:ext uri="{BB962C8B-B14F-4D97-AF65-F5344CB8AC3E}">
        <p14:creationId xmlns:p14="http://schemas.microsoft.com/office/powerpoint/2010/main" val="35308674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C2E20A82-3756-4DBE-969B-2BAFCB84C32E}"/>
              </a:ext>
            </a:extLst>
          </p:cNvPr>
          <p:cNvSpPr/>
          <p:nvPr userDrawn="1"/>
        </p:nvSpPr>
        <p:spPr>
          <a:xfrm>
            <a:off x="0" y="0"/>
            <a:ext cx="12192000" cy="881064"/>
          </a:xfrm>
          <a:prstGeom prst="rect">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0C9053A-30A4-439C-83FB-897660F85F36}"/>
              </a:ext>
            </a:extLst>
          </p:cNvPr>
          <p:cNvSpPr>
            <a:spLocks noGrp="1"/>
          </p:cNvSpPr>
          <p:nvPr>
            <p:ph type="ctrTitle"/>
          </p:nvPr>
        </p:nvSpPr>
        <p:spPr>
          <a:xfrm>
            <a:off x="1524000" y="1122363"/>
            <a:ext cx="9144000" cy="2387600"/>
          </a:xfrm>
        </p:spPr>
        <p:txBody>
          <a:bodyPr anchor="b"/>
          <a:lstStyle>
            <a:lvl1pPr algn="ctr">
              <a:defRPr sz="6000" b="1">
                <a:solidFill>
                  <a:srgbClr val="0066A8"/>
                </a:solidFill>
              </a:defRPr>
            </a:lvl1pPr>
          </a:lstStyle>
          <a:p>
            <a:r>
              <a:rPr lang="en-US" dirty="0"/>
              <a:t>Click to edit Master title style</a:t>
            </a:r>
          </a:p>
        </p:txBody>
      </p:sp>
      <p:sp>
        <p:nvSpPr>
          <p:cNvPr id="3" name="Subtitle 2">
            <a:extLst>
              <a:ext uri="{FF2B5EF4-FFF2-40B4-BE49-F238E27FC236}">
                <a16:creationId xmlns:a16="http://schemas.microsoft.com/office/drawing/2014/main" id="{C3111BA9-0CDB-4FCB-8749-CAB20B099652}"/>
              </a:ext>
            </a:extLst>
          </p:cNvPr>
          <p:cNvSpPr>
            <a:spLocks noGrp="1"/>
          </p:cNvSpPr>
          <p:nvPr>
            <p:ph type="subTitle" idx="1"/>
          </p:nvPr>
        </p:nvSpPr>
        <p:spPr>
          <a:xfrm>
            <a:off x="1524000" y="3602038"/>
            <a:ext cx="9144000" cy="1655762"/>
          </a:xfrm>
          <a:prstGeom prst="rect">
            <a:avLst/>
          </a:prstGeom>
        </p:spPr>
        <p:txBody>
          <a:bodyPr>
            <a:normAutofit/>
          </a:bodyPr>
          <a:lstStyle>
            <a:lvl1pPr marL="0" indent="0" algn="ctr">
              <a:buNone/>
              <a:defRPr sz="2800">
                <a:solidFill>
                  <a:schemeClr val="tx1">
                    <a:lumMod val="75000"/>
                    <a:lumOff val="2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96EF995D-35D3-412E-A0EB-229F6F3D742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4/29/2021</a:t>
            </a:fld>
            <a:endParaRPr lang="en-US" dirty="0"/>
          </a:p>
        </p:txBody>
      </p:sp>
      <p:sp>
        <p:nvSpPr>
          <p:cNvPr id="5" name="Footer Placeholder 4">
            <a:extLst>
              <a:ext uri="{FF2B5EF4-FFF2-40B4-BE49-F238E27FC236}">
                <a16:creationId xmlns:a16="http://schemas.microsoft.com/office/drawing/2014/main" id="{681D2E6D-2EDE-4638-B5F3-EAE7A8E6745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C7DB45E-31B2-498D-A38C-941A2533055A}"/>
              </a:ext>
            </a:extLst>
          </p:cNvPr>
          <p:cNvSpPr>
            <a:spLocks noGrp="1"/>
          </p:cNvSpPr>
          <p:nvPr>
            <p:ph type="sldNum" sz="quarter" idx="12"/>
          </p:nvPr>
        </p:nvSpPr>
        <p:spPr/>
        <p:txBody>
          <a:bodyPr/>
          <a:lstStyle>
            <a:lvl1pPr>
              <a:defRPr>
                <a:solidFill>
                  <a:schemeClr val="bg1">
                    <a:lumMod val="50000"/>
                  </a:schemeClr>
                </a:solidFill>
              </a:defRPr>
            </a:lvl1pPr>
          </a:lstStyle>
          <a:p>
            <a:fld id="{6A5D9758-F717-40A5-A5A2-7DB12EC6A1C9}" type="slidenum">
              <a:rPr lang="en-US" smtClean="0"/>
              <a:pPr/>
              <a:t>‹#›</a:t>
            </a:fld>
            <a:endParaRPr lang="en-US" dirty="0"/>
          </a:p>
        </p:txBody>
      </p:sp>
      <p:pic>
        <p:nvPicPr>
          <p:cNvPr id="19" name="Picture 18" descr="A close up of a sign&#10;&#10;Description automatically generated">
            <a:extLst>
              <a:ext uri="{FF2B5EF4-FFF2-40B4-BE49-F238E27FC236}">
                <a16:creationId xmlns:a16="http://schemas.microsoft.com/office/drawing/2014/main" id="{6A3A30BE-D9CE-4652-8176-E064AE10BA2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000" y="4941057"/>
            <a:ext cx="3531010" cy="1211334"/>
          </a:xfrm>
          <a:prstGeom prst="rect">
            <a:avLst/>
          </a:prstGeom>
        </p:spPr>
      </p:pic>
      <p:sp>
        <p:nvSpPr>
          <p:cNvPr id="25" name="Isosceles Triangle 24">
            <a:extLst>
              <a:ext uri="{FF2B5EF4-FFF2-40B4-BE49-F238E27FC236}">
                <a16:creationId xmlns:a16="http://schemas.microsoft.com/office/drawing/2014/main" id="{C409F019-1EF3-41D2-9798-EC95EA3F7F8B}"/>
              </a:ext>
            </a:extLst>
          </p:cNvPr>
          <p:cNvSpPr/>
          <p:nvPr userDrawn="1"/>
        </p:nvSpPr>
        <p:spPr>
          <a:xfrm rot="10800000">
            <a:off x="9525" y="0"/>
            <a:ext cx="1143000" cy="881064"/>
          </a:xfrm>
          <a:prstGeom prst="triangle">
            <a:avLst>
              <a:gd name="adj" fmla="val 51399"/>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263761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3">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4/29/2021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spTree>
    <p:extLst>
      <p:ext uri="{BB962C8B-B14F-4D97-AF65-F5344CB8AC3E}">
        <p14:creationId xmlns:p14="http://schemas.microsoft.com/office/powerpoint/2010/main" val="38419857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D0EB1B1-0323-498C-B113-BBEB11D8AEEF}"/>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71F40BAB-710E-472B-AAE5-3512347DF4B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D75B4C6-ADD2-420C-B166-25CBF223AC6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9B0BCFD-6323-4244-9481-889D1722C2B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CA3007D6-FA56-442D-AAAE-E794C8D694FB}"/>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605043F-31C9-4DD9-9AC9-79C43869B15F}"/>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4/29/2021</a:t>
            </a:fld>
            <a:endParaRPr lang="en-US" dirty="0"/>
          </a:p>
        </p:txBody>
      </p:sp>
      <p:sp>
        <p:nvSpPr>
          <p:cNvPr id="6" name="Footer Placeholder 5">
            <a:extLst>
              <a:ext uri="{FF2B5EF4-FFF2-40B4-BE49-F238E27FC236}">
                <a16:creationId xmlns:a16="http://schemas.microsoft.com/office/drawing/2014/main" id="{B74E4BE9-DE9B-47EC-90DB-D8B8BCB252D5}"/>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2AA2F56D-BA5A-454B-8E46-FE1FD5938185}"/>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0" name="Picture 9" descr="A close up of a sign&#10;&#10;Description automatically generated">
            <a:extLst>
              <a:ext uri="{FF2B5EF4-FFF2-40B4-BE49-F238E27FC236}">
                <a16:creationId xmlns:a16="http://schemas.microsoft.com/office/drawing/2014/main" id="{FBCDD844-4BDB-4BB4-94FC-46F11F57E94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9012341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2F83565-AC13-4689-87CD-5359AF5396B8}"/>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Isosceles Triangle 9">
            <a:extLst>
              <a:ext uri="{FF2B5EF4-FFF2-40B4-BE49-F238E27FC236}">
                <a16:creationId xmlns:a16="http://schemas.microsoft.com/office/drawing/2014/main" id="{E305CF96-0131-4FE3-842F-1382CD4EE40E}"/>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4FA614A-F2DE-4C29-B2EA-759C095C783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BD63314-E9A2-4123-872D-9A870F79A6D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76094FA-4650-4D2A-A572-EB7B644E330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9DEAA-849E-4F36-9213-80063747D2A9}"/>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4/29/2021</a:t>
            </a:fld>
            <a:endParaRPr lang="en-US" dirty="0"/>
          </a:p>
        </p:txBody>
      </p:sp>
      <p:sp>
        <p:nvSpPr>
          <p:cNvPr id="6" name="Footer Placeholder 5">
            <a:extLst>
              <a:ext uri="{FF2B5EF4-FFF2-40B4-BE49-F238E27FC236}">
                <a16:creationId xmlns:a16="http://schemas.microsoft.com/office/drawing/2014/main" id="{7706D784-90F8-44E6-BA08-3AD085DB17BC}"/>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6AC92FC4-41B0-4AFD-9CF7-7471FF395B3F}"/>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8" name="Picture 7" descr="A close up of a sign&#10;&#10;Description automatically generated">
            <a:extLst>
              <a:ext uri="{FF2B5EF4-FFF2-40B4-BE49-F238E27FC236}">
                <a16:creationId xmlns:a16="http://schemas.microsoft.com/office/drawing/2014/main" id="{4AB8D95B-DFBC-4F18-972B-DCB01FF37D53}"/>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3342228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6EC62D-8ED6-4D1A-A863-4F92915AB3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A5E6371-8C9F-4C89-B781-79BC7135D677}"/>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D307D8-8370-4A52-B0C7-7C816564087E}"/>
              </a:ext>
            </a:extLst>
          </p:cNvPr>
          <p:cNvSpPr>
            <a:spLocks noGrp="1"/>
          </p:cNvSpPr>
          <p:nvPr>
            <p:ph type="dt" sz="half" idx="10"/>
          </p:nvPr>
        </p:nvSpPr>
        <p:spPr/>
        <p:txBody>
          <a:bodyPr/>
          <a:lstStyle/>
          <a:p>
            <a:fld id="{2053334D-C731-4501-A5C8-C610FB6C1AE8}" type="datetimeFigureOut">
              <a:rPr lang="en-US" smtClean="0"/>
              <a:t>4/29/2021</a:t>
            </a:fld>
            <a:endParaRPr lang="en-US"/>
          </a:p>
        </p:txBody>
      </p:sp>
      <p:sp>
        <p:nvSpPr>
          <p:cNvPr id="5" name="Footer Placeholder 4">
            <a:extLst>
              <a:ext uri="{FF2B5EF4-FFF2-40B4-BE49-F238E27FC236}">
                <a16:creationId xmlns:a16="http://schemas.microsoft.com/office/drawing/2014/main" id="{77C50E87-CDFF-460F-B317-4D0A1B679BA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46C431C-85A5-4B9F-B314-B79C045E2448}"/>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156820273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520D2DF-4D7B-46EB-BA00-3B430FB4E58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D12E2C1-B9EB-479B-AACF-DF9B31AB0DDE}"/>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458917B-7D9E-49AA-A4A2-74BF61C89E02}"/>
              </a:ext>
            </a:extLst>
          </p:cNvPr>
          <p:cNvSpPr>
            <a:spLocks noGrp="1"/>
          </p:cNvSpPr>
          <p:nvPr>
            <p:ph type="dt" sz="half" idx="10"/>
          </p:nvPr>
        </p:nvSpPr>
        <p:spPr/>
        <p:txBody>
          <a:bodyPr/>
          <a:lstStyle/>
          <a:p>
            <a:fld id="{2053334D-C731-4501-A5C8-C610FB6C1AE8}" type="datetimeFigureOut">
              <a:rPr lang="en-US" smtClean="0"/>
              <a:t>4/29/2021</a:t>
            </a:fld>
            <a:endParaRPr lang="en-US"/>
          </a:p>
        </p:txBody>
      </p:sp>
      <p:sp>
        <p:nvSpPr>
          <p:cNvPr id="5" name="Footer Placeholder 4">
            <a:extLst>
              <a:ext uri="{FF2B5EF4-FFF2-40B4-BE49-F238E27FC236}">
                <a16:creationId xmlns:a16="http://schemas.microsoft.com/office/drawing/2014/main" id="{4F324D3D-1B39-4B00-8592-76A2AA73F9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7954B4-AB1A-4184-BFA6-7348BEBE1A5F}"/>
              </a:ext>
            </a:extLst>
          </p:cNvPr>
          <p:cNvSpPr>
            <a:spLocks noGrp="1"/>
          </p:cNvSpPr>
          <p:nvPr>
            <p:ph type="sldNum" sz="quarter" idx="12"/>
          </p:nvPr>
        </p:nvSpPr>
        <p:spPr/>
        <p:txBody>
          <a:bodyPr/>
          <a:lstStyle/>
          <a:p>
            <a:fld id="{6A5D9758-F717-40A5-A5A2-7DB12EC6A1C9}" type="slidenum">
              <a:rPr lang="en-US" smtClean="0"/>
              <a:t>‹#›</a:t>
            </a:fld>
            <a:endParaRPr lang="en-US"/>
          </a:p>
        </p:txBody>
      </p:sp>
    </p:spTree>
    <p:extLst>
      <p:ext uri="{BB962C8B-B14F-4D97-AF65-F5344CB8AC3E}">
        <p14:creationId xmlns:p14="http://schemas.microsoft.com/office/powerpoint/2010/main" val="41491032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solidFill>
                  <a:srgbClr val="0066A8"/>
                </a:solidFill>
              </a:defRPr>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lvl1pPr marL="228600" indent="-228600">
              <a:buClr>
                <a:srgbClr val="0066A8"/>
              </a:buClr>
              <a:buFont typeface="Arial" panose="020B0604020202020204" pitchFamily="34" charset="0"/>
              <a:buChar char="&gt;"/>
              <a:defRPr>
                <a:solidFill>
                  <a:schemeClr val="tx1">
                    <a:lumMod val="75000"/>
                    <a:lumOff val="25000"/>
                  </a:schemeClr>
                </a:solidFill>
              </a:defRPr>
            </a:lvl1pPr>
            <a:lvl2pPr>
              <a:buClr>
                <a:srgbClr val="0066A8"/>
              </a:buClr>
              <a:buSzPct val="120000"/>
              <a:defRPr>
                <a:solidFill>
                  <a:schemeClr val="tx1">
                    <a:lumMod val="75000"/>
                    <a:lumOff val="25000"/>
                  </a:schemeClr>
                </a:solidFill>
              </a:defRPr>
            </a:lvl2pPr>
            <a:lvl3pPr marL="1143000" indent="-228600">
              <a:buClr>
                <a:srgbClr val="0066A8"/>
              </a:buClr>
              <a:buFont typeface="Wingdings" panose="05000000000000000000" pitchFamily="2" charset="2"/>
              <a:buChar char="ü"/>
              <a:defRPr>
                <a:solidFill>
                  <a:schemeClr val="tx1">
                    <a:lumMod val="75000"/>
                    <a:lumOff val="25000"/>
                  </a:schemeClr>
                </a:solidFill>
              </a:defRPr>
            </a:lvl3pPr>
            <a:lvl4pPr marL="1657350" indent="-285750">
              <a:buClr>
                <a:srgbClr val="0066A8"/>
              </a:buClr>
              <a:buFont typeface="Wingdings" panose="05000000000000000000" pitchFamily="2" charset="2"/>
              <a:buChar char="§"/>
              <a:defRPr>
                <a:solidFill>
                  <a:schemeClr val="tx1">
                    <a:lumMod val="75000"/>
                    <a:lumOff val="25000"/>
                  </a:schemeClr>
                </a:solidFill>
              </a:defRPr>
            </a:lvl4pPr>
            <a:lvl5pPr>
              <a:buClr>
                <a:srgbClr val="0066A8"/>
              </a:buClr>
              <a:defRPr>
                <a:solidFill>
                  <a:schemeClr val="tx1">
                    <a:lumMod val="75000"/>
                    <a:lumOff val="25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p>
            <a:fld id="{2053334D-C731-4501-A5C8-C610FB6C1AE8}" type="datetimeFigureOut">
              <a:rPr lang="en-US" smtClean="0"/>
              <a:t>4/29/2021</a:t>
            </a:fld>
            <a:endParaRPr lang="en-US"/>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15" name="Picture 14" descr="A close up of a sign&#10;&#10;Description automatically generated">
            <a:extLst>
              <a:ext uri="{FF2B5EF4-FFF2-40B4-BE49-F238E27FC236}">
                <a16:creationId xmlns:a16="http://schemas.microsoft.com/office/drawing/2014/main" id="{A22C6E59-57E0-4A54-B601-54BCABB13ADA}"/>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pic>
        <p:nvPicPr>
          <p:cNvPr id="10" name="Picture 9" descr="A close up of a logo&#10;&#10;Description automatically generated">
            <a:extLst>
              <a:ext uri="{FF2B5EF4-FFF2-40B4-BE49-F238E27FC236}">
                <a16:creationId xmlns:a16="http://schemas.microsoft.com/office/drawing/2014/main" id="{BA3DEC58-DD0D-489E-89D7-48B520FAF310}"/>
              </a:ext>
            </a:extLst>
          </p:cNvPr>
          <p:cNvPicPr>
            <a:picLocks noChangeAspect="1"/>
          </p:cNvPicPr>
          <p:nvPr userDrawn="1"/>
        </p:nvPicPr>
        <p:blipFill>
          <a:blip r:embed="rId3">
            <a:alphaModFix/>
            <a:extLst>
              <a:ext uri="{28A0092B-C50C-407E-A947-70E740481C1C}">
                <a14:useLocalDpi xmlns:a14="http://schemas.microsoft.com/office/drawing/2010/main" val="0"/>
              </a:ext>
            </a:extLst>
          </a:blip>
          <a:stretch>
            <a:fillRect/>
          </a:stretch>
        </p:blipFill>
        <p:spPr>
          <a:xfrm>
            <a:off x="10401300" y="5502"/>
            <a:ext cx="1790700" cy="6852498"/>
          </a:xfrm>
          <a:prstGeom prst="rect">
            <a:avLst/>
          </a:prstGeom>
        </p:spPr>
      </p:pic>
    </p:spTree>
    <p:extLst>
      <p:ext uri="{BB962C8B-B14F-4D97-AF65-F5344CB8AC3E}">
        <p14:creationId xmlns:p14="http://schemas.microsoft.com/office/powerpoint/2010/main" val="32509979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2">
    <p:spTree>
      <p:nvGrpSpPr>
        <p:cNvPr id="1" name=""/>
        <p:cNvGrpSpPr/>
        <p:nvPr/>
      </p:nvGrpSpPr>
      <p:grpSpPr>
        <a:xfrm>
          <a:off x="0" y="0"/>
          <a:ext cx="0" cy="0"/>
          <a:chOff x="0" y="0"/>
          <a:chExt cx="0" cy="0"/>
        </a:xfrm>
      </p:grpSpPr>
      <p:sp>
        <p:nvSpPr>
          <p:cNvPr id="23" name="Rectangle 22">
            <a:extLst>
              <a:ext uri="{FF2B5EF4-FFF2-40B4-BE49-F238E27FC236}">
                <a16:creationId xmlns:a16="http://schemas.microsoft.com/office/drawing/2014/main" id="{DBA77D3D-EB6C-470B-88D7-E88D973FCE77}"/>
              </a:ext>
            </a:extLst>
          </p:cNvPr>
          <p:cNvSpPr/>
          <p:nvPr userDrawn="1"/>
        </p:nvSpPr>
        <p:spPr>
          <a:xfrm>
            <a:off x="-3" y="6176964"/>
            <a:ext cx="12192003" cy="681036"/>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Isosceles Triangle 23">
            <a:extLst>
              <a:ext uri="{FF2B5EF4-FFF2-40B4-BE49-F238E27FC236}">
                <a16:creationId xmlns:a16="http://schemas.microsoft.com/office/drawing/2014/main" id="{700E5B01-C69C-4201-9620-A4CEFAA25C48}"/>
              </a:ext>
            </a:extLst>
          </p:cNvPr>
          <p:cNvSpPr/>
          <p:nvPr userDrawn="1"/>
        </p:nvSpPr>
        <p:spPr>
          <a:xfrm rot="5400000">
            <a:off x="-75805" y="6262289"/>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3F7498D-2B4F-4638-B21E-552379A5DE30}"/>
              </a:ext>
            </a:extLst>
          </p:cNvPr>
          <p:cNvSpPr>
            <a:spLocks noGrp="1"/>
          </p:cNvSpPr>
          <p:nvPr>
            <p:ph type="title"/>
          </p:nvPr>
        </p:nvSpPr>
        <p:spPr/>
        <p:txBody>
          <a:bodyPr/>
          <a:lstStyle>
            <a:lvl1pPr>
              <a:defRPr b="1"/>
            </a:lvl1pPr>
          </a:lstStyle>
          <a:p>
            <a:r>
              <a:rPr lang="en-US" dirty="0"/>
              <a:t>Click to edit Master title style</a:t>
            </a:r>
          </a:p>
        </p:txBody>
      </p:sp>
      <p:sp>
        <p:nvSpPr>
          <p:cNvPr id="3" name="Content Placeholder 2">
            <a:extLst>
              <a:ext uri="{FF2B5EF4-FFF2-40B4-BE49-F238E27FC236}">
                <a16:creationId xmlns:a16="http://schemas.microsoft.com/office/drawing/2014/main" id="{FDCB4562-3CFF-4DA9-953B-BCB9B4F9D7DD}"/>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501328-93AD-49F4-86EA-07525CB5A0D1}"/>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4/29/2021</a:t>
            </a:fld>
            <a:endParaRPr lang="en-US" dirty="0"/>
          </a:p>
        </p:txBody>
      </p:sp>
      <p:sp>
        <p:nvSpPr>
          <p:cNvPr id="5" name="Footer Placeholder 4">
            <a:extLst>
              <a:ext uri="{FF2B5EF4-FFF2-40B4-BE49-F238E27FC236}">
                <a16:creationId xmlns:a16="http://schemas.microsoft.com/office/drawing/2014/main" id="{AA0650BD-7963-4709-B4FF-1D902620EFC4}"/>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6" name="Slide Number Placeholder 5">
            <a:extLst>
              <a:ext uri="{FF2B5EF4-FFF2-40B4-BE49-F238E27FC236}">
                <a16:creationId xmlns:a16="http://schemas.microsoft.com/office/drawing/2014/main" id="{AB06590D-FD28-4F1A-B2F9-188C17222E39}"/>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22" name="Picture 21" descr="A close up of a sign&#10;&#10;Description automatically generated">
            <a:extLst>
              <a:ext uri="{FF2B5EF4-FFF2-40B4-BE49-F238E27FC236}">
                <a16:creationId xmlns:a16="http://schemas.microsoft.com/office/drawing/2014/main" id="{64E26A8A-3861-44FA-9F25-5209F3A55E77}"/>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249870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F48BE7-7E0D-4FE6-9A09-A01974DED0BA}"/>
              </a:ext>
            </a:extLst>
          </p:cNvPr>
          <p:cNvSpPr>
            <a:spLocks noGrp="1"/>
          </p:cNvSpPr>
          <p:nvPr>
            <p:ph type="title"/>
          </p:nvPr>
        </p:nvSpPr>
        <p:spPr>
          <a:xfrm>
            <a:off x="831850" y="1709739"/>
            <a:ext cx="10515600" cy="2386012"/>
          </a:xfrm>
        </p:spPr>
        <p:txBody>
          <a:bodyPr anchor="b"/>
          <a:lstStyle>
            <a:lvl1pPr>
              <a:defRPr sz="6000"/>
            </a:lvl1pPr>
          </a:lstStyle>
          <a:p>
            <a:r>
              <a:rPr lang="en-US" dirty="0"/>
              <a:t>Click to edit Master title style</a:t>
            </a:r>
          </a:p>
        </p:txBody>
      </p:sp>
      <p:sp>
        <p:nvSpPr>
          <p:cNvPr id="3" name="Text Placeholder 2">
            <a:extLst>
              <a:ext uri="{FF2B5EF4-FFF2-40B4-BE49-F238E27FC236}">
                <a16:creationId xmlns:a16="http://schemas.microsoft.com/office/drawing/2014/main" id="{34287E38-21AB-44A5-933E-BBDB29530E10}"/>
              </a:ext>
            </a:extLst>
          </p:cNvPr>
          <p:cNvSpPr>
            <a:spLocks noGrp="1"/>
          </p:cNvSpPr>
          <p:nvPr>
            <p:ph type="body" idx="1"/>
          </p:nvPr>
        </p:nvSpPr>
        <p:spPr>
          <a:xfrm>
            <a:off x="831849" y="4190048"/>
            <a:ext cx="10515600" cy="105822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1198DB-E2E2-4621-86F0-491A9102F687}"/>
              </a:ext>
            </a:extLst>
          </p:cNvPr>
          <p:cNvSpPr>
            <a:spLocks noGrp="1"/>
          </p:cNvSpPr>
          <p:nvPr>
            <p:ph type="dt" sz="half" idx="10"/>
          </p:nvPr>
        </p:nvSpPr>
        <p:spPr/>
        <p:txBody>
          <a:bodyPr/>
          <a:lstStyle/>
          <a:p>
            <a:fld id="{2053334D-C731-4501-A5C8-C610FB6C1AE8}" type="datetimeFigureOut">
              <a:rPr lang="en-US" smtClean="0"/>
              <a:t>4/29/2021</a:t>
            </a:fld>
            <a:endParaRPr lang="en-US"/>
          </a:p>
        </p:txBody>
      </p:sp>
      <p:sp>
        <p:nvSpPr>
          <p:cNvPr id="5" name="Footer Placeholder 4">
            <a:extLst>
              <a:ext uri="{FF2B5EF4-FFF2-40B4-BE49-F238E27FC236}">
                <a16:creationId xmlns:a16="http://schemas.microsoft.com/office/drawing/2014/main" id="{0EFFFFA3-C11C-4784-B241-ED40C584384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5D06F7-64FC-4E16-A6F2-A838E8CF765C}"/>
              </a:ext>
            </a:extLst>
          </p:cNvPr>
          <p:cNvSpPr>
            <a:spLocks noGrp="1"/>
          </p:cNvSpPr>
          <p:nvPr>
            <p:ph type="sldNum" sz="quarter" idx="12"/>
          </p:nvPr>
        </p:nvSpPr>
        <p:spPr/>
        <p:txBody>
          <a:bodyPr/>
          <a:lstStyle/>
          <a:p>
            <a:fld id="{6A5D9758-F717-40A5-A5A2-7DB12EC6A1C9}" type="slidenum">
              <a:rPr lang="en-US" smtClean="0"/>
              <a:t>‹#›</a:t>
            </a:fld>
            <a:endParaRPr lang="en-US"/>
          </a:p>
        </p:txBody>
      </p:sp>
      <p:pic>
        <p:nvPicPr>
          <p:cNvPr id="8" name="Picture 7" descr="A close up of a logo&#10;&#10;Description automatically generated">
            <a:extLst>
              <a:ext uri="{FF2B5EF4-FFF2-40B4-BE49-F238E27FC236}">
                <a16:creationId xmlns:a16="http://schemas.microsoft.com/office/drawing/2014/main" id="{776BB167-5223-4787-9D40-C427FEF4A05E}"/>
              </a:ext>
            </a:extLst>
          </p:cNvPr>
          <p:cNvPicPr>
            <a:picLocks noChangeAspect="1"/>
          </p:cNvPicPr>
          <p:nvPr userDrawn="1"/>
        </p:nvPicPr>
        <p:blipFill>
          <a:blip r:embed="rId2">
            <a:alphaModFix/>
            <a:extLst>
              <a:ext uri="{28A0092B-C50C-407E-A947-70E740481C1C}">
                <a14:useLocalDpi xmlns:a14="http://schemas.microsoft.com/office/drawing/2010/main" val="0"/>
              </a:ext>
            </a:extLst>
          </a:blip>
          <a:stretch>
            <a:fillRect/>
          </a:stretch>
        </p:blipFill>
        <p:spPr>
          <a:xfrm>
            <a:off x="4420369" y="0"/>
            <a:ext cx="3338561" cy="1368565"/>
          </a:xfrm>
          <a:prstGeom prst="rect">
            <a:avLst/>
          </a:prstGeom>
        </p:spPr>
      </p:pic>
      <p:pic>
        <p:nvPicPr>
          <p:cNvPr id="11" name="Picture 10" descr="A close up of a sign&#10;&#10;Description automatically generated">
            <a:extLst>
              <a:ext uri="{FF2B5EF4-FFF2-40B4-BE49-F238E27FC236}">
                <a16:creationId xmlns:a16="http://schemas.microsoft.com/office/drawing/2014/main" id="{98853A46-355B-43D4-AC0B-EC581D054758}"/>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30906040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A0AE6B6-E4D9-430F-A1A6-2FD90BB2AEA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Isosceles Triangle 10">
            <a:extLst>
              <a:ext uri="{FF2B5EF4-FFF2-40B4-BE49-F238E27FC236}">
                <a16:creationId xmlns:a16="http://schemas.microsoft.com/office/drawing/2014/main" id="{2FE54030-734F-4867-A425-FD781025C88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8DD910D-BE99-49D0-8285-41FF41AECA0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BC8C7A0-022A-4F99-A0C2-33276644F6F7}"/>
              </a:ext>
            </a:extLst>
          </p:cNvPr>
          <p:cNvSpPr>
            <a:spLocks noGrp="1"/>
          </p:cNvSpPr>
          <p:nvPr>
            <p:ph sz="half" idx="1"/>
          </p:nvPr>
        </p:nvSpPr>
        <p:spPr>
          <a:xfrm>
            <a:off x="838200" y="1825625"/>
            <a:ext cx="5181600" cy="4351338"/>
          </a:xfrm>
          <a:prstGeom prst="rect">
            <a:avLst/>
          </a:prstGeo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79EB2EE-35C0-4F6A-9A88-19585A48BD18}"/>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3BC444E-BC3C-48DD-B0EE-5AD82E9EA43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4/29/2021</a:t>
            </a:fld>
            <a:endParaRPr lang="en-US" dirty="0"/>
          </a:p>
        </p:txBody>
      </p:sp>
      <p:sp>
        <p:nvSpPr>
          <p:cNvPr id="6" name="Footer Placeholder 5">
            <a:extLst>
              <a:ext uri="{FF2B5EF4-FFF2-40B4-BE49-F238E27FC236}">
                <a16:creationId xmlns:a16="http://schemas.microsoft.com/office/drawing/2014/main" id="{4391A159-06B3-45AE-B20D-1B94E9EAE170}"/>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7" name="Slide Number Placeholder 6">
            <a:extLst>
              <a:ext uri="{FF2B5EF4-FFF2-40B4-BE49-F238E27FC236}">
                <a16:creationId xmlns:a16="http://schemas.microsoft.com/office/drawing/2014/main" id="{749C28A2-40C2-45AC-8284-24CC7B83F1AE}"/>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9" name="Picture 8" descr="A close up of a sign&#10;&#10;Description automatically generated">
            <a:extLst>
              <a:ext uri="{FF2B5EF4-FFF2-40B4-BE49-F238E27FC236}">
                <a16:creationId xmlns:a16="http://schemas.microsoft.com/office/drawing/2014/main" id="{17921164-5862-485A-98FF-85D0E315554E}"/>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18276970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63FAD79-29E3-4606-991C-B67D06E2C72D}"/>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Isosceles Triangle 14">
            <a:extLst>
              <a:ext uri="{FF2B5EF4-FFF2-40B4-BE49-F238E27FC236}">
                <a16:creationId xmlns:a16="http://schemas.microsoft.com/office/drawing/2014/main" id="{31A0194A-5D0E-40C4-AB4F-F7E74CABE9F2}"/>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61554EA-2EC4-4F72-973B-F9628F6B161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01874CF-1970-4A3C-8FE6-7A04D221F273}"/>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5678CE7-604B-4F86-9B5D-3FAA07816B8B}"/>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87FC8D-397D-4F30-A188-8C060553CCE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7B399E2-8ED9-413C-8F81-E15355195F17}"/>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7B79164-105F-4A8D-9C1C-9C575EFEF1D8}"/>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4/29/2021</a:t>
            </a:fld>
            <a:endParaRPr lang="en-US" dirty="0"/>
          </a:p>
        </p:txBody>
      </p:sp>
      <p:sp>
        <p:nvSpPr>
          <p:cNvPr id="8" name="Footer Placeholder 7">
            <a:extLst>
              <a:ext uri="{FF2B5EF4-FFF2-40B4-BE49-F238E27FC236}">
                <a16:creationId xmlns:a16="http://schemas.microsoft.com/office/drawing/2014/main" id="{CB985673-20F2-4420-9492-E849EF41C6B2}"/>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9" name="Slide Number Placeholder 8">
            <a:extLst>
              <a:ext uri="{FF2B5EF4-FFF2-40B4-BE49-F238E27FC236}">
                <a16:creationId xmlns:a16="http://schemas.microsoft.com/office/drawing/2014/main" id="{3E3BC90F-0DC6-446A-A477-E6BFD973BEDB}"/>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13" name="Picture 12" descr="A close up of a sign&#10;&#10;Description automatically generated">
            <a:extLst>
              <a:ext uri="{FF2B5EF4-FFF2-40B4-BE49-F238E27FC236}">
                <a16:creationId xmlns:a16="http://schemas.microsoft.com/office/drawing/2014/main" id="{E2359358-A04A-41A6-BB3E-72D0DCDBD9EC}"/>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689914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39351E6-0B77-487D-AF4C-37DD96BAC2D9}"/>
              </a:ext>
            </a:extLst>
          </p:cNvPr>
          <p:cNvSpPr/>
          <p:nvPr userDrawn="1"/>
        </p:nvSpPr>
        <p:spPr>
          <a:xfrm>
            <a:off x="-3" y="6176964"/>
            <a:ext cx="12192003" cy="675480"/>
          </a:xfrm>
          <a:prstGeom prst="rect">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8">
            <a:extLst>
              <a:ext uri="{FF2B5EF4-FFF2-40B4-BE49-F238E27FC236}">
                <a16:creationId xmlns:a16="http://schemas.microsoft.com/office/drawing/2014/main" id="{97CFE111-BCB3-481A-85D0-0F57E88EBC2C}"/>
              </a:ext>
            </a:extLst>
          </p:cNvPr>
          <p:cNvSpPr/>
          <p:nvPr userDrawn="1"/>
        </p:nvSpPr>
        <p:spPr>
          <a:xfrm rot="5400000">
            <a:off x="-75805" y="6252764"/>
            <a:ext cx="675481" cy="523877"/>
          </a:xfrm>
          <a:prstGeom prst="triangle">
            <a:avLst>
              <a:gd name="adj" fmla="val 51399"/>
            </a:avLst>
          </a:prstGeom>
          <a:solidFill>
            <a:srgbClr val="0066A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31BE492-D277-4B57-B7FD-702527F0B77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59CB0850-9FFE-4966-BD90-DB06F7853CE2}"/>
              </a:ext>
            </a:extLst>
          </p:cNvPr>
          <p:cNvSpPr>
            <a:spLocks noGrp="1"/>
          </p:cNvSpPr>
          <p:nvPr>
            <p:ph type="dt" sz="half" idx="10"/>
          </p:nvPr>
        </p:nvSpPr>
        <p:spPr/>
        <p:txBody>
          <a:bodyPr/>
          <a:lstStyle>
            <a:lvl1pPr>
              <a:defRPr>
                <a:solidFill>
                  <a:schemeClr val="bg1"/>
                </a:solidFill>
              </a:defRPr>
            </a:lvl1pPr>
          </a:lstStyle>
          <a:p>
            <a:fld id="{2053334D-C731-4501-A5C8-C610FB6C1AE8}" type="datetimeFigureOut">
              <a:rPr lang="en-US" smtClean="0"/>
              <a:pPr/>
              <a:t>4/29/2021</a:t>
            </a:fld>
            <a:endParaRPr lang="en-US" dirty="0"/>
          </a:p>
        </p:txBody>
      </p:sp>
      <p:sp>
        <p:nvSpPr>
          <p:cNvPr id="4" name="Footer Placeholder 3">
            <a:extLst>
              <a:ext uri="{FF2B5EF4-FFF2-40B4-BE49-F238E27FC236}">
                <a16:creationId xmlns:a16="http://schemas.microsoft.com/office/drawing/2014/main" id="{D489B77C-9C12-494F-A87E-7517CBD7AD4A}"/>
              </a:ext>
            </a:extLst>
          </p:cNvPr>
          <p:cNvSpPr>
            <a:spLocks noGrp="1"/>
          </p:cNvSpPr>
          <p:nvPr>
            <p:ph type="ftr" sz="quarter" idx="11"/>
          </p:nvPr>
        </p:nvSpPr>
        <p:spPr/>
        <p:txBody>
          <a:bodyPr/>
          <a:lstStyle>
            <a:lvl1pPr>
              <a:defRPr>
                <a:solidFill>
                  <a:schemeClr val="bg1"/>
                </a:solidFill>
              </a:defRPr>
            </a:lvl1pPr>
          </a:lstStyle>
          <a:p>
            <a:endParaRPr lang="en-US" dirty="0"/>
          </a:p>
        </p:txBody>
      </p:sp>
      <p:sp>
        <p:nvSpPr>
          <p:cNvPr id="5" name="Slide Number Placeholder 4">
            <a:extLst>
              <a:ext uri="{FF2B5EF4-FFF2-40B4-BE49-F238E27FC236}">
                <a16:creationId xmlns:a16="http://schemas.microsoft.com/office/drawing/2014/main" id="{3DAAC97F-B8D0-4433-B69C-3E0C16228BA7}"/>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dirty="0"/>
          </a:p>
        </p:txBody>
      </p:sp>
      <p:pic>
        <p:nvPicPr>
          <p:cNvPr id="7" name="Picture 6" descr="A close up of a sign&#10;&#10;Description automatically generated">
            <a:extLst>
              <a:ext uri="{FF2B5EF4-FFF2-40B4-BE49-F238E27FC236}">
                <a16:creationId xmlns:a16="http://schemas.microsoft.com/office/drawing/2014/main" id="{2A5EAC9B-387B-4DD3-9C4A-E3BF2B9AAA68}"/>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358082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1">
    <p:spTree>
      <p:nvGrpSpPr>
        <p:cNvPr id="1" name=""/>
        <p:cNvGrpSpPr/>
        <p:nvPr/>
      </p:nvGrpSpPr>
      <p:grpSpPr>
        <a:xfrm>
          <a:off x="0" y="0"/>
          <a:ext cx="0" cy="0"/>
          <a:chOff x="0" y="0"/>
          <a:chExt cx="0" cy="0"/>
        </a:xfrm>
      </p:grpSpPr>
      <p:pic>
        <p:nvPicPr>
          <p:cNvPr id="6" name="Picture 5" descr="A picture containing bird&#10;&#10;Description automatically generated">
            <a:extLst>
              <a:ext uri="{FF2B5EF4-FFF2-40B4-BE49-F238E27FC236}">
                <a16:creationId xmlns:a16="http://schemas.microsoft.com/office/drawing/2014/main" id="{B933FC99-1097-4018-8B3C-56B4DCF03E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47206" y="0"/>
            <a:ext cx="1944793" cy="6857999"/>
          </a:xfrm>
          <a:prstGeom prst="rect">
            <a:avLst/>
          </a:prstGeom>
        </p:spPr>
      </p:pic>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4/29/2021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
        <p:nvSpPr>
          <p:cNvPr id="10" name="Isosceles Triangle 9">
            <a:extLst>
              <a:ext uri="{FF2B5EF4-FFF2-40B4-BE49-F238E27FC236}">
                <a16:creationId xmlns:a16="http://schemas.microsoft.com/office/drawing/2014/main" id="{9560B2B0-E84F-48DB-B6CA-EE6B1DD34A63}"/>
              </a:ext>
            </a:extLst>
          </p:cNvPr>
          <p:cNvSpPr/>
          <p:nvPr userDrawn="1"/>
        </p:nvSpPr>
        <p:spPr>
          <a:xfrm rot="16200000">
            <a:off x="7790603" y="2456602"/>
            <a:ext cx="6857999" cy="1944792"/>
          </a:xfrm>
          <a:prstGeom prst="triangle">
            <a:avLst>
              <a:gd name="adj" fmla="val 49722"/>
            </a:avLst>
          </a:prstGeom>
          <a:solidFill>
            <a:srgbClr val="1AA6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55959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2">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DDA5EE-B82D-44A7-AAA9-E2BF97723D0B}"/>
              </a:ext>
            </a:extLst>
          </p:cNvPr>
          <p:cNvSpPr>
            <a:spLocks noGrp="1"/>
          </p:cNvSpPr>
          <p:nvPr>
            <p:ph type="dt" sz="half" idx="10"/>
          </p:nvPr>
        </p:nvSpPr>
        <p:spPr/>
        <p:txBody>
          <a:bodyPr/>
          <a:lstStyle/>
          <a:p>
            <a:fld id="{2053334D-C731-4501-A5C8-C610FB6C1AE8}" type="datetimeFigureOut">
              <a:rPr lang="en-US" smtClean="0"/>
              <a:t>4/29/2021</a:t>
            </a:fld>
            <a:endParaRPr lang="en-US"/>
          </a:p>
        </p:txBody>
      </p:sp>
      <p:sp>
        <p:nvSpPr>
          <p:cNvPr id="3" name="Footer Placeholder 2">
            <a:extLst>
              <a:ext uri="{FF2B5EF4-FFF2-40B4-BE49-F238E27FC236}">
                <a16:creationId xmlns:a16="http://schemas.microsoft.com/office/drawing/2014/main" id="{4719ACC1-2306-4000-94CA-63A16D1779D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F6C6BF2-43C3-46FE-9124-1F7CE686C072}"/>
              </a:ext>
            </a:extLst>
          </p:cNvPr>
          <p:cNvSpPr>
            <a:spLocks noGrp="1"/>
          </p:cNvSpPr>
          <p:nvPr>
            <p:ph type="sldNum" sz="quarter" idx="12"/>
          </p:nvPr>
        </p:nvSpPr>
        <p:spPr/>
        <p:txBody>
          <a:bodyPr/>
          <a:lstStyle>
            <a:lvl1pPr>
              <a:defRPr>
                <a:solidFill>
                  <a:schemeClr val="bg1"/>
                </a:solidFill>
              </a:defRPr>
            </a:lvl1pPr>
          </a:lstStyle>
          <a:p>
            <a:fld id="{6A5D9758-F717-40A5-A5A2-7DB12EC6A1C9}" type="slidenum">
              <a:rPr lang="en-US" smtClean="0"/>
              <a:pPr/>
              <a:t>‹#›</a:t>
            </a:fld>
            <a:endParaRPr lang="en-US"/>
          </a:p>
        </p:txBody>
      </p:sp>
      <p:pic>
        <p:nvPicPr>
          <p:cNvPr id="7" name="Picture 6" descr="A close up of a sign&#10;&#10;Description automatically generated">
            <a:extLst>
              <a:ext uri="{FF2B5EF4-FFF2-40B4-BE49-F238E27FC236}">
                <a16:creationId xmlns:a16="http://schemas.microsoft.com/office/drawing/2014/main" id="{B91BBBBF-C7E9-446C-9E28-AD702799372D}"/>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838200" y="5406707"/>
            <a:ext cx="1828800" cy="627381"/>
          </a:xfrm>
          <a:prstGeom prst="rect">
            <a:avLst/>
          </a:prstGeom>
        </p:spPr>
      </p:pic>
    </p:spTree>
    <p:extLst>
      <p:ext uri="{BB962C8B-B14F-4D97-AF65-F5344CB8AC3E}">
        <p14:creationId xmlns:p14="http://schemas.microsoft.com/office/powerpoint/2010/main" val="27601398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F8E82A-DEDB-4F57-9C56-785DF1FE35F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0622110C-DA35-4E5E-AB88-5914338FC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79BF4E9-9671-423F-B6BB-F2C0642CF4D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053334D-C731-4501-A5C8-C610FB6C1AE8}" type="datetimeFigureOut">
              <a:rPr lang="en-US" smtClean="0"/>
              <a:t>4/29/2021</a:t>
            </a:fld>
            <a:endParaRPr lang="en-US"/>
          </a:p>
        </p:txBody>
      </p:sp>
      <p:sp>
        <p:nvSpPr>
          <p:cNvPr id="5" name="Footer Placeholder 4">
            <a:extLst>
              <a:ext uri="{FF2B5EF4-FFF2-40B4-BE49-F238E27FC236}">
                <a16:creationId xmlns:a16="http://schemas.microsoft.com/office/drawing/2014/main" id="{9199415B-A953-4A00-BD68-FCEAD64EE86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4F757A3-55CA-430A-9473-9543328AAA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5D9758-F717-40A5-A5A2-7DB12EC6A1C9}" type="slidenum">
              <a:rPr lang="en-US" smtClean="0"/>
              <a:t>‹#›</a:t>
            </a:fld>
            <a:endParaRPr lang="en-US"/>
          </a:p>
        </p:txBody>
      </p:sp>
    </p:spTree>
    <p:extLst>
      <p:ext uri="{BB962C8B-B14F-4D97-AF65-F5344CB8AC3E}">
        <p14:creationId xmlns:p14="http://schemas.microsoft.com/office/powerpoint/2010/main" val="583228085"/>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65" r:id="rId4"/>
    <p:sldLayoutId id="2147483652" r:id="rId5"/>
    <p:sldLayoutId id="2147483653" r:id="rId6"/>
    <p:sldLayoutId id="2147483654" r:id="rId7"/>
    <p:sldLayoutId id="2147483655" r:id="rId8"/>
    <p:sldLayoutId id="2147483666" r:id="rId9"/>
    <p:sldLayoutId id="2147483667"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b="1" kern="1200">
          <a:solidFill>
            <a:srgbClr val="0066A8"/>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066A8"/>
        </a:buClr>
        <a:buFont typeface="Arial" panose="020B0604020202020204" pitchFamily="34" charset="0"/>
        <a:buChar char="&gt;"/>
        <a:defRPr sz="2800" kern="1200">
          <a:solidFill>
            <a:schemeClr val="tx1">
              <a:lumMod val="75000"/>
              <a:lumOff val="25000"/>
            </a:schemeClr>
          </a:solidFill>
          <a:latin typeface="+mn-lt"/>
          <a:ea typeface="+mn-ea"/>
          <a:cs typeface="+mn-cs"/>
        </a:defRPr>
      </a:lvl1pPr>
      <a:lvl2pPr marL="685800" indent="-228600" algn="l" defTabSz="914400" rtl="0" eaLnBrk="1" latinLnBrk="0" hangingPunct="1">
        <a:lnSpc>
          <a:spcPct val="90000"/>
        </a:lnSpc>
        <a:spcBef>
          <a:spcPts val="500"/>
        </a:spcBef>
        <a:buClr>
          <a:srgbClr val="0066A8"/>
        </a:buClr>
        <a:buSzPct val="120000"/>
        <a:buFont typeface="Arial" panose="020B0604020202020204" pitchFamily="34" charset="0"/>
        <a:buChar char="•"/>
        <a:defRPr sz="2400" kern="1200">
          <a:solidFill>
            <a:schemeClr val="tx1">
              <a:lumMod val="75000"/>
              <a:lumOff val="25000"/>
            </a:schemeClr>
          </a:solidFill>
          <a:latin typeface="+mn-lt"/>
          <a:ea typeface="+mn-ea"/>
          <a:cs typeface="+mn-cs"/>
        </a:defRPr>
      </a:lvl2pPr>
      <a:lvl3pPr marL="1143000" indent="-228600" algn="l" defTabSz="914400" rtl="0" eaLnBrk="1" latinLnBrk="0" hangingPunct="1">
        <a:lnSpc>
          <a:spcPct val="90000"/>
        </a:lnSpc>
        <a:spcBef>
          <a:spcPts val="500"/>
        </a:spcBef>
        <a:buClr>
          <a:srgbClr val="0066A8"/>
        </a:buClr>
        <a:buFont typeface="Wingdings" panose="05000000000000000000" pitchFamily="2" charset="2"/>
        <a:buChar char="ü"/>
        <a:defRPr sz="2000" kern="1200">
          <a:solidFill>
            <a:schemeClr val="tx1">
              <a:lumMod val="75000"/>
              <a:lumOff val="25000"/>
            </a:schemeClr>
          </a:solidFill>
          <a:latin typeface="+mn-lt"/>
          <a:ea typeface="+mn-ea"/>
          <a:cs typeface="+mn-cs"/>
        </a:defRPr>
      </a:lvl3pPr>
      <a:lvl4pPr marL="1600200" indent="-228600" algn="l" defTabSz="914400" rtl="0" eaLnBrk="1" latinLnBrk="0" hangingPunct="1">
        <a:lnSpc>
          <a:spcPct val="90000"/>
        </a:lnSpc>
        <a:spcBef>
          <a:spcPts val="500"/>
        </a:spcBef>
        <a:buClr>
          <a:srgbClr val="0066A8"/>
        </a:buClr>
        <a:buFont typeface="Wingdings" panose="05000000000000000000" pitchFamily="2" charset="2"/>
        <a:buChar char="§"/>
        <a:defRPr sz="1800" kern="1200">
          <a:solidFill>
            <a:schemeClr val="tx1">
              <a:lumMod val="75000"/>
              <a:lumOff val="25000"/>
            </a:schemeClr>
          </a:solidFill>
          <a:latin typeface="+mn-lt"/>
          <a:ea typeface="+mn-ea"/>
          <a:cs typeface="+mn-cs"/>
        </a:defRPr>
      </a:lvl4pPr>
      <a:lvl5pPr marL="2057400" indent="-228600" algn="l" defTabSz="914400" rtl="0" eaLnBrk="1" latinLnBrk="0" hangingPunct="1">
        <a:lnSpc>
          <a:spcPct val="90000"/>
        </a:lnSpc>
        <a:spcBef>
          <a:spcPts val="500"/>
        </a:spcBef>
        <a:buClr>
          <a:srgbClr val="0066A8"/>
        </a:buClr>
        <a:buFont typeface="Arial" panose="020B0604020202020204" pitchFamily="34" charset="0"/>
        <a:buChar char="•"/>
        <a:defRPr sz="180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emf"/><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jpg"/><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image" Target="../media/image23.emf"/><Relationship Id="rId18" Type="http://schemas.openxmlformats.org/officeDocument/2006/relationships/image" Target="../media/image28.png"/><Relationship Id="rId3" Type="http://schemas.openxmlformats.org/officeDocument/2006/relationships/image" Target="../media/image15.png"/><Relationship Id="rId7" Type="http://schemas.openxmlformats.org/officeDocument/2006/relationships/image" Target="../media/image17.emf"/><Relationship Id="rId12" Type="http://schemas.openxmlformats.org/officeDocument/2006/relationships/image" Target="../media/image22.emf"/><Relationship Id="rId17" Type="http://schemas.openxmlformats.org/officeDocument/2006/relationships/image" Target="../media/image27.emf"/><Relationship Id="rId2" Type="http://schemas.openxmlformats.org/officeDocument/2006/relationships/notesSlide" Target="../notesSlides/notesSlide15.xml"/><Relationship Id="rId16" Type="http://schemas.openxmlformats.org/officeDocument/2006/relationships/image" Target="../media/image26.emf"/><Relationship Id="rId1" Type="http://schemas.openxmlformats.org/officeDocument/2006/relationships/slideLayout" Target="../slideLayouts/slideLayout1.xml"/><Relationship Id="rId6" Type="http://schemas.openxmlformats.org/officeDocument/2006/relationships/image" Target="../media/image16.jpeg"/><Relationship Id="rId11" Type="http://schemas.openxmlformats.org/officeDocument/2006/relationships/image" Target="../media/image21.emf"/><Relationship Id="rId5" Type="http://schemas.openxmlformats.org/officeDocument/2006/relationships/image" Target="../media/image7.png"/><Relationship Id="rId15" Type="http://schemas.openxmlformats.org/officeDocument/2006/relationships/image" Target="../media/image25.emf"/><Relationship Id="rId10" Type="http://schemas.openxmlformats.org/officeDocument/2006/relationships/image" Target="../media/image20.emf"/><Relationship Id="rId4" Type="http://schemas.openxmlformats.org/officeDocument/2006/relationships/image" Target="../media/image6.png"/><Relationship Id="rId9" Type="http://schemas.openxmlformats.org/officeDocument/2006/relationships/image" Target="../media/image19.emf"/><Relationship Id="rId14" Type="http://schemas.openxmlformats.org/officeDocument/2006/relationships/image" Target="../media/image24.emf"/></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6.png"/><Relationship Id="rId7" Type="http://schemas.openxmlformats.org/officeDocument/2006/relationships/image" Target="../media/image31.jp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png"/><Relationship Id="rId4" Type="http://schemas.openxmlformats.org/officeDocument/2006/relationships/image" Target="../media/image7.png"/><Relationship Id="rId9" Type="http://schemas.openxmlformats.org/officeDocument/2006/relationships/image" Target="../media/image8.emf"/></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normAutofit fontScale="92500" lnSpcReduction="10000"/>
          </a:bodyPr>
          <a:lstStyle/>
          <a:p>
            <a:r>
              <a:rPr lang="en-US" sz="3600" dirty="0"/>
              <a:t>Your Path to Your Future</a:t>
            </a:r>
          </a:p>
          <a:p>
            <a:r>
              <a:rPr lang="en-US" sz="3600" dirty="0"/>
              <a:t>Lesson One</a:t>
            </a:r>
          </a:p>
          <a:p>
            <a:r>
              <a:rPr lang="en-US" sz="3600" dirty="0"/>
              <a:t>Awareness</a:t>
            </a:r>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7" name="Picture 6">
            <a:extLst>
              <a:ext uri="{FF2B5EF4-FFF2-40B4-BE49-F238E27FC236}">
                <a16:creationId xmlns:a16="http://schemas.microsoft.com/office/drawing/2014/main" id="{7467FDBA-8A9A-AD4B-8CFE-3161B1B2839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34212" y="881742"/>
            <a:ext cx="2723575" cy="2335477"/>
          </a:xfrm>
          <a:prstGeom prst="rect">
            <a:avLst/>
          </a:prstGeom>
        </p:spPr>
      </p:pic>
    </p:spTree>
    <p:extLst>
      <p:ext uri="{BB962C8B-B14F-4D97-AF65-F5344CB8AC3E}">
        <p14:creationId xmlns:p14="http://schemas.microsoft.com/office/powerpoint/2010/main" val="29838732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E0B77D1E-B5E0-2541-B76B-5D21237A7CBD}"/>
              </a:ext>
            </a:extLst>
          </p:cNvPr>
          <p:cNvPicPr>
            <a:picLocks noChangeAspect="1"/>
          </p:cNvPicPr>
          <p:nvPr/>
        </p:nvPicPr>
        <p:blipFill>
          <a:blip r:embed="rId5"/>
          <a:stretch>
            <a:fillRect/>
          </a:stretch>
        </p:blipFill>
        <p:spPr>
          <a:xfrm>
            <a:off x="2579678" y="0"/>
            <a:ext cx="6737414" cy="5999356"/>
          </a:xfrm>
          <a:prstGeom prst="rect">
            <a:avLst/>
          </a:prstGeom>
          <a:effectLst>
            <a:outerShdw blurRad="114300" dist="165100" dir="2700000" algn="tl" rotWithShape="0">
              <a:prstClr val="black">
                <a:alpha val="57000"/>
              </a:prstClr>
            </a:outerShdw>
          </a:effectLst>
        </p:spPr>
      </p:pic>
    </p:spTree>
    <p:extLst>
      <p:ext uri="{BB962C8B-B14F-4D97-AF65-F5344CB8AC3E}">
        <p14:creationId xmlns:p14="http://schemas.microsoft.com/office/powerpoint/2010/main" val="1709207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extBox 5">
            <a:extLst>
              <a:ext uri="{FF2B5EF4-FFF2-40B4-BE49-F238E27FC236}">
                <a16:creationId xmlns:a16="http://schemas.microsoft.com/office/drawing/2014/main" id="{D3B70BD2-D564-7E4F-9F9D-5F3C7D8B9F60}"/>
              </a:ext>
            </a:extLst>
          </p:cNvPr>
          <p:cNvSpPr txBox="1"/>
          <p:nvPr/>
        </p:nvSpPr>
        <p:spPr>
          <a:xfrm>
            <a:off x="3506179" y="2242427"/>
            <a:ext cx="5636843"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Job vs. Career</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42941365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extBox 5">
            <a:extLst>
              <a:ext uri="{FF2B5EF4-FFF2-40B4-BE49-F238E27FC236}">
                <a16:creationId xmlns:a16="http://schemas.microsoft.com/office/drawing/2014/main" id="{D3B70BD2-D564-7E4F-9F9D-5F3C7D8B9F60}"/>
              </a:ext>
            </a:extLst>
          </p:cNvPr>
          <p:cNvSpPr txBox="1"/>
          <p:nvPr/>
        </p:nvSpPr>
        <p:spPr>
          <a:xfrm>
            <a:off x="721589" y="897642"/>
            <a:ext cx="10552330" cy="584775"/>
          </a:xfrm>
          <a:prstGeom prst="rect">
            <a:avLst/>
          </a:prstGeom>
          <a:solidFill>
            <a:schemeClr val="bg1">
              <a:alpha val="84000"/>
            </a:schemeClr>
          </a:solidFill>
          <a:effectLst/>
        </p:spPr>
        <p:txBody>
          <a:bodyPr wrap="square">
            <a:spAutoFit/>
          </a:bodyPr>
          <a:lstStyle/>
          <a:p>
            <a:pPr algn="ctr">
              <a:defRPr/>
            </a:pPr>
            <a:r>
              <a:rPr lang="en-US" sz="3200" dirty="0">
                <a:solidFill>
                  <a:schemeClr val="accent1"/>
                </a:solidFill>
                <a:effectLst>
                  <a:outerShdw blurRad="50800" dist="38100" dir="2700000" algn="tl" rotWithShape="0">
                    <a:prstClr val="black">
                      <a:alpha val="40000"/>
                    </a:prstClr>
                  </a:outerShdw>
                </a:effectLst>
              </a:rPr>
              <a:t>Certified Nursing Assistant &gt; Surgical Technologist &gt; RN</a:t>
            </a:r>
            <a:endParaRPr lang="en-US" sz="3200" dirty="0">
              <a:solidFill>
                <a:schemeClr val="accent1"/>
              </a:solidFill>
              <a:effectLst>
                <a:outerShdw blurRad="50800" dist="38100" dir="2700000" algn="tl" rotWithShape="0">
                  <a:prstClr val="black">
                    <a:alpha val="40000"/>
                  </a:prstClr>
                </a:outerShdw>
              </a:effectLst>
              <a:latin typeface="+mn-lt"/>
            </a:endParaRPr>
          </a:p>
        </p:txBody>
      </p:sp>
      <p:sp>
        <p:nvSpPr>
          <p:cNvPr id="7" name="TextBox 6">
            <a:extLst>
              <a:ext uri="{FF2B5EF4-FFF2-40B4-BE49-F238E27FC236}">
                <a16:creationId xmlns:a16="http://schemas.microsoft.com/office/drawing/2014/main" id="{A81734AE-B397-DD46-AA88-707A0EDF153B}"/>
              </a:ext>
            </a:extLst>
          </p:cNvPr>
          <p:cNvSpPr txBox="1"/>
          <p:nvPr/>
        </p:nvSpPr>
        <p:spPr>
          <a:xfrm>
            <a:off x="837993" y="2814590"/>
            <a:ext cx="10552330" cy="584775"/>
          </a:xfrm>
          <a:prstGeom prst="rect">
            <a:avLst/>
          </a:prstGeom>
          <a:solidFill>
            <a:schemeClr val="bg1">
              <a:alpha val="84000"/>
            </a:schemeClr>
          </a:solidFill>
          <a:effectLst/>
        </p:spPr>
        <p:txBody>
          <a:bodyPr wrap="square">
            <a:spAutoFit/>
          </a:bodyPr>
          <a:lstStyle/>
          <a:p>
            <a:pPr algn="ctr">
              <a:defRPr/>
            </a:pPr>
            <a:r>
              <a:rPr lang="en-US" sz="3200" dirty="0">
                <a:solidFill>
                  <a:schemeClr val="accent1"/>
                </a:solidFill>
                <a:effectLst>
                  <a:outerShdw blurRad="50800" dist="38100" dir="2700000" algn="tl" rotWithShape="0">
                    <a:prstClr val="black">
                      <a:alpha val="40000"/>
                    </a:prstClr>
                  </a:outerShdw>
                </a:effectLst>
              </a:rPr>
              <a:t>Secretary &gt; Administrative Assistant &gt; Manager</a:t>
            </a:r>
            <a:endParaRPr lang="en-US" sz="3200" dirty="0">
              <a:solidFill>
                <a:schemeClr val="accent1"/>
              </a:solidFill>
              <a:effectLst>
                <a:outerShdw blurRad="50800" dist="38100" dir="2700000" algn="tl" rotWithShape="0">
                  <a:prstClr val="black">
                    <a:alpha val="40000"/>
                  </a:prstClr>
                </a:outerShdw>
              </a:effectLst>
              <a:latin typeface="+mn-lt"/>
            </a:endParaRPr>
          </a:p>
        </p:txBody>
      </p:sp>
      <p:sp>
        <p:nvSpPr>
          <p:cNvPr id="8" name="TextBox 7">
            <a:extLst>
              <a:ext uri="{FF2B5EF4-FFF2-40B4-BE49-F238E27FC236}">
                <a16:creationId xmlns:a16="http://schemas.microsoft.com/office/drawing/2014/main" id="{966F0202-533A-EF4A-BDAC-78F35D6479C0}"/>
              </a:ext>
            </a:extLst>
          </p:cNvPr>
          <p:cNvSpPr txBox="1"/>
          <p:nvPr/>
        </p:nvSpPr>
        <p:spPr>
          <a:xfrm>
            <a:off x="721589" y="4637727"/>
            <a:ext cx="10552330" cy="584775"/>
          </a:xfrm>
          <a:prstGeom prst="rect">
            <a:avLst/>
          </a:prstGeom>
          <a:solidFill>
            <a:schemeClr val="bg1">
              <a:alpha val="84000"/>
            </a:schemeClr>
          </a:solidFill>
          <a:effectLst/>
        </p:spPr>
        <p:txBody>
          <a:bodyPr wrap="square">
            <a:spAutoFit/>
          </a:bodyPr>
          <a:lstStyle/>
          <a:p>
            <a:pPr algn="ctr">
              <a:defRPr/>
            </a:pPr>
            <a:r>
              <a:rPr lang="en-US" sz="3200" dirty="0">
                <a:solidFill>
                  <a:schemeClr val="accent1"/>
                </a:solidFill>
                <a:effectLst>
                  <a:outerShdw blurRad="50800" dist="38100" dir="2700000" algn="tl" rotWithShape="0">
                    <a:prstClr val="black">
                      <a:alpha val="40000"/>
                    </a:prstClr>
                  </a:outerShdw>
                </a:effectLst>
              </a:rPr>
              <a:t>Teacher &gt; Social Worker &gt; Consultant</a:t>
            </a:r>
            <a:endParaRPr lang="en-US" sz="3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554046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extBox 5">
            <a:extLst>
              <a:ext uri="{FF2B5EF4-FFF2-40B4-BE49-F238E27FC236}">
                <a16:creationId xmlns:a16="http://schemas.microsoft.com/office/drawing/2014/main" id="{D3B70BD2-D564-7E4F-9F9D-5F3C7D8B9F60}"/>
              </a:ext>
            </a:extLst>
          </p:cNvPr>
          <p:cNvSpPr txBox="1"/>
          <p:nvPr/>
        </p:nvSpPr>
        <p:spPr>
          <a:xfrm>
            <a:off x="1351180" y="763219"/>
            <a:ext cx="9642554" cy="4524315"/>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What is Career Planning?</a:t>
            </a:r>
          </a:p>
          <a:p>
            <a:pPr algn="ctr">
              <a:defRPr/>
            </a:pPr>
            <a:r>
              <a:rPr lang="en-US" sz="7200" dirty="0">
                <a:solidFill>
                  <a:schemeClr val="accent1"/>
                </a:solidFill>
                <a:effectLst>
                  <a:outerShdw blurRad="50800" dist="38100" dir="2700000" algn="tl" rotWithShape="0">
                    <a:prstClr val="black">
                      <a:alpha val="40000"/>
                    </a:prstClr>
                  </a:outerShdw>
                </a:effectLst>
                <a:latin typeface="+mn-lt"/>
              </a:rPr>
              <a:t>What is it</a:t>
            </a:r>
            <a:r>
              <a:rPr lang="en-US" sz="7200" dirty="0">
                <a:solidFill>
                  <a:schemeClr val="accent1"/>
                </a:solidFill>
                <a:effectLst>
                  <a:outerShdw blurRad="50800" dist="38100" dir="2700000" algn="tl" rotWithShape="0">
                    <a:prstClr val="black">
                      <a:alpha val="40000"/>
                    </a:prstClr>
                  </a:outerShdw>
                </a:effectLst>
              </a:rPr>
              <a:t>? What does it involve? What’s the outcome?</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41288292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80522" y="0"/>
            <a:ext cx="6439924" cy="598500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49951" y="3627782"/>
            <a:ext cx="1501065" cy="1520687"/>
          </a:xfrm>
          <a:prstGeom prst="rect">
            <a:avLst/>
          </a:prstGeom>
        </p:spPr>
      </p:pic>
    </p:spTree>
    <p:extLst>
      <p:ext uri="{BB962C8B-B14F-4D97-AF65-F5344CB8AC3E}">
        <p14:creationId xmlns:p14="http://schemas.microsoft.com/office/powerpoint/2010/main" val="1405492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8" name="Picture 37">
            <a:extLst>
              <a:ext uri="{FF2B5EF4-FFF2-40B4-BE49-F238E27FC236}">
                <a16:creationId xmlns:a16="http://schemas.microsoft.com/office/drawing/2014/main" id="{DB99998C-2656-0F42-8E0C-A09D23B671A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37940" y="2271952"/>
            <a:ext cx="2179990" cy="2244801"/>
          </a:xfrm>
          <a:prstGeom prst="rect">
            <a:avLst/>
          </a:prstGeom>
        </p:spPr>
      </p:pic>
      <p:pic>
        <p:nvPicPr>
          <p:cNvPr id="4" name="Picture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extBox 5">
            <a:extLst>
              <a:ext uri="{FF2B5EF4-FFF2-40B4-BE49-F238E27FC236}">
                <a16:creationId xmlns:a16="http://schemas.microsoft.com/office/drawing/2014/main" id="{5BD6F2FA-182A-CB4F-9408-3CCBB14211FB}"/>
              </a:ext>
            </a:extLst>
          </p:cNvPr>
          <p:cNvSpPr txBox="1"/>
          <p:nvPr/>
        </p:nvSpPr>
        <p:spPr>
          <a:xfrm>
            <a:off x="4296715" y="19878"/>
            <a:ext cx="4248310" cy="1200329"/>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latin typeface="+mn-lt"/>
              </a:rPr>
              <a:t>Overview:</a:t>
            </a:r>
          </a:p>
        </p:txBody>
      </p:sp>
      <p:pic>
        <p:nvPicPr>
          <p:cNvPr id="3" name="Picture 2">
            <a:extLst>
              <a:ext uri="{FF2B5EF4-FFF2-40B4-BE49-F238E27FC236}">
                <a16:creationId xmlns:a16="http://schemas.microsoft.com/office/drawing/2014/main" id="{5EDEEA07-EBE7-9243-A324-F0C9C588B31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6563" y="654696"/>
            <a:ext cx="2234706" cy="2234706"/>
          </a:xfrm>
          <a:prstGeom prst="rect">
            <a:avLst/>
          </a:prstGeom>
        </p:spPr>
      </p:pic>
      <p:pic>
        <p:nvPicPr>
          <p:cNvPr id="24" name="Picture 23">
            <a:extLst>
              <a:ext uri="{FF2B5EF4-FFF2-40B4-BE49-F238E27FC236}">
                <a16:creationId xmlns:a16="http://schemas.microsoft.com/office/drawing/2014/main" id="{79E7B81C-0C34-A64D-BF30-4A5573720A7F}"/>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19376" y="257365"/>
            <a:ext cx="3001076" cy="2858525"/>
          </a:xfrm>
          <a:prstGeom prst="rect">
            <a:avLst/>
          </a:prstGeom>
        </p:spPr>
      </p:pic>
      <p:pic>
        <p:nvPicPr>
          <p:cNvPr id="26" name="Picture 25">
            <a:extLst>
              <a:ext uri="{FF2B5EF4-FFF2-40B4-BE49-F238E27FC236}">
                <a16:creationId xmlns:a16="http://schemas.microsoft.com/office/drawing/2014/main" id="{65611308-A6B2-2546-940C-C997EEACCC5C}"/>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81877" y="930261"/>
            <a:ext cx="1797963" cy="1527473"/>
          </a:xfrm>
          <a:prstGeom prst="rect">
            <a:avLst/>
          </a:prstGeom>
        </p:spPr>
      </p:pic>
      <p:pic>
        <p:nvPicPr>
          <p:cNvPr id="28" name="Picture 27">
            <a:extLst>
              <a:ext uri="{FF2B5EF4-FFF2-40B4-BE49-F238E27FC236}">
                <a16:creationId xmlns:a16="http://schemas.microsoft.com/office/drawing/2014/main" id="{2C457F89-7693-4142-9A66-D06FF701164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717409" y="-15145"/>
            <a:ext cx="3459531" cy="3295203"/>
          </a:xfrm>
          <a:prstGeom prst="rect">
            <a:avLst/>
          </a:prstGeom>
        </p:spPr>
      </p:pic>
      <p:pic>
        <p:nvPicPr>
          <p:cNvPr id="30" name="Picture 29">
            <a:extLst>
              <a:ext uri="{FF2B5EF4-FFF2-40B4-BE49-F238E27FC236}">
                <a16:creationId xmlns:a16="http://schemas.microsoft.com/office/drawing/2014/main" id="{1DB427BF-F560-424B-BDE2-7605DFB4936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99787" y="1854320"/>
            <a:ext cx="3253321" cy="3098788"/>
          </a:xfrm>
          <a:prstGeom prst="rect">
            <a:avLst/>
          </a:prstGeom>
        </p:spPr>
      </p:pic>
      <p:pic>
        <p:nvPicPr>
          <p:cNvPr id="32" name="Picture 31">
            <a:extLst>
              <a:ext uri="{FF2B5EF4-FFF2-40B4-BE49-F238E27FC236}">
                <a16:creationId xmlns:a16="http://schemas.microsoft.com/office/drawing/2014/main" id="{4393F10F-177D-CD4E-AE56-1A3F47E9A1D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139032" y="2036910"/>
            <a:ext cx="2341628" cy="2341628"/>
          </a:xfrm>
          <a:prstGeom prst="rect">
            <a:avLst/>
          </a:prstGeom>
        </p:spPr>
      </p:pic>
      <p:pic>
        <p:nvPicPr>
          <p:cNvPr id="12" name="Picture 11">
            <a:extLst>
              <a:ext uri="{FF2B5EF4-FFF2-40B4-BE49-F238E27FC236}">
                <a16:creationId xmlns:a16="http://schemas.microsoft.com/office/drawing/2014/main" id="{854E70C1-5DFD-6541-BF4F-9A213B954F26}"/>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808634" y="1035717"/>
            <a:ext cx="1422017" cy="1422017"/>
          </a:xfrm>
          <a:prstGeom prst="rect">
            <a:avLst/>
          </a:prstGeom>
        </p:spPr>
      </p:pic>
      <p:pic>
        <p:nvPicPr>
          <p:cNvPr id="34" name="Picture 33">
            <a:extLst>
              <a:ext uri="{FF2B5EF4-FFF2-40B4-BE49-F238E27FC236}">
                <a16:creationId xmlns:a16="http://schemas.microsoft.com/office/drawing/2014/main" id="{D5DC62E6-8047-644A-B5FE-1E9BA0F583AD}"/>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508016" y="1887605"/>
            <a:ext cx="2881781" cy="2744896"/>
          </a:xfrm>
          <a:prstGeom prst="rect">
            <a:avLst/>
          </a:prstGeom>
        </p:spPr>
      </p:pic>
      <p:pic>
        <p:nvPicPr>
          <p:cNvPr id="36" name="Picture 35">
            <a:extLst>
              <a:ext uri="{FF2B5EF4-FFF2-40B4-BE49-F238E27FC236}">
                <a16:creationId xmlns:a16="http://schemas.microsoft.com/office/drawing/2014/main" id="{283DEAEE-DE67-B845-AD55-37D0164E4E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941919" y="1649840"/>
            <a:ext cx="3253322" cy="3098789"/>
          </a:xfrm>
          <a:prstGeom prst="rect">
            <a:avLst/>
          </a:prstGeom>
        </p:spPr>
      </p:pic>
      <p:pic>
        <p:nvPicPr>
          <p:cNvPr id="40" name="Picture 39">
            <a:extLst>
              <a:ext uri="{FF2B5EF4-FFF2-40B4-BE49-F238E27FC236}">
                <a16:creationId xmlns:a16="http://schemas.microsoft.com/office/drawing/2014/main" id="{D7A4E284-7E07-3D4B-BBB8-B2F0CC70E228}"/>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2722550" y="3312176"/>
            <a:ext cx="3003494" cy="2860828"/>
          </a:xfrm>
          <a:prstGeom prst="rect">
            <a:avLst/>
          </a:prstGeom>
        </p:spPr>
      </p:pic>
      <p:pic>
        <p:nvPicPr>
          <p:cNvPr id="42" name="Picture 41">
            <a:extLst>
              <a:ext uri="{FF2B5EF4-FFF2-40B4-BE49-F238E27FC236}">
                <a16:creationId xmlns:a16="http://schemas.microsoft.com/office/drawing/2014/main" id="{FFBA4948-F874-9A41-9AC1-E4DA7C60D5F4}"/>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4556088" y="3312176"/>
            <a:ext cx="2804254" cy="2671052"/>
          </a:xfrm>
          <a:prstGeom prst="rect">
            <a:avLst/>
          </a:prstGeom>
        </p:spPr>
      </p:pic>
      <p:pic>
        <p:nvPicPr>
          <p:cNvPr id="44" name="Picture 43">
            <a:extLst>
              <a:ext uri="{FF2B5EF4-FFF2-40B4-BE49-F238E27FC236}">
                <a16:creationId xmlns:a16="http://schemas.microsoft.com/office/drawing/2014/main" id="{0596AD09-EFA3-574F-9948-E37061E85B75}"/>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857522" y="3128465"/>
            <a:ext cx="3198970" cy="3047019"/>
          </a:xfrm>
          <a:prstGeom prst="rect">
            <a:avLst/>
          </a:prstGeom>
        </p:spPr>
      </p:pic>
      <p:pic>
        <p:nvPicPr>
          <p:cNvPr id="9" name="Picture 8">
            <a:extLst>
              <a:ext uri="{FF2B5EF4-FFF2-40B4-BE49-F238E27FC236}">
                <a16:creationId xmlns:a16="http://schemas.microsoft.com/office/drawing/2014/main" id="{189BBF25-84F5-EB46-8AF1-5A97A0886D4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2416112" y="1528211"/>
            <a:ext cx="2254057" cy="546438"/>
          </a:xfrm>
          <a:prstGeom prst="rect">
            <a:avLst/>
          </a:prstGeom>
        </p:spPr>
      </p:pic>
    </p:spTree>
    <p:extLst>
      <p:ext uri="{BB962C8B-B14F-4D97-AF65-F5344CB8AC3E}">
        <p14:creationId xmlns:p14="http://schemas.microsoft.com/office/powerpoint/2010/main" val="30320973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extBox 5">
            <a:extLst>
              <a:ext uri="{FF2B5EF4-FFF2-40B4-BE49-F238E27FC236}">
                <a16:creationId xmlns:a16="http://schemas.microsoft.com/office/drawing/2014/main" id="{5BD6F2FA-182A-CB4F-9408-3CCBB14211FB}"/>
              </a:ext>
            </a:extLst>
          </p:cNvPr>
          <p:cNvSpPr txBox="1"/>
          <p:nvPr/>
        </p:nvSpPr>
        <p:spPr>
          <a:xfrm>
            <a:off x="855962" y="907608"/>
            <a:ext cx="10898717" cy="923330"/>
          </a:xfrm>
          <a:prstGeom prst="rect">
            <a:avLst/>
          </a:prstGeom>
          <a:solidFill>
            <a:schemeClr val="bg1">
              <a:alpha val="84000"/>
            </a:schemeClr>
          </a:solidFill>
          <a:effectLst/>
        </p:spPr>
        <p:txBody>
          <a:bodyPr wrap="square">
            <a:spAutoFit/>
          </a:bodyPr>
          <a:lstStyle/>
          <a:p>
            <a:pPr algn="ctr">
              <a:defRPr/>
            </a:pPr>
            <a:r>
              <a:rPr lang="en-US" sz="5400" dirty="0">
                <a:solidFill>
                  <a:schemeClr val="accent1"/>
                </a:solidFill>
                <a:effectLst>
                  <a:outerShdw blurRad="50800" dist="38100" dir="2700000" algn="tl" rotWithShape="0">
                    <a:prstClr val="black">
                      <a:alpha val="40000"/>
                    </a:prstClr>
                  </a:outerShdw>
                </a:effectLst>
                <a:latin typeface="+mn-lt"/>
              </a:rPr>
              <a:t>ABE -&gt; College -&gt; Job/Career</a:t>
            </a:r>
          </a:p>
        </p:txBody>
      </p:sp>
      <p:sp>
        <p:nvSpPr>
          <p:cNvPr id="7" name="TextBox 6">
            <a:extLst>
              <a:ext uri="{FF2B5EF4-FFF2-40B4-BE49-F238E27FC236}">
                <a16:creationId xmlns:a16="http://schemas.microsoft.com/office/drawing/2014/main" id="{7395D1EB-9553-EA4D-9E31-0DAFF0C536EE}"/>
              </a:ext>
            </a:extLst>
          </p:cNvPr>
          <p:cNvSpPr txBox="1"/>
          <p:nvPr/>
        </p:nvSpPr>
        <p:spPr>
          <a:xfrm>
            <a:off x="855962" y="2512342"/>
            <a:ext cx="10898717" cy="707886"/>
          </a:xfrm>
          <a:prstGeom prst="rect">
            <a:avLst/>
          </a:prstGeom>
          <a:solidFill>
            <a:schemeClr val="bg1">
              <a:alpha val="84000"/>
            </a:schemeClr>
          </a:solidFill>
          <a:effectLst/>
        </p:spPr>
        <p:txBody>
          <a:bodyPr wrap="square">
            <a:spAutoFit/>
          </a:bodyPr>
          <a:lstStyle/>
          <a:p>
            <a:pPr algn="ctr">
              <a:defRPr/>
            </a:pPr>
            <a:r>
              <a:rPr lang="en-US" sz="4000" dirty="0">
                <a:solidFill>
                  <a:schemeClr val="accent1"/>
                </a:solidFill>
                <a:effectLst>
                  <a:outerShdw blurRad="50800" dist="38100" dir="2700000" algn="tl" rotWithShape="0">
                    <a:prstClr val="black">
                      <a:alpha val="40000"/>
                    </a:prstClr>
                  </a:outerShdw>
                </a:effectLst>
                <a:latin typeface="+mn-lt"/>
              </a:rPr>
              <a:t>ABE -&gt; Training/Certificate Program -&gt; Job/Career</a:t>
            </a:r>
          </a:p>
        </p:txBody>
      </p:sp>
      <p:sp>
        <p:nvSpPr>
          <p:cNvPr id="8" name="TextBox 7">
            <a:extLst>
              <a:ext uri="{FF2B5EF4-FFF2-40B4-BE49-F238E27FC236}">
                <a16:creationId xmlns:a16="http://schemas.microsoft.com/office/drawing/2014/main" id="{C3280AE2-CD7E-DC45-B979-8BC590127891}"/>
              </a:ext>
            </a:extLst>
          </p:cNvPr>
          <p:cNvSpPr txBox="1"/>
          <p:nvPr/>
        </p:nvSpPr>
        <p:spPr>
          <a:xfrm>
            <a:off x="855962" y="3901632"/>
            <a:ext cx="10898717" cy="923330"/>
          </a:xfrm>
          <a:prstGeom prst="rect">
            <a:avLst/>
          </a:prstGeom>
          <a:solidFill>
            <a:schemeClr val="bg1">
              <a:alpha val="84000"/>
            </a:schemeClr>
          </a:solidFill>
          <a:effectLst/>
        </p:spPr>
        <p:txBody>
          <a:bodyPr wrap="square">
            <a:spAutoFit/>
          </a:bodyPr>
          <a:lstStyle/>
          <a:p>
            <a:pPr algn="ctr">
              <a:defRPr/>
            </a:pPr>
            <a:r>
              <a:rPr lang="en-US" sz="5400" dirty="0">
                <a:solidFill>
                  <a:schemeClr val="accent1"/>
                </a:solidFill>
                <a:effectLst>
                  <a:outerShdw blurRad="50800" dist="38100" dir="2700000" algn="tl" rotWithShape="0">
                    <a:prstClr val="black">
                      <a:alpha val="40000"/>
                    </a:prstClr>
                  </a:outerShdw>
                </a:effectLst>
                <a:latin typeface="+mn-lt"/>
              </a:rPr>
              <a:t>ABE -&gt; Better Job or Promotion -&gt; ?</a:t>
            </a:r>
          </a:p>
        </p:txBody>
      </p:sp>
    </p:spTree>
    <p:extLst>
      <p:ext uri="{BB962C8B-B14F-4D97-AF65-F5344CB8AC3E}">
        <p14:creationId xmlns:p14="http://schemas.microsoft.com/office/powerpoint/2010/main" val="22180763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2" name="AutoShape 2" descr="Kuder - Home | Facebook"/>
          <p:cNvSpPr>
            <a:spLocks noChangeAspect="1" noChangeArrowheads="1"/>
          </p:cNvSpPr>
          <p:nvPr/>
        </p:nvSpPr>
        <p:spPr bwMode="auto">
          <a:xfrm>
            <a:off x="155575" y="-822325"/>
            <a:ext cx="1714500" cy="17145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 name="Picture 2"/>
          <p:cNvPicPr>
            <a:picLocks noChangeAspect="1"/>
          </p:cNvPicPr>
          <p:nvPr/>
        </p:nvPicPr>
        <p:blipFill>
          <a:blip r:embed="rId5"/>
          <a:stretch>
            <a:fillRect/>
          </a:stretch>
        </p:blipFill>
        <p:spPr>
          <a:xfrm>
            <a:off x="9857132" y="3374009"/>
            <a:ext cx="2143125" cy="21431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153046" y="0"/>
            <a:ext cx="3038954" cy="1710497"/>
          </a:xfrm>
          <a:prstGeom prst="rect">
            <a:avLst/>
          </a:prstGeom>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0"/>
            <a:ext cx="3353962" cy="2704132"/>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9537" y="0"/>
            <a:ext cx="5753100" cy="5346700"/>
          </a:xfrm>
          <a:prstGeom prst="rect">
            <a:avLst/>
          </a:prstGeom>
        </p:spPr>
      </p:pic>
      <p:pic>
        <p:nvPicPr>
          <p:cNvPr id="9" name="Picture 8">
            <a:extLst>
              <a:ext uri="{FF2B5EF4-FFF2-40B4-BE49-F238E27FC236}">
                <a16:creationId xmlns:a16="http://schemas.microsoft.com/office/drawing/2014/main" id="{47FF6691-B1C8-344C-9305-D4A4EF360D38}"/>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87970" y="3009518"/>
            <a:ext cx="2924319" cy="2507616"/>
          </a:xfrm>
          <a:prstGeom prst="rect">
            <a:avLst/>
          </a:prstGeom>
        </p:spPr>
      </p:pic>
    </p:spTree>
    <p:extLst>
      <p:ext uri="{BB962C8B-B14F-4D97-AF65-F5344CB8AC3E}">
        <p14:creationId xmlns:p14="http://schemas.microsoft.com/office/powerpoint/2010/main" val="35456578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itle 5">
            <a:extLst>
              <a:ext uri="{FF2B5EF4-FFF2-40B4-BE49-F238E27FC236}">
                <a16:creationId xmlns:a16="http://schemas.microsoft.com/office/drawing/2014/main" id="{0FD67109-9FCC-2744-8284-20E54E3A7E3C}"/>
              </a:ext>
            </a:extLst>
          </p:cNvPr>
          <p:cNvSpPr txBox="1">
            <a:spLocks noGrp="1"/>
          </p:cNvSpPr>
          <p:nvPr>
            <p:ph type="ctrTitle"/>
          </p:nvPr>
        </p:nvSpPr>
        <p:spPr>
          <a:xfrm>
            <a:off x="1473994" y="1893888"/>
            <a:ext cx="9144000" cy="2387600"/>
          </a:xfrm>
          <a:prstGeom prst="rect">
            <a:avLst/>
          </a:prstGeom>
          <a:solidFill>
            <a:schemeClr val="bg1">
              <a:alpha val="84000"/>
            </a:schemeClr>
          </a:solidFill>
          <a:effectLst/>
        </p:spPr>
        <p:txBody>
          <a:bodyPr wrap="square">
            <a:spAutoFit/>
          </a:bodyPr>
          <a:lstStyle/>
          <a:p>
            <a:pPr>
              <a:defRPr/>
            </a:pPr>
            <a:r>
              <a:rPr lang="en-US" sz="17000" dirty="0">
                <a:solidFill>
                  <a:srgbClr val="92D050"/>
                </a:solidFill>
                <a:effectLst>
                  <a:outerShdw blurRad="50800" dist="38100" dir="2700000" algn="tl" rotWithShape="0">
                    <a:prstClr val="black">
                      <a:alpha val="40000"/>
                    </a:prstClr>
                  </a:outerShdw>
                </a:effectLst>
                <a:latin typeface="+mn-lt"/>
              </a:rPr>
              <a:t>$331,000</a:t>
            </a:r>
          </a:p>
        </p:txBody>
      </p:sp>
    </p:spTree>
    <p:extLst>
      <p:ext uri="{BB962C8B-B14F-4D97-AF65-F5344CB8AC3E}">
        <p14:creationId xmlns:p14="http://schemas.microsoft.com/office/powerpoint/2010/main" val="378933709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44431533-6DF5-C844-8C68-A25686DEDDB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5787" y="484287"/>
            <a:ext cx="11342653" cy="5933753"/>
          </a:xfrm>
          <a:prstGeom prst="rect">
            <a:avLst/>
          </a:prstGeom>
        </p:spPr>
      </p:pic>
      <p:cxnSp>
        <p:nvCxnSpPr>
          <p:cNvPr id="8" name="Straight Connector 7"/>
          <p:cNvCxnSpPr/>
          <p:nvPr/>
        </p:nvCxnSpPr>
        <p:spPr>
          <a:xfrm flipH="1" flipV="1">
            <a:off x="1764506" y="2400300"/>
            <a:ext cx="335757" cy="1035844"/>
          </a:xfrm>
          <a:prstGeom prst="line">
            <a:avLst/>
          </a:prstGeom>
        </p:spPr>
        <p:style>
          <a:lnRef idx="3">
            <a:schemeClr val="accent2"/>
          </a:lnRef>
          <a:fillRef idx="0">
            <a:schemeClr val="accent2"/>
          </a:fillRef>
          <a:effectRef idx="2">
            <a:schemeClr val="accent2"/>
          </a:effectRef>
          <a:fontRef idx="minor">
            <a:schemeClr val="tx1"/>
          </a:fontRef>
        </p:style>
      </p:cxnSp>
      <p:cxnSp>
        <p:nvCxnSpPr>
          <p:cNvPr id="10" name="Straight Connector 9"/>
          <p:cNvCxnSpPr/>
          <p:nvPr/>
        </p:nvCxnSpPr>
        <p:spPr>
          <a:xfrm flipV="1">
            <a:off x="1085850" y="2400300"/>
            <a:ext cx="457200" cy="1035844"/>
          </a:xfrm>
          <a:prstGeom prst="line">
            <a:avLst/>
          </a:prstGeom>
        </p:spPr>
        <p:style>
          <a:lnRef idx="3">
            <a:schemeClr val="accent2"/>
          </a:lnRef>
          <a:fillRef idx="0">
            <a:schemeClr val="accent2"/>
          </a:fillRef>
          <a:effectRef idx="2">
            <a:schemeClr val="accent2"/>
          </a:effectRef>
          <a:fontRef idx="minor">
            <a:schemeClr val="tx1"/>
          </a:fontRef>
        </p:style>
      </p:cxnSp>
      <p:cxnSp>
        <p:nvCxnSpPr>
          <p:cNvPr id="11" name="Straight Connector 10"/>
          <p:cNvCxnSpPr/>
          <p:nvPr/>
        </p:nvCxnSpPr>
        <p:spPr>
          <a:xfrm flipH="1" flipV="1">
            <a:off x="8993981" y="5722985"/>
            <a:ext cx="14289" cy="935831"/>
          </a:xfrm>
          <a:prstGeom prst="line">
            <a:avLst/>
          </a:prstGeom>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flipH="1" flipV="1">
            <a:off x="6092825" y="5722984"/>
            <a:ext cx="14289" cy="935831"/>
          </a:xfrm>
          <a:prstGeom prst="line">
            <a:avLst/>
          </a:prstGeom>
        </p:spPr>
        <p:style>
          <a:lnRef idx="3">
            <a:schemeClr val="accent2"/>
          </a:lnRef>
          <a:fillRef idx="0">
            <a:schemeClr val="accent2"/>
          </a:fillRef>
          <a:effectRef idx="2">
            <a:schemeClr val="accent2"/>
          </a:effectRef>
          <a:fontRef idx="minor">
            <a:schemeClr val="tx1"/>
          </a:fontRef>
        </p:style>
      </p:cxnSp>
      <p:cxnSp>
        <p:nvCxnSpPr>
          <p:cNvPr id="15" name="Straight Connector 14"/>
          <p:cNvCxnSpPr/>
          <p:nvPr/>
        </p:nvCxnSpPr>
        <p:spPr>
          <a:xfrm flipH="1">
            <a:off x="6107116" y="6658815"/>
            <a:ext cx="700878" cy="0"/>
          </a:xfrm>
          <a:prstGeom prst="line">
            <a:avLst/>
          </a:prstGeom>
          <a:ln>
            <a:solidFill>
              <a:srgbClr val="D15520"/>
            </a:solidFill>
          </a:ln>
        </p:spPr>
        <p:style>
          <a:lnRef idx="3">
            <a:schemeClr val="accent2"/>
          </a:lnRef>
          <a:fillRef idx="0">
            <a:schemeClr val="accent2"/>
          </a:fillRef>
          <a:effectRef idx="2">
            <a:schemeClr val="accent2"/>
          </a:effectRef>
          <a:fontRef idx="minor">
            <a:schemeClr val="tx1"/>
          </a:fontRef>
        </p:style>
      </p:cxnSp>
      <p:cxnSp>
        <p:nvCxnSpPr>
          <p:cNvPr id="21" name="Straight Connector 20"/>
          <p:cNvCxnSpPr/>
          <p:nvPr/>
        </p:nvCxnSpPr>
        <p:spPr>
          <a:xfrm flipH="1">
            <a:off x="8286750" y="6658815"/>
            <a:ext cx="721520" cy="0"/>
          </a:xfrm>
          <a:prstGeom prst="line">
            <a:avLst/>
          </a:prstGeom>
          <a:ln>
            <a:solidFill>
              <a:srgbClr val="D15520"/>
            </a:solidFill>
          </a:ln>
        </p:spPr>
        <p:style>
          <a:lnRef idx="3">
            <a:schemeClr val="accent2"/>
          </a:lnRef>
          <a:fillRef idx="0">
            <a:schemeClr val="accent2"/>
          </a:fillRef>
          <a:effectRef idx="2">
            <a:schemeClr val="accent2"/>
          </a:effectRef>
          <a:fontRef idx="minor">
            <a:schemeClr val="tx1"/>
          </a:fontRef>
        </p:style>
      </p:cxnSp>
      <p:sp>
        <p:nvSpPr>
          <p:cNvPr id="22" name="TextBox 21"/>
          <p:cNvSpPr txBox="1"/>
          <p:nvPr/>
        </p:nvSpPr>
        <p:spPr>
          <a:xfrm>
            <a:off x="6522244" y="6515100"/>
            <a:ext cx="2064544" cy="369332"/>
          </a:xfrm>
          <a:prstGeom prst="rect">
            <a:avLst/>
          </a:prstGeom>
          <a:noFill/>
        </p:spPr>
        <p:txBody>
          <a:bodyPr wrap="square" rtlCol="0">
            <a:spAutoFit/>
          </a:bodyPr>
          <a:lstStyle/>
          <a:p>
            <a:pPr algn="ctr"/>
            <a:r>
              <a:rPr lang="en-US" b="1" dirty="0">
                <a:solidFill>
                  <a:schemeClr val="accent2"/>
                </a:solidFill>
              </a:rPr>
              <a:t>Skilled Trades</a:t>
            </a:r>
          </a:p>
        </p:txBody>
      </p:sp>
      <p:sp>
        <p:nvSpPr>
          <p:cNvPr id="25" name="TextBox 24"/>
          <p:cNvSpPr txBox="1"/>
          <p:nvPr/>
        </p:nvSpPr>
        <p:spPr>
          <a:xfrm>
            <a:off x="681038" y="2031779"/>
            <a:ext cx="2064544" cy="369332"/>
          </a:xfrm>
          <a:prstGeom prst="rect">
            <a:avLst/>
          </a:prstGeom>
          <a:noFill/>
        </p:spPr>
        <p:txBody>
          <a:bodyPr wrap="square" rtlCol="0">
            <a:spAutoFit/>
          </a:bodyPr>
          <a:lstStyle/>
          <a:p>
            <a:pPr algn="ctr"/>
            <a:r>
              <a:rPr lang="en-US" b="1" dirty="0">
                <a:solidFill>
                  <a:schemeClr val="accent2"/>
                </a:solidFill>
              </a:rPr>
              <a:t>331,000</a:t>
            </a:r>
          </a:p>
        </p:txBody>
      </p:sp>
      <p:sp>
        <p:nvSpPr>
          <p:cNvPr id="26" name="TextBox 25"/>
          <p:cNvSpPr txBox="1"/>
          <p:nvPr/>
        </p:nvSpPr>
        <p:spPr>
          <a:xfrm>
            <a:off x="0" y="81357"/>
            <a:ext cx="12037219" cy="353943"/>
          </a:xfrm>
          <a:prstGeom prst="rect">
            <a:avLst/>
          </a:prstGeom>
          <a:solidFill>
            <a:schemeClr val="bg1"/>
          </a:solidFill>
        </p:spPr>
        <p:txBody>
          <a:bodyPr wrap="square" rtlCol="0">
            <a:spAutoFit/>
          </a:bodyPr>
          <a:lstStyle/>
          <a:p>
            <a:r>
              <a:rPr lang="en-US" sz="1700" b="1" dirty="0">
                <a:latin typeface="Arial" panose="020B0604020202020204" pitchFamily="34" charset="0"/>
                <a:cs typeface="Arial" panose="020B0604020202020204" pitchFamily="34" charset="0"/>
              </a:rPr>
              <a:t>FIGURE 1: </a:t>
            </a:r>
            <a:r>
              <a:rPr lang="en-US" sz="1700" dirty="0">
                <a:latin typeface="Arial" panose="020B0604020202020204" pitchFamily="34" charset="0"/>
                <a:cs typeface="Arial" panose="020B0604020202020204" pitchFamily="34" charset="0"/>
              </a:rPr>
              <a:t>MEDIAN LIFETIME EARNINGS [45 YEARS] BY HIGHEST EDUCATIONAL ATTAINMENT in 2020 DOLLARS</a:t>
            </a:r>
            <a:endParaRPr lang="en-US" sz="17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486275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F9000D1A-5B30-2545-9F11-4FFF6A54031E}"/>
              </a:ext>
            </a:extLst>
          </p:cNvPr>
          <p:cNvPicPr>
            <a:picLocks noChangeAspect="1"/>
          </p:cNvPicPr>
          <p:nvPr/>
        </p:nvPicPr>
        <p:blipFill>
          <a:blip r:embed="rId5"/>
          <a:stretch>
            <a:fillRect/>
          </a:stretch>
        </p:blipFill>
        <p:spPr>
          <a:xfrm>
            <a:off x="2354181" y="23462"/>
            <a:ext cx="7408944" cy="5924551"/>
          </a:xfrm>
          <a:prstGeom prst="rect">
            <a:avLst/>
          </a:prstGeom>
        </p:spPr>
      </p:pic>
      <p:sp>
        <p:nvSpPr>
          <p:cNvPr id="2" name="Rectangle 1">
            <a:extLst>
              <a:ext uri="{FF2B5EF4-FFF2-40B4-BE49-F238E27FC236}">
                <a16:creationId xmlns:a16="http://schemas.microsoft.com/office/drawing/2014/main" id="{AD3EEF3F-C1C7-0048-BD46-6138032EAA67}"/>
              </a:ext>
            </a:extLst>
          </p:cNvPr>
          <p:cNvSpPr/>
          <p:nvPr/>
        </p:nvSpPr>
        <p:spPr>
          <a:xfrm>
            <a:off x="4163786" y="4686300"/>
            <a:ext cx="4457700" cy="391886"/>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A1BD77EE-2817-5D4D-AC63-6375B0A6DCBE}"/>
              </a:ext>
            </a:extLst>
          </p:cNvPr>
          <p:cNvSpPr txBox="1"/>
          <p:nvPr/>
        </p:nvSpPr>
        <p:spPr>
          <a:xfrm>
            <a:off x="4260768" y="4717473"/>
            <a:ext cx="1336469" cy="369332"/>
          </a:xfrm>
          <a:prstGeom prst="rect">
            <a:avLst/>
          </a:prstGeom>
          <a:noFill/>
        </p:spPr>
        <p:txBody>
          <a:bodyPr wrap="square" rtlCol="0">
            <a:spAutoFit/>
          </a:bodyPr>
          <a:lstStyle/>
          <a:p>
            <a:r>
              <a:rPr lang="en-US" dirty="0"/>
              <a:t>High School</a:t>
            </a:r>
          </a:p>
        </p:txBody>
      </p:sp>
      <p:sp>
        <p:nvSpPr>
          <p:cNvPr id="7" name="TextBox 6">
            <a:extLst>
              <a:ext uri="{FF2B5EF4-FFF2-40B4-BE49-F238E27FC236}">
                <a16:creationId xmlns:a16="http://schemas.microsoft.com/office/drawing/2014/main" id="{B5E0540E-F855-E24E-8C15-F77054E46BF1}"/>
              </a:ext>
            </a:extLst>
          </p:cNvPr>
          <p:cNvSpPr txBox="1"/>
          <p:nvPr/>
        </p:nvSpPr>
        <p:spPr>
          <a:xfrm>
            <a:off x="5964877" y="4717473"/>
            <a:ext cx="1336469" cy="369332"/>
          </a:xfrm>
          <a:prstGeom prst="rect">
            <a:avLst/>
          </a:prstGeom>
          <a:noFill/>
        </p:spPr>
        <p:txBody>
          <a:bodyPr wrap="square" rtlCol="0">
            <a:spAutoFit/>
          </a:bodyPr>
          <a:lstStyle/>
          <a:p>
            <a:r>
              <a:rPr lang="en-US" dirty="0" err="1"/>
              <a:t>CareerTech</a:t>
            </a:r>
            <a:endParaRPr lang="en-US" dirty="0"/>
          </a:p>
        </p:txBody>
      </p:sp>
      <p:sp>
        <p:nvSpPr>
          <p:cNvPr id="8" name="TextBox 7">
            <a:extLst>
              <a:ext uri="{FF2B5EF4-FFF2-40B4-BE49-F238E27FC236}">
                <a16:creationId xmlns:a16="http://schemas.microsoft.com/office/drawing/2014/main" id="{B96D62AD-6F10-2348-9E0D-98DB633C249C}"/>
              </a:ext>
            </a:extLst>
          </p:cNvPr>
          <p:cNvSpPr txBox="1"/>
          <p:nvPr/>
        </p:nvSpPr>
        <p:spPr>
          <a:xfrm>
            <a:off x="7710551" y="4717473"/>
            <a:ext cx="1336469" cy="369332"/>
          </a:xfrm>
          <a:prstGeom prst="rect">
            <a:avLst/>
          </a:prstGeom>
          <a:noFill/>
        </p:spPr>
        <p:txBody>
          <a:bodyPr wrap="square" rtlCol="0">
            <a:spAutoFit/>
          </a:bodyPr>
          <a:lstStyle/>
          <a:p>
            <a:r>
              <a:rPr lang="en-US" dirty="0"/>
              <a:t>College</a:t>
            </a:r>
          </a:p>
        </p:txBody>
      </p:sp>
    </p:spTree>
    <p:extLst>
      <p:ext uri="{BB962C8B-B14F-4D97-AF65-F5344CB8AC3E}">
        <p14:creationId xmlns:p14="http://schemas.microsoft.com/office/powerpoint/2010/main" val="19251120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itle 5">
            <a:extLst>
              <a:ext uri="{FF2B5EF4-FFF2-40B4-BE49-F238E27FC236}">
                <a16:creationId xmlns:a16="http://schemas.microsoft.com/office/drawing/2014/main" id="{528384E6-51B0-CB4E-A8AD-638EC16ACE12}"/>
              </a:ext>
            </a:extLst>
          </p:cNvPr>
          <p:cNvSpPr txBox="1">
            <a:spLocks noGrp="1"/>
          </p:cNvSpPr>
          <p:nvPr>
            <p:ph type="ctrTitle"/>
          </p:nvPr>
        </p:nvSpPr>
        <p:spPr>
          <a:xfrm>
            <a:off x="1524000" y="794372"/>
            <a:ext cx="9144000" cy="2387600"/>
          </a:xfrm>
          <a:prstGeom prst="rect">
            <a:avLst/>
          </a:prstGeom>
          <a:solidFill>
            <a:schemeClr val="bg1">
              <a:alpha val="84000"/>
            </a:schemeClr>
          </a:solidFill>
          <a:effectLst/>
        </p:spPr>
        <p:txBody>
          <a:bodyPr wrap="square">
            <a:spAutoFit/>
          </a:bodyPr>
          <a:lstStyle/>
          <a:p>
            <a:pPr>
              <a:defRPr/>
            </a:pPr>
            <a:r>
              <a:rPr lang="en-US" sz="17000" dirty="0">
                <a:solidFill>
                  <a:srgbClr val="C00000"/>
                </a:solidFill>
                <a:effectLst>
                  <a:outerShdw blurRad="50800" dist="38100" dir="2700000" algn="tl" rotWithShape="0">
                    <a:prstClr val="black">
                      <a:alpha val="40000"/>
                    </a:prstClr>
                  </a:outerShdw>
                </a:effectLst>
                <a:latin typeface="+mn-lt"/>
              </a:rPr>
              <a:t>- 23%</a:t>
            </a:r>
          </a:p>
        </p:txBody>
      </p:sp>
      <p:sp>
        <p:nvSpPr>
          <p:cNvPr id="7" name="Subtitle 6">
            <a:extLst>
              <a:ext uri="{FF2B5EF4-FFF2-40B4-BE49-F238E27FC236}">
                <a16:creationId xmlns:a16="http://schemas.microsoft.com/office/drawing/2014/main" id="{39B51615-B8DF-3F43-8F60-B9CC75668954}"/>
              </a:ext>
            </a:extLst>
          </p:cNvPr>
          <p:cNvSpPr txBox="1">
            <a:spLocks noGrp="1"/>
          </p:cNvSpPr>
          <p:nvPr>
            <p:ph type="subTitle" idx="1"/>
          </p:nvPr>
        </p:nvSpPr>
        <p:spPr>
          <a:xfrm>
            <a:off x="1524000" y="3313803"/>
            <a:ext cx="9144000" cy="1655762"/>
          </a:xfrm>
          <a:prstGeom prst="rect">
            <a:avLst/>
          </a:prstGeom>
          <a:solidFill>
            <a:schemeClr val="bg1">
              <a:alpha val="84000"/>
            </a:schemeClr>
          </a:solidFill>
          <a:effectLst/>
        </p:spPr>
        <p:txBody>
          <a:bodyPr wrap="square">
            <a:spAutoFit/>
          </a:bodyPr>
          <a:lstStyle/>
          <a:p>
            <a:pPr>
              <a:defRPr/>
            </a:pPr>
            <a:r>
              <a:rPr lang="en-US" sz="17000" dirty="0">
                <a:solidFill>
                  <a:srgbClr val="92D050"/>
                </a:solidFill>
                <a:effectLst>
                  <a:outerShdw blurRad="50800" dist="38100" dir="2700000" algn="tl" rotWithShape="0">
                    <a:prstClr val="black">
                      <a:alpha val="40000"/>
                    </a:prstClr>
                  </a:outerShdw>
                </a:effectLst>
                <a:latin typeface="+mn-lt"/>
              </a:rPr>
              <a:t>+ 23%</a:t>
            </a:r>
          </a:p>
        </p:txBody>
      </p:sp>
    </p:spTree>
    <p:extLst>
      <p:ext uri="{BB962C8B-B14F-4D97-AF65-F5344CB8AC3E}">
        <p14:creationId xmlns:p14="http://schemas.microsoft.com/office/powerpoint/2010/main" val="33142903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FE070-3ADA-4CF0-BC7C-2375B12212A3}"/>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88F1F35A-387C-49C4-A820-1FBA72A74A20}"/>
              </a:ext>
            </a:extLst>
          </p:cNvPr>
          <p:cNvSpPr>
            <a:spLocks noGrp="1"/>
          </p:cNvSpPr>
          <p:nvPr>
            <p:ph type="subTitle" idx="1"/>
          </p:nvPr>
        </p:nvSpPr>
        <p:spPr/>
        <p:txBody>
          <a:bodyPr/>
          <a:lstStyle/>
          <a:p>
            <a:endParaRPr lang="en-US" dirty="0"/>
          </a:p>
        </p:txBody>
      </p:sp>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pic>
        <p:nvPicPr>
          <p:cNvPr id="6" name="Picture 5">
            <a:extLst>
              <a:ext uri="{FF2B5EF4-FFF2-40B4-BE49-F238E27FC236}">
                <a16:creationId xmlns:a16="http://schemas.microsoft.com/office/drawing/2014/main" id="{AC1527EC-5F40-1345-AD6C-591F889E70F6}"/>
              </a:ext>
            </a:extLst>
          </p:cNvPr>
          <p:cNvPicPr>
            <a:picLocks noChangeAspect="1"/>
          </p:cNvPicPr>
          <p:nvPr/>
        </p:nvPicPr>
        <p:blipFill>
          <a:blip r:embed="rId5"/>
          <a:stretch>
            <a:fillRect/>
          </a:stretch>
        </p:blipFill>
        <p:spPr>
          <a:xfrm>
            <a:off x="0" y="200920"/>
            <a:ext cx="12194534" cy="6618086"/>
          </a:xfrm>
          <a:prstGeom prst="rect">
            <a:avLst/>
          </a:prstGeom>
        </p:spPr>
      </p:pic>
      <p:sp>
        <p:nvSpPr>
          <p:cNvPr id="7" name="Rectangle 6">
            <a:extLst>
              <a:ext uri="{FF2B5EF4-FFF2-40B4-BE49-F238E27FC236}">
                <a16:creationId xmlns:a16="http://schemas.microsoft.com/office/drawing/2014/main" id="{C1398560-25D9-A048-BE22-8E142B058C5C}"/>
              </a:ext>
            </a:extLst>
          </p:cNvPr>
          <p:cNvSpPr/>
          <p:nvPr/>
        </p:nvSpPr>
        <p:spPr>
          <a:xfrm>
            <a:off x="995423" y="821803"/>
            <a:ext cx="2534855" cy="312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8" name="Rectangle 7">
            <a:extLst>
              <a:ext uri="{FF2B5EF4-FFF2-40B4-BE49-F238E27FC236}">
                <a16:creationId xmlns:a16="http://schemas.microsoft.com/office/drawing/2014/main" id="{13EE74ED-AD9F-E047-8882-43D568C89E48}"/>
              </a:ext>
            </a:extLst>
          </p:cNvPr>
          <p:cNvSpPr/>
          <p:nvPr/>
        </p:nvSpPr>
        <p:spPr>
          <a:xfrm>
            <a:off x="3986183" y="821803"/>
            <a:ext cx="3831220" cy="312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9" name="Rectangle 8">
            <a:extLst>
              <a:ext uri="{FF2B5EF4-FFF2-40B4-BE49-F238E27FC236}">
                <a16:creationId xmlns:a16="http://schemas.microsoft.com/office/drawing/2014/main" id="{284DF912-2AFB-2F4B-B23F-B6CC998368B6}"/>
              </a:ext>
            </a:extLst>
          </p:cNvPr>
          <p:cNvSpPr/>
          <p:nvPr/>
        </p:nvSpPr>
        <p:spPr>
          <a:xfrm>
            <a:off x="8353064" y="821803"/>
            <a:ext cx="1185742" cy="312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0" name="Rectangle 9">
            <a:extLst>
              <a:ext uri="{FF2B5EF4-FFF2-40B4-BE49-F238E27FC236}">
                <a16:creationId xmlns:a16="http://schemas.microsoft.com/office/drawing/2014/main" id="{57E929C8-FDB2-F843-BFAA-C434026AC229}"/>
              </a:ext>
            </a:extLst>
          </p:cNvPr>
          <p:cNvSpPr/>
          <p:nvPr/>
        </p:nvSpPr>
        <p:spPr>
          <a:xfrm>
            <a:off x="9973520" y="821803"/>
            <a:ext cx="1185742" cy="312135"/>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11" name="TextBox 10">
            <a:extLst>
              <a:ext uri="{FF2B5EF4-FFF2-40B4-BE49-F238E27FC236}">
                <a16:creationId xmlns:a16="http://schemas.microsoft.com/office/drawing/2014/main" id="{D30A04E4-6EB0-D147-925B-320229C406E1}"/>
              </a:ext>
            </a:extLst>
          </p:cNvPr>
          <p:cNvSpPr txBox="1"/>
          <p:nvPr/>
        </p:nvSpPr>
        <p:spPr>
          <a:xfrm>
            <a:off x="925974" y="821803"/>
            <a:ext cx="2420983" cy="369332"/>
          </a:xfrm>
          <a:prstGeom prst="rect">
            <a:avLst/>
          </a:prstGeom>
          <a:noFill/>
        </p:spPr>
        <p:txBody>
          <a:bodyPr wrap="square" rtlCol="0">
            <a:spAutoFit/>
          </a:bodyPr>
          <a:lstStyle/>
          <a:p>
            <a:r>
              <a:rPr lang="en-US" b="1" dirty="0"/>
              <a:t>High School and Less</a:t>
            </a:r>
          </a:p>
        </p:txBody>
      </p:sp>
      <p:sp>
        <p:nvSpPr>
          <p:cNvPr id="12" name="TextBox 11">
            <a:extLst>
              <a:ext uri="{FF2B5EF4-FFF2-40B4-BE49-F238E27FC236}">
                <a16:creationId xmlns:a16="http://schemas.microsoft.com/office/drawing/2014/main" id="{75CD4EC0-7347-4143-BF13-C36A4F6CD115}"/>
              </a:ext>
            </a:extLst>
          </p:cNvPr>
          <p:cNvSpPr txBox="1"/>
          <p:nvPr/>
        </p:nvSpPr>
        <p:spPr>
          <a:xfrm>
            <a:off x="3912244" y="821803"/>
            <a:ext cx="3715472" cy="369332"/>
          </a:xfrm>
          <a:prstGeom prst="rect">
            <a:avLst/>
          </a:prstGeom>
          <a:noFill/>
        </p:spPr>
        <p:txBody>
          <a:bodyPr wrap="square" rtlCol="0">
            <a:spAutoFit/>
          </a:bodyPr>
          <a:lstStyle/>
          <a:p>
            <a:r>
              <a:rPr lang="en-US" b="1" dirty="0"/>
              <a:t>Associate/Certificate/Credential</a:t>
            </a:r>
          </a:p>
        </p:txBody>
      </p:sp>
      <p:sp>
        <p:nvSpPr>
          <p:cNvPr id="13" name="TextBox 12">
            <a:extLst>
              <a:ext uri="{FF2B5EF4-FFF2-40B4-BE49-F238E27FC236}">
                <a16:creationId xmlns:a16="http://schemas.microsoft.com/office/drawing/2014/main" id="{6177BCB6-B74D-0F40-B5F4-367FC3CCC544}"/>
              </a:ext>
            </a:extLst>
          </p:cNvPr>
          <p:cNvSpPr txBox="1"/>
          <p:nvPr/>
        </p:nvSpPr>
        <p:spPr>
          <a:xfrm>
            <a:off x="8287474" y="821803"/>
            <a:ext cx="1255190" cy="369332"/>
          </a:xfrm>
          <a:prstGeom prst="rect">
            <a:avLst/>
          </a:prstGeom>
          <a:noFill/>
        </p:spPr>
        <p:txBody>
          <a:bodyPr wrap="square" rtlCol="0">
            <a:spAutoFit/>
          </a:bodyPr>
          <a:lstStyle/>
          <a:p>
            <a:r>
              <a:rPr lang="en-US" b="1" dirty="0"/>
              <a:t>Bachelor’s</a:t>
            </a:r>
          </a:p>
        </p:txBody>
      </p:sp>
      <p:sp>
        <p:nvSpPr>
          <p:cNvPr id="14" name="TextBox 13">
            <a:extLst>
              <a:ext uri="{FF2B5EF4-FFF2-40B4-BE49-F238E27FC236}">
                <a16:creationId xmlns:a16="http://schemas.microsoft.com/office/drawing/2014/main" id="{09BB07C2-360E-394C-9281-6202E98F2D1F}"/>
              </a:ext>
            </a:extLst>
          </p:cNvPr>
          <p:cNvSpPr txBox="1"/>
          <p:nvPr/>
        </p:nvSpPr>
        <p:spPr>
          <a:xfrm>
            <a:off x="9942653" y="821803"/>
            <a:ext cx="1219198" cy="369332"/>
          </a:xfrm>
          <a:prstGeom prst="rect">
            <a:avLst/>
          </a:prstGeom>
          <a:noFill/>
        </p:spPr>
        <p:txBody>
          <a:bodyPr wrap="square" rtlCol="0">
            <a:spAutoFit/>
          </a:bodyPr>
          <a:lstStyle/>
          <a:p>
            <a:r>
              <a:rPr lang="en-US" b="1" dirty="0"/>
              <a:t>Graduate</a:t>
            </a:r>
          </a:p>
        </p:txBody>
      </p:sp>
    </p:spTree>
    <p:extLst>
      <p:ext uri="{BB962C8B-B14F-4D97-AF65-F5344CB8AC3E}">
        <p14:creationId xmlns:p14="http://schemas.microsoft.com/office/powerpoint/2010/main" val="15087700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8" name="TextBox 7">
            <a:extLst>
              <a:ext uri="{FF2B5EF4-FFF2-40B4-BE49-F238E27FC236}">
                <a16:creationId xmlns:a16="http://schemas.microsoft.com/office/drawing/2014/main" id="{40B573E2-8E60-4441-8D17-39C050B6C553}"/>
              </a:ext>
            </a:extLst>
          </p:cNvPr>
          <p:cNvSpPr txBox="1"/>
          <p:nvPr/>
        </p:nvSpPr>
        <p:spPr>
          <a:xfrm>
            <a:off x="1081283" y="818972"/>
            <a:ext cx="10054480" cy="4524315"/>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What are the single greatest contributors to someone not completing school?</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35859631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extBox 5">
            <a:extLst>
              <a:ext uri="{FF2B5EF4-FFF2-40B4-BE49-F238E27FC236}">
                <a16:creationId xmlns:a16="http://schemas.microsoft.com/office/drawing/2014/main" id="{40B573E2-8E60-4441-8D17-39C050B6C553}"/>
              </a:ext>
            </a:extLst>
          </p:cNvPr>
          <p:cNvSpPr txBox="1"/>
          <p:nvPr/>
        </p:nvSpPr>
        <p:spPr>
          <a:xfrm>
            <a:off x="1068760" y="1289205"/>
            <a:ext cx="10054480" cy="4524315"/>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How many times will most people (in the U.S.) change jobs in their lifetimes?</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14796767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0" y="5948013"/>
            <a:ext cx="2420983" cy="915017"/>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334250" y="5924550"/>
            <a:ext cx="4857750" cy="933450"/>
          </a:xfrm>
          <a:prstGeom prst="rect">
            <a:avLst/>
          </a:prstGeom>
        </p:spPr>
      </p:pic>
      <p:sp>
        <p:nvSpPr>
          <p:cNvPr id="6" name="Title 5">
            <a:extLst>
              <a:ext uri="{FF2B5EF4-FFF2-40B4-BE49-F238E27FC236}">
                <a16:creationId xmlns:a16="http://schemas.microsoft.com/office/drawing/2014/main" id="{40B573E2-8E60-4441-8D17-39C050B6C553}"/>
              </a:ext>
            </a:extLst>
          </p:cNvPr>
          <p:cNvSpPr txBox="1">
            <a:spLocks noGrp="1"/>
          </p:cNvSpPr>
          <p:nvPr>
            <p:ph type="ctrTitle"/>
          </p:nvPr>
        </p:nvSpPr>
        <p:spPr>
          <a:xfrm>
            <a:off x="1543878" y="1459711"/>
            <a:ext cx="9144000" cy="3083921"/>
          </a:xfrm>
          <a:prstGeom prst="rect">
            <a:avLst/>
          </a:prstGeom>
          <a:solidFill>
            <a:schemeClr val="bg1">
              <a:alpha val="84000"/>
            </a:schemeClr>
          </a:solidFill>
          <a:effectLst/>
        </p:spPr>
        <p:txBody>
          <a:bodyPr wrap="square">
            <a:spAutoFit/>
          </a:bodyPr>
          <a:lstStyle/>
          <a:p>
            <a:pPr algn="ctr">
              <a:defRPr/>
            </a:pPr>
            <a:r>
              <a:rPr lang="en-US" sz="7200" dirty="0">
                <a:solidFill>
                  <a:schemeClr val="accent1"/>
                </a:solidFill>
                <a:effectLst>
                  <a:outerShdw blurRad="50800" dist="38100" dir="2700000" algn="tl" rotWithShape="0">
                    <a:prstClr val="black">
                      <a:alpha val="40000"/>
                    </a:prstClr>
                  </a:outerShdw>
                </a:effectLst>
              </a:rPr>
              <a:t>How has job security changed over the last 50 years?</a:t>
            </a:r>
            <a:endParaRPr lang="en-US" sz="7200" dirty="0">
              <a:solidFill>
                <a:schemeClr val="accent1"/>
              </a:solidFill>
              <a:effectLst>
                <a:outerShdw blurRad="50800" dist="38100" dir="2700000" algn="tl" rotWithShape="0">
                  <a:prstClr val="black">
                    <a:alpha val="40000"/>
                  </a:prstClr>
                </a:outerShdw>
              </a:effectLst>
              <a:latin typeface="+mn-lt"/>
            </a:endParaRPr>
          </a:p>
        </p:txBody>
      </p:sp>
    </p:spTree>
    <p:extLst>
      <p:ext uri="{BB962C8B-B14F-4D97-AF65-F5344CB8AC3E}">
        <p14:creationId xmlns:p14="http://schemas.microsoft.com/office/powerpoint/2010/main" val="28144846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1253</TotalTime>
  <Words>1484</Words>
  <Application>Microsoft Office PowerPoint</Application>
  <PresentationFormat>Widescreen</PresentationFormat>
  <Paragraphs>110</Paragraphs>
  <Slides>17</Slides>
  <Notes>17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Courier New</vt:lpstr>
      <vt:lpstr>Wingdings</vt:lpstr>
      <vt:lpstr>Office Theme</vt:lpstr>
      <vt:lpstr>PowerPoint Presentation</vt:lpstr>
      <vt:lpstr>$331,000</vt:lpstr>
      <vt:lpstr>PowerPoint Presentation</vt:lpstr>
      <vt:lpstr>PowerPoint Presentation</vt:lpstr>
      <vt:lpstr>- 23%</vt:lpstr>
      <vt:lpstr>PowerPoint Presentation</vt:lpstr>
      <vt:lpstr>PowerPoint Presentation</vt:lpstr>
      <vt:lpstr>PowerPoint Presentation</vt:lpstr>
      <vt:lpstr>How has job security changed over the last 50 years?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Margi Cooper</dc:creator>
  <cp:lastModifiedBy>Nathan Brubaker</cp:lastModifiedBy>
  <cp:revision>105</cp:revision>
  <dcterms:created xsi:type="dcterms:W3CDTF">2020-07-06T17:50:26Z</dcterms:created>
  <dcterms:modified xsi:type="dcterms:W3CDTF">2021-04-29T16:18:01Z</dcterms:modified>
</cp:coreProperties>
</file>